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338" r:id="rId3"/>
    <p:sldId id="336" r:id="rId4"/>
    <p:sldId id="352" r:id="rId5"/>
    <p:sldId id="335" r:id="rId6"/>
    <p:sldId id="357" r:id="rId7"/>
    <p:sldId id="358" r:id="rId8"/>
    <p:sldId id="359" r:id="rId9"/>
    <p:sldId id="360" r:id="rId10"/>
    <p:sldId id="361" r:id="rId11"/>
    <p:sldId id="362" r:id="rId12"/>
    <p:sldId id="364" r:id="rId13"/>
    <p:sldId id="365" r:id="rId14"/>
    <p:sldId id="363" r:id="rId15"/>
  </p:sldIdLst>
  <p:sldSz cx="11880850" cy="6840538"/>
  <p:notesSz cx="6858000" cy="9144000"/>
  <p:defaultTextStyle>
    <a:defPPr>
      <a:defRPr lang="zh-CN"/>
    </a:defPPr>
    <a:lvl1pPr marL="0" algn="l" defTabSz="1198138" rtl="0" eaLnBrk="1" latinLnBrk="0" hangingPunct="1">
      <a:defRPr sz="2400" kern="1200">
        <a:solidFill>
          <a:schemeClr val="tx1"/>
        </a:solidFill>
        <a:latin typeface="+mn-lt"/>
        <a:ea typeface="+mn-ea"/>
        <a:cs typeface="+mn-cs"/>
      </a:defRPr>
    </a:lvl1pPr>
    <a:lvl2pPr marL="599069" algn="l" defTabSz="1198138" rtl="0" eaLnBrk="1" latinLnBrk="0" hangingPunct="1">
      <a:defRPr sz="2400" kern="1200">
        <a:solidFill>
          <a:schemeClr val="tx1"/>
        </a:solidFill>
        <a:latin typeface="+mn-lt"/>
        <a:ea typeface="+mn-ea"/>
        <a:cs typeface="+mn-cs"/>
      </a:defRPr>
    </a:lvl2pPr>
    <a:lvl3pPr marL="1198138" algn="l" defTabSz="1198138" rtl="0" eaLnBrk="1" latinLnBrk="0" hangingPunct="1">
      <a:defRPr sz="2400" kern="1200">
        <a:solidFill>
          <a:schemeClr val="tx1"/>
        </a:solidFill>
        <a:latin typeface="+mn-lt"/>
        <a:ea typeface="+mn-ea"/>
        <a:cs typeface="+mn-cs"/>
      </a:defRPr>
    </a:lvl3pPr>
    <a:lvl4pPr marL="1797207" algn="l" defTabSz="1198138" rtl="0" eaLnBrk="1" latinLnBrk="0" hangingPunct="1">
      <a:defRPr sz="2400" kern="1200">
        <a:solidFill>
          <a:schemeClr val="tx1"/>
        </a:solidFill>
        <a:latin typeface="+mn-lt"/>
        <a:ea typeface="+mn-ea"/>
        <a:cs typeface="+mn-cs"/>
      </a:defRPr>
    </a:lvl4pPr>
    <a:lvl5pPr marL="2396277" algn="l" defTabSz="1198138" rtl="0" eaLnBrk="1" latinLnBrk="0" hangingPunct="1">
      <a:defRPr sz="2400" kern="1200">
        <a:solidFill>
          <a:schemeClr val="tx1"/>
        </a:solidFill>
        <a:latin typeface="+mn-lt"/>
        <a:ea typeface="+mn-ea"/>
        <a:cs typeface="+mn-cs"/>
      </a:defRPr>
    </a:lvl5pPr>
    <a:lvl6pPr marL="2995346" algn="l" defTabSz="1198138" rtl="0" eaLnBrk="1" latinLnBrk="0" hangingPunct="1">
      <a:defRPr sz="2400" kern="1200">
        <a:solidFill>
          <a:schemeClr val="tx1"/>
        </a:solidFill>
        <a:latin typeface="+mn-lt"/>
        <a:ea typeface="+mn-ea"/>
        <a:cs typeface="+mn-cs"/>
      </a:defRPr>
    </a:lvl6pPr>
    <a:lvl7pPr marL="3594415" algn="l" defTabSz="1198138" rtl="0" eaLnBrk="1" latinLnBrk="0" hangingPunct="1">
      <a:defRPr sz="2400" kern="1200">
        <a:solidFill>
          <a:schemeClr val="tx1"/>
        </a:solidFill>
        <a:latin typeface="+mn-lt"/>
        <a:ea typeface="+mn-ea"/>
        <a:cs typeface="+mn-cs"/>
      </a:defRPr>
    </a:lvl7pPr>
    <a:lvl8pPr marL="4193484" algn="l" defTabSz="1198138" rtl="0" eaLnBrk="1" latinLnBrk="0" hangingPunct="1">
      <a:defRPr sz="2400" kern="1200">
        <a:solidFill>
          <a:schemeClr val="tx1"/>
        </a:solidFill>
        <a:latin typeface="+mn-lt"/>
        <a:ea typeface="+mn-ea"/>
        <a:cs typeface="+mn-cs"/>
      </a:defRPr>
    </a:lvl8pPr>
    <a:lvl9pPr marL="4792553" algn="l" defTabSz="1198138"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A8BD"/>
    <a:srgbClr val="002B41"/>
    <a:srgbClr val="3CB5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15" autoAdjust="0"/>
    <p:restoredTop sz="94660"/>
  </p:normalViewPr>
  <p:slideViewPr>
    <p:cSldViewPr>
      <p:cViewPr>
        <p:scale>
          <a:sx n="100" d="100"/>
          <a:sy n="100" d="100"/>
        </p:scale>
        <p:origin x="-1332" y="-270"/>
      </p:cViewPr>
      <p:guideLst>
        <p:guide orient="horz" pos="2155"/>
        <p:guide pos="374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09D1AC-A8BF-4B60-A284-0E980C6D75C5}" type="datetimeFigureOut">
              <a:rPr lang="zh-CN" altLang="en-US" smtClean="0"/>
              <a:t>2019/7/15</a:t>
            </a:fld>
            <a:endParaRPr lang="zh-CN" altLang="en-US"/>
          </a:p>
        </p:txBody>
      </p:sp>
      <p:sp>
        <p:nvSpPr>
          <p:cNvPr id="4" name="幻灯片图像占位符 3"/>
          <p:cNvSpPr>
            <a:spLocks noGrp="1" noRot="1" noChangeAspect="1"/>
          </p:cNvSpPr>
          <p:nvPr>
            <p:ph type="sldImg" idx="2"/>
          </p:nvPr>
        </p:nvSpPr>
        <p:spPr>
          <a:xfrm>
            <a:off x="452438" y="685800"/>
            <a:ext cx="59531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A9B95B-2029-42C4-A169-5B6C05C0B820}" type="slidenum">
              <a:rPr lang="zh-CN" altLang="en-US" smtClean="0"/>
              <a:t>‹#›</a:t>
            </a:fld>
            <a:endParaRPr lang="zh-CN" altLang="en-US"/>
          </a:p>
        </p:txBody>
      </p:sp>
    </p:spTree>
    <p:extLst>
      <p:ext uri="{BB962C8B-B14F-4D97-AF65-F5344CB8AC3E}">
        <p14:creationId xmlns:p14="http://schemas.microsoft.com/office/powerpoint/2010/main" val="1306376615"/>
      </p:ext>
    </p:extLst>
  </p:cSld>
  <p:clrMap bg1="lt1" tx1="dk1" bg2="lt2" tx2="dk2" accent1="accent1" accent2="accent2" accent3="accent3" accent4="accent4" accent5="accent5" accent6="accent6" hlink="hlink" folHlink="folHlink"/>
  <p:notesStyle>
    <a:lvl1pPr marL="0" algn="l" defTabSz="1198138" rtl="0" eaLnBrk="1" latinLnBrk="0" hangingPunct="1">
      <a:defRPr sz="1600" kern="1200">
        <a:solidFill>
          <a:schemeClr val="tx1"/>
        </a:solidFill>
        <a:latin typeface="+mn-lt"/>
        <a:ea typeface="+mn-ea"/>
        <a:cs typeface="+mn-cs"/>
      </a:defRPr>
    </a:lvl1pPr>
    <a:lvl2pPr marL="599069" algn="l" defTabSz="1198138" rtl="0" eaLnBrk="1" latinLnBrk="0" hangingPunct="1">
      <a:defRPr sz="1600" kern="1200">
        <a:solidFill>
          <a:schemeClr val="tx1"/>
        </a:solidFill>
        <a:latin typeface="+mn-lt"/>
        <a:ea typeface="+mn-ea"/>
        <a:cs typeface="+mn-cs"/>
      </a:defRPr>
    </a:lvl2pPr>
    <a:lvl3pPr marL="1198138" algn="l" defTabSz="1198138" rtl="0" eaLnBrk="1" latinLnBrk="0" hangingPunct="1">
      <a:defRPr sz="1600" kern="1200">
        <a:solidFill>
          <a:schemeClr val="tx1"/>
        </a:solidFill>
        <a:latin typeface="+mn-lt"/>
        <a:ea typeface="+mn-ea"/>
        <a:cs typeface="+mn-cs"/>
      </a:defRPr>
    </a:lvl3pPr>
    <a:lvl4pPr marL="1797207" algn="l" defTabSz="1198138" rtl="0" eaLnBrk="1" latinLnBrk="0" hangingPunct="1">
      <a:defRPr sz="1600" kern="1200">
        <a:solidFill>
          <a:schemeClr val="tx1"/>
        </a:solidFill>
        <a:latin typeface="+mn-lt"/>
        <a:ea typeface="+mn-ea"/>
        <a:cs typeface="+mn-cs"/>
      </a:defRPr>
    </a:lvl4pPr>
    <a:lvl5pPr marL="2396277" algn="l" defTabSz="1198138" rtl="0" eaLnBrk="1" latinLnBrk="0" hangingPunct="1">
      <a:defRPr sz="1600" kern="1200">
        <a:solidFill>
          <a:schemeClr val="tx1"/>
        </a:solidFill>
        <a:latin typeface="+mn-lt"/>
        <a:ea typeface="+mn-ea"/>
        <a:cs typeface="+mn-cs"/>
      </a:defRPr>
    </a:lvl5pPr>
    <a:lvl6pPr marL="2995346" algn="l" defTabSz="1198138" rtl="0" eaLnBrk="1" latinLnBrk="0" hangingPunct="1">
      <a:defRPr sz="1600" kern="1200">
        <a:solidFill>
          <a:schemeClr val="tx1"/>
        </a:solidFill>
        <a:latin typeface="+mn-lt"/>
        <a:ea typeface="+mn-ea"/>
        <a:cs typeface="+mn-cs"/>
      </a:defRPr>
    </a:lvl6pPr>
    <a:lvl7pPr marL="3594415" algn="l" defTabSz="1198138" rtl="0" eaLnBrk="1" latinLnBrk="0" hangingPunct="1">
      <a:defRPr sz="1600" kern="1200">
        <a:solidFill>
          <a:schemeClr val="tx1"/>
        </a:solidFill>
        <a:latin typeface="+mn-lt"/>
        <a:ea typeface="+mn-ea"/>
        <a:cs typeface="+mn-cs"/>
      </a:defRPr>
    </a:lvl7pPr>
    <a:lvl8pPr marL="4193484" algn="l" defTabSz="1198138" rtl="0" eaLnBrk="1" latinLnBrk="0" hangingPunct="1">
      <a:defRPr sz="1600" kern="1200">
        <a:solidFill>
          <a:schemeClr val="tx1"/>
        </a:solidFill>
        <a:latin typeface="+mn-lt"/>
        <a:ea typeface="+mn-ea"/>
        <a:cs typeface="+mn-cs"/>
      </a:defRPr>
    </a:lvl8pPr>
    <a:lvl9pPr marL="4792553" algn="l" defTabSz="1198138"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
    <p:spTree>
      <p:nvGrpSpPr>
        <p:cNvPr id="1" name=""/>
        <p:cNvGrpSpPr/>
        <p:nvPr/>
      </p:nvGrpSpPr>
      <p:grpSpPr>
        <a:xfrm>
          <a:off x="0" y="0"/>
          <a:ext cx="0" cy="0"/>
          <a:chOff x="0" y="0"/>
          <a:chExt cx="0" cy="0"/>
        </a:xfrm>
      </p:grpSpPr>
      <p:pic>
        <p:nvPicPr>
          <p:cNvPr id="17" name="图片 16" descr="未标题-2.png"/>
          <p:cNvPicPr>
            <a:picLocks noChangeAspect="1"/>
          </p:cNvPicPr>
          <p:nvPr userDrawn="1"/>
        </p:nvPicPr>
        <p:blipFill>
          <a:blip r:embed="rId2">
            <a:duotone>
              <a:prstClr val="black"/>
              <a:schemeClr val="accent2">
                <a:tint val="45000"/>
                <a:satMod val="400000"/>
              </a:schemeClr>
            </a:duotone>
          </a:blip>
          <a:stretch>
            <a:fillRect/>
          </a:stretch>
        </p:blipFill>
        <p:spPr>
          <a:xfrm>
            <a:off x="7380586" y="-266463"/>
            <a:ext cx="4500264" cy="4046772"/>
          </a:xfrm>
          <a:prstGeom prst="rect">
            <a:avLst/>
          </a:prstGeom>
          <a:noFill/>
          <a:ln>
            <a:noFill/>
          </a:ln>
        </p:spPr>
      </p:pic>
      <p:sp>
        <p:nvSpPr>
          <p:cNvPr id="13" name="文本框 4"/>
          <p:cNvSpPr txBox="1"/>
          <p:nvPr userDrawn="1"/>
        </p:nvSpPr>
        <p:spPr>
          <a:xfrm>
            <a:off x="467817" y="2190323"/>
            <a:ext cx="4700890" cy="461665"/>
          </a:xfrm>
          <a:prstGeom prst="rect">
            <a:avLst/>
          </a:prstGeom>
          <a:noFill/>
        </p:spPr>
        <p:txBody>
          <a:bodyPr wrap="square" rtlCol="0">
            <a:spAutoFit/>
          </a:bodyPr>
          <a:lstStyle/>
          <a:p>
            <a:r>
              <a:rPr lang="en-US" altLang="zh-CN" sz="2400" dirty="0" smtClean="0">
                <a:solidFill>
                  <a:srgbClr val="56A8BD"/>
                </a:solidFill>
                <a:latin typeface="微软雅黑" panose="020B0503020204020204" pitchFamily="34" charset="-122"/>
                <a:ea typeface="微软雅黑" panose="020B0503020204020204" pitchFamily="34" charset="-122"/>
              </a:rPr>
              <a:t>web</a:t>
            </a:r>
            <a:r>
              <a:rPr lang="zh-CN" altLang="en-US" sz="2400" dirty="0" smtClean="0">
                <a:solidFill>
                  <a:srgbClr val="56A8BD"/>
                </a:solidFill>
                <a:latin typeface="微软雅黑" panose="020B0503020204020204" pitchFamily="34" charset="-122"/>
                <a:ea typeface="微软雅黑" panose="020B0503020204020204" pitchFamily="34" charset="-122"/>
              </a:rPr>
              <a:t>前端开发系列课程</a:t>
            </a:r>
            <a:endParaRPr lang="zh-CN" altLang="en-US" sz="2400" dirty="0">
              <a:solidFill>
                <a:srgbClr val="56A8BD"/>
              </a:solidFill>
              <a:latin typeface="微软雅黑" panose="020B0503020204020204" pitchFamily="34" charset="-122"/>
              <a:ea typeface="微软雅黑" panose="020B0503020204020204" pitchFamily="34" charset="-122"/>
            </a:endParaRPr>
          </a:p>
        </p:txBody>
      </p:sp>
      <p:grpSp>
        <p:nvGrpSpPr>
          <p:cNvPr id="14" name="组合 13"/>
          <p:cNvGrpSpPr/>
          <p:nvPr userDrawn="1"/>
        </p:nvGrpSpPr>
        <p:grpSpPr>
          <a:xfrm>
            <a:off x="467816" y="2651988"/>
            <a:ext cx="6408713" cy="1200329"/>
            <a:chOff x="3526907" y="1766113"/>
            <a:chExt cx="4202826" cy="1200329"/>
          </a:xfrm>
        </p:grpSpPr>
        <p:sp>
          <p:nvSpPr>
            <p:cNvPr id="16" name="矩形 15"/>
            <p:cNvSpPr/>
            <p:nvPr userDrawn="1"/>
          </p:nvSpPr>
          <p:spPr>
            <a:xfrm>
              <a:off x="3526907" y="1766113"/>
              <a:ext cx="2559998" cy="1200329"/>
            </a:xfrm>
            <a:prstGeom prst="rect">
              <a:avLst/>
            </a:prstGeom>
          </p:spPr>
          <p:txBody>
            <a:bodyPr wrap="square">
              <a:spAutoFit/>
            </a:bodyPr>
            <a:lstStyle/>
            <a:p>
              <a:pPr marL="0" marR="0" lvl="0" indent="0" algn="l" defTabSz="1198138" rtl="0" eaLnBrk="1" fontAlgn="auto" latinLnBrk="0" hangingPunct="1">
                <a:lnSpc>
                  <a:spcPct val="100000"/>
                </a:lnSpc>
                <a:spcBef>
                  <a:spcPts val="0"/>
                </a:spcBef>
                <a:spcAft>
                  <a:spcPts val="0"/>
                </a:spcAft>
                <a:buClrTx/>
                <a:buSzTx/>
                <a:buFontTx/>
                <a:buNone/>
                <a:tabLst/>
                <a:defRPr/>
              </a:pPr>
              <a:r>
                <a:rPr kumimoji="0" lang="en-US" altLang="zh-CN" sz="7200" b="0" i="0" u="none" strike="noStrike" kern="1200" cap="none" spc="0" normalizeH="0" baseline="0" noProof="0" dirty="0" smtClean="0">
                  <a:ln>
                    <a:noFill/>
                  </a:ln>
                  <a:solidFill>
                    <a:srgbClr val="56A8BD"/>
                  </a:solidFill>
                  <a:effectLst/>
                  <a:uLnTx/>
                  <a:uFillTx/>
                  <a:latin typeface="Impact" panose="020B0806030902050204" pitchFamily="34" charset="0"/>
                  <a:ea typeface="微软雅黑" panose="020B0503020204020204" pitchFamily="34" charset="-122"/>
                  <a:cs typeface="+mn-cs"/>
                </a:rPr>
                <a:t>html / </a:t>
              </a:r>
              <a:r>
                <a:rPr kumimoji="0" lang="en-US" altLang="zh-CN" sz="7200" b="0" i="0" u="none" strike="noStrike" kern="1200" cap="none" spc="0" normalizeH="0" baseline="0" noProof="0" dirty="0" err="1" smtClean="0">
                  <a:ln>
                    <a:noFill/>
                  </a:ln>
                  <a:solidFill>
                    <a:srgbClr val="56A8BD"/>
                  </a:solidFill>
                  <a:effectLst/>
                  <a:uLnTx/>
                  <a:uFillTx/>
                  <a:latin typeface="Impact" panose="020B0806030902050204" pitchFamily="34" charset="0"/>
                  <a:ea typeface="微软雅黑" panose="020B0503020204020204" pitchFamily="34" charset="-122"/>
                  <a:cs typeface="+mn-cs"/>
                </a:rPr>
                <a:t>css</a:t>
              </a:r>
              <a:endParaRPr kumimoji="0" lang="en-US" altLang="zh-CN" sz="7200" b="0" i="0" u="none" strike="noStrike" kern="1200" cap="none" spc="0" normalizeH="0" baseline="0" noProof="0" dirty="0">
                <a:ln>
                  <a:noFill/>
                </a:ln>
                <a:solidFill>
                  <a:srgbClr val="56A8BD"/>
                </a:solidFill>
                <a:effectLst/>
                <a:uLnTx/>
                <a:uFillTx/>
                <a:latin typeface="Impact" panose="020B0806030902050204" pitchFamily="34" charset="0"/>
                <a:ea typeface="微软雅黑" panose="020B0503020204020204" pitchFamily="34" charset="-122"/>
                <a:cs typeface="+mn-cs"/>
              </a:endParaRPr>
            </a:p>
          </p:txBody>
        </p:sp>
        <p:sp>
          <p:nvSpPr>
            <p:cNvPr id="20" name="矩形 19"/>
            <p:cNvSpPr/>
            <p:nvPr userDrawn="1"/>
          </p:nvSpPr>
          <p:spPr>
            <a:xfrm>
              <a:off x="6124159" y="1873834"/>
              <a:ext cx="1605574" cy="984885"/>
            </a:xfrm>
            <a:prstGeom prst="rect">
              <a:avLst/>
            </a:prstGeom>
          </p:spPr>
          <p:txBody>
            <a:bodyPr wrap="square">
              <a:spAutoFit/>
            </a:bodyPr>
            <a:lstStyle/>
            <a:p>
              <a:pPr marL="0" marR="0" lvl="0" indent="0" algn="l" defTabSz="1198138" rtl="0" eaLnBrk="1" fontAlgn="auto" latinLnBrk="0" hangingPunct="1">
                <a:lnSpc>
                  <a:spcPct val="100000"/>
                </a:lnSpc>
                <a:spcBef>
                  <a:spcPts val="0"/>
                </a:spcBef>
                <a:spcAft>
                  <a:spcPts val="0"/>
                </a:spcAft>
                <a:buClrTx/>
                <a:buSzTx/>
                <a:buFontTx/>
                <a:buNone/>
                <a:tabLst/>
                <a:defRPr/>
              </a:pPr>
              <a:r>
                <a:rPr kumimoji="0" lang="zh-CN" altLang="en-US" sz="5800" b="1" i="0" u="none" strike="noStrike" kern="1200" cap="none" spc="0" normalizeH="0" baseline="0" noProof="0" dirty="0" smtClean="0">
                  <a:ln>
                    <a:noFill/>
                  </a:ln>
                  <a:solidFill>
                    <a:srgbClr val="56A8BD"/>
                  </a:solidFill>
                  <a:effectLst/>
                  <a:uLnTx/>
                  <a:uFillTx/>
                  <a:latin typeface="Impact" panose="020B0806030902050204" pitchFamily="34" charset="0"/>
                  <a:ea typeface="微软雅黑" panose="020B0503020204020204" pitchFamily="34" charset="-122"/>
                  <a:cs typeface="+mn-cs"/>
                </a:rPr>
                <a:t>入门篇</a:t>
              </a:r>
              <a:endParaRPr kumimoji="0" lang="en-US" altLang="zh-CN" sz="5800" b="1" i="0" u="none" strike="noStrike" kern="1200" cap="none" spc="0" normalizeH="0" baseline="0" noProof="0" dirty="0">
                <a:ln>
                  <a:noFill/>
                </a:ln>
                <a:solidFill>
                  <a:srgbClr val="56A8BD"/>
                </a:solidFill>
                <a:effectLst/>
                <a:uLnTx/>
                <a:uFillTx/>
                <a:latin typeface="Impact" panose="020B0806030902050204" pitchFamily="34" charset="0"/>
                <a:ea typeface="微软雅黑" panose="020B0503020204020204" pitchFamily="34" charset="-122"/>
                <a:cs typeface="+mn-cs"/>
              </a:endParaRPr>
            </a:p>
          </p:txBody>
        </p:sp>
      </p:grpSp>
      <p:sp>
        <p:nvSpPr>
          <p:cNvPr id="9" name="文本框 229"/>
          <p:cNvSpPr txBox="1"/>
          <p:nvPr userDrawn="1"/>
        </p:nvSpPr>
        <p:spPr>
          <a:xfrm>
            <a:off x="9684841" y="5724525"/>
            <a:ext cx="1643042" cy="646331"/>
          </a:xfrm>
          <a:prstGeom prst="rect">
            <a:avLst/>
          </a:prstGeom>
          <a:noFill/>
        </p:spPr>
        <p:txBody>
          <a:bodyPr wrap="square" rtlCol="0">
            <a:spAutoFit/>
          </a:bodyPr>
          <a:lstStyle/>
          <a:p>
            <a:pPr marL="0" indent="0">
              <a:lnSpc>
                <a:spcPct val="200000"/>
              </a:lnSpc>
              <a:buFont typeface="Arial" pitchFamily="34" charset="0"/>
              <a:buNone/>
            </a:pPr>
            <a:r>
              <a:rPr lang="zh-CN" altLang="en-US" sz="1800" dirty="0" smtClean="0">
                <a:solidFill>
                  <a:srgbClr val="56A8BD"/>
                </a:solidFill>
                <a:latin typeface="微软雅黑" pitchFamily="34" charset="-122"/>
                <a:ea typeface="微软雅黑" pitchFamily="34" charset="-122"/>
              </a:rPr>
              <a:t>讲师：如水迷</a:t>
            </a:r>
            <a:endParaRPr lang="zh-CN" altLang="en-US" sz="1800" dirty="0">
              <a:solidFill>
                <a:srgbClr val="56A8BD"/>
              </a:solidFill>
              <a:latin typeface="微软雅黑" pitchFamily="34" charset="-122"/>
              <a:ea typeface="微软雅黑" pitchFamily="34" charset="-122"/>
            </a:endParaRPr>
          </a:p>
        </p:txBody>
      </p:sp>
      <p:pic>
        <p:nvPicPr>
          <p:cNvPr id="8" name="Picture 3" descr="F:\柠檬学院\logo竖版.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39825" y="395933"/>
            <a:ext cx="1008111" cy="1084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50428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
    <p:spTree>
      <p:nvGrpSpPr>
        <p:cNvPr id="1" name=""/>
        <p:cNvGrpSpPr/>
        <p:nvPr/>
      </p:nvGrpSpPr>
      <p:grpSpPr>
        <a:xfrm>
          <a:off x="0" y="0"/>
          <a:ext cx="0" cy="0"/>
          <a:chOff x="0" y="0"/>
          <a:chExt cx="0" cy="0"/>
        </a:xfrm>
      </p:grpSpPr>
      <p:cxnSp>
        <p:nvCxnSpPr>
          <p:cNvPr id="7" name="直接连接符 6"/>
          <p:cNvCxnSpPr/>
          <p:nvPr userDrawn="1"/>
        </p:nvCxnSpPr>
        <p:spPr>
          <a:xfrm>
            <a:off x="360425" y="542925"/>
            <a:ext cx="1116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360425" y="6228581"/>
            <a:ext cx="111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userDrawn="1"/>
        </p:nvSpPr>
        <p:spPr>
          <a:xfrm>
            <a:off x="1698330" y="219014"/>
            <a:ext cx="9609660" cy="307777"/>
          </a:xfrm>
          <a:prstGeom prst="rect">
            <a:avLst/>
          </a:prstGeom>
          <a:noFill/>
        </p:spPr>
        <p:txBody>
          <a:bodyPr wrap="square" rtlCol="0">
            <a:spAutoFit/>
          </a:bodyPr>
          <a:lstStyle/>
          <a:p>
            <a:r>
              <a:rPr kumimoji="0" lang="en-US" altLang="zh-CN" sz="1400" b="0" i="0" u="none" strike="noStrike" kern="1200" cap="none" spc="0" normalizeH="0" baseline="0" noProof="0" dirty="0" smtClean="0">
                <a:ln>
                  <a:noFill/>
                </a:ln>
                <a:solidFill>
                  <a:srgbClr val="56A8BD"/>
                </a:solidFill>
                <a:effectLst/>
                <a:uLnTx/>
                <a:uFillTx/>
                <a:latin typeface="微软雅黑" panose="020B0503020204020204" pitchFamily="34" charset="-122"/>
                <a:ea typeface="微软雅黑" panose="020B0503020204020204" pitchFamily="34" charset="-122"/>
                <a:cs typeface="+mn-cs"/>
              </a:rPr>
              <a:t>web</a:t>
            </a:r>
            <a:r>
              <a:rPr kumimoji="0" lang="zh-CN" altLang="en-US" sz="1400" b="0" i="0" u="none" strike="noStrike" kern="1200" cap="none" spc="0" normalizeH="0" baseline="0" noProof="0" dirty="0" smtClean="0">
                <a:ln>
                  <a:noFill/>
                </a:ln>
                <a:solidFill>
                  <a:srgbClr val="56A8BD"/>
                </a:solidFill>
                <a:effectLst/>
                <a:uLnTx/>
                <a:uFillTx/>
                <a:latin typeface="微软雅黑" panose="020B0503020204020204" pitchFamily="34" charset="-122"/>
                <a:ea typeface="微软雅黑" panose="020B0503020204020204" pitchFamily="34" charset="-122"/>
                <a:cs typeface="+mn-cs"/>
              </a:rPr>
              <a:t>前端开发系列课程：</a:t>
            </a:r>
            <a:r>
              <a:rPr kumimoji="0" lang="en-US" altLang="zh-CN" sz="1400" b="0" i="0" u="none" strike="noStrike" kern="1200" cap="none" spc="0" normalizeH="0" baseline="0" noProof="0" dirty="0" smtClean="0">
                <a:ln>
                  <a:noFill/>
                </a:ln>
                <a:solidFill>
                  <a:srgbClr val="56A8BD"/>
                </a:solidFill>
                <a:effectLst/>
                <a:uLnTx/>
                <a:uFillTx/>
                <a:latin typeface="微软雅黑" panose="020B0503020204020204" pitchFamily="34" charset="-122"/>
                <a:ea typeface="微软雅黑" panose="020B0503020204020204" pitchFamily="34" charset="-122"/>
                <a:cs typeface="+mn-cs"/>
              </a:rPr>
              <a:t>html + </a:t>
            </a:r>
            <a:r>
              <a:rPr kumimoji="0" lang="en-US" altLang="zh-CN" sz="1400" b="0" i="0" u="none" strike="noStrike" kern="1200" cap="none" spc="0" normalizeH="0" baseline="0" noProof="0" dirty="0" err="1" smtClean="0">
                <a:ln>
                  <a:noFill/>
                </a:ln>
                <a:solidFill>
                  <a:srgbClr val="56A8BD"/>
                </a:solidFill>
                <a:effectLst/>
                <a:uLnTx/>
                <a:uFillTx/>
                <a:latin typeface="微软雅黑" panose="020B0503020204020204" pitchFamily="34" charset="-122"/>
                <a:ea typeface="微软雅黑" panose="020B0503020204020204" pitchFamily="34" charset="-122"/>
                <a:cs typeface="+mn-cs"/>
              </a:rPr>
              <a:t>css</a:t>
            </a:r>
            <a:r>
              <a:rPr kumimoji="0" lang="en-US" altLang="zh-CN" sz="1400" b="0" i="0" u="none" strike="noStrike" kern="1200" cap="none" spc="0" normalizeH="0" baseline="0" noProof="0" dirty="0" smtClean="0">
                <a:ln>
                  <a:noFill/>
                </a:ln>
                <a:solidFill>
                  <a:srgbClr val="56A8BD"/>
                </a:solidFill>
                <a:effectLst/>
                <a:uLnTx/>
                <a:uFillTx/>
                <a:latin typeface="微软雅黑" panose="020B0503020204020204" pitchFamily="34" charset="-122"/>
                <a:ea typeface="微软雅黑" panose="020B0503020204020204" pitchFamily="34" charset="-122"/>
                <a:cs typeface="+mn-cs"/>
              </a:rPr>
              <a:t> </a:t>
            </a:r>
            <a:r>
              <a:rPr kumimoji="0" lang="zh-CN" altLang="en-US" sz="1400" b="0" i="0" u="none" strike="noStrike" kern="1200" cap="none" spc="0" normalizeH="0" baseline="0" noProof="0" dirty="0" smtClean="0">
                <a:ln>
                  <a:noFill/>
                </a:ln>
                <a:solidFill>
                  <a:srgbClr val="56A8BD"/>
                </a:solidFill>
                <a:effectLst/>
                <a:uLnTx/>
                <a:uFillTx/>
                <a:latin typeface="微软雅黑" panose="020B0503020204020204" pitchFamily="34" charset="-122"/>
                <a:ea typeface="微软雅黑" panose="020B0503020204020204" pitchFamily="34" charset="-122"/>
                <a:cs typeface="+mn-cs"/>
              </a:rPr>
              <a:t>入门篇</a:t>
            </a:r>
            <a:endParaRPr lang="zh-CN" altLang="en-US" sz="1400" dirty="0">
              <a:solidFill>
                <a:srgbClr val="56A8BD"/>
              </a:solidFill>
            </a:endParaRPr>
          </a:p>
        </p:txBody>
      </p:sp>
      <p:grpSp>
        <p:nvGrpSpPr>
          <p:cNvPr id="27" name="组合 26"/>
          <p:cNvGrpSpPr/>
          <p:nvPr userDrawn="1"/>
        </p:nvGrpSpPr>
        <p:grpSpPr>
          <a:xfrm>
            <a:off x="2051993" y="6300589"/>
            <a:ext cx="9468432" cy="297140"/>
            <a:chOff x="2051993" y="6300589"/>
            <a:chExt cx="9468432" cy="297140"/>
          </a:xfrm>
        </p:grpSpPr>
        <p:sp>
          <p:nvSpPr>
            <p:cNvPr id="19" name="TextBox 18"/>
            <p:cNvSpPr txBox="1"/>
            <p:nvPr userDrawn="1"/>
          </p:nvSpPr>
          <p:spPr>
            <a:xfrm>
              <a:off x="2051993" y="6300589"/>
              <a:ext cx="1259520" cy="276999"/>
            </a:xfrm>
            <a:prstGeom prst="rect">
              <a:avLst/>
            </a:prstGeom>
            <a:noFill/>
          </p:spPr>
          <p:txBody>
            <a:bodyPr wrap="square" rtlCol="0">
              <a:spAutoFit/>
            </a:bodyPr>
            <a:lstStyle/>
            <a:p>
              <a:pPr algn="r"/>
              <a:r>
                <a:rPr lang="zh-CN" altLang="en-US" sz="1200" dirty="0" smtClean="0">
                  <a:solidFill>
                    <a:srgbClr val="56A8BD"/>
                  </a:solidFill>
                </a:rPr>
                <a:t>讲师：如水迷</a:t>
              </a:r>
              <a:endParaRPr lang="zh-CN" altLang="en-US" sz="1200" dirty="0">
                <a:solidFill>
                  <a:srgbClr val="56A8BD"/>
                </a:solidFill>
              </a:endParaRPr>
            </a:p>
          </p:txBody>
        </p:sp>
        <p:sp>
          <p:nvSpPr>
            <p:cNvPr id="25" name="TextBox 24"/>
            <p:cNvSpPr txBox="1"/>
            <p:nvPr userDrawn="1"/>
          </p:nvSpPr>
          <p:spPr>
            <a:xfrm>
              <a:off x="6876529" y="6320730"/>
              <a:ext cx="4643896" cy="276999"/>
            </a:xfrm>
            <a:prstGeom prst="rect">
              <a:avLst/>
            </a:prstGeom>
            <a:noFill/>
          </p:spPr>
          <p:txBody>
            <a:bodyPr wrap="square" rtlCol="0">
              <a:spAutoFit/>
            </a:bodyPr>
            <a:lstStyle/>
            <a:p>
              <a:pPr algn="r"/>
              <a:r>
                <a:rPr lang="zh-CN" altLang="en-US" sz="1200" dirty="0" smtClean="0">
                  <a:solidFill>
                    <a:srgbClr val="56A8BD"/>
                  </a:solidFill>
                </a:rPr>
                <a:t>课程笔记、源码及相关资源，请在课程页面联系咨询老师免费获取</a:t>
              </a:r>
              <a:endParaRPr lang="en-US" altLang="zh-CN" sz="1200" dirty="0" smtClean="0">
                <a:solidFill>
                  <a:srgbClr val="56A8BD"/>
                </a:solidFill>
              </a:endParaRPr>
            </a:p>
          </p:txBody>
        </p:sp>
      </p:grpSp>
      <p:pic>
        <p:nvPicPr>
          <p:cNvPr id="1026" name="Picture 2" descr="F:\柠檬学院\logo横版.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60425" y="205855"/>
            <a:ext cx="1310173" cy="33409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924201" y="6320729"/>
            <a:ext cx="2434943" cy="276999"/>
          </a:xfrm>
          <a:prstGeom prst="rect">
            <a:avLst/>
          </a:prstGeom>
          <a:noFill/>
        </p:spPr>
        <p:txBody>
          <a:bodyPr wrap="square" rtlCol="0">
            <a:spAutoFit/>
          </a:bodyPr>
          <a:lstStyle/>
          <a:p>
            <a:pPr algn="r"/>
            <a:r>
              <a:rPr lang="zh-CN" altLang="en-US" sz="1200" dirty="0" smtClean="0">
                <a:solidFill>
                  <a:srgbClr val="56A8BD"/>
                </a:solidFill>
              </a:rPr>
              <a:t>留言信箱：</a:t>
            </a:r>
            <a:r>
              <a:rPr lang="en-US" altLang="zh-CN" sz="1200" dirty="0" smtClean="0">
                <a:solidFill>
                  <a:srgbClr val="56A8BD"/>
                </a:solidFill>
              </a:rPr>
              <a:t>998858@qq.com</a:t>
            </a:r>
            <a:endParaRPr lang="zh-CN" altLang="en-US" sz="1200" dirty="0">
              <a:solidFill>
                <a:srgbClr val="56A8BD"/>
              </a:solidFill>
            </a:endParaRPr>
          </a:p>
        </p:txBody>
      </p:sp>
    </p:spTree>
    <p:extLst>
      <p:ext uri="{BB962C8B-B14F-4D97-AF65-F5344CB8AC3E}">
        <p14:creationId xmlns:p14="http://schemas.microsoft.com/office/powerpoint/2010/main" val="36315380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539779"/>
      </p:ext>
    </p:extLst>
  </p:cSld>
  <p:clrMap bg1="lt1" tx1="dk1" bg2="lt2" tx2="dk2" accent1="accent1" accent2="accent2" accent3="accent3" accent4="accent4" accent5="accent5" accent6="accent6" hlink="hlink" folHlink="folHlink"/>
  <p:sldLayoutIdLst>
    <p:sldLayoutId id="2147483666" r:id="rId1"/>
    <p:sldLayoutId id="2147483667" r:id="rId2"/>
  </p:sldLayoutIdLst>
  <p:timing>
    <p:tnLst>
      <p:par>
        <p:cTn id="1" dur="indefinite" restart="never" nodeType="tmRoot"/>
      </p:par>
    </p:tnLst>
  </p:timing>
  <p:txStyles>
    <p:titleStyle>
      <a:lvl1pPr algn="ctr" defTabSz="1198138" rtl="0" eaLnBrk="1" latinLnBrk="0" hangingPunct="1">
        <a:spcBef>
          <a:spcPct val="0"/>
        </a:spcBef>
        <a:buNone/>
        <a:defRPr sz="4400" kern="1200">
          <a:solidFill>
            <a:schemeClr val="tx1"/>
          </a:solidFill>
          <a:latin typeface="+mj-lt"/>
          <a:ea typeface="+mj-ea"/>
          <a:cs typeface="+mj-cs"/>
        </a:defRPr>
      </a:lvl1pPr>
    </p:titleStyle>
    <p:bodyStyle>
      <a:lvl1pPr marL="449302" indent="-449302" algn="l" defTabSz="1198138" rtl="0" eaLnBrk="1" latinLnBrk="0" hangingPunct="1">
        <a:spcBef>
          <a:spcPct val="20000"/>
        </a:spcBef>
        <a:buFont typeface="Arial" pitchFamily="34" charset="0"/>
        <a:buChar char="•"/>
        <a:defRPr sz="4200" kern="1200">
          <a:solidFill>
            <a:schemeClr val="tx1"/>
          </a:solidFill>
          <a:latin typeface="+mn-lt"/>
          <a:ea typeface="+mn-ea"/>
          <a:cs typeface="+mn-cs"/>
        </a:defRPr>
      </a:lvl1pPr>
      <a:lvl2pPr marL="973487" indent="-374418" algn="l" defTabSz="1198138"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497673" indent="-299535" algn="l" defTabSz="1198138"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096742" indent="-299535" algn="l" defTabSz="1198138"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695811" indent="-299535" algn="l" defTabSz="1198138"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3294880" indent="-299535" algn="l" defTabSz="1198138"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93950" indent="-299535" algn="l" defTabSz="1198138"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493019" indent="-299535" algn="l" defTabSz="1198138"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5092088" indent="-299535" algn="l" defTabSz="1198138" rtl="0" eaLnBrk="1" latinLnBrk="0" hangingPunct="1">
        <a:spcBef>
          <a:spcPct val="20000"/>
        </a:spcBef>
        <a:buFont typeface="Arial" pitchFamily="34" charset="0"/>
        <a:buChar char="•"/>
        <a:defRPr sz="2600" kern="1200">
          <a:solidFill>
            <a:schemeClr val="tx1"/>
          </a:solidFill>
          <a:latin typeface="+mn-lt"/>
          <a:ea typeface="+mn-ea"/>
          <a:cs typeface="+mn-cs"/>
        </a:defRPr>
      </a:lvl9pPr>
    </p:bodyStyle>
    <p:otherStyle>
      <a:defPPr>
        <a:defRPr lang="zh-CN"/>
      </a:defPPr>
      <a:lvl1pPr marL="0" algn="l" defTabSz="1198138" rtl="0" eaLnBrk="1" latinLnBrk="0" hangingPunct="1">
        <a:defRPr sz="2400" kern="1200">
          <a:solidFill>
            <a:schemeClr val="tx1"/>
          </a:solidFill>
          <a:latin typeface="+mn-lt"/>
          <a:ea typeface="+mn-ea"/>
          <a:cs typeface="+mn-cs"/>
        </a:defRPr>
      </a:lvl1pPr>
      <a:lvl2pPr marL="599069" algn="l" defTabSz="1198138" rtl="0" eaLnBrk="1" latinLnBrk="0" hangingPunct="1">
        <a:defRPr sz="2400" kern="1200">
          <a:solidFill>
            <a:schemeClr val="tx1"/>
          </a:solidFill>
          <a:latin typeface="+mn-lt"/>
          <a:ea typeface="+mn-ea"/>
          <a:cs typeface="+mn-cs"/>
        </a:defRPr>
      </a:lvl2pPr>
      <a:lvl3pPr marL="1198138" algn="l" defTabSz="1198138" rtl="0" eaLnBrk="1" latinLnBrk="0" hangingPunct="1">
        <a:defRPr sz="2400" kern="1200">
          <a:solidFill>
            <a:schemeClr val="tx1"/>
          </a:solidFill>
          <a:latin typeface="+mn-lt"/>
          <a:ea typeface="+mn-ea"/>
          <a:cs typeface="+mn-cs"/>
        </a:defRPr>
      </a:lvl3pPr>
      <a:lvl4pPr marL="1797207" algn="l" defTabSz="1198138" rtl="0" eaLnBrk="1" latinLnBrk="0" hangingPunct="1">
        <a:defRPr sz="2400" kern="1200">
          <a:solidFill>
            <a:schemeClr val="tx1"/>
          </a:solidFill>
          <a:latin typeface="+mn-lt"/>
          <a:ea typeface="+mn-ea"/>
          <a:cs typeface="+mn-cs"/>
        </a:defRPr>
      </a:lvl4pPr>
      <a:lvl5pPr marL="2396277" algn="l" defTabSz="1198138" rtl="0" eaLnBrk="1" latinLnBrk="0" hangingPunct="1">
        <a:defRPr sz="2400" kern="1200">
          <a:solidFill>
            <a:schemeClr val="tx1"/>
          </a:solidFill>
          <a:latin typeface="+mn-lt"/>
          <a:ea typeface="+mn-ea"/>
          <a:cs typeface="+mn-cs"/>
        </a:defRPr>
      </a:lvl5pPr>
      <a:lvl6pPr marL="2995346" algn="l" defTabSz="1198138" rtl="0" eaLnBrk="1" latinLnBrk="0" hangingPunct="1">
        <a:defRPr sz="2400" kern="1200">
          <a:solidFill>
            <a:schemeClr val="tx1"/>
          </a:solidFill>
          <a:latin typeface="+mn-lt"/>
          <a:ea typeface="+mn-ea"/>
          <a:cs typeface="+mn-cs"/>
        </a:defRPr>
      </a:lvl6pPr>
      <a:lvl7pPr marL="3594415" algn="l" defTabSz="1198138" rtl="0" eaLnBrk="1" latinLnBrk="0" hangingPunct="1">
        <a:defRPr sz="2400" kern="1200">
          <a:solidFill>
            <a:schemeClr val="tx1"/>
          </a:solidFill>
          <a:latin typeface="+mn-lt"/>
          <a:ea typeface="+mn-ea"/>
          <a:cs typeface="+mn-cs"/>
        </a:defRPr>
      </a:lvl7pPr>
      <a:lvl8pPr marL="4193484" algn="l" defTabSz="1198138" rtl="0" eaLnBrk="1" latinLnBrk="0" hangingPunct="1">
        <a:defRPr sz="2400" kern="1200">
          <a:solidFill>
            <a:schemeClr val="tx1"/>
          </a:solidFill>
          <a:latin typeface="+mn-lt"/>
          <a:ea typeface="+mn-ea"/>
          <a:cs typeface="+mn-cs"/>
        </a:defRPr>
      </a:lvl8pPr>
      <a:lvl9pPr marL="4792553" algn="l" defTabSz="1198138"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29"/>
          <p:cNvSpPr txBox="1"/>
          <p:nvPr/>
        </p:nvSpPr>
        <p:spPr>
          <a:xfrm>
            <a:off x="467817" y="3999235"/>
            <a:ext cx="10009112" cy="1077218"/>
          </a:xfrm>
          <a:prstGeom prst="rect">
            <a:avLst/>
          </a:prstGeom>
          <a:noFill/>
        </p:spPr>
        <p:txBody>
          <a:bodyPr wrap="square" rtlCol="0">
            <a:spAutoFit/>
          </a:bodyPr>
          <a:lstStyle/>
          <a:p>
            <a:pPr>
              <a:lnSpc>
                <a:spcPct val="200000"/>
              </a:lnSpc>
            </a:pPr>
            <a:r>
              <a:rPr lang="zh-CN" altLang="en-US" sz="1600" b="1" dirty="0" smtClean="0">
                <a:solidFill>
                  <a:srgbClr val="002B41"/>
                </a:solidFill>
                <a:latin typeface="+mj-ea"/>
                <a:ea typeface="+mj-ea"/>
              </a:rPr>
              <a:t>第十一章：</a:t>
            </a:r>
            <a:r>
              <a:rPr lang="en-US" altLang="zh-CN" sz="1600" b="1" dirty="0" smtClean="0">
                <a:solidFill>
                  <a:srgbClr val="002B41"/>
                </a:solidFill>
                <a:latin typeface="+mj-ea"/>
                <a:ea typeface="+mj-ea"/>
              </a:rPr>
              <a:t>CSS</a:t>
            </a:r>
            <a:r>
              <a:rPr lang="zh-CN" altLang="en-US" sz="1600" b="1" dirty="0" smtClean="0">
                <a:solidFill>
                  <a:srgbClr val="002B41"/>
                </a:solidFill>
                <a:latin typeface="+mj-ea"/>
                <a:ea typeface="+mj-ea"/>
              </a:rPr>
              <a:t>布局：浮动</a:t>
            </a:r>
            <a:r>
              <a:rPr lang="zh-CN" altLang="en-US" sz="1600" b="1" dirty="0">
                <a:solidFill>
                  <a:srgbClr val="002B41"/>
                </a:solidFill>
                <a:latin typeface="+mj-ea"/>
              </a:rPr>
              <a:t>方案</a:t>
            </a:r>
            <a:endParaRPr lang="en-US" altLang="zh-CN" sz="1600" b="1" dirty="0" smtClean="0">
              <a:solidFill>
                <a:srgbClr val="002B41"/>
              </a:solidFill>
              <a:latin typeface="+mj-ea"/>
              <a:ea typeface="+mj-ea"/>
            </a:endParaRPr>
          </a:p>
          <a:p>
            <a:pPr>
              <a:lnSpc>
                <a:spcPct val="200000"/>
              </a:lnSpc>
            </a:pPr>
            <a:r>
              <a:rPr lang="en-US" altLang="zh-CN" sz="1600" dirty="0" smtClean="0">
                <a:solidFill>
                  <a:srgbClr val="002B41"/>
                </a:solidFill>
                <a:latin typeface="+mj-ea"/>
                <a:ea typeface="+mj-ea"/>
              </a:rPr>
              <a:t>1</a:t>
            </a:r>
            <a:r>
              <a:rPr lang="zh-CN" altLang="en-US" sz="1600" dirty="0" smtClean="0">
                <a:solidFill>
                  <a:srgbClr val="002B41"/>
                </a:solidFill>
                <a:latin typeface="+mj-ea"/>
                <a:ea typeface="+mj-ea"/>
              </a:rPr>
              <a:t>、</a:t>
            </a:r>
            <a:r>
              <a:rPr lang="en-US" altLang="zh-CN" sz="1600" dirty="0" smtClean="0">
                <a:solidFill>
                  <a:srgbClr val="002B41"/>
                </a:solidFill>
                <a:latin typeface="+mj-ea"/>
                <a:ea typeface="+mj-ea"/>
              </a:rPr>
              <a:t>float</a:t>
            </a:r>
            <a:r>
              <a:rPr lang="zh-CN" altLang="en-US" sz="1600" dirty="0" smtClean="0">
                <a:solidFill>
                  <a:srgbClr val="002B41"/>
                </a:solidFill>
                <a:latin typeface="+mj-ea"/>
                <a:ea typeface="+mj-ea"/>
              </a:rPr>
              <a:t>浮动属性</a:t>
            </a:r>
            <a:r>
              <a:rPr lang="en-US" altLang="zh-CN" sz="1600" dirty="0" smtClean="0">
                <a:solidFill>
                  <a:srgbClr val="002B41"/>
                </a:solidFill>
                <a:latin typeface="+mj-ea"/>
                <a:ea typeface="+mj-ea"/>
              </a:rPr>
              <a:t>	2</a:t>
            </a:r>
            <a:r>
              <a:rPr lang="zh-CN" altLang="en-US" sz="1600" dirty="0" smtClean="0">
                <a:solidFill>
                  <a:srgbClr val="002B41"/>
                </a:solidFill>
                <a:latin typeface="+mj-ea"/>
                <a:ea typeface="+mj-ea"/>
              </a:rPr>
              <a:t>、</a:t>
            </a:r>
            <a:r>
              <a:rPr lang="en-US" altLang="zh-CN" sz="1600" dirty="0" smtClean="0">
                <a:solidFill>
                  <a:srgbClr val="002B41"/>
                </a:solidFill>
                <a:latin typeface="+mj-ea"/>
                <a:ea typeface="+mj-ea"/>
              </a:rPr>
              <a:t>clear</a:t>
            </a:r>
            <a:r>
              <a:rPr lang="zh-CN" altLang="en-US" sz="1600" dirty="0" smtClean="0">
                <a:solidFill>
                  <a:srgbClr val="002B41"/>
                </a:solidFill>
                <a:latin typeface="+mj-ea"/>
                <a:ea typeface="+mj-ea"/>
              </a:rPr>
              <a:t>清除属性            </a:t>
            </a:r>
            <a:r>
              <a:rPr lang="en-US" altLang="zh-CN" sz="1600" dirty="0" smtClean="0">
                <a:solidFill>
                  <a:srgbClr val="002B41"/>
                </a:solidFill>
                <a:latin typeface="+mj-ea"/>
                <a:ea typeface="+mj-ea"/>
              </a:rPr>
              <a:t>3</a:t>
            </a:r>
            <a:r>
              <a:rPr lang="zh-CN" altLang="en-US" sz="1600" smtClean="0">
                <a:solidFill>
                  <a:srgbClr val="002B41"/>
                </a:solidFill>
                <a:latin typeface="+mj-ea"/>
                <a:ea typeface="+mj-ea"/>
              </a:rPr>
              <a:t>、浮动布局方案</a:t>
            </a:r>
            <a:endParaRPr lang="zh-CN" altLang="en-US" sz="1600" dirty="0">
              <a:solidFill>
                <a:srgbClr val="002B41"/>
              </a:solidFill>
              <a:latin typeface="+mj-ea"/>
              <a:ea typeface="+mj-ea"/>
            </a:endParaRPr>
          </a:p>
        </p:txBody>
      </p:sp>
    </p:spTree>
    <p:extLst>
      <p:ext uri="{BB962C8B-B14F-4D97-AF65-F5344CB8AC3E}">
        <p14:creationId xmlns:p14="http://schemas.microsoft.com/office/powerpoint/2010/main" val="23936862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32"/>
          <p:cNvSpPr txBox="1"/>
          <p:nvPr/>
        </p:nvSpPr>
        <p:spPr>
          <a:xfrm>
            <a:off x="360425" y="1548061"/>
            <a:ext cx="6084056" cy="523220"/>
          </a:xfrm>
          <a:prstGeom prst="rect">
            <a:avLst/>
          </a:prstGeom>
          <a:noFill/>
        </p:spPr>
        <p:txBody>
          <a:bodyPr wrap="square" rtlCol="0">
            <a:spAutoFit/>
          </a:bodyPr>
          <a:lstStyle/>
          <a:p>
            <a:r>
              <a:rPr lang="en-US" altLang="zh-CN" sz="2800" dirty="0" err="1" smtClean="0">
                <a:solidFill>
                  <a:schemeClr val="tx1">
                    <a:lumMod val="85000"/>
                    <a:lumOff val="15000"/>
                  </a:schemeClr>
                </a:solidFill>
                <a:latin typeface="微软雅黑" panose="020B0503020204020204" pitchFamily="34" charset="-122"/>
                <a:ea typeface="微软雅黑" panose="020B0503020204020204" pitchFamily="34" charset="-122"/>
              </a:rPr>
              <a:t>clearfix</a:t>
            </a:r>
            <a:r>
              <a:rPr lang="zh-CN" altLang="en-US" sz="2800" dirty="0" smtClean="0">
                <a:solidFill>
                  <a:schemeClr val="tx1">
                    <a:lumMod val="85000"/>
                    <a:lumOff val="15000"/>
                  </a:schemeClr>
                </a:solidFill>
                <a:latin typeface="微软雅黑" panose="020B0503020204020204" pitchFamily="34" charset="-122"/>
                <a:ea typeface="微软雅黑" panose="020B0503020204020204" pitchFamily="34" charset="-122"/>
              </a:rPr>
              <a:t>：浮动塌陷布局解决方案</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494227" y="2196133"/>
            <a:ext cx="10054709" cy="2308324"/>
          </a:xfrm>
          <a:prstGeom prst="rect">
            <a:avLst/>
          </a:prstGeom>
        </p:spPr>
        <p:txBody>
          <a:bodyPr wrap="square">
            <a:spAutoFit/>
          </a:bodyPr>
          <a:lstStyle/>
          <a:p>
            <a:pPr marL="457200" lvl="0" indent="-457200">
              <a:lnSpc>
                <a:spcPct val="200000"/>
              </a:lnSpc>
              <a:buFont typeface="+mj-lt"/>
              <a:buAutoNum type="arabicPeriod"/>
            </a:pPr>
            <a:r>
              <a:rPr lang="zh-CN" altLang="en-US" sz="2000" dirty="0">
                <a:solidFill>
                  <a:prstClr val="black"/>
                </a:solidFill>
              </a:rPr>
              <a:t>创建一个用来清除浮动的</a:t>
            </a:r>
            <a:r>
              <a:rPr lang="en-US" altLang="zh-CN" sz="2000" dirty="0">
                <a:solidFill>
                  <a:prstClr val="black"/>
                </a:solidFill>
              </a:rPr>
              <a:t>CSS</a:t>
            </a:r>
            <a:r>
              <a:rPr lang="zh-CN" altLang="en-US" sz="2000" dirty="0">
                <a:solidFill>
                  <a:prstClr val="black"/>
                </a:solidFill>
              </a:rPr>
              <a:t>样式类 （</a:t>
            </a:r>
            <a:r>
              <a:rPr lang="en-US" altLang="zh-CN" sz="2000" dirty="0">
                <a:solidFill>
                  <a:prstClr val="black"/>
                </a:solidFill>
              </a:rPr>
              <a:t>.</a:t>
            </a:r>
            <a:r>
              <a:rPr lang="en-US" altLang="zh-CN" sz="2000" dirty="0" err="1">
                <a:solidFill>
                  <a:prstClr val="black"/>
                </a:solidFill>
              </a:rPr>
              <a:t>clearfix</a:t>
            </a:r>
            <a:r>
              <a:rPr lang="zh-CN" altLang="en-US" sz="2000" dirty="0" smtClean="0">
                <a:solidFill>
                  <a:prstClr val="black"/>
                </a:solidFill>
              </a:rPr>
              <a:t>）</a:t>
            </a:r>
            <a:endParaRPr lang="en-US" altLang="zh-CN" sz="2000" dirty="0" smtClean="0">
              <a:solidFill>
                <a:prstClr val="black"/>
              </a:solidFill>
            </a:endParaRPr>
          </a:p>
          <a:p>
            <a:pPr marL="457200" lvl="0" indent="-457200">
              <a:lnSpc>
                <a:spcPct val="200000"/>
              </a:lnSpc>
              <a:buFont typeface="+mj-lt"/>
              <a:buAutoNum type="arabicPeriod"/>
            </a:pPr>
            <a:r>
              <a:rPr lang="zh-CN" altLang="en-US" sz="2000" dirty="0" smtClean="0">
                <a:solidFill>
                  <a:prstClr val="black"/>
                </a:solidFill>
              </a:rPr>
              <a:t>针对</a:t>
            </a:r>
            <a:r>
              <a:rPr lang="zh-CN" altLang="en-US" sz="2000" dirty="0">
                <a:solidFill>
                  <a:prstClr val="black"/>
                </a:solidFill>
              </a:rPr>
              <a:t>包裹的全是浮动元素的父级容器使用（</a:t>
            </a:r>
            <a:r>
              <a:rPr lang="en-US" altLang="zh-CN" sz="2000" dirty="0">
                <a:solidFill>
                  <a:prstClr val="black"/>
                </a:solidFill>
              </a:rPr>
              <a:t>.</a:t>
            </a:r>
            <a:r>
              <a:rPr lang="en-US" altLang="zh-CN" sz="2000" dirty="0" err="1">
                <a:solidFill>
                  <a:prstClr val="black"/>
                </a:solidFill>
              </a:rPr>
              <a:t>clearfix</a:t>
            </a:r>
            <a:r>
              <a:rPr lang="zh-CN" altLang="en-US" sz="2000" dirty="0">
                <a:solidFill>
                  <a:prstClr val="black"/>
                </a:solidFill>
              </a:rPr>
              <a:t>）</a:t>
            </a:r>
          </a:p>
          <a:p>
            <a:pPr marL="941969" lvl="1" indent="-342900">
              <a:lnSpc>
                <a:spcPct val="200000"/>
              </a:lnSpc>
              <a:buFont typeface="Arial" pitchFamily="34" charset="0"/>
              <a:buChar char="•"/>
            </a:pPr>
            <a:r>
              <a:rPr lang="zh-CN" altLang="en-US" sz="1600" dirty="0" smtClean="0">
                <a:solidFill>
                  <a:srgbClr val="56A8BD"/>
                </a:solidFill>
              </a:rPr>
              <a:t>为容器创建一个处于最末尾内容的伪元素</a:t>
            </a:r>
            <a:endParaRPr lang="en-US" altLang="zh-CN" sz="1600" dirty="0" smtClean="0">
              <a:solidFill>
                <a:srgbClr val="56A8BD"/>
              </a:solidFill>
            </a:endParaRPr>
          </a:p>
          <a:p>
            <a:pPr marL="941969" lvl="1" indent="-342900">
              <a:lnSpc>
                <a:spcPct val="200000"/>
              </a:lnSpc>
              <a:buFont typeface="Arial" pitchFamily="34" charset="0"/>
              <a:buChar char="•"/>
            </a:pPr>
            <a:r>
              <a:rPr lang="zh-CN" altLang="en-US" sz="1600" dirty="0" smtClean="0">
                <a:solidFill>
                  <a:srgbClr val="56A8BD"/>
                </a:solidFill>
              </a:rPr>
              <a:t>伪元素设置</a:t>
            </a:r>
            <a:r>
              <a:rPr lang="en-US" altLang="zh-CN" sz="1600" dirty="0" smtClean="0">
                <a:solidFill>
                  <a:srgbClr val="56A8BD"/>
                </a:solidFill>
              </a:rPr>
              <a:t>clear</a:t>
            </a:r>
            <a:r>
              <a:rPr lang="zh-CN" altLang="en-US" sz="1600" dirty="0" smtClean="0">
                <a:solidFill>
                  <a:srgbClr val="56A8BD"/>
                </a:solidFill>
              </a:rPr>
              <a:t>清除属性来消除浮动元素的影响</a:t>
            </a:r>
            <a:endParaRPr lang="en-US" altLang="zh-CN" sz="1600" dirty="0" smtClean="0">
              <a:solidFill>
                <a:srgbClr val="56A8BD"/>
              </a:solidFill>
            </a:endParaRPr>
          </a:p>
        </p:txBody>
      </p:sp>
      <p:sp>
        <p:nvSpPr>
          <p:cNvPr id="7" name="矩形 6"/>
          <p:cNvSpPr/>
          <p:nvPr/>
        </p:nvSpPr>
        <p:spPr>
          <a:xfrm>
            <a:off x="360425" y="755973"/>
            <a:ext cx="11160000" cy="584775"/>
          </a:xfrm>
          <a:prstGeom prst="rect">
            <a:avLst/>
          </a:prstGeom>
        </p:spPr>
        <p:txBody>
          <a:bodyPr wrap="square">
            <a:spAutoFit/>
          </a:bodyPr>
          <a:lstStyle/>
          <a:p>
            <a:pPr marL="0" marR="0" lvl="0" indent="0" algn="l" defTabSz="1198138"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3200" b="1" i="0" u="none" strike="noStrike" kern="1200" cap="none" spc="0" normalizeH="0" baseline="0" noProof="0" dirty="0" smtClean="0">
                <a:ln>
                  <a:noFill/>
                </a:ln>
                <a:solidFill>
                  <a:srgbClr val="56A8BD"/>
                </a:solidFill>
                <a:effectLst/>
                <a:uLnTx/>
                <a:uFillTx/>
                <a:latin typeface="+mn-lt"/>
                <a:ea typeface="+mn-ea"/>
                <a:cs typeface="+mn-cs"/>
              </a:rPr>
              <a:t>float</a:t>
            </a:r>
            <a:r>
              <a:rPr kumimoji="0" lang="zh-CN" altLang="en-US" sz="3200" b="1" i="0" u="none" strike="noStrike" kern="1200" cap="none" spc="0" normalizeH="0" baseline="0" noProof="0" dirty="0" smtClean="0">
                <a:ln>
                  <a:noFill/>
                </a:ln>
                <a:solidFill>
                  <a:srgbClr val="56A8BD"/>
                </a:solidFill>
                <a:effectLst/>
                <a:uLnTx/>
                <a:uFillTx/>
                <a:latin typeface="+mn-lt"/>
                <a:ea typeface="+mn-ea"/>
                <a:cs typeface="+mn-cs"/>
              </a:rPr>
              <a:t>浮动布局方案</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9213" y="3204245"/>
            <a:ext cx="3457575"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79280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395809" y="2557914"/>
            <a:ext cx="11161240" cy="646331"/>
          </a:xfrm>
          <a:prstGeom prst="rect">
            <a:avLst/>
          </a:prstGeom>
        </p:spPr>
        <p:txBody>
          <a:bodyPr wrap="square">
            <a:spAutoFit/>
          </a:bodyPr>
          <a:lstStyle/>
          <a:p>
            <a:pPr algn="ctr"/>
            <a:r>
              <a:rPr lang="zh-CN" altLang="en-US" sz="3600" b="1" dirty="0" smtClean="0"/>
              <a:t>案例练习</a:t>
            </a:r>
            <a:endParaRPr lang="zh-CN" altLang="en-US" sz="3600" b="1" dirty="0"/>
          </a:p>
        </p:txBody>
      </p:sp>
    </p:spTree>
    <p:extLst>
      <p:ext uri="{BB962C8B-B14F-4D97-AF65-F5344CB8AC3E}">
        <p14:creationId xmlns:p14="http://schemas.microsoft.com/office/powerpoint/2010/main" val="4251522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32"/>
          <p:cNvSpPr txBox="1"/>
          <p:nvPr/>
        </p:nvSpPr>
        <p:spPr>
          <a:xfrm>
            <a:off x="360425" y="1548061"/>
            <a:ext cx="6084056" cy="523220"/>
          </a:xfrm>
          <a:prstGeom prst="rect">
            <a:avLst/>
          </a:prstGeom>
          <a:noFill/>
        </p:spPr>
        <p:txBody>
          <a:bodyPr wrap="square" rtlCol="0">
            <a:spAutoFit/>
          </a:bodyPr>
          <a:lstStyle/>
          <a:p>
            <a:r>
              <a:rPr lang="zh-CN" altLang="en-US" sz="2800" dirty="0" smtClean="0">
                <a:solidFill>
                  <a:schemeClr val="tx1">
                    <a:lumMod val="85000"/>
                    <a:lumOff val="15000"/>
                  </a:schemeClr>
                </a:solidFill>
                <a:latin typeface="微软雅黑" panose="020B0503020204020204" pitchFamily="34" charset="-122"/>
                <a:ea typeface="微软雅黑" panose="020B0503020204020204" pitchFamily="34" charset="-122"/>
              </a:rPr>
              <a:t>浮动方案案例练习：</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360425" y="755973"/>
            <a:ext cx="11160000" cy="584775"/>
          </a:xfrm>
          <a:prstGeom prst="rect">
            <a:avLst/>
          </a:prstGeom>
        </p:spPr>
        <p:txBody>
          <a:bodyPr wrap="square">
            <a:spAutoFit/>
          </a:bodyPr>
          <a:lstStyle/>
          <a:p>
            <a:pPr marL="0" marR="0" lvl="0" indent="0" algn="l" defTabSz="1198138"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3200" b="1" i="0" u="none" strike="noStrike" kern="1200" cap="none" spc="0" normalizeH="0" baseline="0" noProof="0" dirty="0" smtClean="0">
                <a:ln>
                  <a:noFill/>
                </a:ln>
                <a:solidFill>
                  <a:srgbClr val="56A8BD"/>
                </a:solidFill>
                <a:effectLst/>
                <a:uLnTx/>
                <a:uFillTx/>
                <a:latin typeface="+mn-lt"/>
                <a:ea typeface="+mn-ea"/>
                <a:cs typeface="+mn-cs"/>
              </a:rPr>
              <a:t>float</a:t>
            </a:r>
            <a:r>
              <a:rPr kumimoji="0" lang="zh-CN" altLang="en-US" sz="3200" b="1" i="0" u="none" strike="noStrike" kern="1200" cap="none" spc="0" normalizeH="0" baseline="0" noProof="0" dirty="0" smtClean="0">
                <a:ln>
                  <a:noFill/>
                </a:ln>
                <a:solidFill>
                  <a:srgbClr val="56A8BD"/>
                </a:solidFill>
                <a:effectLst/>
                <a:uLnTx/>
                <a:uFillTx/>
                <a:latin typeface="+mn-lt"/>
                <a:ea typeface="+mn-ea"/>
                <a:cs typeface="+mn-cs"/>
              </a:rPr>
              <a:t>浮动布局方案</a:t>
            </a:r>
          </a:p>
        </p:txBody>
      </p:sp>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147" y="2628181"/>
            <a:ext cx="9828213"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33180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32"/>
          <p:cNvSpPr txBox="1"/>
          <p:nvPr/>
        </p:nvSpPr>
        <p:spPr>
          <a:xfrm>
            <a:off x="360425" y="1548061"/>
            <a:ext cx="6084056" cy="523220"/>
          </a:xfrm>
          <a:prstGeom prst="rect">
            <a:avLst/>
          </a:prstGeom>
          <a:noFill/>
        </p:spPr>
        <p:txBody>
          <a:bodyPr wrap="square" rtlCol="0">
            <a:spAutoFit/>
          </a:bodyPr>
          <a:lstStyle/>
          <a:p>
            <a:r>
              <a:rPr lang="zh-CN" altLang="en-US" sz="2800" dirty="0" smtClean="0">
                <a:solidFill>
                  <a:schemeClr val="tx1">
                    <a:lumMod val="85000"/>
                    <a:lumOff val="15000"/>
                  </a:schemeClr>
                </a:solidFill>
                <a:latin typeface="微软雅黑" panose="020B0503020204020204" pitchFamily="34" charset="-122"/>
                <a:ea typeface="微软雅黑" panose="020B0503020204020204" pitchFamily="34" charset="-122"/>
              </a:rPr>
              <a:t>浮动方案案例练习：</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360425" y="755973"/>
            <a:ext cx="11160000" cy="584775"/>
          </a:xfrm>
          <a:prstGeom prst="rect">
            <a:avLst/>
          </a:prstGeom>
        </p:spPr>
        <p:txBody>
          <a:bodyPr wrap="square">
            <a:spAutoFit/>
          </a:bodyPr>
          <a:lstStyle/>
          <a:p>
            <a:pPr marL="0" marR="0" lvl="0" indent="0" algn="l" defTabSz="1198138"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3200" b="1" i="0" u="none" strike="noStrike" kern="1200" cap="none" spc="0" normalizeH="0" baseline="0" noProof="0" dirty="0" smtClean="0">
                <a:ln>
                  <a:noFill/>
                </a:ln>
                <a:solidFill>
                  <a:srgbClr val="56A8BD"/>
                </a:solidFill>
                <a:effectLst/>
                <a:uLnTx/>
                <a:uFillTx/>
                <a:latin typeface="+mn-lt"/>
                <a:ea typeface="+mn-ea"/>
                <a:cs typeface="+mn-cs"/>
              </a:rPr>
              <a:t>float</a:t>
            </a:r>
            <a:r>
              <a:rPr kumimoji="0" lang="zh-CN" altLang="en-US" sz="3200" b="1" i="0" u="none" strike="noStrike" kern="1200" cap="none" spc="0" normalizeH="0" baseline="0" noProof="0" dirty="0" smtClean="0">
                <a:ln>
                  <a:noFill/>
                </a:ln>
                <a:solidFill>
                  <a:srgbClr val="56A8BD"/>
                </a:solidFill>
                <a:effectLst/>
                <a:uLnTx/>
                <a:uFillTx/>
                <a:latin typeface="+mn-lt"/>
                <a:ea typeface="+mn-ea"/>
                <a:cs typeface="+mn-cs"/>
              </a:rPr>
              <a:t>浮动布局方案</a:t>
            </a:r>
          </a:p>
        </p:txBody>
      </p:sp>
      <p:pic>
        <p:nvPicPr>
          <p:cNvPr id="9" name="Picture 2" descr="C:\Users\Administrator\Desktop\web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537" y="2077011"/>
            <a:ext cx="4226578" cy="3640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7888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32"/>
          <p:cNvSpPr txBox="1"/>
          <p:nvPr/>
        </p:nvSpPr>
        <p:spPr>
          <a:xfrm>
            <a:off x="360425" y="1548061"/>
            <a:ext cx="6084056" cy="523220"/>
          </a:xfrm>
          <a:prstGeom prst="rect">
            <a:avLst/>
          </a:prstGeom>
          <a:noFill/>
        </p:spPr>
        <p:txBody>
          <a:bodyPr wrap="square" rtlCol="0">
            <a:spAutoFit/>
          </a:bodyPr>
          <a:lstStyle/>
          <a:p>
            <a:r>
              <a:rPr lang="zh-CN" altLang="en-US" sz="2800" dirty="0" smtClean="0">
                <a:solidFill>
                  <a:schemeClr val="tx1">
                    <a:lumMod val="85000"/>
                    <a:lumOff val="15000"/>
                  </a:schemeClr>
                </a:solidFill>
                <a:latin typeface="微软雅黑" panose="020B0503020204020204" pitchFamily="34" charset="-122"/>
                <a:ea typeface="微软雅黑" panose="020B0503020204020204" pitchFamily="34" charset="-122"/>
              </a:rPr>
              <a:t>浮动方案案例练习：</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494227" y="2196133"/>
            <a:ext cx="10054709" cy="613501"/>
          </a:xfrm>
          <a:prstGeom prst="rect">
            <a:avLst/>
          </a:prstGeom>
        </p:spPr>
        <p:txBody>
          <a:bodyPr wrap="square">
            <a:spAutoFit/>
          </a:bodyPr>
          <a:lstStyle/>
          <a:p>
            <a:pPr lvl="0">
              <a:lnSpc>
                <a:spcPct val="200000"/>
              </a:lnSpc>
            </a:pPr>
            <a:r>
              <a:rPr lang="zh-CN" altLang="en-US" sz="2000" dirty="0" smtClean="0">
                <a:solidFill>
                  <a:prstClr val="black"/>
                </a:solidFill>
              </a:rPr>
              <a:t>要求：使用全浮动元素来实现右侧页面布局</a:t>
            </a:r>
            <a:endParaRPr lang="en-US" altLang="zh-CN" sz="2000" dirty="0" smtClean="0">
              <a:solidFill>
                <a:prstClr val="black"/>
              </a:solidFill>
            </a:endParaRPr>
          </a:p>
        </p:txBody>
      </p:sp>
      <p:sp>
        <p:nvSpPr>
          <p:cNvPr id="7" name="矩形 6"/>
          <p:cNvSpPr/>
          <p:nvPr/>
        </p:nvSpPr>
        <p:spPr>
          <a:xfrm>
            <a:off x="360425" y="755973"/>
            <a:ext cx="11160000" cy="584775"/>
          </a:xfrm>
          <a:prstGeom prst="rect">
            <a:avLst/>
          </a:prstGeom>
        </p:spPr>
        <p:txBody>
          <a:bodyPr wrap="square">
            <a:spAutoFit/>
          </a:bodyPr>
          <a:lstStyle/>
          <a:p>
            <a:pPr marL="0" marR="0" lvl="0" indent="0" algn="l" defTabSz="1198138"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3200" b="1" i="0" u="none" strike="noStrike" kern="1200" cap="none" spc="0" normalizeH="0" baseline="0" noProof="0" dirty="0" smtClean="0">
                <a:ln>
                  <a:noFill/>
                </a:ln>
                <a:solidFill>
                  <a:srgbClr val="56A8BD"/>
                </a:solidFill>
                <a:effectLst/>
                <a:uLnTx/>
                <a:uFillTx/>
                <a:latin typeface="+mn-lt"/>
                <a:ea typeface="+mn-ea"/>
                <a:cs typeface="+mn-cs"/>
              </a:rPr>
              <a:t>float</a:t>
            </a:r>
            <a:r>
              <a:rPr kumimoji="0" lang="zh-CN" altLang="en-US" sz="3200" b="1" i="0" u="none" strike="noStrike" kern="1200" cap="none" spc="0" normalizeH="0" baseline="0" noProof="0" dirty="0" smtClean="0">
                <a:ln>
                  <a:noFill/>
                </a:ln>
                <a:solidFill>
                  <a:srgbClr val="56A8BD"/>
                </a:solidFill>
                <a:effectLst/>
                <a:uLnTx/>
                <a:uFillTx/>
                <a:latin typeface="+mn-lt"/>
                <a:ea typeface="+mn-ea"/>
                <a:cs typeface="+mn-cs"/>
              </a:rPr>
              <a:t>浮动布局方案</a:t>
            </a:r>
          </a:p>
        </p:txBody>
      </p:sp>
      <p:pic>
        <p:nvPicPr>
          <p:cNvPr id="2" name="Picture 2" descr="D:\视频教学课程\一阶段直播\lesson5：布局-float\布局演示\dogclub\单层无列布局框架.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60305" y="3852317"/>
            <a:ext cx="2045175" cy="20451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视频教学课程\一阶段直播\lesson5：布局-float\布局演示\dogclub\dogclu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3588" y="1413153"/>
            <a:ext cx="4506837" cy="45068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视频教学课程\一阶段直播\lesson5：布局-float\布局演示\dogclub\2列布局框架.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4584" y="3852317"/>
            <a:ext cx="2067673" cy="2067673"/>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D:\视频教学课程\一阶段直播\lesson5：布局-float\布局演示\dogclub\3列布局框架.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56049" y="3852317"/>
            <a:ext cx="2067673" cy="2067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5077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32"/>
          <p:cNvSpPr txBox="1"/>
          <p:nvPr/>
        </p:nvSpPr>
        <p:spPr>
          <a:xfrm>
            <a:off x="360425" y="1548061"/>
            <a:ext cx="6084056" cy="523220"/>
          </a:xfrm>
          <a:prstGeom prst="rect">
            <a:avLst/>
          </a:prstGeom>
          <a:noFill/>
        </p:spPr>
        <p:txBody>
          <a:bodyPr wrap="square" rtlCol="0">
            <a:spAutoFit/>
          </a:bodyPr>
          <a:lstStyle/>
          <a:p>
            <a:r>
              <a:rPr lang="zh-CN" altLang="en-US" sz="2800" dirty="0" smtClean="0">
                <a:solidFill>
                  <a:schemeClr val="tx1">
                    <a:lumMod val="85000"/>
                    <a:lumOff val="15000"/>
                  </a:schemeClr>
                </a:solidFill>
                <a:latin typeface="微软雅黑" panose="020B0503020204020204" pitchFamily="34" charset="-122"/>
                <a:ea typeface="微软雅黑" panose="020B0503020204020204" pitchFamily="34" charset="-122"/>
              </a:rPr>
              <a:t>页面大布局实现：</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360425" y="755973"/>
            <a:ext cx="11160000" cy="584775"/>
          </a:xfrm>
          <a:prstGeom prst="rect">
            <a:avLst/>
          </a:prstGeom>
        </p:spPr>
        <p:txBody>
          <a:bodyPr wrap="square">
            <a:spAutoFit/>
          </a:bodyPr>
          <a:lstStyle/>
          <a:p>
            <a:pPr marL="0" marR="0" lvl="0" indent="0" algn="l" defTabSz="1198138"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3200" b="1" i="0" u="none" strike="noStrike" kern="1200" cap="none" spc="0" normalizeH="0" baseline="0" noProof="0" dirty="0" smtClean="0">
                <a:ln>
                  <a:noFill/>
                </a:ln>
                <a:solidFill>
                  <a:srgbClr val="56A8BD"/>
                </a:solidFill>
                <a:effectLst/>
                <a:uLnTx/>
                <a:uFillTx/>
                <a:latin typeface="+mn-lt"/>
                <a:ea typeface="+mn-ea"/>
                <a:cs typeface="+mn-cs"/>
              </a:rPr>
              <a:t>float</a:t>
            </a:r>
            <a:r>
              <a:rPr kumimoji="0" lang="zh-CN" altLang="en-US" sz="3200" b="1" i="0" u="none" strike="noStrike" kern="1200" cap="none" spc="0" normalizeH="0" baseline="0" noProof="0" dirty="0" smtClean="0">
                <a:ln>
                  <a:noFill/>
                </a:ln>
                <a:solidFill>
                  <a:srgbClr val="56A8BD"/>
                </a:solidFill>
                <a:effectLst/>
                <a:uLnTx/>
                <a:uFillTx/>
                <a:latin typeface="+mn-lt"/>
                <a:ea typeface="+mn-ea"/>
                <a:cs typeface="+mn-cs"/>
              </a:rPr>
              <a:t>浮动布局方案</a:t>
            </a:r>
          </a:p>
        </p:txBody>
      </p:sp>
      <p:sp>
        <p:nvSpPr>
          <p:cNvPr id="4" name="矩形 3"/>
          <p:cNvSpPr/>
          <p:nvPr/>
        </p:nvSpPr>
        <p:spPr>
          <a:xfrm>
            <a:off x="1043880" y="2664371"/>
            <a:ext cx="8707263" cy="461665"/>
          </a:xfrm>
          <a:prstGeom prst="rect">
            <a:avLst/>
          </a:prstGeom>
        </p:spPr>
        <p:txBody>
          <a:bodyPr wrap="square">
            <a:spAutoFit/>
          </a:bodyPr>
          <a:lstStyle/>
          <a:p>
            <a:r>
              <a:rPr lang="zh-CN" altLang="en-US" dirty="0" smtClean="0">
                <a:solidFill>
                  <a:srgbClr val="56A8BD"/>
                </a:solidFill>
              </a:rPr>
              <a:t>当我们需要对板块类型的元素对象实现横向布局时，怎么办？</a:t>
            </a:r>
            <a:endParaRPr lang="zh-CN" altLang="en-US" dirty="0">
              <a:solidFill>
                <a:srgbClr val="56A8BD"/>
              </a:solidFill>
            </a:endParaRPr>
          </a:p>
        </p:txBody>
      </p:sp>
      <p:pic>
        <p:nvPicPr>
          <p:cNvPr id="1026" name="Picture 2" descr="F:\卡哇伊黑眼妹卖萌表情\疑问.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036769" y="3348261"/>
            <a:ext cx="14287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8480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32"/>
          <p:cNvSpPr txBox="1"/>
          <p:nvPr/>
        </p:nvSpPr>
        <p:spPr>
          <a:xfrm>
            <a:off x="360425" y="1548061"/>
            <a:ext cx="6084056" cy="523220"/>
          </a:xfrm>
          <a:prstGeom prst="rect">
            <a:avLst/>
          </a:prstGeom>
          <a:noFill/>
        </p:spPr>
        <p:txBody>
          <a:bodyPr wrap="square" rtlCol="0">
            <a:spAutoFit/>
          </a:bodyPr>
          <a:lstStyle/>
          <a:p>
            <a:r>
              <a:rPr lang="zh-CN" altLang="en-US" sz="2800" dirty="0" smtClean="0">
                <a:solidFill>
                  <a:schemeClr val="tx1">
                    <a:lumMod val="85000"/>
                    <a:lumOff val="15000"/>
                  </a:schemeClr>
                </a:solidFill>
                <a:latin typeface="微软雅黑" panose="020B0503020204020204" pitchFamily="34" charset="-122"/>
                <a:ea typeface="微软雅黑" panose="020B0503020204020204" pitchFamily="34" charset="-122"/>
              </a:rPr>
              <a:t>布局剖析例子：</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26" name="Picture 2" descr="C:\Users\Administrator\Desktop\web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537" y="2077011"/>
            <a:ext cx="4226578" cy="3640410"/>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494228" y="2196133"/>
            <a:ext cx="6238286" cy="3170099"/>
          </a:xfrm>
          <a:prstGeom prst="rect">
            <a:avLst/>
          </a:prstGeom>
        </p:spPr>
        <p:txBody>
          <a:bodyPr wrap="square">
            <a:spAutoFit/>
          </a:bodyPr>
          <a:lstStyle/>
          <a:p>
            <a:pPr marL="342900" lvl="0" indent="-342900">
              <a:lnSpc>
                <a:spcPct val="200000"/>
              </a:lnSpc>
              <a:buFont typeface="Arial" pitchFamily="34" charset="0"/>
              <a:buChar char="•"/>
            </a:pPr>
            <a:r>
              <a:rPr lang="zh-CN" altLang="en-US" sz="2000" dirty="0">
                <a:solidFill>
                  <a:prstClr val="black"/>
                </a:solidFill>
              </a:rPr>
              <a:t>同行</a:t>
            </a:r>
            <a:r>
              <a:rPr lang="zh-CN" altLang="en-US" sz="2000" dirty="0" smtClean="0">
                <a:solidFill>
                  <a:prstClr val="black"/>
                </a:solidFill>
              </a:rPr>
              <a:t>并列布局需要在保持盒模型适用的前提下消除</a:t>
            </a:r>
            <a:r>
              <a:rPr lang="en-US" altLang="zh-CN" sz="2000" dirty="0" smtClean="0">
                <a:solidFill>
                  <a:prstClr val="black"/>
                </a:solidFill>
              </a:rPr>
              <a:t>block</a:t>
            </a:r>
            <a:r>
              <a:rPr lang="zh-CN" altLang="en-US" sz="2000" dirty="0" smtClean="0">
                <a:solidFill>
                  <a:prstClr val="black"/>
                </a:solidFill>
              </a:rPr>
              <a:t>元素“独占一行”的特性。</a:t>
            </a:r>
            <a:endParaRPr lang="en-US" altLang="zh-CN" sz="2000" dirty="0" smtClean="0">
              <a:solidFill>
                <a:prstClr val="black"/>
              </a:solidFill>
            </a:endParaRPr>
          </a:p>
          <a:p>
            <a:pPr marL="342900" lvl="0" indent="-342900">
              <a:lnSpc>
                <a:spcPct val="200000"/>
              </a:lnSpc>
              <a:buFont typeface="Arial" pitchFamily="34" charset="0"/>
              <a:buChar char="•"/>
            </a:pPr>
            <a:endParaRPr lang="en-US" altLang="zh-CN" sz="2000" dirty="0" smtClean="0">
              <a:solidFill>
                <a:prstClr val="black"/>
              </a:solidFill>
            </a:endParaRPr>
          </a:p>
          <a:p>
            <a:pPr marL="342900" lvl="0" indent="-342900">
              <a:lnSpc>
                <a:spcPct val="200000"/>
              </a:lnSpc>
              <a:buFont typeface="Arial" pitchFamily="34" charset="0"/>
              <a:buChar char="•"/>
            </a:pPr>
            <a:r>
              <a:rPr lang="zh-CN" altLang="en-US" sz="2000" dirty="0" smtClean="0">
                <a:solidFill>
                  <a:prstClr val="black"/>
                </a:solidFill>
              </a:rPr>
              <a:t>构建页面大布局的板块通常都是</a:t>
            </a:r>
            <a:r>
              <a:rPr lang="en-US" altLang="zh-CN" sz="2000" dirty="0" smtClean="0">
                <a:solidFill>
                  <a:prstClr val="black"/>
                </a:solidFill>
              </a:rPr>
              <a:t>block</a:t>
            </a:r>
            <a:r>
              <a:rPr lang="zh-CN" altLang="en-US" sz="2000" dirty="0" smtClean="0">
                <a:solidFill>
                  <a:prstClr val="black"/>
                </a:solidFill>
              </a:rPr>
              <a:t>元素，思维逻辑上不推荐使用</a:t>
            </a:r>
            <a:r>
              <a:rPr lang="en-US" altLang="zh-CN" sz="2000" dirty="0" smtClean="0">
                <a:solidFill>
                  <a:prstClr val="black"/>
                </a:solidFill>
              </a:rPr>
              <a:t>inline-block</a:t>
            </a:r>
            <a:r>
              <a:rPr lang="zh-CN" altLang="en-US" sz="2000" dirty="0" smtClean="0">
                <a:solidFill>
                  <a:prstClr val="black"/>
                </a:solidFill>
              </a:rPr>
              <a:t>布局方案。</a:t>
            </a:r>
            <a:endParaRPr lang="zh-CN" altLang="en-US" sz="2000" dirty="0">
              <a:solidFill>
                <a:prstClr val="black"/>
              </a:solidFill>
            </a:endParaRPr>
          </a:p>
        </p:txBody>
      </p:sp>
      <p:sp>
        <p:nvSpPr>
          <p:cNvPr id="9" name="矩形 8"/>
          <p:cNvSpPr/>
          <p:nvPr/>
        </p:nvSpPr>
        <p:spPr>
          <a:xfrm>
            <a:off x="360425" y="755973"/>
            <a:ext cx="11160000" cy="584775"/>
          </a:xfrm>
          <a:prstGeom prst="rect">
            <a:avLst/>
          </a:prstGeom>
        </p:spPr>
        <p:txBody>
          <a:bodyPr wrap="square">
            <a:spAutoFit/>
          </a:bodyPr>
          <a:lstStyle/>
          <a:p>
            <a:pPr marL="0" marR="0" lvl="0" indent="0" algn="l" defTabSz="1198138"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3200" b="1" i="0" u="none" strike="noStrike" kern="1200" cap="none" spc="0" normalizeH="0" baseline="0" noProof="0" dirty="0" smtClean="0">
                <a:ln>
                  <a:noFill/>
                </a:ln>
                <a:solidFill>
                  <a:srgbClr val="56A8BD"/>
                </a:solidFill>
                <a:effectLst/>
                <a:uLnTx/>
                <a:uFillTx/>
                <a:latin typeface="+mn-lt"/>
                <a:ea typeface="+mn-ea"/>
                <a:cs typeface="+mn-cs"/>
              </a:rPr>
              <a:t>float</a:t>
            </a:r>
            <a:r>
              <a:rPr kumimoji="0" lang="zh-CN" altLang="en-US" sz="3200" b="1" i="0" u="none" strike="noStrike" kern="1200" cap="none" spc="0" normalizeH="0" baseline="0" noProof="0" dirty="0" smtClean="0">
                <a:ln>
                  <a:noFill/>
                </a:ln>
                <a:solidFill>
                  <a:srgbClr val="56A8BD"/>
                </a:solidFill>
                <a:effectLst/>
                <a:uLnTx/>
                <a:uFillTx/>
                <a:latin typeface="+mn-lt"/>
                <a:ea typeface="+mn-ea"/>
                <a:cs typeface="+mn-cs"/>
              </a:rPr>
              <a:t>浮动布局方案</a:t>
            </a:r>
          </a:p>
        </p:txBody>
      </p:sp>
    </p:spTree>
    <p:extLst>
      <p:ext uri="{BB962C8B-B14F-4D97-AF65-F5344CB8AC3E}">
        <p14:creationId xmlns:p14="http://schemas.microsoft.com/office/powerpoint/2010/main" val="39467992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395809" y="2557914"/>
            <a:ext cx="11161240" cy="646331"/>
          </a:xfrm>
          <a:prstGeom prst="rect">
            <a:avLst/>
          </a:prstGeom>
        </p:spPr>
        <p:txBody>
          <a:bodyPr wrap="square">
            <a:spAutoFit/>
          </a:bodyPr>
          <a:lstStyle/>
          <a:p>
            <a:pPr algn="ctr"/>
            <a:r>
              <a:rPr lang="en-US" altLang="zh-CN" sz="3600" b="1" dirty="0" smtClean="0"/>
              <a:t>float</a:t>
            </a:r>
            <a:r>
              <a:rPr lang="zh-CN" altLang="en-US" sz="3600" b="1" dirty="0" smtClean="0"/>
              <a:t>浮动属性</a:t>
            </a:r>
            <a:endParaRPr lang="zh-CN" altLang="en-US" sz="3600" b="1" dirty="0"/>
          </a:p>
        </p:txBody>
      </p:sp>
    </p:spTree>
    <p:extLst>
      <p:ext uri="{BB962C8B-B14F-4D97-AF65-F5344CB8AC3E}">
        <p14:creationId xmlns:p14="http://schemas.microsoft.com/office/powerpoint/2010/main" val="1857266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32"/>
          <p:cNvSpPr txBox="1"/>
          <p:nvPr/>
        </p:nvSpPr>
        <p:spPr>
          <a:xfrm>
            <a:off x="360425" y="1548061"/>
            <a:ext cx="6084056" cy="523220"/>
          </a:xfrm>
          <a:prstGeom prst="rect">
            <a:avLst/>
          </a:prstGeom>
          <a:noFill/>
        </p:spPr>
        <p:txBody>
          <a:bodyPr wrap="square" rtlCol="0">
            <a:spAutoFit/>
          </a:bodyPr>
          <a:lstStyle/>
          <a:p>
            <a:r>
              <a:rPr lang="en-US" altLang="zh-CN" sz="2800" dirty="0" smtClean="0">
                <a:solidFill>
                  <a:schemeClr val="tx1">
                    <a:lumMod val="85000"/>
                    <a:lumOff val="15000"/>
                  </a:schemeClr>
                </a:solidFill>
                <a:latin typeface="微软雅黑" panose="020B0503020204020204" pitchFamily="34" charset="-122"/>
                <a:ea typeface="微软雅黑" panose="020B0503020204020204" pitchFamily="34" charset="-122"/>
              </a:rPr>
              <a:t>float</a:t>
            </a:r>
            <a:r>
              <a:rPr lang="zh-CN" altLang="en-US" sz="2800" dirty="0" smtClean="0">
                <a:solidFill>
                  <a:schemeClr val="tx1">
                    <a:lumMod val="85000"/>
                    <a:lumOff val="15000"/>
                  </a:schemeClr>
                </a:solidFill>
                <a:latin typeface="微软雅黑" panose="020B0503020204020204" pitchFamily="34" charset="-122"/>
                <a:ea typeface="微软雅黑" panose="020B0503020204020204" pitchFamily="34" charset="-122"/>
              </a:rPr>
              <a:t>浮动属性：</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494228" y="2196133"/>
            <a:ext cx="8784976" cy="613501"/>
          </a:xfrm>
          <a:prstGeom prst="rect">
            <a:avLst/>
          </a:prstGeom>
        </p:spPr>
        <p:txBody>
          <a:bodyPr wrap="square">
            <a:spAutoFit/>
          </a:bodyPr>
          <a:lstStyle/>
          <a:p>
            <a:pPr marL="342900" lvl="0" indent="-342900">
              <a:lnSpc>
                <a:spcPct val="200000"/>
              </a:lnSpc>
              <a:buFont typeface="Arial" pitchFamily="34" charset="0"/>
              <a:buChar char="•"/>
            </a:pPr>
            <a:r>
              <a:rPr lang="zh-CN" altLang="en-US" sz="2000" dirty="0" smtClean="0">
                <a:solidFill>
                  <a:prstClr val="black"/>
                </a:solidFill>
              </a:rPr>
              <a:t>将</a:t>
            </a:r>
            <a:r>
              <a:rPr lang="zh-CN" altLang="en-US" sz="2000" dirty="0">
                <a:solidFill>
                  <a:prstClr val="black"/>
                </a:solidFill>
              </a:rPr>
              <a:t>页面元素浮动起来，使其能够向左或者向右排列</a:t>
            </a:r>
            <a:r>
              <a:rPr lang="zh-CN" altLang="en-US" sz="2000" dirty="0" smtClean="0">
                <a:solidFill>
                  <a:prstClr val="black"/>
                </a:solidFill>
              </a:rPr>
              <a:t>。</a:t>
            </a:r>
            <a:endParaRPr lang="zh-CN" altLang="en-US" sz="2000" dirty="0">
              <a:solidFill>
                <a:prstClr val="black"/>
              </a:solidFill>
            </a:endParaRPr>
          </a:p>
        </p:txBody>
      </p:sp>
      <p:sp>
        <p:nvSpPr>
          <p:cNvPr id="7" name="矩形 6"/>
          <p:cNvSpPr/>
          <p:nvPr/>
        </p:nvSpPr>
        <p:spPr>
          <a:xfrm>
            <a:off x="360425" y="755973"/>
            <a:ext cx="11160000" cy="584775"/>
          </a:xfrm>
          <a:prstGeom prst="rect">
            <a:avLst/>
          </a:prstGeom>
        </p:spPr>
        <p:txBody>
          <a:bodyPr wrap="square">
            <a:spAutoFit/>
          </a:bodyPr>
          <a:lstStyle/>
          <a:p>
            <a:pPr marL="0" marR="0" lvl="0" indent="0" algn="l" defTabSz="1198138"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3200" b="1" i="0" u="none" strike="noStrike" kern="1200" cap="none" spc="0" normalizeH="0" baseline="0" noProof="0" dirty="0" smtClean="0">
                <a:ln>
                  <a:noFill/>
                </a:ln>
                <a:solidFill>
                  <a:srgbClr val="56A8BD"/>
                </a:solidFill>
                <a:effectLst/>
                <a:uLnTx/>
                <a:uFillTx/>
                <a:latin typeface="+mn-lt"/>
                <a:ea typeface="+mn-ea"/>
                <a:cs typeface="+mn-cs"/>
              </a:rPr>
              <a:t>float</a:t>
            </a:r>
            <a:r>
              <a:rPr kumimoji="0" lang="zh-CN" altLang="en-US" sz="3200" b="1" i="0" u="none" strike="noStrike" kern="1200" cap="none" spc="0" normalizeH="0" baseline="0" noProof="0" dirty="0" smtClean="0">
                <a:ln>
                  <a:noFill/>
                </a:ln>
                <a:solidFill>
                  <a:srgbClr val="56A8BD"/>
                </a:solidFill>
                <a:effectLst/>
                <a:uLnTx/>
                <a:uFillTx/>
                <a:latin typeface="+mn-lt"/>
                <a:ea typeface="+mn-ea"/>
                <a:cs typeface="+mn-cs"/>
              </a:rPr>
              <a:t>浮动布局方案</a:t>
            </a:r>
          </a:p>
        </p:txBody>
      </p:sp>
      <p:graphicFrame>
        <p:nvGraphicFramePr>
          <p:cNvPr id="8" name="表格 7"/>
          <p:cNvGraphicFramePr>
            <a:graphicFrameLocks noGrp="1"/>
          </p:cNvGraphicFramePr>
          <p:nvPr>
            <p:extLst>
              <p:ext uri="{D42A27DB-BD31-4B8C-83A1-F6EECF244321}">
                <p14:modId xmlns:p14="http://schemas.microsoft.com/office/powerpoint/2010/main" val="1236075687"/>
              </p:ext>
            </p:extLst>
          </p:nvPr>
        </p:nvGraphicFramePr>
        <p:xfrm>
          <a:off x="970970" y="2988221"/>
          <a:ext cx="8857887" cy="2560856"/>
        </p:xfrm>
        <a:graphic>
          <a:graphicData uri="http://schemas.openxmlformats.org/drawingml/2006/table">
            <a:tbl>
              <a:tblPr firstRow="1" bandRow="1">
                <a:tableStyleId>{5C22544A-7EE6-4342-B048-85BDC9FD1C3A}</a:tableStyleId>
              </a:tblPr>
              <a:tblGrid>
                <a:gridCol w="2335261"/>
                <a:gridCol w="6522626"/>
              </a:tblGrid>
              <a:tr h="640214">
                <a:tc>
                  <a:txBody>
                    <a:bodyPr/>
                    <a:lstStyle/>
                    <a:p>
                      <a:r>
                        <a:rPr lang="zh-CN" altLang="en-US" sz="1400" dirty="0" smtClean="0">
                          <a:latin typeface="微软雅黑" pitchFamily="34" charset="-122"/>
                          <a:ea typeface="微软雅黑" pitchFamily="34" charset="-122"/>
                        </a:rPr>
                        <a:t>值</a:t>
                      </a:r>
                      <a:endParaRPr lang="zh-CN" altLang="en-US" sz="1400" dirty="0">
                        <a:latin typeface="微软雅黑" pitchFamily="34" charset="-122"/>
                        <a:ea typeface="微软雅黑" pitchFamily="34" charset="-122"/>
                      </a:endParaRPr>
                    </a:p>
                  </a:txBody>
                  <a:tcPr anchor="ctr"/>
                </a:tc>
                <a:tc>
                  <a:txBody>
                    <a:bodyPr/>
                    <a:lstStyle/>
                    <a:p>
                      <a:r>
                        <a:rPr lang="zh-CN" altLang="en-US" sz="1400" dirty="0" smtClean="0">
                          <a:latin typeface="微软雅黑" pitchFamily="34" charset="-122"/>
                          <a:ea typeface="微软雅黑" pitchFamily="34" charset="-122"/>
                        </a:rPr>
                        <a:t>说明</a:t>
                      </a:r>
                      <a:endParaRPr lang="zh-CN" altLang="en-US" sz="1400" dirty="0">
                        <a:latin typeface="微软雅黑" pitchFamily="34" charset="-122"/>
                        <a:ea typeface="微软雅黑" pitchFamily="34" charset="-122"/>
                      </a:endParaRPr>
                    </a:p>
                  </a:txBody>
                  <a:tcPr anchor="ctr"/>
                </a:tc>
              </a:tr>
              <a:tr h="640214">
                <a:tc>
                  <a:txBody>
                    <a:bodyPr/>
                    <a:lstStyle/>
                    <a:p>
                      <a:r>
                        <a:rPr lang="en-US" altLang="zh-CN" sz="1400" dirty="0" smtClean="0">
                          <a:latin typeface="微软雅黑" pitchFamily="34" charset="-122"/>
                          <a:ea typeface="微软雅黑" pitchFamily="34" charset="-122"/>
                        </a:rPr>
                        <a:t>left</a:t>
                      </a:r>
                      <a:endParaRPr lang="zh-CN" altLang="en-US" sz="1400" dirty="0">
                        <a:latin typeface="微软雅黑" pitchFamily="34" charset="-122"/>
                        <a:ea typeface="微软雅黑" pitchFamily="34" charset="-122"/>
                      </a:endParaRPr>
                    </a:p>
                  </a:txBody>
                  <a:tcPr anchor="ctr"/>
                </a:tc>
                <a:tc>
                  <a:txBody>
                    <a:bodyPr/>
                    <a:lstStyle/>
                    <a:p>
                      <a:r>
                        <a:rPr lang="zh-CN" altLang="en-US" sz="1400" dirty="0" smtClean="0">
                          <a:latin typeface="微软雅黑" pitchFamily="34" charset="-122"/>
                          <a:ea typeface="微软雅黑" pitchFamily="34" charset="-122"/>
                        </a:rPr>
                        <a:t>元素自身向左浮动</a:t>
                      </a:r>
                      <a:endParaRPr lang="zh-CN" altLang="en-US" sz="1400" dirty="0">
                        <a:latin typeface="微软雅黑" pitchFamily="34" charset="-122"/>
                        <a:ea typeface="微软雅黑" pitchFamily="34" charset="-122"/>
                      </a:endParaRPr>
                    </a:p>
                  </a:txBody>
                  <a:tcPr anchor="ctr"/>
                </a:tc>
              </a:tr>
              <a:tr h="640214">
                <a:tc>
                  <a:txBody>
                    <a:bodyPr/>
                    <a:lstStyle/>
                    <a:p>
                      <a:r>
                        <a:rPr lang="en-US" altLang="zh-CN" sz="1400" dirty="0" smtClean="0">
                          <a:latin typeface="微软雅黑" pitchFamily="34" charset="-122"/>
                          <a:ea typeface="微软雅黑" pitchFamily="34" charset="-122"/>
                        </a:rPr>
                        <a:t>right</a:t>
                      </a:r>
                      <a:endParaRPr lang="zh-CN" altLang="en-US" sz="1400" dirty="0">
                        <a:latin typeface="微软雅黑" pitchFamily="34" charset="-122"/>
                        <a:ea typeface="微软雅黑" pitchFamily="34"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微软雅黑" pitchFamily="34" charset="-122"/>
                          <a:ea typeface="微软雅黑" pitchFamily="34" charset="-122"/>
                        </a:rPr>
                        <a:t>元素自身向右浮动</a:t>
                      </a:r>
                    </a:p>
                  </a:txBody>
                  <a:tcPr anchor="ctr"/>
                </a:tc>
              </a:tr>
              <a:tr h="640214">
                <a:tc>
                  <a:txBody>
                    <a:bodyPr/>
                    <a:lstStyle/>
                    <a:p>
                      <a:r>
                        <a:rPr lang="en-US" altLang="zh-CN" sz="1400" dirty="0" smtClean="0">
                          <a:latin typeface="微软雅黑" pitchFamily="34" charset="-122"/>
                          <a:ea typeface="微软雅黑" pitchFamily="34" charset="-122"/>
                        </a:rPr>
                        <a:t>none</a:t>
                      </a:r>
                      <a:endParaRPr lang="zh-CN" altLang="en-US" sz="1400" dirty="0">
                        <a:latin typeface="微软雅黑" pitchFamily="34" charset="-122"/>
                        <a:ea typeface="微软雅黑" pitchFamily="34"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微软雅黑" pitchFamily="34" charset="-122"/>
                          <a:ea typeface="微软雅黑" pitchFamily="34" charset="-122"/>
                        </a:rPr>
                        <a:t>元素不浮动（默认）</a:t>
                      </a:r>
                    </a:p>
                  </a:txBody>
                  <a:tcPr anchor="ctr"/>
                </a:tc>
              </a:tr>
            </a:tbl>
          </a:graphicData>
        </a:graphic>
      </p:graphicFrame>
    </p:spTree>
    <p:extLst>
      <p:ext uri="{BB962C8B-B14F-4D97-AF65-F5344CB8AC3E}">
        <p14:creationId xmlns:p14="http://schemas.microsoft.com/office/powerpoint/2010/main" val="3201144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32"/>
          <p:cNvSpPr txBox="1"/>
          <p:nvPr/>
        </p:nvSpPr>
        <p:spPr>
          <a:xfrm>
            <a:off x="360425" y="1548061"/>
            <a:ext cx="6084056" cy="523220"/>
          </a:xfrm>
          <a:prstGeom prst="rect">
            <a:avLst/>
          </a:prstGeom>
          <a:noFill/>
        </p:spPr>
        <p:txBody>
          <a:bodyPr wrap="square" rtlCol="0">
            <a:spAutoFit/>
          </a:bodyPr>
          <a:lstStyle/>
          <a:p>
            <a:r>
              <a:rPr lang="en-US" altLang="zh-CN" sz="2800" dirty="0" smtClean="0">
                <a:solidFill>
                  <a:schemeClr val="tx1">
                    <a:lumMod val="85000"/>
                    <a:lumOff val="15000"/>
                  </a:schemeClr>
                </a:solidFill>
                <a:latin typeface="微软雅黑" panose="020B0503020204020204" pitchFamily="34" charset="-122"/>
                <a:ea typeface="微软雅黑" panose="020B0503020204020204" pitchFamily="34" charset="-122"/>
              </a:rPr>
              <a:t>float</a:t>
            </a:r>
            <a:r>
              <a:rPr lang="zh-CN" altLang="en-US" sz="2800" dirty="0" smtClean="0">
                <a:solidFill>
                  <a:schemeClr val="tx1">
                    <a:lumMod val="85000"/>
                    <a:lumOff val="15000"/>
                  </a:schemeClr>
                </a:solidFill>
                <a:latin typeface="微软雅黑" panose="020B0503020204020204" pitchFamily="34" charset="-122"/>
                <a:ea typeface="微软雅黑" panose="020B0503020204020204" pitchFamily="34" charset="-122"/>
              </a:rPr>
              <a:t>浮动的原理及特点：</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494228" y="2196133"/>
            <a:ext cx="6238285" cy="3416320"/>
          </a:xfrm>
          <a:prstGeom prst="rect">
            <a:avLst/>
          </a:prstGeom>
        </p:spPr>
        <p:txBody>
          <a:bodyPr wrap="square">
            <a:spAutoFit/>
          </a:bodyPr>
          <a:lstStyle/>
          <a:p>
            <a:pPr marL="342900" lvl="0" indent="-342900">
              <a:lnSpc>
                <a:spcPct val="200000"/>
              </a:lnSpc>
              <a:buFont typeface="Arial" pitchFamily="34" charset="0"/>
              <a:buChar char="•"/>
            </a:pPr>
            <a:r>
              <a:rPr lang="zh-CN" altLang="en-US" sz="1800" dirty="0" smtClean="0">
                <a:solidFill>
                  <a:schemeClr val="tx1">
                    <a:lumMod val="85000"/>
                    <a:lumOff val="15000"/>
                  </a:schemeClr>
                </a:solidFill>
              </a:rPr>
              <a:t>浮动元素脱离</a:t>
            </a:r>
            <a:r>
              <a:rPr lang="zh-CN" altLang="en-US" sz="1800" dirty="0">
                <a:solidFill>
                  <a:schemeClr val="tx1">
                    <a:lumMod val="85000"/>
                    <a:lumOff val="15000"/>
                  </a:schemeClr>
                </a:solidFill>
              </a:rPr>
              <a:t>默认的文档流，漂浮在默认文档流之上。</a:t>
            </a:r>
          </a:p>
          <a:p>
            <a:pPr marL="342900" lvl="0" indent="-342900">
              <a:lnSpc>
                <a:spcPct val="200000"/>
              </a:lnSpc>
              <a:buFont typeface="Arial" pitchFamily="34" charset="0"/>
              <a:buChar char="•"/>
            </a:pPr>
            <a:r>
              <a:rPr lang="zh-CN" altLang="en-US" sz="1800" dirty="0" smtClean="0">
                <a:solidFill>
                  <a:schemeClr val="tx1">
                    <a:lumMod val="85000"/>
                    <a:lumOff val="15000"/>
                  </a:schemeClr>
                </a:solidFill>
              </a:rPr>
              <a:t>浮动元素不受到默认文档流的限制，直接适用盒模型。</a:t>
            </a:r>
            <a:endParaRPr lang="en-US" altLang="zh-CN" sz="1800" dirty="0" smtClean="0">
              <a:solidFill>
                <a:schemeClr val="tx1">
                  <a:lumMod val="85000"/>
                  <a:lumOff val="15000"/>
                </a:schemeClr>
              </a:solidFill>
            </a:endParaRPr>
          </a:p>
          <a:p>
            <a:pPr marL="342900" lvl="0" indent="-342900">
              <a:lnSpc>
                <a:spcPct val="200000"/>
              </a:lnSpc>
              <a:buFont typeface="Arial" pitchFamily="34" charset="0"/>
              <a:buChar char="•"/>
            </a:pPr>
            <a:r>
              <a:rPr lang="zh-CN" altLang="en-US" sz="1800" dirty="0" smtClean="0">
                <a:solidFill>
                  <a:schemeClr val="tx1">
                    <a:lumMod val="85000"/>
                    <a:lumOff val="15000"/>
                  </a:schemeClr>
                </a:solidFill>
              </a:rPr>
              <a:t>浮动元素是以父级元素或同级元素的相同浮动方向为参考进行对齐排列。</a:t>
            </a:r>
            <a:endParaRPr lang="en-US" altLang="zh-CN" sz="1800" dirty="0" smtClean="0">
              <a:solidFill>
                <a:schemeClr val="tx1">
                  <a:lumMod val="85000"/>
                  <a:lumOff val="15000"/>
                </a:schemeClr>
              </a:solidFill>
            </a:endParaRPr>
          </a:p>
          <a:p>
            <a:pPr marL="342900" indent="-342900">
              <a:lnSpc>
                <a:spcPct val="200000"/>
              </a:lnSpc>
              <a:buFont typeface="Arial" pitchFamily="34" charset="0"/>
              <a:buChar char="•"/>
            </a:pPr>
            <a:r>
              <a:rPr lang="zh-CN" altLang="en-US" sz="1800" dirty="0">
                <a:solidFill>
                  <a:schemeClr val="tx1">
                    <a:lumMod val="85000"/>
                    <a:lumOff val="15000"/>
                  </a:schemeClr>
                </a:solidFill>
              </a:rPr>
              <a:t>浮动元素虽然脱离默认文档流，但是仍会对默认文档流中的“内容”造成影响</a:t>
            </a:r>
            <a:r>
              <a:rPr lang="zh-CN" altLang="en-US" sz="1800" dirty="0" smtClean="0">
                <a:solidFill>
                  <a:schemeClr val="tx1">
                    <a:lumMod val="85000"/>
                    <a:lumOff val="15000"/>
                  </a:schemeClr>
                </a:solidFill>
              </a:rPr>
              <a:t>。</a:t>
            </a:r>
            <a:endParaRPr lang="en-US" altLang="zh-CN" sz="1800" dirty="0">
              <a:solidFill>
                <a:schemeClr val="tx1">
                  <a:lumMod val="85000"/>
                  <a:lumOff val="15000"/>
                </a:schemeClr>
              </a:solidFill>
            </a:endParaRPr>
          </a:p>
        </p:txBody>
      </p:sp>
      <p:sp>
        <p:nvSpPr>
          <p:cNvPr id="7" name="矩形 6"/>
          <p:cNvSpPr/>
          <p:nvPr/>
        </p:nvSpPr>
        <p:spPr>
          <a:xfrm>
            <a:off x="360425" y="755973"/>
            <a:ext cx="11160000" cy="584775"/>
          </a:xfrm>
          <a:prstGeom prst="rect">
            <a:avLst/>
          </a:prstGeom>
        </p:spPr>
        <p:txBody>
          <a:bodyPr wrap="square">
            <a:spAutoFit/>
          </a:bodyPr>
          <a:lstStyle/>
          <a:p>
            <a:pPr marL="0" marR="0" lvl="0" indent="0" algn="l" defTabSz="1198138"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3200" b="1" i="0" u="none" strike="noStrike" kern="1200" cap="none" spc="0" normalizeH="0" baseline="0" noProof="0" dirty="0" smtClean="0">
                <a:ln>
                  <a:noFill/>
                </a:ln>
                <a:solidFill>
                  <a:srgbClr val="56A8BD"/>
                </a:solidFill>
                <a:effectLst/>
                <a:uLnTx/>
                <a:uFillTx/>
                <a:latin typeface="+mn-lt"/>
                <a:ea typeface="+mn-ea"/>
                <a:cs typeface="+mn-cs"/>
              </a:rPr>
              <a:t>float</a:t>
            </a:r>
            <a:r>
              <a:rPr kumimoji="0" lang="zh-CN" altLang="en-US" sz="3200" b="1" i="0" u="none" strike="noStrike" kern="1200" cap="none" spc="0" normalizeH="0" baseline="0" noProof="0" dirty="0" smtClean="0">
                <a:ln>
                  <a:noFill/>
                </a:ln>
                <a:solidFill>
                  <a:srgbClr val="56A8BD"/>
                </a:solidFill>
                <a:effectLst/>
                <a:uLnTx/>
                <a:uFillTx/>
                <a:latin typeface="+mn-lt"/>
                <a:ea typeface="+mn-ea"/>
                <a:cs typeface="+mn-cs"/>
              </a:rPr>
              <a:t>浮动布局方案</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5815" y="2196133"/>
            <a:ext cx="4201000" cy="3015372"/>
          </a:xfrm>
          <a:prstGeom prst="rect">
            <a:avLst/>
          </a:prstGeom>
        </p:spPr>
      </p:pic>
    </p:spTree>
    <p:extLst>
      <p:ext uri="{BB962C8B-B14F-4D97-AF65-F5344CB8AC3E}">
        <p14:creationId xmlns:p14="http://schemas.microsoft.com/office/powerpoint/2010/main" val="2196898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395809" y="2557914"/>
            <a:ext cx="11161240" cy="646331"/>
          </a:xfrm>
          <a:prstGeom prst="rect">
            <a:avLst/>
          </a:prstGeom>
        </p:spPr>
        <p:txBody>
          <a:bodyPr wrap="square">
            <a:spAutoFit/>
          </a:bodyPr>
          <a:lstStyle/>
          <a:p>
            <a:pPr algn="ctr"/>
            <a:r>
              <a:rPr lang="en-US" altLang="zh-CN" sz="3600" b="1" dirty="0" smtClean="0"/>
              <a:t>clear</a:t>
            </a:r>
            <a:r>
              <a:rPr lang="zh-CN" altLang="en-US" sz="3600" b="1" dirty="0" smtClean="0"/>
              <a:t>清除浮动属性</a:t>
            </a:r>
            <a:endParaRPr lang="zh-CN" altLang="en-US" sz="3600" b="1" dirty="0"/>
          </a:p>
        </p:txBody>
      </p:sp>
    </p:spTree>
    <p:extLst>
      <p:ext uri="{BB962C8B-B14F-4D97-AF65-F5344CB8AC3E}">
        <p14:creationId xmlns:p14="http://schemas.microsoft.com/office/powerpoint/2010/main" val="549945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32"/>
          <p:cNvSpPr txBox="1"/>
          <p:nvPr/>
        </p:nvSpPr>
        <p:spPr>
          <a:xfrm>
            <a:off x="360425" y="1548061"/>
            <a:ext cx="6084056" cy="523220"/>
          </a:xfrm>
          <a:prstGeom prst="rect">
            <a:avLst/>
          </a:prstGeom>
          <a:noFill/>
        </p:spPr>
        <p:txBody>
          <a:bodyPr wrap="square" rtlCol="0">
            <a:spAutoFit/>
          </a:bodyPr>
          <a:lstStyle/>
          <a:p>
            <a:r>
              <a:rPr lang="en-US" altLang="zh-CN" sz="2800" dirty="0" smtClean="0">
                <a:solidFill>
                  <a:schemeClr val="tx1">
                    <a:lumMod val="85000"/>
                    <a:lumOff val="15000"/>
                  </a:schemeClr>
                </a:solidFill>
                <a:latin typeface="微软雅黑" panose="020B0503020204020204" pitchFamily="34" charset="-122"/>
                <a:ea typeface="微软雅黑" panose="020B0503020204020204" pitchFamily="34" charset="-122"/>
              </a:rPr>
              <a:t>clear</a:t>
            </a:r>
            <a:r>
              <a:rPr lang="zh-CN" altLang="en-US" sz="2800" dirty="0" smtClean="0">
                <a:solidFill>
                  <a:schemeClr val="tx1">
                    <a:lumMod val="85000"/>
                    <a:lumOff val="15000"/>
                  </a:schemeClr>
                </a:solidFill>
                <a:latin typeface="微软雅黑" panose="020B0503020204020204" pitchFamily="34" charset="-122"/>
                <a:ea typeface="微软雅黑" panose="020B0503020204020204" pitchFamily="34" charset="-122"/>
              </a:rPr>
              <a:t>清除浮动属性：</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494227" y="2196133"/>
            <a:ext cx="10054709" cy="707886"/>
          </a:xfrm>
          <a:prstGeom prst="rect">
            <a:avLst/>
          </a:prstGeom>
        </p:spPr>
        <p:txBody>
          <a:bodyPr wrap="square">
            <a:spAutoFit/>
          </a:bodyPr>
          <a:lstStyle/>
          <a:p>
            <a:pPr marL="342900" lvl="0" indent="-342900">
              <a:lnSpc>
                <a:spcPct val="200000"/>
              </a:lnSpc>
              <a:buFont typeface="Arial" pitchFamily="34" charset="0"/>
              <a:buChar char="•"/>
            </a:pPr>
            <a:r>
              <a:rPr lang="zh-CN" altLang="en-US" sz="2000" dirty="0" smtClean="0">
                <a:solidFill>
                  <a:prstClr val="black"/>
                </a:solidFill>
              </a:rPr>
              <a:t>规定元素</a:t>
            </a:r>
            <a:r>
              <a:rPr lang="zh-CN" altLang="en-US" sz="2000" dirty="0">
                <a:solidFill>
                  <a:prstClr val="black"/>
                </a:solidFill>
              </a:rPr>
              <a:t>的某一侧不允许存在浮动元素，消除其他浮动元素对其产生的影响。</a:t>
            </a:r>
          </a:p>
        </p:txBody>
      </p:sp>
      <p:sp>
        <p:nvSpPr>
          <p:cNvPr id="7" name="矩形 6"/>
          <p:cNvSpPr/>
          <p:nvPr/>
        </p:nvSpPr>
        <p:spPr>
          <a:xfrm>
            <a:off x="360425" y="755973"/>
            <a:ext cx="11160000" cy="584775"/>
          </a:xfrm>
          <a:prstGeom prst="rect">
            <a:avLst/>
          </a:prstGeom>
        </p:spPr>
        <p:txBody>
          <a:bodyPr wrap="square">
            <a:spAutoFit/>
          </a:bodyPr>
          <a:lstStyle/>
          <a:p>
            <a:pPr marL="0" marR="0" lvl="0" indent="0" algn="l" defTabSz="1198138"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3200" b="1" i="0" u="none" strike="noStrike" kern="1200" cap="none" spc="0" normalizeH="0" baseline="0" noProof="0" dirty="0" smtClean="0">
                <a:ln>
                  <a:noFill/>
                </a:ln>
                <a:solidFill>
                  <a:srgbClr val="56A8BD"/>
                </a:solidFill>
                <a:effectLst/>
                <a:uLnTx/>
                <a:uFillTx/>
                <a:latin typeface="+mn-lt"/>
                <a:ea typeface="+mn-ea"/>
                <a:cs typeface="+mn-cs"/>
              </a:rPr>
              <a:t>float</a:t>
            </a:r>
            <a:r>
              <a:rPr kumimoji="0" lang="zh-CN" altLang="en-US" sz="3200" b="1" i="0" u="none" strike="noStrike" kern="1200" cap="none" spc="0" normalizeH="0" baseline="0" noProof="0" dirty="0" smtClean="0">
                <a:ln>
                  <a:noFill/>
                </a:ln>
                <a:solidFill>
                  <a:srgbClr val="56A8BD"/>
                </a:solidFill>
                <a:effectLst/>
                <a:uLnTx/>
                <a:uFillTx/>
                <a:latin typeface="+mn-lt"/>
                <a:ea typeface="+mn-ea"/>
                <a:cs typeface="+mn-cs"/>
              </a:rPr>
              <a:t>浮动布局方案</a:t>
            </a:r>
          </a:p>
        </p:txBody>
      </p:sp>
      <p:graphicFrame>
        <p:nvGraphicFramePr>
          <p:cNvPr id="8" name="表格 7"/>
          <p:cNvGraphicFramePr>
            <a:graphicFrameLocks noGrp="1"/>
          </p:cNvGraphicFramePr>
          <p:nvPr>
            <p:extLst>
              <p:ext uri="{D42A27DB-BD31-4B8C-83A1-F6EECF244321}">
                <p14:modId xmlns:p14="http://schemas.microsoft.com/office/powerpoint/2010/main" val="921545988"/>
              </p:ext>
            </p:extLst>
          </p:nvPr>
        </p:nvGraphicFramePr>
        <p:xfrm>
          <a:off x="970970" y="2988221"/>
          <a:ext cx="8857887" cy="2736305"/>
        </p:xfrm>
        <a:graphic>
          <a:graphicData uri="http://schemas.openxmlformats.org/drawingml/2006/table">
            <a:tbl>
              <a:tblPr firstRow="1" bandRow="1">
                <a:tableStyleId>{5C22544A-7EE6-4342-B048-85BDC9FD1C3A}</a:tableStyleId>
              </a:tblPr>
              <a:tblGrid>
                <a:gridCol w="2335261"/>
                <a:gridCol w="6522626"/>
              </a:tblGrid>
              <a:tr h="547261">
                <a:tc>
                  <a:txBody>
                    <a:bodyPr/>
                    <a:lstStyle/>
                    <a:p>
                      <a:r>
                        <a:rPr lang="zh-CN" altLang="en-US" sz="1400" dirty="0" smtClean="0">
                          <a:latin typeface="微软雅黑" pitchFamily="34" charset="-122"/>
                          <a:ea typeface="微软雅黑" pitchFamily="34" charset="-122"/>
                        </a:rPr>
                        <a:t>值</a:t>
                      </a:r>
                      <a:endParaRPr lang="zh-CN" altLang="en-US" sz="1400" dirty="0">
                        <a:latin typeface="微软雅黑" pitchFamily="34" charset="-122"/>
                        <a:ea typeface="微软雅黑" pitchFamily="34" charset="-122"/>
                      </a:endParaRPr>
                    </a:p>
                  </a:txBody>
                  <a:tcPr anchor="ctr"/>
                </a:tc>
                <a:tc>
                  <a:txBody>
                    <a:bodyPr/>
                    <a:lstStyle/>
                    <a:p>
                      <a:r>
                        <a:rPr lang="zh-CN" altLang="en-US" sz="1400" dirty="0" smtClean="0">
                          <a:latin typeface="微软雅黑" pitchFamily="34" charset="-122"/>
                          <a:ea typeface="微软雅黑" pitchFamily="34" charset="-122"/>
                        </a:rPr>
                        <a:t>说明</a:t>
                      </a:r>
                      <a:endParaRPr lang="zh-CN" altLang="en-US" sz="1400" dirty="0">
                        <a:latin typeface="微软雅黑" pitchFamily="34" charset="-122"/>
                        <a:ea typeface="微软雅黑" pitchFamily="34" charset="-122"/>
                      </a:endParaRPr>
                    </a:p>
                  </a:txBody>
                  <a:tcPr anchor="ctr"/>
                </a:tc>
              </a:tr>
              <a:tr h="547261">
                <a:tc>
                  <a:txBody>
                    <a:bodyPr/>
                    <a:lstStyle/>
                    <a:p>
                      <a:r>
                        <a:rPr lang="en-US" altLang="zh-CN" sz="1400" dirty="0" smtClean="0">
                          <a:latin typeface="微软雅黑" pitchFamily="34" charset="-122"/>
                          <a:ea typeface="微软雅黑" pitchFamily="34" charset="-122"/>
                        </a:rPr>
                        <a:t>both</a:t>
                      </a:r>
                      <a:endParaRPr lang="zh-CN" altLang="en-US" sz="1400" dirty="0">
                        <a:latin typeface="微软雅黑" pitchFamily="34" charset="-122"/>
                        <a:ea typeface="微软雅黑" pitchFamily="34" charset="-122"/>
                      </a:endParaRPr>
                    </a:p>
                  </a:txBody>
                  <a:tcPr anchor="ctr"/>
                </a:tc>
                <a:tc>
                  <a:txBody>
                    <a:bodyPr/>
                    <a:lstStyle/>
                    <a:p>
                      <a:r>
                        <a:rPr lang="zh-CN" altLang="en-US" sz="1400" dirty="0" smtClean="0">
                          <a:latin typeface="微软雅黑" pitchFamily="34" charset="-122"/>
                          <a:ea typeface="微软雅黑" pitchFamily="34" charset="-122"/>
                        </a:rPr>
                        <a:t>两侧都不允许存在</a:t>
                      </a:r>
                      <a:r>
                        <a:rPr lang="zh-CN" altLang="en-US" sz="1400" smtClean="0">
                          <a:latin typeface="微软雅黑" pitchFamily="34" charset="-122"/>
                          <a:ea typeface="微软雅黑" pitchFamily="34" charset="-122"/>
                        </a:rPr>
                        <a:t>浮动元素（常用值）</a:t>
                      </a:r>
                      <a:endParaRPr lang="zh-CN" altLang="en-US" sz="1400" dirty="0">
                        <a:latin typeface="微软雅黑" pitchFamily="34" charset="-122"/>
                        <a:ea typeface="微软雅黑" pitchFamily="34" charset="-122"/>
                      </a:endParaRPr>
                    </a:p>
                  </a:txBody>
                  <a:tcPr anchor="ctr"/>
                </a:tc>
              </a:tr>
              <a:tr h="547261">
                <a:tc>
                  <a:txBody>
                    <a:bodyPr/>
                    <a:lstStyle/>
                    <a:p>
                      <a:r>
                        <a:rPr lang="en-US" altLang="zh-CN" sz="1400" dirty="0" smtClean="0">
                          <a:latin typeface="微软雅黑" pitchFamily="34" charset="-122"/>
                          <a:ea typeface="微软雅黑" pitchFamily="34" charset="-122"/>
                        </a:rPr>
                        <a:t>left</a:t>
                      </a:r>
                      <a:endParaRPr lang="zh-CN" altLang="en-US" sz="1400" dirty="0">
                        <a:latin typeface="微软雅黑" pitchFamily="34" charset="-122"/>
                        <a:ea typeface="微软雅黑" pitchFamily="34" charset="-122"/>
                      </a:endParaRPr>
                    </a:p>
                  </a:txBody>
                  <a:tcPr anchor="ctr"/>
                </a:tc>
                <a:tc>
                  <a:txBody>
                    <a:bodyPr/>
                    <a:lstStyle/>
                    <a:p>
                      <a:r>
                        <a:rPr lang="zh-CN" altLang="en-US" sz="1400" dirty="0" smtClean="0">
                          <a:latin typeface="微软雅黑" pitchFamily="34" charset="-122"/>
                          <a:ea typeface="微软雅黑" pitchFamily="34" charset="-122"/>
                        </a:rPr>
                        <a:t>清除元素左侧的浮动元素</a:t>
                      </a:r>
                      <a:endParaRPr lang="zh-CN" altLang="en-US" sz="1400" dirty="0">
                        <a:latin typeface="微软雅黑" pitchFamily="34" charset="-122"/>
                        <a:ea typeface="微软雅黑" pitchFamily="34" charset="-122"/>
                      </a:endParaRPr>
                    </a:p>
                  </a:txBody>
                  <a:tcPr anchor="ctr"/>
                </a:tc>
              </a:tr>
              <a:tr h="547261">
                <a:tc>
                  <a:txBody>
                    <a:bodyPr/>
                    <a:lstStyle/>
                    <a:p>
                      <a:r>
                        <a:rPr lang="en-US" altLang="zh-CN" sz="1400" dirty="0" smtClean="0">
                          <a:latin typeface="微软雅黑" pitchFamily="34" charset="-122"/>
                          <a:ea typeface="微软雅黑" pitchFamily="34" charset="-122"/>
                        </a:rPr>
                        <a:t>right</a:t>
                      </a:r>
                      <a:endParaRPr lang="zh-CN" altLang="en-US" sz="1400" dirty="0">
                        <a:latin typeface="微软雅黑" pitchFamily="34" charset="-122"/>
                        <a:ea typeface="微软雅黑" pitchFamily="34"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微软雅黑" pitchFamily="34" charset="-122"/>
                          <a:ea typeface="微软雅黑" pitchFamily="34" charset="-122"/>
                        </a:rPr>
                        <a:t>清除元素右侧的浮动元素</a:t>
                      </a:r>
                    </a:p>
                  </a:txBody>
                  <a:tcPr anchor="ctr"/>
                </a:tc>
              </a:tr>
              <a:tr h="547261">
                <a:tc>
                  <a:txBody>
                    <a:bodyPr/>
                    <a:lstStyle/>
                    <a:p>
                      <a:r>
                        <a:rPr lang="en-US" altLang="zh-CN" sz="1400" dirty="0" smtClean="0">
                          <a:latin typeface="微软雅黑" pitchFamily="34" charset="-122"/>
                          <a:ea typeface="微软雅黑" pitchFamily="34" charset="-122"/>
                        </a:rPr>
                        <a:t>none</a:t>
                      </a:r>
                      <a:endParaRPr lang="zh-CN" altLang="en-US" sz="1400" dirty="0">
                        <a:latin typeface="微软雅黑" pitchFamily="34" charset="-122"/>
                        <a:ea typeface="微软雅黑" pitchFamily="34"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微软雅黑" pitchFamily="34" charset="-122"/>
                          <a:ea typeface="微软雅黑" pitchFamily="34" charset="-122"/>
                        </a:rPr>
                        <a:t>无清除效果（默认值）</a:t>
                      </a:r>
                    </a:p>
                  </a:txBody>
                  <a:tcPr anchor="ctr"/>
                </a:tc>
              </a:tr>
            </a:tbl>
          </a:graphicData>
        </a:graphic>
      </p:graphicFrame>
    </p:spTree>
    <p:extLst>
      <p:ext uri="{BB962C8B-B14F-4D97-AF65-F5344CB8AC3E}">
        <p14:creationId xmlns:p14="http://schemas.microsoft.com/office/powerpoint/2010/main" val="36168930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32"/>
          <p:cNvSpPr txBox="1"/>
          <p:nvPr/>
        </p:nvSpPr>
        <p:spPr>
          <a:xfrm>
            <a:off x="360425" y="1548061"/>
            <a:ext cx="6084056" cy="523220"/>
          </a:xfrm>
          <a:prstGeom prst="rect">
            <a:avLst/>
          </a:prstGeom>
          <a:noFill/>
        </p:spPr>
        <p:txBody>
          <a:bodyPr wrap="square" rtlCol="0">
            <a:spAutoFit/>
          </a:bodyPr>
          <a:lstStyle/>
          <a:p>
            <a:r>
              <a:rPr lang="en-US" altLang="zh-CN" sz="2800" dirty="0" smtClean="0">
                <a:solidFill>
                  <a:schemeClr val="tx1">
                    <a:lumMod val="85000"/>
                    <a:lumOff val="15000"/>
                  </a:schemeClr>
                </a:solidFill>
                <a:latin typeface="微软雅黑" panose="020B0503020204020204" pitchFamily="34" charset="-122"/>
                <a:ea typeface="微软雅黑" panose="020B0503020204020204" pitchFamily="34" charset="-122"/>
              </a:rPr>
              <a:t>clear</a:t>
            </a:r>
            <a:r>
              <a:rPr lang="zh-CN" altLang="en-US" sz="2800" dirty="0" smtClean="0">
                <a:solidFill>
                  <a:schemeClr val="tx1">
                    <a:lumMod val="85000"/>
                    <a:lumOff val="15000"/>
                  </a:schemeClr>
                </a:solidFill>
                <a:latin typeface="微软雅黑" panose="020B0503020204020204" pitchFamily="34" charset="-122"/>
                <a:ea typeface="微软雅黑" panose="020B0503020204020204" pitchFamily="34" charset="-122"/>
              </a:rPr>
              <a:t>清除浮动应用：</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494227" y="2196133"/>
            <a:ext cx="10054709" cy="2800767"/>
          </a:xfrm>
          <a:prstGeom prst="rect">
            <a:avLst/>
          </a:prstGeom>
        </p:spPr>
        <p:txBody>
          <a:bodyPr wrap="square">
            <a:spAutoFit/>
          </a:bodyPr>
          <a:lstStyle/>
          <a:p>
            <a:pPr marL="342900" lvl="0" indent="-342900">
              <a:lnSpc>
                <a:spcPct val="200000"/>
              </a:lnSpc>
              <a:buFont typeface="Arial" pitchFamily="34" charset="0"/>
              <a:buChar char="•"/>
            </a:pPr>
            <a:r>
              <a:rPr lang="zh-CN" altLang="en-US" sz="2000" dirty="0" smtClean="0">
                <a:solidFill>
                  <a:prstClr val="black"/>
                </a:solidFill>
              </a:rPr>
              <a:t>主要可以用来解决浮动布局中，父级对象高度“塌陷”的问题。</a:t>
            </a:r>
            <a:endParaRPr lang="en-US" altLang="zh-CN" sz="2000" dirty="0" smtClean="0">
              <a:solidFill>
                <a:prstClr val="black"/>
              </a:solidFill>
            </a:endParaRPr>
          </a:p>
          <a:p>
            <a:pPr marL="941969" lvl="1" indent="-342900">
              <a:lnSpc>
                <a:spcPct val="200000"/>
              </a:lnSpc>
              <a:buFont typeface="Arial" pitchFamily="34" charset="0"/>
              <a:buChar char="•"/>
            </a:pPr>
            <a:r>
              <a:rPr lang="zh-CN" altLang="en-US" sz="1600" dirty="0" smtClean="0">
                <a:solidFill>
                  <a:srgbClr val="56A8BD"/>
                </a:solidFill>
              </a:rPr>
              <a:t>元素</a:t>
            </a:r>
            <a:r>
              <a:rPr lang="zh-CN" altLang="en-US" sz="1600" dirty="0">
                <a:solidFill>
                  <a:srgbClr val="56A8BD"/>
                </a:solidFill>
              </a:rPr>
              <a:t>浮动后，就不在整个文档流的管辖范围，那么它之前存在在父元素内的高度就随着浮动不复存在了，而此时父元素会默认自己里面没有任何</a:t>
            </a:r>
            <a:r>
              <a:rPr lang="zh-CN" altLang="en-US" sz="1600" dirty="0" smtClean="0">
                <a:solidFill>
                  <a:srgbClr val="56A8BD"/>
                </a:solidFill>
              </a:rPr>
              <a:t>内容。这个现象叫做“父级塌陷”。</a:t>
            </a:r>
            <a:endParaRPr lang="en-US" altLang="zh-CN" sz="1600" dirty="0" smtClean="0">
              <a:solidFill>
                <a:srgbClr val="56A8BD"/>
              </a:solidFill>
            </a:endParaRPr>
          </a:p>
          <a:p>
            <a:pPr marL="941969" lvl="1" indent="-342900">
              <a:lnSpc>
                <a:spcPct val="200000"/>
              </a:lnSpc>
              <a:buFont typeface="Arial" pitchFamily="34" charset="0"/>
              <a:buChar char="•"/>
            </a:pPr>
            <a:endParaRPr lang="en-US" altLang="zh-CN" sz="2000" dirty="0">
              <a:solidFill>
                <a:prstClr val="black"/>
              </a:solidFill>
            </a:endParaRPr>
          </a:p>
          <a:p>
            <a:pPr marL="941969" lvl="1" indent="-342900">
              <a:lnSpc>
                <a:spcPct val="200000"/>
              </a:lnSpc>
              <a:buFont typeface="Arial" pitchFamily="34" charset="0"/>
              <a:buChar char="•"/>
            </a:pPr>
            <a:r>
              <a:rPr lang="zh-CN" altLang="en-US" sz="1600" dirty="0" smtClean="0">
                <a:solidFill>
                  <a:srgbClr val="56A8BD"/>
                </a:solidFill>
              </a:rPr>
              <a:t>在父元素内部创建一个新的元素，用来使用</a:t>
            </a:r>
            <a:r>
              <a:rPr lang="en-US" altLang="zh-CN" sz="1600" dirty="0" smtClean="0">
                <a:solidFill>
                  <a:srgbClr val="56A8BD"/>
                </a:solidFill>
              </a:rPr>
              <a:t>clear</a:t>
            </a:r>
            <a:r>
              <a:rPr lang="zh-CN" altLang="en-US" sz="1600" dirty="0" smtClean="0">
                <a:solidFill>
                  <a:srgbClr val="56A8BD"/>
                </a:solidFill>
              </a:rPr>
              <a:t>清除属性消除浮动的影响，可以解决塌陷问题。</a:t>
            </a:r>
            <a:endParaRPr lang="en-US" altLang="zh-CN" sz="1600" dirty="0" smtClean="0">
              <a:solidFill>
                <a:srgbClr val="56A8BD"/>
              </a:solidFill>
            </a:endParaRPr>
          </a:p>
        </p:txBody>
      </p:sp>
      <p:sp>
        <p:nvSpPr>
          <p:cNvPr id="7" name="矩形 6"/>
          <p:cNvSpPr/>
          <p:nvPr/>
        </p:nvSpPr>
        <p:spPr>
          <a:xfrm>
            <a:off x="360425" y="755973"/>
            <a:ext cx="11160000" cy="584775"/>
          </a:xfrm>
          <a:prstGeom prst="rect">
            <a:avLst/>
          </a:prstGeom>
        </p:spPr>
        <p:txBody>
          <a:bodyPr wrap="square">
            <a:spAutoFit/>
          </a:bodyPr>
          <a:lstStyle/>
          <a:p>
            <a:pPr marL="0" marR="0" lvl="0" indent="0" algn="l" defTabSz="1198138"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3200" b="1" i="0" u="none" strike="noStrike" kern="1200" cap="none" spc="0" normalizeH="0" baseline="0" noProof="0" dirty="0" smtClean="0">
                <a:ln>
                  <a:noFill/>
                </a:ln>
                <a:solidFill>
                  <a:srgbClr val="56A8BD"/>
                </a:solidFill>
                <a:effectLst/>
                <a:uLnTx/>
                <a:uFillTx/>
                <a:latin typeface="+mn-lt"/>
                <a:ea typeface="+mn-ea"/>
                <a:cs typeface="+mn-cs"/>
              </a:rPr>
              <a:t>float</a:t>
            </a:r>
            <a:r>
              <a:rPr kumimoji="0" lang="zh-CN" altLang="en-US" sz="3200" b="1" i="0" u="none" strike="noStrike" kern="1200" cap="none" spc="0" normalizeH="0" baseline="0" noProof="0" dirty="0" smtClean="0">
                <a:ln>
                  <a:noFill/>
                </a:ln>
                <a:solidFill>
                  <a:srgbClr val="56A8BD"/>
                </a:solidFill>
                <a:effectLst/>
                <a:uLnTx/>
                <a:uFillTx/>
                <a:latin typeface="+mn-lt"/>
                <a:ea typeface="+mn-ea"/>
                <a:cs typeface="+mn-cs"/>
              </a:rPr>
              <a:t>浮动布局方案</a:t>
            </a:r>
          </a:p>
        </p:txBody>
      </p:sp>
    </p:spTree>
    <p:extLst>
      <p:ext uri="{BB962C8B-B14F-4D97-AF65-F5344CB8AC3E}">
        <p14:creationId xmlns:p14="http://schemas.microsoft.com/office/powerpoint/2010/main" val="556222008"/>
      </p:ext>
    </p:extLst>
  </p:cSld>
  <p:clrMapOvr>
    <a:masterClrMapping/>
  </p:clrMapOvr>
  <p:timing>
    <p:tnLst>
      <p:par>
        <p:cTn id="1" dur="indefinite" restart="never" nodeType="tmRoot"/>
      </p:par>
    </p:tnLst>
  </p:timing>
</p:sld>
</file>

<file path=ppt/theme/theme1.xml><?xml version="1.0" encoding="utf-8"?>
<a:theme xmlns:a="http://schemas.openxmlformats.org/drawingml/2006/main" name="视频教学​">
  <a:themeElements>
    <a:clrScheme name="视频教学">
      <a:dk1>
        <a:sysClr val="windowText" lastClr="000000"/>
      </a:dk1>
      <a:lt1>
        <a:sysClr val="window" lastClr="FFFFFF"/>
      </a:lt1>
      <a:dk2>
        <a:srgbClr val="1F497D"/>
      </a:dk2>
      <a:lt2>
        <a:srgbClr val="EEECE1"/>
      </a:lt2>
      <a:accent1>
        <a:srgbClr val="56A8BD"/>
      </a:accent1>
      <a:accent2>
        <a:srgbClr val="D75569"/>
      </a:accent2>
      <a:accent3>
        <a:srgbClr val="002B41"/>
      </a:accent3>
      <a:accent4>
        <a:srgbClr val="8064A2"/>
      </a:accent4>
      <a:accent5>
        <a:srgbClr val="4BACC6"/>
      </a:accent5>
      <a:accent6>
        <a:srgbClr val="F79646"/>
      </a:accent6>
      <a:hlink>
        <a:srgbClr val="4BACC6"/>
      </a:hlink>
      <a:folHlink>
        <a:srgbClr val="4BACC6"/>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视点">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5793</TotalTime>
  <Words>482</Words>
  <Application>Microsoft Office PowerPoint</Application>
  <PresentationFormat>自定义</PresentationFormat>
  <Paragraphs>62</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视频教学​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柠檬学院 edu.bjlemon.com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html/css入门篇</dc:title>
  <dc:subject>web前端开发系列课程</dc:subject>
  <dc:creator>如水迷</dc:creator>
  <cp:keywords>零基础入门web前端开发</cp:keywords>
  <cp:lastModifiedBy>brier</cp:lastModifiedBy>
  <cp:revision>505</cp:revision>
  <dcterms:created xsi:type="dcterms:W3CDTF">2019-02-21T04:23:58Z</dcterms:created>
  <dcterms:modified xsi:type="dcterms:W3CDTF">2019-07-15T14:07:12Z</dcterms:modified>
  <cp:category>视频教学</cp:category>
</cp:coreProperties>
</file>