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9" r:id="rId3"/>
    <p:sldId id="368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66" r:id="rId13"/>
    <p:sldId id="338" r:id="rId14"/>
    <p:sldId id="367" r:id="rId15"/>
    <p:sldId id="379" r:id="rId16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>
        <p:scale>
          <a:sx n="100" d="100"/>
          <a:sy n="100" d="100"/>
        </p:scale>
        <p:origin x="-1332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第十二章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布局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常见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PC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布局总结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PC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端常见页面布局类型  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、知识</a:t>
            </a:r>
            <a:r>
              <a:rPr lang="zh-CN" altLang="en-US" sz="1600" dirty="0">
                <a:solidFill>
                  <a:srgbClr val="002B41"/>
                </a:solidFill>
                <a:latin typeface="+mj-ea"/>
              </a:rPr>
              <a:t>总结 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81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：左右列定宽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中间列自适应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921437"/>
            <a:ext cx="10441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定宽列：设定固定宽度 </a:t>
            </a:r>
            <a:r>
              <a:rPr lang="en-US" altLang="zh-CN" sz="2000" dirty="0" smtClean="0">
                <a:solidFill>
                  <a:prstClr val="black"/>
                </a:solidFill>
              </a:rPr>
              <a:t>+ float</a:t>
            </a:r>
            <a:r>
              <a:rPr lang="zh-CN" altLang="en-US" sz="2000" dirty="0" smtClean="0">
                <a:solidFill>
                  <a:prstClr val="black"/>
                </a:solidFill>
              </a:rPr>
              <a:t>浮动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自适应列：对应定宽列的浮动方向和宽度设定外边距推移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09" y="234014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：定宽列在前、自适应列在后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5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81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：左右列定宽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中间列自适应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10" y="234014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列在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定宽列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921437"/>
            <a:ext cx="10441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三列同时浮动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自适应列：怪异盒模型方式下，</a:t>
            </a:r>
            <a:r>
              <a:rPr lang="en-US" altLang="zh-CN" sz="2000" dirty="0" smtClean="0">
                <a:solidFill>
                  <a:prstClr val="black"/>
                </a:solidFill>
              </a:rPr>
              <a:t>100%</a:t>
            </a:r>
            <a:r>
              <a:rPr lang="zh-CN" altLang="en-US" sz="2000" dirty="0" smtClean="0">
                <a:solidFill>
                  <a:prstClr val="black"/>
                </a:solidFill>
              </a:rPr>
              <a:t>宽度设定 </a:t>
            </a:r>
            <a:r>
              <a:rPr lang="en-US" altLang="zh-CN" sz="2000" dirty="0" smtClean="0">
                <a:solidFill>
                  <a:prstClr val="black"/>
                </a:solidFill>
              </a:rPr>
              <a:t>+ </a:t>
            </a:r>
            <a:r>
              <a:rPr lang="zh-CN" altLang="en-US" sz="2000" dirty="0" smtClean="0">
                <a:solidFill>
                  <a:prstClr val="black"/>
                </a:solidFill>
              </a:rPr>
              <a:t>对应定宽列宽度的内边距处理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左定</a:t>
            </a:r>
            <a:r>
              <a:rPr lang="zh-CN" altLang="en-US" sz="2000" dirty="0">
                <a:solidFill>
                  <a:prstClr val="black"/>
                </a:solidFill>
              </a:rPr>
              <a:t>宽列：利用</a:t>
            </a:r>
            <a:r>
              <a:rPr lang="en-US" altLang="zh-CN" sz="2000" dirty="0">
                <a:solidFill>
                  <a:prstClr val="black"/>
                </a:solidFill>
              </a:rPr>
              <a:t>margin</a:t>
            </a:r>
            <a:r>
              <a:rPr lang="zh-CN" altLang="en-US" sz="2000" dirty="0" smtClean="0">
                <a:solidFill>
                  <a:prstClr val="black"/>
                </a:solidFill>
              </a:rPr>
              <a:t>负值设置</a:t>
            </a:r>
            <a:r>
              <a:rPr lang="en-US" altLang="zh-CN" sz="2000" dirty="0" smtClean="0">
                <a:solidFill>
                  <a:prstClr val="black"/>
                </a:solidFill>
              </a:rPr>
              <a:t>【-</a:t>
            </a:r>
            <a:r>
              <a:rPr lang="en-US" altLang="zh-CN" sz="2000" dirty="0">
                <a:solidFill>
                  <a:prstClr val="black"/>
                </a:solidFill>
              </a:rPr>
              <a:t>100</a:t>
            </a:r>
            <a:r>
              <a:rPr lang="en-US" altLang="zh-CN" sz="2000" dirty="0" smtClean="0">
                <a:solidFill>
                  <a:prstClr val="black"/>
                </a:solidFill>
              </a:rPr>
              <a:t>%】</a:t>
            </a:r>
            <a:r>
              <a:rPr lang="zh-CN" altLang="en-US" sz="2000" dirty="0" smtClean="0">
                <a:solidFill>
                  <a:prstClr val="black"/>
                </a:solidFill>
              </a:rPr>
              <a:t>，将列推移</a:t>
            </a:r>
            <a:r>
              <a:rPr lang="zh-CN" altLang="en-US" sz="2000" dirty="0">
                <a:solidFill>
                  <a:prstClr val="black"/>
                </a:solidFill>
              </a:rPr>
              <a:t>到上一行的起始</a:t>
            </a:r>
            <a:r>
              <a:rPr lang="zh-CN" altLang="en-US" sz="2000" dirty="0" smtClean="0">
                <a:solidFill>
                  <a:prstClr val="black"/>
                </a:solidFill>
              </a:rPr>
              <a:t>点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右定</a:t>
            </a:r>
            <a:r>
              <a:rPr lang="zh-CN" altLang="en-US" sz="2000" dirty="0">
                <a:solidFill>
                  <a:prstClr val="black"/>
                </a:solidFill>
              </a:rPr>
              <a:t>宽列：利用</a:t>
            </a:r>
            <a:r>
              <a:rPr lang="en-US" altLang="zh-CN" sz="2000" dirty="0">
                <a:solidFill>
                  <a:prstClr val="black"/>
                </a:solidFill>
              </a:rPr>
              <a:t>margin</a:t>
            </a:r>
            <a:r>
              <a:rPr lang="zh-CN" altLang="en-US" sz="2000" dirty="0">
                <a:solidFill>
                  <a:prstClr val="black"/>
                </a:solidFill>
              </a:rPr>
              <a:t>负值设置</a:t>
            </a:r>
            <a:r>
              <a:rPr lang="en-US" altLang="zh-CN" sz="2000" dirty="0" smtClean="0">
                <a:solidFill>
                  <a:prstClr val="black"/>
                </a:solidFill>
              </a:rPr>
              <a:t>【</a:t>
            </a:r>
            <a:r>
              <a:rPr lang="zh-CN" altLang="en-US" sz="2000" dirty="0" smtClean="0">
                <a:solidFill>
                  <a:prstClr val="black"/>
                </a:solidFill>
              </a:rPr>
              <a:t>自身宽度</a:t>
            </a:r>
            <a:r>
              <a:rPr lang="en-US" altLang="zh-CN" sz="2000" dirty="0" smtClean="0">
                <a:solidFill>
                  <a:prstClr val="black"/>
                </a:solidFill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</a:rPr>
              <a:t>，将列推移到上一行</a:t>
            </a:r>
            <a:r>
              <a:rPr lang="zh-CN" altLang="en-US" sz="2000" dirty="0" smtClean="0">
                <a:solidFill>
                  <a:prstClr val="black"/>
                </a:solidFill>
              </a:rPr>
              <a:t>的末尾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557914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总结：培养构建布局</a:t>
            </a:r>
            <a:r>
              <a:rPr lang="zh-CN" altLang="en-US" sz="3600" b="1" dirty="0" smtClean="0"/>
              <a:t>的思维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65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布局流程：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67687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2000" b="1" dirty="0">
                <a:solidFill>
                  <a:srgbClr val="D75569"/>
                </a:solidFill>
              </a:rPr>
              <a:t>STEP1</a:t>
            </a:r>
            <a:r>
              <a:rPr lang="zh-CN" altLang="en-US" sz="2000" b="1" dirty="0">
                <a:solidFill>
                  <a:srgbClr val="D75569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使用盒模型思维进行页面或板块分析</a:t>
            </a:r>
          </a:p>
          <a:p>
            <a:pPr lvl="0">
              <a:lnSpc>
                <a:spcPct val="200000"/>
              </a:lnSpc>
            </a:pPr>
            <a:r>
              <a:rPr lang="en-US" altLang="zh-CN" sz="2000" b="1" dirty="0">
                <a:solidFill>
                  <a:srgbClr val="D75569"/>
                </a:solidFill>
              </a:rPr>
              <a:t>STEP2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</a:rPr>
              <a:t>结构化：使用符合语义的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标签创建布局元素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altLang="zh-CN" sz="2000" b="1" dirty="0">
                <a:solidFill>
                  <a:srgbClr val="D75569"/>
                </a:solidFill>
              </a:rPr>
              <a:t>STEP3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样式</a:t>
            </a:r>
            <a:r>
              <a:rPr lang="zh-CN" altLang="en-US" sz="2000" dirty="0" smtClean="0">
                <a:solidFill>
                  <a:prstClr val="black"/>
                </a:solidFill>
              </a:rPr>
              <a:t>化：使用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盒模型属性呈现元素尺寸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D75569"/>
                </a:solidFill>
              </a:rPr>
              <a:t>STEP4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</a:rPr>
              <a:t>板式化：使用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2000" dirty="0" smtClean="0">
                <a:solidFill>
                  <a:prstClr val="black"/>
                </a:solidFill>
              </a:rPr>
              <a:t>定义元素位置实现布局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85" y="2257500"/>
            <a:ext cx="399205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布局思路：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由</a:t>
            </a:r>
            <a:r>
              <a:rPr lang="zh-CN" altLang="en-US" sz="2000" dirty="0" smtClean="0">
                <a:solidFill>
                  <a:prstClr val="black"/>
                </a:solidFill>
              </a:rPr>
              <a:t>外至内、由大至</a:t>
            </a:r>
            <a:r>
              <a:rPr lang="zh-CN" altLang="en-US" sz="2000" dirty="0" smtClean="0">
                <a:solidFill>
                  <a:prstClr val="black"/>
                </a:solidFill>
              </a:rPr>
              <a:t>小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【</a:t>
            </a:r>
            <a:r>
              <a:rPr lang="zh-CN" altLang="en-US" sz="2000" dirty="0" smtClean="0">
                <a:solidFill>
                  <a:prstClr val="black"/>
                </a:solidFill>
              </a:rPr>
              <a:t>面 </a:t>
            </a:r>
            <a:r>
              <a:rPr lang="en-US" altLang="zh-CN" sz="2000" dirty="0" smtClean="0">
                <a:solidFill>
                  <a:prstClr val="black"/>
                </a:solidFill>
              </a:rPr>
              <a:t>&gt; </a:t>
            </a:r>
            <a:r>
              <a:rPr lang="zh-CN" altLang="en-US" sz="2000" dirty="0" smtClean="0">
                <a:solidFill>
                  <a:prstClr val="black"/>
                </a:solidFill>
              </a:rPr>
              <a:t>线 </a:t>
            </a:r>
            <a:r>
              <a:rPr lang="en-US" altLang="zh-CN" sz="2000" dirty="0" smtClean="0">
                <a:solidFill>
                  <a:prstClr val="black"/>
                </a:solidFill>
              </a:rPr>
              <a:t>&gt; </a:t>
            </a:r>
            <a:r>
              <a:rPr lang="zh-CN" altLang="en-US" sz="2000" dirty="0" smtClean="0">
                <a:solidFill>
                  <a:prstClr val="black"/>
                </a:solidFill>
              </a:rPr>
              <a:t>点</a:t>
            </a:r>
            <a:r>
              <a:rPr lang="en-US" altLang="zh-CN" sz="2000" dirty="0" smtClean="0">
                <a:solidFill>
                  <a:prstClr val="black"/>
                </a:solidFill>
              </a:rPr>
              <a:t>】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【</a:t>
            </a:r>
            <a:r>
              <a:rPr lang="zh-CN" altLang="en-US" sz="2000" dirty="0" smtClean="0">
                <a:solidFill>
                  <a:prstClr val="black"/>
                </a:solidFill>
              </a:rPr>
              <a:t>板块元素  </a:t>
            </a:r>
            <a:r>
              <a:rPr lang="en-US" altLang="zh-CN" sz="2000" dirty="0" smtClean="0">
                <a:solidFill>
                  <a:prstClr val="black"/>
                </a:solidFill>
              </a:rPr>
              <a:t>&gt;  </a:t>
            </a:r>
            <a:r>
              <a:rPr lang="zh-CN" altLang="en-US" sz="2000" dirty="0" smtClean="0">
                <a:solidFill>
                  <a:prstClr val="black"/>
                </a:solidFill>
              </a:rPr>
              <a:t>行  </a:t>
            </a:r>
            <a:r>
              <a:rPr lang="en-US" altLang="zh-CN" sz="2000" dirty="0" smtClean="0">
                <a:solidFill>
                  <a:prstClr val="black"/>
                </a:solidFill>
              </a:rPr>
              <a:t>&gt;  </a:t>
            </a:r>
            <a:r>
              <a:rPr lang="zh-CN" altLang="en-US" sz="2000" dirty="0" smtClean="0">
                <a:solidFill>
                  <a:prstClr val="black"/>
                </a:solidFill>
              </a:rPr>
              <a:t>行内元素</a:t>
            </a:r>
            <a:r>
              <a:rPr lang="en-US" altLang="zh-CN" sz="2000" dirty="0" smtClean="0">
                <a:solidFill>
                  <a:prstClr val="black"/>
                </a:solidFill>
              </a:rPr>
              <a:t>】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布局深入：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865" y="2388166"/>
            <a:ext cx="3443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入门级：静态布局</a:t>
            </a:r>
            <a:r>
              <a:rPr lang="en-US" altLang="zh-CN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【static】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865" y="3283526"/>
            <a:ext cx="3807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入门级：定位布局</a:t>
            </a:r>
            <a:r>
              <a:rPr lang="en-US" altLang="zh-CN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【position】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865" y="4147622"/>
            <a:ext cx="436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进阶级：响应式布局</a:t>
            </a:r>
            <a:r>
              <a:rPr lang="en-US" altLang="zh-CN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【responsive</a:t>
            </a:r>
            <a:r>
              <a:rPr lang="en-US" altLang="zh-CN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3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836093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常见</a:t>
            </a:r>
            <a:r>
              <a:rPr lang="en-US" altLang="zh-CN" sz="3600" b="1" dirty="0" smtClean="0"/>
              <a:t>PC</a:t>
            </a:r>
            <a:r>
              <a:rPr lang="zh-CN" altLang="en-US" sz="3600" b="1" dirty="0" smtClean="0"/>
              <a:t>端页面布局类型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1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端页面布局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一列：通栏 、居中、全屏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两</a:t>
            </a:r>
            <a:r>
              <a:rPr lang="zh-CN" altLang="en-US" sz="2000" dirty="0" smtClean="0">
                <a:solidFill>
                  <a:prstClr val="black"/>
                </a:solidFill>
              </a:rPr>
              <a:t>列：两列自适应、一列固定一列自适应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三</a:t>
            </a:r>
            <a:r>
              <a:rPr lang="zh-CN" altLang="en-US" sz="2000" dirty="0" smtClean="0">
                <a:solidFill>
                  <a:prstClr val="black"/>
                </a:solidFill>
              </a:rPr>
              <a:t>列：两列固定、一列自适应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一列通栏布局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利用</a:t>
            </a:r>
            <a:r>
              <a:rPr lang="en-US" altLang="zh-CN" sz="2000" dirty="0" smtClean="0">
                <a:solidFill>
                  <a:prstClr val="black"/>
                </a:solidFill>
              </a:rPr>
              <a:t>block</a:t>
            </a:r>
            <a:r>
              <a:rPr lang="zh-CN" altLang="en-US" sz="2000" dirty="0" smtClean="0">
                <a:solidFill>
                  <a:prstClr val="black"/>
                </a:solidFill>
              </a:rPr>
              <a:t>元素独占一行的显示特性，直接实现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常见于背景板块、视效板块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一列全屏布局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尺寸参照于浏览器视窗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利用视窗相对单位</a:t>
            </a:r>
            <a:r>
              <a:rPr lang="en-US" altLang="zh-CN" sz="2000" dirty="0" smtClean="0">
                <a:solidFill>
                  <a:prstClr val="black"/>
                </a:solidFill>
              </a:rPr>
              <a:t>【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vw</a:t>
            </a:r>
            <a:r>
              <a:rPr lang="en-US" altLang="zh-CN" sz="2000" dirty="0" smtClean="0">
                <a:solidFill>
                  <a:prstClr val="black"/>
                </a:solidFill>
              </a:rPr>
              <a:t>/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vh</a:t>
            </a:r>
            <a:r>
              <a:rPr lang="en-US" altLang="zh-CN" sz="2000" dirty="0" smtClean="0">
                <a:solidFill>
                  <a:prstClr val="black"/>
                </a:solidFill>
              </a:rPr>
              <a:t>】</a:t>
            </a:r>
            <a:r>
              <a:rPr lang="zh-CN" altLang="en-US" sz="2000" dirty="0" smtClean="0">
                <a:solidFill>
                  <a:prstClr val="black"/>
                </a:solidFill>
              </a:rPr>
              <a:t>直接实现。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逐层设置对象高度、利用</a:t>
            </a:r>
            <a:r>
              <a:rPr lang="en-US" altLang="zh-CN" sz="2000" dirty="0" smtClean="0">
                <a:solidFill>
                  <a:prstClr val="black"/>
                </a:solidFill>
              </a:rPr>
              <a:t>【%】</a:t>
            </a:r>
            <a:r>
              <a:rPr lang="zh-CN" altLang="en-US" sz="2000" dirty="0" smtClean="0">
                <a:solidFill>
                  <a:prstClr val="black"/>
                </a:solidFill>
              </a:rPr>
              <a:t>实现。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一列居中布局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尺寸固定，依据主流</a:t>
            </a:r>
            <a:r>
              <a:rPr lang="en-US" altLang="zh-CN" sz="2000" dirty="0" smtClean="0">
                <a:solidFill>
                  <a:prstClr val="black"/>
                </a:solidFill>
              </a:rPr>
              <a:t>PC</a:t>
            </a:r>
            <a:r>
              <a:rPr lang="zh-CN" altLang="en-US" sz="2000" dirty="0" smtClean="0">
                <a:solidFill>
                  <a:prstClr val="black"/>
                </a:solidFill>
              </a:rPr>
              <a:t>端分辨率定义宽度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横向外边距自适应：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3325528" y="3092167"/>
            <a:ext cx="261489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 auto;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一列定宽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一列自适应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268141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定宽列</a:t>
            </a:r>
            <a:r>
              <a:rPr lang="zh-CN" altLang="en-US" sz="2000" dirty="0">
                <a:solidFill>
                  <a:prstClr val="black"/>
                </a:solidFill>
              </a:rPr>
              <a:t>：通常称为边栏（左右均可），主要放置一些固定性的内容，如导航、菜单之类。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自</a:t>
            </a:r>
            <a:r>
              <a:rPr lang="zh-CN" altLang="en-US" sz="2000" dirty="0" smtClean="0">
                <a:solidFill>
                  <a:prstClr val="black"/>
                </a:solidFill>
              </a:rPr>
              <a:t>适应列</a:t>
            </a:r>
            <a:r>
              <a:rPr lang="zh-CN" altLang="en-US" sz="2000" dirty="0">
                <a:solidFill>
                  <a:prstClr val="black"/>
                </a:solidFill>
              </a:rPr>
              <a:t>：根据浏览器窗口的大小自动判断宽度，主要放置主体内容。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应用场景：管理后台、博客、用户中心</a:t>
            </a:r>
            <a:r>
              <a:rPr lang="en-US" altLang="zh-CN" sz="2000" dirty="0" smtClean="0">
                <a:solidFill>
                  <a:prstClr val="black"/>
                </a:solidFill>
              </a:rPr>
              <a:t>……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一列定宽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一列自适应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921437"/>
            <a:ext cx="10441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定宽列：设定固定宽度 </a:t>
            </a:r>
            <a:r>
              <a:rPr lang="en-US" altLang="zh-CN" sz="2000" dirty="0" smtClean="0">
                <a:solidFill>
                  <a:prstClr val="black"/>
                </a:solidFill>
              </a:rPr>
              <a:t>+ float</a:t>
            </a:r>
            <a:r>
              <a:rPr lang="zh-CN" altLang="en-US" sz="2000" dirty="0" smtClean="0">
                <a:solidFill>
                  <a:prstClr val="black"/>
                </a:solidFill>
              </a:rPr>
              <a:t>浮动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自适应列：对应定宽列的浮动方向和宽度设定外边距推移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09" y="234014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：定宽列在前、自适应列在后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列布局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：一列定宽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一列自适应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构建网页布局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921437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两列同时浮动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自适应列：怪异盒模型方式下，</a:t>
            </a:r>
            <a:r>
              <a:rPr lang="en-US" altLang="zh-CN" sz="2000" dirty="0" smtClean="0">
                <a:solidFill>
                  <a:prstClr val="black"/>
                </a:solidFill>
              </a:rPr>
              <a:t>100%</a:t>
            </a:r>
            <a:r>
              <a:rPr lang="zh-CN" altLang="en-US" sz="2000" dirty="0" smtClean="0">
                <a:solidFill>
                  <a:prstClr val="black"/>
                </a:solidFill>
              </a:rPr>
              <a:t>宽度设定 </a:t>
            </a:r>
            <a:r>
              <a:rPr lang="en-US" altLang="zh-CN" sz="2000" dirty="0" smtClean="0">
                <a:solidFill>
                  <a:prstClr val="black"/>
                </a:solidFill>
              </a:rPr>
              <a:t>+ </a:t>
            </a:r>
            <a:r>
              <a:rPr lang="zh-CN" altLang="en-US" sz="2000" dirty="0" smtClean="0">
                <a:solidFill>
                  <a:prstClr val="black"/>
                </a:solidFill>
              </a:rPr>
              <a:t>对应定宽列宽度的内边距处理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定宽列：利用</a:t>
            </a:r>
            <a:r>
              <a:rPr lang="en-US" altLang="zh-CN" sz="2000" dirty="0">
                <a:solidFill>
                  <a:prstClr val="black"/>
                </a:solidFill>
              </a:rPr>
              <a:t>margin</a:t>
            </a:r>
            <a:r>
              <a:rPr lang="zh-CN" altLang="en-US" sz="2000" dirty="0" smtClean="0">
                <a:solidFill>
                  <a:prstClr val="black"/>
                </a:solidFill>
              </a:rPr>
              <a:t>负值设置</a:t>
            </a:r>
            <a:r>
              <a:rPr lang="en-US" altLang="zh-CN" sz="2000" dirty="0" smtClean="0">
                <a:solidFill>
                  <a:prstClr val="black"/>
                </a:solidFill>
              </a:rPr>
              <a:t>-</a:t>
            </a:r>
            <a:r>
              <a:rPr lang="en-US" altLang="zh-CN" sz="2000" dirty="0">
                <a:solidFill>
                  <a:prstClr val="black"/>
                </a:solidFill>
              </a:rPr>
              <a:t>100</a:t>
            </a:r>
            <a:r>
              <a:rPr lang="en-US" altLang="zh-CN" sz="2000" dirty="0" smtClean="0">
                <a:solidFill>
                  <a:prstClr val="black"/>
                </a:solidFill>
              </a:rPr>
              <a:t>%</a:t>
            </a:r>
            <a:r>
              <a:rPr lang="zh-CN" altLang="en-US" sz="2000" dirty="0" smtClean="0">
                <a:solidFill>
                  <a:prstClr val="black"/>
                </a:solidFill>
              </a:rPr>
              <a:t>，将列推移</a:t>
            </a:r>
            <a:r>
              <a:rPr lang="zh-CN" altLang="en-US" sz="2000" dirty="0">
                <a:solidFill>
                  <a:prstClr val="black"/>
                </a:solidFill>
              </a:rPr>
              <a:t>到上一行的起始点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09" y="234014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列在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定宽列</a:t>
            </a:r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6068</TotalTime>
  <Words>649</Words>
  <Application>Microsoft Office PowerPoint</Application>
  <PresentationFormat>自定义</PresentationFormat>
  <Paragraphs>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524</cp:revision>
  <dcterms:created xsi:type="dcterms:W3CDTF">2019-02-21T04:23:58Z</dcterms:created>
  <dcterms:modified xsi:type="dcterms:W3CDTF">2019-07-16T06:39:59Z</dcterms:modified>
  <cp:category>视频教学</cp:category>
</cp:coreProperties>
</file>