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69" r:id="rId3"/>
    <p:sldId id="368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569"/>
    <a:srgbClr val="002B41"/>
    <a:srgbClr val="56A8BD"/>
    <a:srgbClr val="3C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>
      <p:cViewPr>
        <p:scale>
          <a:sx n="100" d="100"/>
          <a:sy n="100" d="100"/>
        </p:scale>
        <p:origin x="-1332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3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99235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第十三章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：</a:t>
            </a:r>
            <a:r>
              <a:rPr lang="en-US" altLang="zh-CN" sz="1600" b="1" dirty="0" smtClean="0">
                <a:solidFill>
                  <a:srgbClr val="002B41"/>
                </a:solidFill>
                <a:latin typeface="+mj-ea"/>
                <a:ea typeface="+mj-ea"/>
              </a:rPr>
              <a:t>CSS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布局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：</a:t>
            </a:r>
            <a:r>
              <a:rPr lang="en-US" altLang="zh-CN" sz="1600" b="1" dirty="0" smtClean="0">
                <a:solidFill>
                  <a:srgbClr val="002B41"/>
                </a:solidFill>
                <a:latin typeface="+mj-ea"/>
                <a:ea typeface="+mj-ea"/>
              </a:rPr>
              <a:t>position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定位布局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、定位的概念及属性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、定位的类型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	3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、常见定位布局方案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定位类型：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定位布局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27857" y="2474387"/>
            <a:ext cx="3600400" cy="504056"/>
          </a:xfrm>
          <a:prstGeom prst="roundRect">
            <a:avLst/>
          </a:prstGeom>
          <a:solidFill>
            <a:srgbClr val="D7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relative</a:t>
            </a:r>
            <a:r>
              <a:rPr lang="zh-CN" altLang="en-US" dirty="0">
                <a:latin typeface="+mn-ea"/>
              </a:rPr>
              <a:t>：相对</a:t>
            </a:r>
            <a:r>
              <a:rPr lang="zh-CN" altLang="en-US" dirty="0" smtClean="0">
                <a:latin typeface="+mn-ea"/>
              </a:rPr>
              <a:t>定位</a:t>
            </a:r>
            <a:endParaRPr lang="zh-CN" altLang="en-US" dirty="0"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27857" y="3667408"/>
            <a:ext cx="3600400" cy="504056"/>
          </a:xfrm>
          <a:prstGeom prst="roundRect">
            <a:avLst/>
          </a:prstGeom>
          <a:solidFill>
            <a:srgbClr val="E7C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absolute</a:t>
            </a:r>
            <a:r>
              <a:rPr lang="zh-CN" altLang="en-US" dirty="0">
                <a:latin typeface="+mn-ea"/>
              </a:rPr>
              <a:t>：绝对定位</a:t>
            </a:r>
            <a:endParaRPr lang="zh-CN" altLang="en-US" dirty="0">
              <a:latin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27857" y="4922659"/>
            <a:ext cx="3600400" cy="504056"/>
          </a:xfrm>
          <a:prstGeom prst="roundRect">
            <a:avLst/>
          </a:prstGeom>
          <a:solidFill>
            <a:srgbClr val="3C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n-ea"/>
              </a:rPr>
              <a:t>fixed</a:t>
            </a:r>
            <a:r>
              <a:rPr lang="zh-CN" altLang="en-US" dirty="0" smtClean="0">
                <a:latin typeface="+mn-ea"/>
              </a:rPr>
              <a:t>：固定定位</a:t>
            </a:r>
            <a:endParaRPr lang="zh-CN" altLang="en-US" dirty="0">
              <a:latin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500138" y="3204245"/>
            <a:ext cx="4768879" cy="136921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C000"/>
                </a:solidFill>
              </a:rPr>
              <a:t>参照对象决定类型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4572273" y="3760869"/>
            <a:ext cx="1872208" cy="3171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310014">
            <a:off x="4636105" y="2910379"/>
            <a:ext cx="1872208" cy="3171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20289986" flipV="1">
            <a:off x="4636103" y="4621139"/>
            <a:ext cx="1872208" cy="3171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0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相对定位：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定位布局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2844205"/>
            <a:ext cx="10441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prstClr val="black"/>
                </a:solidFill>
              </a:rPr>
              <a:t>参照对象：</a:t>
            </a:r>
            <a:r>
              <a:rPr lang="zh-CN" altLang="en-US" sz="2000" dirty="0" smtClean="0">
                <a:solidFill>
                  <a:prstClr val="black"/>
                </a:solidFill>
              </a:rPr>
              <a:t>自身 </a:t>
            </a:r>
            <a:r>
              <a:rPr lang="en-US" altLang="zh-CN" sz="2000" dirty="0" smtClean="0">
                <a:solidFill>
                  <a:prstClr val="black"/>
                </a:solidFill>
              </a:rPr>
              <a:t>= </a:t>
            </a:r>
            <a:r>
              <a:rPr lang="zh-CN" altLang="en-US" sz="2000" dirty="0" smtClean="0">
                <a:solidFill>
                  <a:prstClr val="black"/>
                </a:solidFill>
              </a:rPr>
              <a:t>即对象在未定位前存在于默认文档流中的位置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prstClr val="black"/>
                </a:solidFill>
              </a:rPr>
              <a:t>特性：</a:t>
            </a:r>
            <a:r>
              <a:rPr lang="zh-CN" altLang="en-US" sz="2000" dirty="0" smtClean="0">
                <a:solidFill>
                  <a:prstClr val="black"/>
                </a:solidFill>
              </a:rPr>
              <a:t>以自身位置为参照，即便变成了定位对象，也在默认文档流中保留占据的空间。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prstClr val="black"/>
                </a:solidFill>
              </a:rPr>
              <a:t>优势：</a:t>
            </a:r>
            <a:r>
              <a:rPr lang="zh-CN" altLang="en-US" sz="2000" dirty="0" smtClean="0">
                <a:solidFill>
                  <a:prstClr val="black"/>
                </a:solidFill>
              </a:rPr>
              <a:t>可以在不改变页面布局的前提下，更改元素的定位类型和位置。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503821" y="2300079"/>
            <a:ext cx="111612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5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绝对定位：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定位布局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2844205"/>
            <a:ext cx="104411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prstClr val="black"/>
                </a:solidFill>
              </a:rPr>
              <a:t>参照对象：</a:t>
            </a:r>
            <a:r>
              <a:rPr lang="zh-CN" altLang="en-US" sz="2000" dirty="0" smtClean="0">
                <a:solidFill>
                  <a:prstClr val="black"/>
                </a:solidFill>
              </a:rPr>
              <a:t>离自己最近</a:t>
            </a:r>
            <a:r>
              <a:rPr lang="zh-CN" altLang="en-US" sz="2000" dirty="0">
                <a:solidFill>
                  <a:prstClr val="black"/>
                </a:solidFill>
              </a:rPr>
              <a:t>的非 </a:t>
            </a:r>
            <a:r>
              <a:rPr lang="en-US" altLang="zh-CN" sz="2000" dirty="0">
                <a:solidFill>
                  <a:prstClr val="black"/>
                </a:solidFill>
              </a:rPr>
              <a:t>static </a:t>
            </a:r>
            <a:r>
              <a:rPr lang="zh-CN" altLang="en-US" sz="2000" dirty="0">
                <a:solidFill>
                  <a:prstClr val="black"/>
                </a:solidFill>
              </a:rPr>
              <a:t>定位祖先元素，如果没有定位的祖先元素，则一直回溯到</a:t>
            </a:r>
            <a:r>
              <a:rPr lang="en-US" altLang="zh-CN" sz="2000" dirty="0">
                <a:solidFill>
                  <a:prstClr val="black"/>
                </a:solidFill>
              </a:rPr>
              <a:t>body</a:t>
            </a:r>
            <a:r>
              <a:rPr lang="zh-CN" altLang="en-US" sz="2000" dirty="0">
                <a:solidFill>
                  <a:prstClr val="black"/>
                </a:solidFill>
              </a:rPr>
              <a:t>元素。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prstClr val="black"/>
                </a:solidFill>
              </a:rPr>
              <a:t>特性：</a:t>
            </a:r>
            <a:r>
              <a:rPr lang="zh-CN" altLang="en-US" sz="2000" dirty="0" smtClean="0">
                <a:solidFill>
                  <a:prstClr val="black"/>
                </a:solidFill>
              </a:rPr>
              <a:t>在默认文档流中不保留空间。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prstClr val="black"/>
                </a:solidFill>
              </a:rPr>
              <a:t>优势：</a:t>
            </a:r>
            <a:r>
              <a:rPr lang="zh-CN" altLang="en-US" sz="2000" dirty="0" smtClean="0">
                <a:solidFill>
                  <a:prstClr val="black"/>
                </a:solidFill>
              </a:rPr>
              <a:t>可以创建独立于页面主体内容和布局之外的新的附加元素。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503821" y="2300079"/>
            <a:ext cx="140415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absolute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1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固定定位：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定位布局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2844205"/>
            <a:ext cx="10441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prstClr val="black"/>
                </a:solidFill>
              </a:rPr>
              <a:t>参照对象：</a:t>
            </a:r>
            <a:r>
              <a:rPr lang="zh-CN" altLang="en-US" sz="2000" dirty="0" smtClean="0">
                <a:solidFill>
                  <a:prstClr val="black"/>
                </a:solidFill>
              </a:rPr>
              <a:t>浏览器视口，视口指的是浏览器窗口的可视化部分。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prstClr val="black"/>
                </a:solidFill>
              </a:rPr>
              <a:t>特性：</a:t>
            </a:r>
            <a:r>
              <a:rPr lang="zh-CN" altLang="en-US" sz="2000" dirty="0" smtClean="0">
                <a:solidFill>
                  <a:prstClr val="black"/>
                </a:solidFill>
              </a:rPr>
              <a:t>不会随着页面区域的改变而移动，即不会随着滚动条而移动。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prstClr val="black"/>
                </a:solidFill>
              </a:rPr>
              <a:t>优势：</a:t>
            </a:r>
            <a:r>
              <a:rPr lang="zh-CN" altLang="en-US" sz="2000" dirty="0" smtClean="0">
                <a:solidFill>
                  <a:prstClr val="black"/>
                </a:solidFill>
              </a:rPr>
              <a:t>可以创建独立于页面主体内容和布局之外的新的附加元素。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503821" y="2300079"/>
            <a:ext cx="140415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9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常见定位布局解决方案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739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“父相子绝”定位方案：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定位布局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2842458"/>
            <a:ext cx="104411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为父</a:t>
            </a:r>
            <a:r>
              <a:rPr lang="zh-CN" altLang="en-US" sz="2000" dirty="0">
                <a:solidFill>
                  <a:prstClr val="black"/>
                </a:solidFill>
              </a:rPr>
              <a:t>级</a:t>
            </a:r>
            <a:r>
              <a:rPr lang="zh-CN" altLang="en-US" sz="2000" dirty="0" smtClean="0">
                <a:solidFill>
                  <a:prstClr val="black"/>
                </a:solidFill>
              </a:rPr>
              <a:t>对象设置相对</a:t>
            </a:r>
            <a:r>
              <a:rPr lang="zh-CN" altLang="en-US" sz="2000" dirty="0">
                <a:solidFill>
                  <a:prstClr val="black"/>
                </a:solidFill>
              </a:rPr>
              <a:t>定位，使其成为所包含的子级对象的定位参照物</a:t>
            </a:r>
            <a:r>
              <a:rPr lang="zh-CN" altLang="en-US" sz="2000" dirty="0" smtClean="0">
                <a:solidFill>
                  <a:prstClr val="black"/>
                </a:solidFill>
              </a:rPr>
              <a:t>。可以实现板块中内容</a:t>
            </a:r>
            <a:r>
              <a:rPr lang="zh-CN" altLang="en-US" sz="2000" dirty="0">
                <a:solidFill>
                  <a:prstClr val="black"/>
                </a:solidFill>
              </a:rPr>
              <a:t>元素的重叠或位移</a:t>
            </a:r>
            <a:r>
              <a:rPr lang="zh-CN" altLang="en-US" sz="2000" dirty="0" smtClean="0">
                <a:solidFill>
                  <a:prstClr val="black"/>
                </a:solidFill>
              </a:rPr>
              <a:t>效果。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相对定位的父级对象，通常不设定位移，仅让其转变为定位层，为子级定位对象作参考。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</a:rPr>
              <a:t>绝对定位的子级对象</a:t>
            </a:r>
            <a:r>
              <a:rPr lang="zh-CN" altLang="en-US" sz="2000" dirty="0" smtClean="0">
                <a:solidFill>
                  <a:prstClr val="black"/>
                </a:solidFill>
              </a:rPr>
              <a:t>，通常用方向属性实现位移控制，</a:t>
            </a:r>
            <a:r>
              <a:rPr lang="zh-CN" altLang="en-US" sz="2000" dirty="0">
                <a:solidFill>
                  <a:prstClr val="black"/>
                </a:solidFill>
              </a:rPr>
              <a:t>以实现重叠或位移</a:t>
            </a:r>
            <a:r>
              <a:rPr lang="zh-CN" altLang="en-US" sz="2000" dirty="0" smtClean="0">
                <a:solidFill>
                  <a:prstClr val="black"/>
                </a:solidFill>
              </a:rPr>
              <a:t>效果。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此方案主要用来实现板块内部或小</a:t>
            </a:r>
            <a:r>
              <a:rPr lang="zh-CN" altLang="en-US" sz="2000" dirty="0">
                <a:solidFill>
                  <a:prstClr val="black"/>
                </a:solidFill>
              </a:rPr>
              <a:t>范围内容元素的排版和</a:t>
            </a:r>
            <a:r>
              <a:rPr lang="zh-CN" altLang="en-US" sz="2000" dirty="0" smtClean="0">
                <a:solidFill>
                  <a:prstClr val="black"/>
                </a:solidFill>
              </a:rPr>
              <a:t>定位。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503821" y="2300079"/>
            <a:ext cx="608467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父级元素：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    + 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子级元素：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absolute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5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定位概念及属性定义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617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定位布局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556173"/>
            <a:ext cx="813690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2B41"/>
                </a:solidFill>
              </a:rPr>
              <a:t>特点：</a:t>
            </a:r>
            <a:endParaRPr lang="en-US" altLang="zh-CN" sz="1800" dirty="0" smtClean="0">
              <a:solidFill>
                <a:srgbClr val="002B41"/>
              </a:solidFill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srgbClr val="56A8BD"/>
                </a:solidFill>
              </a:rPr>
              <a:t>基于页面主体内容（文档流）之外</a:t>
            </a:r>
            <a:endParaRPr lang="en-US" altLang="zh-CN" sz="1800" dirty="0" smtClean="0">
              <a:solidFill>
                <a:srgbClr val="56A8BD"/>
              </a:solidFill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srgbClr val="56A8BD"/>
                </a:solidFill>
              </a:rPr>
              <a:t>叠加于页面主体内容（文档流）之上</a:t>
            </a:r>
            <a:endParaRPr lang="en-US" altLang="zh-CN" sz="1800" dirty="0" smtClean="0">
              <a:solidFill>
                <a:srgbClr val="56A8BD"/>
              </a:solidFill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srgbClr val="56A8BD"/>
                </a:solidFill>
              </a:rPr>
              <a:t>处于视窗的正中间位置</a:t>
            </a:r>
            <a:endParaRPr lang="en-US" altLang="zh-CN" sz="1800" dirty="0" smtClean="0">
              <a:solidFill>
                <a:srgbClr val="56A8BD"/>
              </a:solidFill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1800" dirty="0" smtClean="0">
              <a:solidFill>
                <a:srgbClr val="56A8BD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2B41"/>
                </a:solidFill>
              </a:rPr>
              <a:t>解决核心：</a:t>
            </a:r>
            <a:endParaRPr lang="en-US" altLang="zh-CN" sz="1800" dirty="0">
              <a:solidFill>
                <a:srgbClr val="002B41"/>
              </a:solidFill>
            </a:endParaRP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srgbClr val="56A8BD"/>
                </a:solidFill>
              </a:rPr>
              <a:t>脱离默认文档流 </a:t>
            </a:r>
            <a:r>
              <a:rPr lang="en-US" altLang="zh-CN" sz="1800" dirty="0" smtClean="0">
                <a:solidFill>
                  <a:srgbClr val="56A8BD"/>
                </a:solidFill>
              </a:rPr>
              <a:t>+ </a:t>
            </a:r>
            <a:r>
              <a:rPr lang="zh-CN" altLang="en-US" sz="1800" dirty="0" smtClean="0">
                <a:solidFill>
                  <a:srgbClr val="56A8BD"/>
                </a:solidFill>
              </a:rPr>
              <a:t>位置定位</a:t>
            </a:r>
            <a:endParaRPr lang="en-US" altLang="zh-CN" sz="1800" dirty="0" smtClean="0">
              <a:solidFill>
                <a:srgbClr val="56A8B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248" y="2074192"/>
            <a:ext cx="4948761" cy="343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95809" y="2156063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D755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弹出的注册框板块怎么实现？</a:t>
            </a:r>
            <a:endParaRPr lang="en-US" altLang="zh-CN" sz="2000" b="1" dirty="0">
              <a:solidFill>
                <a:srgbClr val="D755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3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定位属性：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定位布局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2556173"/>
            <a:ext cx="10585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position</a:t>
            </a:r>
            <a:r>
              <a:rPr lang="zh-CN" altLang="en-US" sz="2000" dirty="0">
                <a:solidFill>
                  <a:prstClr val="black"/>
                </a:solidFill>
              </a:rPr>
              <a:t>属性</a:t>
            </a:r>
            <a:r>
              <a:rPr lang="zh-CN" altLang="en-US" sz="2000" dirty="0" smtClean="0">
                <a:solidFill>
                  <a:prstClr val="black"/>
                </a:solidFill>
              </a:rPr>
              <a:t>，决定了</a:t>
            </a:r>
            <a:r>
              <a:rPr lang="en-US" altLang="zh-CN" sz="2000" dirty="0" smtClean="0">
                <a:solidFill>
                  <a:prstClr val="black"/>
                </a:solidFill>
              </a:rPr>
              <a:t>html</a:t>
            </a:r>
            <a:r>
              <a:rPr lang="zh-CN" altLang="en-US" sz="2000" dirty="0" smtClean="0">
                <a:solidFill>
                  <a:prstClr val="black"/>
                </a:solidFill>
              </a:rPr>
              <a:t>元素在页面中的</a:t>
            </a:r>
            <a:r>
              <a:rPr lang="zh-CN" altLang="en-US" sz="2000" b="1" dirty="0" smtClean="0">
                <a:solidFill>
                  <a:srgbClr val="D75569"/>
                </a:solidFill>
              </a:rPr>
              <a:t>定位方式</a:t>
            </a:r>
            <a:r>
              <a:rPr lang="zh-CN" altLang="en-US" sz="2000" dirty="0" smtClean="0">
                <a:solidFill>
                  <a:prstClr val="black"/>
                </a:solidFill>
              </a:rPr>
              <a:t>以及定位的</a:t>
            </a:r>
            <a:r>
              <a:rPr lang="zh-CN" altLang="en-US" sz="2000" b="1" dirty="0" smtClean="0">
                <a:solidFill>
                  <a:srgbClr val="D75569"/>
                </a:solidFill>
              </a:rPr>
              <a:t>参照对象</a:t>
            </a:r>
            <a:r>
              <a:rPr lang="zh-CN" altLang="en-US" sz="2000" dirty="0" smtClean="0">
                <a:solidFill>
                  <a:prstClr val="black"/>
                </a:solidFill>
              </a:rPr>
              <a:t>。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482229" y="2228071"/>
            <a:ext cx="223224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69704"/>
              </p:ext>
            </p:extLst>
          </p:nvPr>
        </p:nvGraphicFramePr>
        <p:xfrm>
          <a:off x="827857" y="3367497"/>
          <a:ext cx="9639610" cy="22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656184"/>
                <a:gridCol w="1656184"/>
                <a:gridCol w="5247122"/>
              </a:tblGrid>
              <a:tr h="45700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定位方式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文档流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参照对象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static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静态定位（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默认值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默认文档流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依据默认文档流中元素的顺序依次排列 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=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无定位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absolute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绝对定位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定位文档流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相对于非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static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定位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的父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元素进行定位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relative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相对定位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相对于自身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在默认文档流中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的位置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进行定位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fixed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固定定位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相对于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浏览器视口进行定位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定位层对象：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定位布局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2208327"/>
            <a:ext cx="69955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不设定</a:t>
            </a:r>
            <a:r>
              <a:rPr lang="en-US" altLang="zh-CN" sz="1800" dirty="0" smtClean="0">
                <a:solidFill>
                  <a:prstClr val="black"/>
                </a:solidFill>
              </a:rPr>
              <a:t>position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属性，即保持对象默认的</a:t>
            </a: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en-US" altLang="zh-CN" sz="1800" dirty="0">
                <a:solidFill>
                  <a:prstClr val="black"/>
                </a:solidFill>
              </a:rPr>
              <a:t>s</a:t>
            </a:r>
            <a:r>
              <a:rPr lang="en-US" altLang="zh-CN" sz="1800" dirty="0" smtClean="0">
                <a:solidFill>
                  <a:prstClr val="black"/>
                </a:solidFill>
              </a:rPr>
              <a:t>tatic】</a:t>
            </a:r>
            <a:r>
              <a:rPr lang="zh-CN" altLang="en-US" sz="1800" dirty="0" smtClean="0">
                <a:solidFill>
                  <a:prstClr val="black"/>
                </a:solidFill>
              </a:rPr>
              <a:t>的静态定位方式，对象处于默认文档流中。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设定</a:t>
            </a:r>
            <a:r>
              <a:rPr lang="en-US" altLang="zh-CN" sz="1800" dirty="0" smtClean="0">
                <a:solidFill>
                  <a:prstClr val="black"/>
                </a:solidFill>
              </a:rPr>
              <a:t>position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属性，即将对象转化为</a:t>
            </a: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zh-CN" altLang="en-US" sz="1800" dirty="0" smtClean="0">
                <a:solidFill>
                  <a:prstClr val="black"/>
                </a:solidFill>
              </a:rPr>
              <a:t>非</a:t>
            </a:r>
            <a:r>
              <a:rPr lang="en-US" altLang="zh-CN" sz="1800" dirty="0" smtClean="0">
                <a:solidFill>
                  <a:prstClr val="black"/>
                </a:solidFill>
              </a:rPr>
              <a:t>static】</a:t>
            </a:r>
            <a:r>
              <a:rPr lang="zh-CN" altLang="en-US" sz="1800" dirty="0" smtClean="0">
                <a:solidFill>
                  <a:prstClr val="black"/>
                </a:solidFill>
              </a:rPr>
              <a:t>的动态定位方式，这种</a:t>
            </a: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zh-CN" altLang="en-US" sz="1800" dirty="0" smtClean="0">
                <a:solidFill>
                  <a:prstClr val="black"/>
                </a:solidFill>
              </a:rPr>
              <a:t>非</a:t>
            </a:r>
            <a:r>
              <a:rPr lang="en-US" altLang="zh-CN" sz="1800" dirty="0" smtClean="0">
                <a:solidFill>
                  <a:prstClr val="black"/>
                </a:solidFill>
              </a:rPr>
              <a:t>static】</a:t>
            </a:r>
            <a:r>
              <a:rPr lang="zh-CN" altLang="en-US" sz="1800" dirty="0" smtClean="0">
                <a:solidFill>
                  <a:prstClr val="black"/>
                </a:solidFill>
              </a:rPr>
              <a:t>的定位对象，我们往往称为“定位层”。</a:t>
            </a:r>
            <a:endParaRPr lang="en-US" altLang="zh-CN" sz="18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551" y="2268141"/>
            <a:ext cx="28765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8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定位层特性：定位文档流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定位布局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2208327"/>
            <a:ext cx="69955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定位层对象，脱离默认文档流，形成新的定位文档流。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定位文档流依附于</a:t>
            </a:r>
            <a:r>
              <a:rPr lang="en-US" altLang="zh-CN" sz="1800" dirty="0" smtClean="0">
                <a:solidFill>
                  <a:prstClr val="black"/>
                </a:solidFill>
              </a:rPr>
              <a:t>Z</a:t>
            </a:r>
            <a:r>
              <a:rPr lang="zh-CN" altLang="en-US" sz="1800" dirty="0" smtClean="0">
                <a:solidFill>
                  <a:prstClr val="black"/>
                </a:solidFill>
              </a:rPr>
              <a:t>轴走向排列，多个定位文档流具有</a:t>
            </a:r>
            <a:r>
              <a:rPr lang="en-US" altLang="zh-CN" sz="1800" dirty="0" smtClean="0">
                <a:solidFill>
                  <a:prstClr val="black"/>
                </a:solidFill>
              </a:rPr>
              <a:t>Z</a:t>
            </a:r>
            <a:r>
              <a:rPr lang="zh-CN" altLang="en-US" sz="1800" dirty="0" smtClean="0">
                <a:solidFill>
                  <a:prstClr val="black"/>
                </a:solidFill>
              </a:rPr>
              <a:t>轴方向的前后叠加顺序关系。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与浮动文档流不同，</a:t>
            </a:r>
            <a:r>
              <a:rPr lang="zh-CN" altLang="en-US" sz="1800" dirty="0">
                <a:solidFill>
                  <a:prstClr val="black"/>
                </a:solidFill>
              </a:rPr>
              <a:t>定位文档流</a:t>
            </a:r>
            <a:r>
              <a:rPr lang="zh-CN" altLang="en-US" sz="1800" dirty="0" smtClean="0">
                <a:solidFill>
                  <a:prstClr val="black"/>
                </a:solidFill>
              </a:rPr>
              <a:t>将完全脱离默认文档流，无任何关联。</a:t>
            </a:r>
            <a:endParaRPr lang="en-US" altLang="zh-CN" sz="1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08" y="2340149"/>
            <a:ext cx="3841179" cy="277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4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定位层特性：定位控制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定位布局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2844205"/>
            <a:ext cx="69955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定位层对象，可以通过</a:t>
            </a:r>
            <a:r>
              <a:rPr lang="en-US" altLang="zh-CN" sz="1800" dirty="0" smtClean="0">
                <a:solidFill>
                  <a:prstClr val="black"/>
                </a:solidFill>
              </a:rPr>
              <a:t>4</a:t>
            </a:r>
            <a:r>
              <a:rPr lang="zh-CN" altLang="en-US" sz="1800" dirty="0" smtClean="0">
                <a:solidFill>
                  <a:prstClr val="black"/>
                </a:solidFill>
              </a:rPr>
              <a:t>个方向属性来控制定位。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4</a:t>
            </a:r>
            <a:r>
              <a:rPr lang="zh-CN" altLang="en-US" sz="1800" dirty="0" smtClean="0">
                <a:solidFill>
                  <a:prstClr val="black"/>
                </a:solidFill>
              </a:rPr>
              <a:t>个方向属性仅对定位层对象生效，静态定位元素无效。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4</a:t>
            </a:r>
            <a:r>
              <a:rPr lang="zh-CN" altLang="en-US" sz="1800" dirty="0" smtClean="0">
                <a:solidFill>
                  <a:prstClr val="black"/>
                </a:solidFill>
              </a:rPr>
              <a:t>个方向属性用来控制的是距离，值带单位，允许负值。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同轴方向属性设定有冲突时，</a:t>
            </a:r>
            <a:r>
              <a:rPr lang="en-US" altLang="zh-CN" sz="1800" dirty="0" smtClean="0">
                <a:solidFill>
                  <a:prstClr val="black"/>
                </a:solidFill>
              </a:rPr>
              <a:t>top</a:t>
            </a:r>
            <a:r>
              <a:rPr lang="zh-CN" altLang="en-US" sz="1800" dirty="0" smtClean="0">
                <a:solidFill>
                  <a:prstClr val="black"/>
                </a:solidFill>
              </a:rPr>
              <a:t>、</a:t>
            </a:r>
            <a:r>
              <a:rPr lang="en-US" altLang="zh-CN" sz="1800" dirty="0" smtClean="0">
                <a:solidFill>
                  <a:prstClr val="black"/>
                </a:solidFill>
              </a:rPr>
              <a:t>left</a:t>
            </a:r>
            <a:r>
              <a:rPr lang="zh-CN" altLang="en-US" sz="1800" dirty="0" smtClean="0">
                <a:solidFill>
                  <a:prstClr val="black"/>
                </a:solidFill>
              </a:rPr>
              <a:t>优先</a:t>
            </a:r>
            <a:endParaRPr lang="en-US" altLang="zh-CN" sz="1800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48077"/>
              </p:ext>
            </p:extLst>
          </p:nvPr>
        </p:nvGraphicFramePr>
        <p:xfrm>
          <a:off x="6732514" y="2904019"/>
          <a:ext cx="4608511" cy="228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3744415"/>
              </a:tblGrid>
              <a:tr h="45700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top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定位元素与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参照对象之间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的上部距离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偏移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定位元素与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参照对象之间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的右部距离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偏移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bottom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定位元素与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参照对象之间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的底部距离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偏移</a:t>
                      </a: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left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定位元素与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参照对象之间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的左部距离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偏移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本框 32"/>
          <p:cNvSpPr txBox="1"/>
          <p:nvPr/>
        </p:nvSpPr>
        <p:spPr>
          <a:xfrm>
            <a:off x="474217" y="2228071"/>
            <a:ext cx="111612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32"/>
          <p:cNvSpPr txBox="1"/>
          <p:nvPr/>
        </p:nvSpPr>
        <p:spPr>
          <a:xfrm>
            <a:off x="1742741" y="2228071"/>
            <a:ext cx="111612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2"/>
          <p:cNvSpPr txBox="1"/>
          <p:nvPr/>
        </p:nvSpPr>
        <p:spPr>
          <a:xfrm>
            <a:off x="3011265" y="2228071"/>
            <a:ext cx="111612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2"/>
          <p:cNvSpPr txBox="1"/>
          <p:nvPr/>
        </p:nvSpPr>
        <p:spPr>
          <a:xfrm>
            <a:off x="4284241" y="2236817"/>
            <a:ext cx="111612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3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定位层特性：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定位文档流的顺序控制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定位布局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6A8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817" y="3632225"/>
            <a:ext cx="102251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z-index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属性仅对</a:t>
            </a:r>
            <a:r>
              <a:rPr lang="zh-CN" altLang="en-US" sz="1800" dirty="0">
                <a:solidFill>
                  <a:prstClr val="black"/>
                </a:solidFill>
              </a:rPr>
              <a:t>定位层</a:t>
            </a:r>
            <a:r>
              <a:rPr lang="zh-CN" altLang="en-US" sz="1800" dirty="0" smtClean="0">
                <a:solidFill>
                  <a:prstClr val="black"/>
                </a:solidFill>
              </a:rPr>
              <a:t>对象生效 ，用来控制对象的定位文档流层叠关系。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z-index</a:t>
            </a:r>
            <a:r>
              <a:rPr lang="zh-CN" altLang="en-US" sz="1800" dirty="0" smtClean="0">
                <a:solidFill>
                  <a:prstClr val="black"/>
                </a:solidFill>
              </a:rPr>
              <a:t>：</a:t>
            </a:r>
            <a:r>
              <a:rPr lang="en-US" altLang="zh-CN" sz="1800" dirty="0" smtClean="0">
                <a:solidFill>
                  <a:prstClr val="black"/>
                </a:solidFill>
              </a:rPr>
              <a:t>Z</a:t>
            </a:r>
            <a:r>
              <a:rPr lang="zh-CN" altLang="en-US" sz="1800" dirty="0" smtClean="0">
                <a:solidFill>
                  <a:prstClr val="black"/>
                </a:solidFill>
              </a:rPr>
              <a:t>轴的索引顺序。值用来指定</a:t>
            </a:r>
            <a:r>
              <a:rPr lang="zh-CN" altLang="en-US" sz="1800" dirty="0">
                <a:solidFill>
                  <a:prstClr val="black"/>
                </a:solidFill>
              </a:rPr>
              <a:t>顺序关系</a:t>
            </a:r>
            <a:r>
              <a:rPr lang="zh-CN" altLang="en-US" sz="1800" dirty="0" smtClean="0">
                <a:solidFill>
                  <a:prstClr val="black"/>
                </a:solidFill>
              </a:rPr>
              <a:t>，</a:t>
            </a:r>
            <a:r>
              <a:rPr lang="en-US" altLang="zh-CN" sz="1800" dirty="0" smtClean="0">
                <a:solidFill>
                  <a:prstClr val="black"/>
                </a:solidFill>
              </a:rPr>
              <a:t>number</a:t>
            </a:r>
            <a:r>
              <a:rPr lang="zh-CN" altLang="en-US" sz="1800" dirty="0">
                <a:solidFill>
                  <a:prstClr val="black"/>
                </a:solidFill>
              </a:rPr>
              <a:t>数字形式，没有</a:t>
            </a:r>
            <a:r>
              <a:rPr lang="zh-CN" altLang="en-US" sz="1800" dirty="0" smtClean="0">
                <a:solidFill>
                  <a:prstClr val="black"/>
                </a:solidFill>
              </a:rPr>
              <a:t>单位，允许负值。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未定义</a:t>
            </a:r>
            <a:r>
              <a:rPr lang="en-US" altLang="zh-CN" sz="1800" dirty="0" smtClean="0">
                <a:solidFill>
                  <a:prstClr val="black"/>
                </a:solidFill>
              </a:rPr>
              <a:t>z-index</a:t>
            </a:r>
            <a:r>
              <a:rPr lang="zh-CN" altLang="en-US" sz="1800" dirty="0" smtClean="0">
                <a:solidFill>
                  <a:prstClr val="black"/>
                </a:solidFill>
              </a:rPr>
              <a:t>的情况下，定位对象</a:t>
            </a:r>
            <a:r>
              <a:rPr lang="zh-CN" altLang="en-US" sz="1800" dirty="0"/>
              <a:t>依据它们在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结构中</a:t>
            </a:r>
            <a:r>
              <a:rPr lang="zh-CN" altLang="en-US" sz="1800" dirty="0"/>
              <a:t>的顺序</a:t>
            </a:r>
            <a:r>
              <a:rPr lang="zh-CN" altLang="en-US" sz="1800" dirty="0" smtClean="0"/>
              <a:t>，写</a:t>
            </a:r>
            <a:r>
              <a:rPr lang="zh-CN" altLang="en-US" sz="1800" dirty="0"/>
              <a:t>在后面</a:t>
            </a:r>
            <a:r>
              <a:rPr lang="zh-CN" altLang="en-US" sz="1800" dirty="0" smtClean="0"/>
              <a:t>的在</a:t>
            </a:r>
            <a:r>
              <a:rPr lang="en-US" altLang="zh-CN" sz="1800" dirty="0" smtClean="0"/>
              <a:t>Z</a:t>
            </a:r>
            <a:r>
              <a:rPr lang="zh-CN" altLang="en-US" sz="1800" dirty="0" smtClean="0"/>
              <a:t>轴上越靠前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z-index</a:t>
            </a:r>
            <a:r>
              <a:rPr lang="zh-CN" altLang="en-US" sz="1800" dirty="0" smtClean="0">
                <a:solidFill>
                  <a:prstClr val="black"/>
                </a:solidFill>
              </a:rPr>
              <a:t>：默认值为</a:t>
            </a:r>
            <a:r>
              <a:rPr lang="en-US" altLang="zh-CN" sz="1800" dirty="0" smtClean="0">
                <a:solidFill>
                  <a:prstClr val="black"/>
                </a:solidFill>
              </a:rPr>
              <a:t>0</a:t>
            </a:r>
            <a:r>
              <a:rPr lang="zh-CN" altLang="en-US" sz="1800" dirty="0" smtClean="0">
                <a:solidFill>
                  <a:prstClr val="black"/>
                </a:solidFill>
              </a:rPr>
              <a:t>，正值越大，层叠级别越高，</a:t>
            </a:r>
            <a:r>
              <a:rPr lang="en-US" altLang="zh-CN" sz="1800" dirty="0" smtClean="0">
                <a:solidFill>
                  <a:prstClr val="black"/>
                </a:solidFill>
              </a:rPr>
              <a:t>Z</a:t>
            </a:r>
            <a:r>
              <a:rPr lang="zh-CN" altLang="en-US" sz="1800" dirty="0" smtClean="0">
                <a:solidFill>
                  <a:prstClr val="black"/>
                </a:solidFill>
              </a:rPr>
              <a:t>轴上越靠前；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647837" y="2228071"/>
            <a:ext cx="111612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z-index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32329"/>
              </p:ext>
            </p:extLst>
          </p:nvPr>
        </p:nvGraphicFramePr>
        <p:xfrm>
          <a:off x="647837" y="2700189"/>
          <a:ext cx="10045116" cy="914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551"/>
                <a:gridCol w="8122565"/>
              </a:tblGrid>
              <a:tr h="45700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5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z-index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规定定位元素的堆叠顺序，拥有更高顺序的元素总是会处于较低顺序的元素的前面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9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198185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定位的类型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534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6294</TotalTime>
  <Words>900</Words>
  <Application>Microsoft Office PowerPoint</Application>
  <PresentationFormat>自定义</PresentationFormat>
  <Paragraphs>108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554</cp:revision>
  <dcterms:created xsi:type="dcterms:W3CDTF">2019-02-21T04:23:58Z</dcterms:created>
  <dcterms:modified xsi:type="dcterms:W3CDTF">2019-07-16T13:40:00Z</dcterms:modified>
  <cp:category>视频教学</cp:category>
</cp:coreProperties>
</file>