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2" r:id="rId3"/>
    <p:sldId id="369" r:id="rId4"/>
    <p:sldId id="380" r:id="rId5"/>
    <p:sldId id="393" r:id="rId6"/>
    <p:sldId id="394" r:id="rId7"/>
    <p:sldId id="395" r:id="rId8"/>
    <p:sldId id="399" r:id="rId9"/>
    <p:sldId id="396" r:id="rId10"/>
    <p:sldId id="397" r:id="rId11"/>
    <p:sldId id="398" r:id="rId12"/>
    <p:sldId id="400" r:id="rId13"/>
    <p:sldId id="401" r:id="rId14"/>
    <p:sldId id="402" r:id="rId15"/>
    <p:sldId id="403" r:id="rId16"/>
    <p:sldId id="404" r:id="rId17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5B5"/>
    <a:srgbClr val="56A8BD"/>
    <a:srgbClr val="D75569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>
        <p:scale>
          <a:sx n="100" d="100"/>
          <a:sy n="100" d="100"/>
        </p:scale>
        <p:origin x="-1332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第十四章：元素构建：文本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、常见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标签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特殊字符的实现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67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</a:t>
            </a:r>
            <a:r>
              <a:rPr lang="zh-CN" altLang="en-US" sz="1800" dirty="0">
                <a:solidFill>
                  <a:prstClr val="black"/>
                </a:solidFill>
              </a:rPr>
              <a:t>短语标签</a:t>
            </a:r>
            <a:r>
              <a:rPr lang="zh-CN" altLang="en-US" sz="1800" dirty="0" smtClean="0">
                <a:solidFill>
                  <a:prstClr val="black"/>
                </a:solidFill>
              </a:rPr>
              <a:t>，用来对文本进行语义上的强调。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&lt;strong&gt;</a:t>
            </a:r>
            <a:r>
              <a:rPr lang="zh-CN" altLang="en-US" sz="1800" dirty="0" smtClean="0">
                <a:solidFill>
                  <a:prstClr val="black"/>
                </a:solidFill>
              </a:rPr>
              <a:t>权重更高，用于整体强调，不会改变</a:t>
            </a:r>
            <a:r>
              <a:rPr lang="zh-CN" altLang="en-US" sz="1800" dirty="0">
                <a:solidFill>
                  <a:prstClr val="black"/>
                </a:solidFill>
              </a:rPr>
              <a:t>文本</a:t>
            </a:r>
            <a:r>
              <a:rPr lang="zh-CN" altLang="en-US" sz="1800" dirty="0" smtClean="0">
                <a:solidFill>
                  <a:prstClr val="black"/>
                </a:solidFill>
              </a:rPr>
              <a:t>的意义。</a:t>
            </a:r>
            <a:r>
              <a:rPr lang="zh-CN" altLang="en-US" sz="1800" dirty="0">
                <a:solidFill>
                  <a:prstClr val="black"/>
                </a:solidFill>
                <a:latin typeface="+mn-ea"/>
              </a:rPr>
              <a:t>默认是粗体效果，视效较强。</a:t>
            </a:r>
            <a:endParaRPr lang="en-US" altLang="zh-CN" sz="1800" dirty="0">
              <a:solidFill>
                <a:prstClr val="black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+mn-ea"/>
              </a:rPr>
              <a:t>em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权重较低，用于局部强调，可能会改变文本的意义。</a:t>
            </a:r>
            <a:r>
              <a:rPr lang="en-US" altLang="zh-CN" sz="1800" dirty="0">
                <a:solidFill>
                  <a:prstClr val="black"/>
                </a:solidFill>
              </a:rPr>
              <a:t/>
            </a:r>
            <a:br>
              <a:rPr lang="en-US" altLang="zh-CN" sz="1800" dirty="0">
                <a:solidFill>
                  <a:prstClr val="black"/>
                </a:solidFill>
              </a:rPr>
            </a:b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默认是斜体效果，视效较弱。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56022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全局强调：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局部强调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69" y="1908101"/>
            <a:ext cx="41052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6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短语：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</a:t>
            </a:r>
            <a:r>
              <a:rPr lang="zh-CN" altLang="en-US" sz="1800" dirty="0">
                <a:solidFill>
                  <a:prstClr val="black"/>
                </a:solidFill>
              </a:rPr>
              <a:t>短语标签</a:t>
            </a:r>
            <a:r>
              <a:rPr lang="zh-CN" altLang="en-US" sz="1800" dirty="0" smtClean="0">
                <a:solidFill>
                  <a:prstClr val="black"/>
                </a:solidFill>
              </a:rPr>
              <a:t>，用来为没有明确语义的文本提供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dom</a:t>
            </a:r>
            <a:r>
              <a:rPr lang="zh-CN" altLang="en-US" sz="1800" dirty="0" smtClean="0">
                <a:solidFill>
                  <a:prstClr val="black"/>
                </a:solidFill>
              </a:rPr>
              <a:t>接口。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&lt;b&gt;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默认呈现粗体效果，</a:t>
            </a: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默认呈现斜体效果，但视觉样式并不是他们的语义，就像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&lt;span&gt;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一样，在</a:t>
            </a:r>
            <a:r>
              <a:rPr lang="zh-CN" altLang="en-US" sz="1800" dirty="0" smtClean="0"/>
              <a:t>没有</a:t>
            </a:r>
            <a:r>
              <a:rPr lang="zh-CN" altLang="en-US" sz="1800" dirty="0"/>
              <a:t>其他适当语义的元素</a:t>
            </a:r>
            <a:r>
              <a:rPr lang="zh-CN" altLang="en-US" sz="1800" dirty="0" smtClean="0"/>
              <a:t>可使用的情况下才用到它们。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&lt;b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和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由来已久，具体应用还是很多的，建议应用时为它们赋予</a:t>
            </a:r>
            <a:r>
              <a:rPr lang="en-US" altLang="zh-CN" sz="1800" dirty="0">
                <a:solidFill>
                  <a:prstClr val="black"/>
                </a:solidFill>
                <a:latin typeface="+mn-ea"/>
              </a:rPr>
              <a:t>class</a:t>
            </a:r>
            <a:r>
              <a:rPr lang="zh-CN" altLang="en-US" sz="1800" dirty="0">
                <a:solidFill>
                  <a:prstClr val="black"/>
                </a:solidFill>
                <a:latin typeface="+mn-ea"/>
              </a:rPr>
              <a:t>样式名来标识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语义。</a:t>
            </a:r>
            <a:endParaRPr lang="en-US" altLang="zh-CN" sz="1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44500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粗体文本：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21508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其他常用有语义的短语：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32552"/>
              </p:ext>
            </p:extLst>
          </p:nvPr>
        </p:nvGraphicFramePr>
        <p:xfrm>
          <a:off x="539825" y="2268141"/>
          <a:ext cx="10729192" cy="350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330207"/>
                <a:gridCol w="1210059"/>
                <a:gridCol w="153274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语义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默认视效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03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&lt;mark&gt;</a:t>
                      </a:r>
                      <a:endParaRPr lang="zh-CN" altLang="en-US" sz="16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标记文本。语义：突出显示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黄色背景</a:t>
                      </a:r>
                    </a:p>
                  </a:txBody>
                  <a:tcPr anchor="ctr"/>
                </a:tc>
              </a:tr>
              <a:tr h="603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b="1" dirty="0" err="1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abbr</a:t>
                      </a:r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&gt; </a:t>
                      </a:r>
                      <a:endParaRPr lang="zh-CN" altLang="en-US" sz="16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缩写文本。语义：缩写词，如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W3C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。搭配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title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属性写全称。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下划线</a:t>
                      </a:r>
                    </a:p>
                  </a:txBody>
                  <a:tcPr anchor="ctr"/>
                </a:tc>
              </a:tr>
              <a:tr h="603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&lt;time&gt;</a:t>
                      </a:r>
                      <a:endParaRPr lang="zh-CN" altLang="en-US" sz="16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时间文本。语义：时间显示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</a:p>
                  </a:txBody>
                  <a:tcPr anchor="ctr"/>
                </a:tc>
              </a:tr>
              <a:tr h="603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&lt;code&gt;</a:t>
                      </a:r>
                      <a:endParaRPr lang="zh-CN" altLang="en-US" sz="1600" b="1" dirty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代码文本。语义：代码显示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特殊字体</a:t>
                      </a:r>
                    </a:p>
                  </a:txBody>
                  <a:tcPr anchor="ctr"/>
                </a:tc>
              </a:tr>
              <a:tr h="655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D75569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&lt;sub&gt;&lt;sup&gt;</a:t>
                      </a:r>
                      <a:endParaRPr lang="zh-CN" altLang="en-US" sz="1600" b="1" dirty="0" smtClean="0">
                        <a:solidFill>
                          <a:srgbClr val="D75569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下标 、上标文本。（看字母圈圈分上下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^_^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小字号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下对齐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中的特殊字符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96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关于“空格”的疑惑：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841" y="2282657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在编码区敲入多个空格，或者使用</a:t>
            </a:r>
            <a:r>
              <a:rPr lang="en-US" altLang="zh-CN" dirty="0" smtClean="0">
                <a:solidFill>
                  <a:srgbClr val="56A8BD"/>
                </a:solidFill>
                <a:latin typeface="+mn-ea"/>
              </a:rPr>
              <a:t>tab</a:t>
            </a: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缩进，最终页面上呈现出来的为什么都只有</a:t>
            </a:r>
            <a:r>
              <a:rPr lang="en-US" altLang="zh-CN" dirty="0" smtClean="0">
                <a:solidFill>
                  <a:srgbClr val="56A8BD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个空格的效果？</a:t>
            </a:r>
            <a:endParaRPr lang="en-US" altLang="zh-CN" dirty="0">
              <a:solidFill>
                <a:srgbClr val="56A8BD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pic>
        <p:nvPicPr>
          <p:cNvPr id="6" name="Picture 2" descr="F:\卡哇伊黑眼妹卖萌表情\疑问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03" y="36477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中的特殊字符：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67817" y="2208327"/>
            <a:ext cx="102971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在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语言中，为了避免字符和语言本身的冲突，有一些字符是预留的，被我们称特殊字符。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56A8BD"/>
                </a:solidFill>
              </a:rPr>
              <a:t>比如标签的代表括号</a:t>
            </a:r>
            <a:r>
              <a:rPr lang="en-US" altLang="zh-CN" sz="1600" dirty="0" smtClean="0">
                <a:solidFill>
                  <a:srgbClr val="56A8BD"/>
                </a:solidFill>
              </a:rPr>
              <a:t>【&lt;】【&gt;】</a:t>
            </a:r>
            <a:r>
              <a:rPr lang="zh-CN" altLang="en-US" sz="1600" dirty="0" smtClean="0">
                <a:solidFill>
                  <a:srgbClr val="56A8BD"/>
                </a:solidFill>
              </a:rPr>
              <a:t>括号，属性值的引号</a:t>
            </a:r>
            <a:r>
              <a:rPr lang="en-US" altLang="zh-CN" sz="1600" dirty="0" smtClean="0">
                <a:solidFill>
                  <a:srgbClr val="56A8BD"/>
                </a:solidFill>
              </a:rPr>
              <a:t>【””】</a:t>
            </a:r>
            <a:r>
              <a:rPr lang="zh-CN" altLang="en-US" sz="1600" dirty="0" smtClean="0">
                <a:solidFill>
                  <a:srgbClr val="56A8BD"/>
                </a:solidFill>
              </a:rPr>
              <a:t>等</a:t>
            </a:r>
            <a:endParaRPr lang="en-US" altLang="zh-CN" sz="1600" dirty="0" smtClean="0">
              <a:solidFill>
                <a:srgbClr val="56A8BD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56A8BD"/>
                </a:solidFill>
              </a:rPr>
              <a:t>空格在</a:t>
            </a:r>
            <a:r>
              <a:rPr lang="en-US" altLang="zh-CN" sz="1600" dirty="0" smtClean="0">
                <a:solidFill>
                  <a:srgbClr val="56A8BD"/>
                </a:solidFill>
              </a:rPr>
              <a:t>html</a:t>
            </a:r>
            <a:r>
              <a:rPr lang="zh-CN" altLang="en-US" sz="1600" dirty="0" smtClean="0">
                <a:solidFill>
                  <a:srgbClr val="56A8BD"/>
                </a:solidFill>
              </a:rPr>
              <a:t>语言中代表分隔符，无论源码中有多少空格、缩进或空行，</a:t>
            </a:r>
            <a:r>
              <a:rPr lang="en-US" altLang="zh-CN" sz="1600" dirty="0" smtClean="0">
                <a:solidFill>
                  <a:srgbClr val="56A8BD"/>
                </a:solidFill>
              </a:rPr>
              <a:t>html</a:t>
            </a:r>
            <a:r>
              <a:rPr lang="zh-CN" altLang="en-US" sz="1600" dirty="0" smtClean="0">
                <a:solidFill>
                  <a:srgbClr val="56A8BD"/>
                </a:solidFill>
              </a:rPr>
              <a:t>最终渲染只会呈现</a:t>
            </a:r>
            <a:r>
              <a:rPr lang="en-US" altLang="zh-CN" sz="1600" dirty="0" smtClean="0">
                <a:solidFill>
                  <a:srgbClr val="56A8BD"/>
                </a:solidFill>
              </a:rPr>
              <a:t>1</a:t>
            </a:r>
            <a:r>
              <a:rPr lang="zh-CN" altLang="en-US" sz="1600" dirty="0" smtClean="0">
                <a:solidFill>
                  <a:srgbClr val="56A8BD"/>
                </a:solidFill>
              </a:rPr>
              <a:t>个空格的效果。</a:t>
            </a:r>
            <a:endParaRPr lang="en-US" altLang="zh-CN" sz="1600" dirty="0" smtClean="0">
              <a:solidFill>
                <a:srgbClr val="56A8BD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如果希望正确地</a:t>
            </a:r>
            <a:r>
              <a:rPr lang="zh-CN" altLang="en-US" sz="1800" dirty="0" smtClean="0"/>
              <a:t>显示特殊字符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我们须在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源码</a:t>
            </a:r>
            <a:r>
              <a:rPr lang="zh-CN" altLang="en-US" sz="1800" dirty="0"/>
              <a:t>中使用字符</a:t>
            </a:r>
            <a:r>
              <a:rPr lang="zh-CN" altLang="en-US" sz="1800" dirty="0" smtClean="0"/>
              <a:t>实体来表现</a:t>
            </a:r>
            <a:r>
              <a:rPr lang="zh-CN" altLang="en-US" sz="1800" dirty="0" smtClean="0">
                <a:solidFill>
                  <a:prstClr val="black"/>
                </a:solidFill>
              </a:rPr>
              <a:t>。可使用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实体名称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实体编号</a:t>
            </a:r>
            <a:r>
              <a:rPr lang="en-US" altLang="zh-CN" sz="1800" dirty="0" smtClean="0">
                <a:solidFill>
                  <a:prstClr val="black"/>
                </a:solidFill>
              </a:rPr>
              <a:t>】2</a:t>
            </a:r>
            <a:r>
              <a:rPr lang="zh-CN" altLang="en-US" sz="1800" dirty="0" smtClean="0">
                <a:solidFill>
                  <a:prstClr val="black"/>
                </a:solidFill>
              </a:rPr>
              <a:t>种方式来体现。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67817" y="2124125"/>
            <a:ext cx="5976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最常见的特殊字符就是空格，其实体名称的表达方式</a:t>
            </a:r>
            <a:r>
              <a:rPr lang="en-US" altLang="zh-CN" sz="1800" dirty="0" smtClean="0">
                <a:solidFill>
                  <a:prstClr val="black"/>
                </a:solidFill>
              </a:rPr>
              <a:t>【&amp;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nbsp</a:t>
            </a:r>
            <a:r>
              <a:rPr lang="en-US" altLang="zh-CN" sz="1800" dirty="0" smtClean="0">
                <a:solidFill>
                  <a:prstClr val="black"/>
                </a:solidFill>
              </a:rPr>
              <a:t>;】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实体名称的通用格式：</a:t>
            </a:r>
            <a:r>
              <a:rPr lang="en-US" altLang="zh-CN" sz="1800" dirty="0" smtClean="0">
                <a:solidFill>
                  <a:prstClr val="black"/>
                </a:solidFill>
              </a:rPr>
              <a:t>【&amp;】</a:t>
            </a:r>
            <a:r>
              <a:rPr lang="zh-CN" altLang="en-US" sz="1800" dirty="0" smtClean="0">
                <a:solidFill>
                  <a:prstClr val="black"/>
                </a:solidFill>
              </a:rPr>
              <a:t>开头 </a:t>
            </a:r>
            <a:r>
              <a:rPr lang="en-US" altLang="zh-CN" sz="1800" dirty="0" smtClean="0">
                <a:solidFill>
                  <a:prstClr val="black"/>
                </a:solidFill>
              </a:rPr>
              <a:t>+ 【</a:t>
            </a:r>
            <a:r>
              <a:rPr lang="zh-CN" altLang="en-US" sz="1800" dirty="0" smtClean="0">
                <a:solidFill>
                  <a:prstClr val="black"/>
                </a:solidFill>
              </a:rPr>
              <a:t>；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结尾。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提供的</a:t>
            </a:r>
            <a:r>
              <a:rPr lang="en-US" altLang="zh-CN" sz="1800" dirty="0" smtClean="0">
                <a:solidFill>
                  <a:prstClr val="black"/>
                </a:solidFill>
              </a:rPr>
              <a:t>《html</a:t>
            </a:r>
            <a:r>
              <a:rPr lang="zh-CN" altLang="en-US" sz="1800" dirty="0" smtClean="0">
                <a:solidFill>
                  <a:prstClr val="black"/>
                </a:solidFill>
              </a:rPr>
              <a:t>常见特殊字符</a:t>
            </a:r>
            <a:r>
              <a:rPr lang="en-US" altLang="zh-CN" sz="1800" dirty="0" smtClean="0">
                <a:solidFill>
                  <a:prstClr val="black"/>
                </a:solidFill>
              </a:rPr>
              <a:t>》</a:t>
            </a:r>
            <a:r>
              <a:rPr lang="zh-CN" altLang="en-US" sz="1800" dirty="0" smtClean="0">
                <a:solidFill>
                  <a:prstClr val="black"/>
                </a:solidFill>
              </a:rPr>
              <a:t>文件，可直接查询常见的字符写法。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19" y="820943"/>
            <a:ext cx="4310906" cy="53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4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元素构建：文本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467817" y="2196133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</a:rPr>
              <a:t>文本作为</a:t>
            </a:r>
            <a:r>
              <a:rPr lang="en-US" altLang="zh-CN" sz="2000" dirty="0" smtClean="0">
                <a:solidFill>
                  <a:srgbClr val="002B41"/>
                </a:solidFill>
              </a:rPr>
              <a:t>web</a:t>
            </a:r>
            <a:r>
              <a:rPr lang="zh-CN" altLang="en-US" sz="2000" dirty="0" smtClean="0">
                <a:solidFill>
                  <a:srgbClr val="002B41"/>
                </a:solidFill>
              </a:rPr>
              <a:t>最主要的数据类型，是</a:t>
            </a:r>
            <a:r>
              <a:rPr lang="en-US" altLang="zh-CN" sz="2000" dirty="0" smtClean="0">
                <a:solidFill>
                  <a:srgbClr val="002B41"/>
                </a:solidFill>
              </a:rPr>
              <a:t>html</a:t>
            </a:r>
            <a:r>
              <a:rPr lang="zh-CN" altLang="en-US" sz="2000" dirty="0" smtClean="0">
                <a:solidFill>
                  <a:srgbClr val="002B41"/>
                </a:solidFill>
              </a:rPr>
              <a:t>页面上呈现最多、最为丰富的内容元素。</a:t>
            </a:r>
            <a:endParaRPr lang="zh-CN" altLang="en-US" sz="2000" dirty="0">
              <a:solidFill>
                <a:srgbClr val="002B41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B41"/>
                </a:solidFill>
              </a:rPr>
              <a:t>前端开发中，构建</a:t>
            </a:r>
            <a:r>
              <a:rPr lang="en-US" altLang="zh-CN" sz="2000" dirty="0" smtClean="0">
                <a:solidFill>
                  <a:srgbClr val="002B41"/>
                </a:solidFill>
              </a:rPr>
              <a:t>html</a:t>
            </a:r>
            <a:r>
              <a:rPr lang="zh-CN" altLang="en-US" sz="2000" dirty="0" smtClean="0">
                <a:solidFill>
                  <a:srgbClr val="002B41"/>
                </a:solidFill>
              </a:rPr>
              <a:t>元素的要点在于：</a:t>
            </a:r>
            <a:r>
              <a:rPr lang="zh-CN" altLang="en-US" sz="2000" dirty="0">
                <a:solidFill>
                  <a:srgbClr val="002B41"/>
                </a:solidFill>
              </a:rPr>
              <a:t>用合适语义的标签对文本数据进行</a:t>
            </a:r>
            <a:r>
              <a:rPr lang="zh-CN" altLang="en-US" sz="2000" dirty="0" smtClean="0">
                <a:solidFill>
                  <a:srgbClr val="002B41"/>
                </a:solidFill>
              </a:rPr>
              <a:t>结构化。</a:t>
            </a:r>
            <a:endParaRPr lang="zh-CN" altLang="en-US" sz="2000" dirty="0">
              <a:solidFill>
                <a:srgbClr val="002B41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</a:rPr>
              <a:t>多数</a:t>
            </a:r>
            <a:r>
              <a:rPr lang="zh-CN" altLang="en-US" sz="2000" dirty="0" smtClean="0">
                <a:solidFill>
                  <a:srgbClr val="002B41"/>
                </a:solidFill>
              </a:rPr>
              <a:t>文本类型的标签都具有默认的样式呈现。</a:t>
            </a:r>
            <a:endParaRPr lang="zh-CN" altLang="en-US" sz="2000" dirty="0">
              <a:solidFill>
                <a:srgbClr val="002B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常用的</a:t>
            </a:r>
            <a:r>
              <a:rPr lang="en-US" altLang="zh-CN" sz="3600" b="1" dirty="0" smtClean="0"/>
              <a:t>html</a:t>
            </a:r>
            <a:r>
              <a:rPr lang="zh-CN" altLang="en-US" sz="3600" b="1" dirty="0"/>
              <a:t>文本类标签</a:t>
            </a:r>
          </a:p>
        </p:txBody>
      </p:sp>
    </p:spTree>
    <p:extLst>
      <p:ext uri="{BB962C8B-B14F-4D97-AF65-F5344CB8AC3E}">
        <p14:creationId xmlns:p14="http://schemas.microsoft.com/office/powerpoint/2010/main" val="3961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6</a:t>
            </a:r>
            <a:r>
              <a:rPr lang="zh-CN" altLang="en-US" sz="1800" dirty="0" smtClean="0">
                <a:solidFill>
                  <a:prstClr val="black"/>
                </a:solidFill>
              </a:rPr>
              <a:t>个标题标签，定义了标题的主次和权重级别。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&lt;h1&gt;</a:t>
            </a:r>
            <a:r>
              <a:rPr lang="zh-CN" altLang="en-US" sz="1800" dirty="0" smtClean="0">
                <a:solidFill>
                  <a:prstClr val="black"/>
                </a:solidFill>
              </a:rPr>
              <a:t>定义</a:t>
            </a:r>
            <a:r>
              <a:rPr lang="zh-CN" altLang="en-US" sz="1800" dirty="0">
                <a:solidFill>
                  <a:prstClr val="black"/>
                </a:solidFill>
              </a:rPr>
              <a:t>重要等级最高的标题。</a:t>
            </a:r>
            <a:r>
              <a:rPr lang="en-US" altLang="zh-CN" sz="1800" b="1" dirty="0">
                <a:solidFill>
                  <a:prstClr val="black"/>
                </a:solidFill>
                <a:latin typeface="+mn-ea"/>
              </a:rPr>
              <a:t>&lt;h6&gt; </a:t>
            </a:r>
            <a:r>
              <a:rPr lang="zh-CN" altLang="en-US" sz="1800" dirty="0">
                <a:solidFill>
                  <a:prstClr val="black"/>
                </a:solidFill>
              </a:rPr>
              <a:t>定义重要等级最低的标题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搜索引擎很看重标题标签，通过标题标签中内容的抓取，可以判断页面中最重要的内容。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因为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&lt;h1&gt;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标签权重级别最高，推荐一个页面中只应用一次，且不同场景定义不同内容。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2490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双标签，块状元素，具有默认的</a:t>
            </a:r>
            <a:r>
              <a:rPr lang="en-US" altLang="zh-CN" sz="1800" dirty="0" smtClean="0">
                <a:solidFill>
                  <a:prstClr val="black"/>
                </a:solidFill>
              </a:rPr>
              <a:t>UA</a:t>
            </a:r>
            <a:r>
              <a:rPr lang="zh-CN" altLang="en-US" sz="1800" dirty="0" smtClean="0">
                <a:solidFill>
                  <a:prstClr val="black"/>
                </a:solidFill>
              </a:rPr>
              <a:t>样式设置。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默认具有</a:t>
            </a:r>
            <a:r>
              <a:rPr lang="en-US" altLang="zh-CN" sz="1800" dirty="0" smtClean="0">
                <a:solidFill>
                  <a:prstClr val="black"/>
                </a:solidFill>
              </a:rPr>
              <a:t>UA</a:t>
            </a:r>
            <a:r>
              <a:rPr lang="zh-CN" altLang="en-US" sz="1800" dirty="0" smtClean="0">
                <a:solidFill>
                  <a:prstClr val="black"/>
                </a:solidFill>
              </a:rPr>
              <a:t>样式效果。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84174"/>
              </p:ext>
            </p:extLst>
          </p:nvPr>
        </p:nvGraphicFramePr>
        <p:xfrm>
          <a:off x="6516489" y="2412157"/>
          <a:ext cx="4608512" cy="319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71"/>
                <a:gridCol w="1088353"/>
                <a:gridCol w="2224015"/>
                <a:gridCol w="628873"/>
              </a:tblGrid>
              <a:tr h="4570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垂直外边距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视效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&lt;h1&gt;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0.67em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粗体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&lt;h2&gt;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1.5em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0.83em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&lt;h3&gt;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1.17em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&lt;h4&gt;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1.33em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&lt;h5&gt;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0.83em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1.67em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&lt;h6&gt;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0.67em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2.33em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82229" y="3855219"/>
            <a:ext cx="5818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6A8BD"/>
                </a:solidFill>
              </a:rPr>
              <a:t>PS</a:t>
            </a:r>
            <a:r>
              <a:rPr lang="zh-CN" altLang="en-US" sz="1600" dirty="0" smtClean="0">
                <a:solidFill>
                  <a:srgbClr val="56A8BD"/>
                </a:solidFill>
              </a:rPr>
              <a:t>：</a:t>
            </a:r>
            <a:r>
              <a:rPr lang="en-US" altLang="zh-CN" sz="1600" dirty="0" smtClean="0">
                <a:solidFill>
                  <a:srgbClr val="56A8BD"/>
                </a:solidFill>
              </a:rPr>
              <a:t>UA</a:t>
            </a:r>
            <a:r>
              <a:rPr lang="zh-CN" altLang="en-US" sz="1600" dirty="0" smtClean="0">
                <a:solidFill>
                  <a:srgbClr val="56A8BD"/>
                </a:solidFill>
              </a:rPr>
              <a:t>样式是浏览器定义的标签基础样式，不同浏览器的</a:t>
            </a:r>
            <a:r>
              <a:rPr lang="en-US" altLang="zh-CN" sz="1600" dirty="0" smtClean="0">
                <a:solidFill>
                  <a:srgbClr val="56A8BD"/>
                </a:solidFill>
              </a:rPr>
              <a:t>UA</a:t>
            </a:r>
            <a:r>
              <a:rPr lang="zh-CN" altLang="en-US" sz="1600" dirty="0" smtClean="0">
                <a:solidFill>
                  <a:srgbClr val="56A8BD"/>
                </a:solidFill>
              </a:rPr>
              <a:t>样式可能会存在差异化，要学会通过开发者工具查阅</a:t>
            </a:r>
            <a:r>
              <a:rPr lang="en-US" altLang="zh-CN" sz="1600" dirty="0" smtClean="0">
                <a:solidFill>
                  <a:srgbClr val="56A8BD"/>
                </a:solidFill>
              </a:rPr>
              <a:t>UA</a:t>
            </a:r>
            <a:r>
              <a:rPr lang="zh-CN" altLang="en-US" sz="1600" dirty="0" smtClean="0">
                <a:solidFill>
                  <a:srgbClr val="56A8BD"/>
                </a:solidFill>
              </a:rPr>
              <a:t>样式。</a:t>
            </a:r>
            <a:endParaRPr lang="en-US" altLang="zh-CN" sz="1600" dirty="0" smtClean="0">
              <a:solidFill>
                <a:srgbClr val="56A8BD"/>
              </a:solidFill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482229" y="2156063"/>
            <a:ext cx="236185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段落标签，主要用于文章正文区域的段落划分。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&lt;p&gt;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是一个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block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块，范围上要大于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line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行，内容在其中默认会自动换行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&lt;p&gt;</a:t>
            </a:r>
            <a:r>
              <a:rPr lang="zh-CN" altLang="en-US" sz="1800" dirty="0" smtClean="0">
                <a:solidFill>
                  <a:prstClr val="black"/>
                </a:solidFill>
              </a:rPr>
              <a:t>默认具有垂直外边距样式。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10657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25250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换行符，是单标签。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插入一</a:t>
            </a:r>
            <a:r>
              <a:rPr lang="zh-CN" altLang="en-US" sz="1800" dirty="0" smtClean="0"/>
              <a:t>个</a:t>
            </a:r>
            <a:r>
              <a:rPr lang="en-US" altLang="zh-CN" sz="1800" b="1" dirty="0" smtClean="0">
                <a:latin typeface="+mn-ea"/>
              </a:rPr>
              <a:t>&lt;</a:t>
            </a:r>
            <a:r>
              <a:rPr lang="en-US" altLang="zh-CN" sz="1800" b="1" dirty="0" err="1" smtClean="0">
                <a:latin typeface="+mn-ea"/>
              </a:rPr>
              <a:t>br</a:t>
            </a:r>
            <a:r>
              <a:rPr lang="en-US" altLang="zh-CN" sz="1800" b="1" dirty="0" smtClean="0">
                <a:latin typeface="+mn-ea"/>
              </a:rPr>
              <a:t>&gt;</a:t>
            </a:r>
            <a:r>
              <a:rPr lang="zh-CN" altLang="en-US" sz="1800" dirty="0" smtClean="0"/>
              <a:t>换行符，</a:t>
            </a:r>
            <a:r>
              <a:rPr lang="zh-CN" altLang="en-US" sz="1800" dirty="0" smtClean="0">
                <a:solidFill>
                  <a:prstClr val="black"/>
                </a:solidFill>
              </a:rPr>
              <a:t>代表的是执行</a:t>
            </a:r>
            <a:r>
              <a:rPr lang="zh-CN" altLang="en-US" sz="1800" dirty="0">
                <a:solidFill>
                  <a:prstClr val="black"/>
                </a:solidFill>
              </a:rPr>
              <a:t>一个</a:t>
            </a:r>
            <a:r>
              <a:rPr lang="zh-CN" altLang="en-US" sz="1800" dirty="0" smtClean="0">
                <a:solidFill>
                  <a:prstClr val="black"/>
                </a:solidFill>
              </a:rPr>
              <a:t>换行操作。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常应用于在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&lt;p&gt;</a:t>
            </a:r>
            <a:r>
              <a:rPr lang="zh-CN" altLang="en-US" sz="1800" dirty="0" smtClean="0">
                <a:solidFill>
                  <a:prstClr val="black"/>
                </a:solidFill>
              </a:rPr>
              <a:t>中换行，并不代表将段落分割。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10657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3925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块引用：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2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双标签，</a:t>
            </a:r>
            <a:r>
              <a:rPr lang="zh-CN" altLang="en-US" sz="1800" dirty="0"/>
              <a:t>定义摘自另一个源的块</a:t>
            </a:r>
            <a:r>
              <a:rPr lang="zh-CN" altLang="en-US" sz="1800" dirty="0" smtClean="0"/>
              <a:t>引用内容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&lt;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+mn-ea"/>
              </a:rPr>
              <a:t>blockquote</a:t>
            </a:r>
            <a:r>
              <a:rPr lang="en-US" altLang="zh-CN" sz="1800" b="1" dirty="0" smtClean="0">
                <a:solidFill>
                  <a:prstClr val="black"/>
                </a:solidFill>
                <a:latin typeface="+mn-ea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是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block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块，和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&lt;p&gt;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类似，但语义上更为明确，代表引用的是其他来源的内容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使用时，推荐搭配</a:t>
            </a:r>
            <a:r>
              <a:rPr lang="en-US" altLang="zh-CN" sz="1800" dirty="0" smtClean="0">
                <a:solidFill>
                  <a:prstClr val="black"/>
                </a:solidFill>
                <a:latin typeface="+mn-ea"/>
              </a:rPr>
              <a:t>cite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属性来指定</a:t>
            </a:r>
            <a:r>
              <a:rPr lang="zh-CN" altLang="en-US" sz="1800" dirty="0" smtClean="0"/>
              <a:t>引用</a:t>
            </a:r>
            <a:r>
              <a:rPr lang="zh-CN" altLang="en-US" sz="1800" dirty="0"/>
              <a:t>的</a:t>
            </a:r>
            <a:r>
              <a:rPr lang="en-US" altLang="zh-CN" sz="1800" dirty="0"/>
              <a:t>URL</a:t>
            </a:r>
            <a:r>
              <a:rPr lang="zh-CN" altLang="en-US" sz="1800" dirty="0" smtClean="0"/>
              <a:t>源地址，便于让搜索引擎能获得更多的相关信息</a:t>
            </a: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latin typeface="+mn-ea"/>
              </a:rPr>
              <a:t>默认具有缩进（外边距）效果。</a:t>
            </a:r>
            <a:endParaRPr lang="en-US" altLang="zh-CN" sz="18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24338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35219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2105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水平线，单标签。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视觉呈现效果是一条水平线，</a:t>
            </a:r>
            <a:r>
              <a:rPr lang="zh-CN" altLang="en-US" sz="1800" dirty="0">
                <a:solidFill>
                  <a:prstClr val="black"/>
                </a:solidFill>
              </a:rPr>
              <a:t>属于</a:t>
            </a:r>
            <a:r>
              <a:rPr lang="en-US" altLang="zh-CN" sz="1800" dirty="0">
                <a:solidFill>
                  <a:prstClr val="black"/>
                </a:solidFill>
              </a:rPr>
              <a:t>block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类型，可以用</a:t>
            </a:r>
            <a:r>
              <a:rPr lang="zh-CN" altLang="en-US" sz="1800" dirty="0">
                <a:solidFill>
                  <a:prstClr val="black"/>
                </a:solidFill>
              </a:rPr>
              <a:t>盒</a:t>
            </a:r>
            <a:r>
              <a:rPr lang="zh-CN" altLang="en-US" sz="1800" dirty="0" smtClean="0">
                <a:solidFill>
                  <a:prstClr val="black"/>
                </a:solidFill>
              </a:rPr>
              <a:t>模型属性控制外观。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语义上是代表了文本内容主题的分隔，比如内容主旨的变更、话题的转换等。因此是不能放置于文本标签内部的（如</a:t>
            </a:r>
            <a:r>
              <a:rPr lang="en-US" altLang="zh-CN" sz="1800" dirty="0" smtClean="0">
                <a:solidFill>
                  <a:prstClr val="black"/>
                </a:solidFill>
              </a:rPr>
              <a:t>&lt;p&gt;…&lt;/p&gt;</a:t>
            </a:r>
            <a:r>
              <a:rPr lang="zh-CN" altLang="en-US" sz="1800" dirty="0" smtClean="0">
                <a:solidFill>
                  <a:prstClr val="black"/>
                </a:solidFill>
              </a:rPr>
              <a:t>之间）。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156063"/>
            <a:ext cx="10657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56A8BD"/>
                </a:solidFill>
              </a:rPr>
              <a:t>元素构建：文本</a:t>
            </a:r>
          </a:p>
        </p:txBody>
      </p:sp>
    </p:spTree>
    <p:extLst>
      <p:ext uri="{BB962C8B-B14F-4D97-AF65-F5344CB8AC3E}">
        <p14:creationId xmlns:p14="http://schemas.microsoft.com/office/powerpoint/2010/main" val="1121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7072</TotalTime>
  <Words>1036</Words>
  <Application>Microsoft Office PowerPoint</Application>
  <PresentationFormat>自定义</PresentationFormat>
  <Paragraphs>118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625</cp:revision>
  <dcterms:created xsi:type="dcterms:W3CDTF">2019-02-21T04:23:58Z</dcterms:created>
  <dcterms:modified xsi:type="dcterms:W3CDTF">2019-07-25T06:02:23Z</dcterms:modified>
  <cp:category>视频教学</cp:category>
</cp:coreProperties>
</file>