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407" r:id="rId3"/>
    <p:sldId id="408" r:id="rId4"/>
    <p:sldId id="409" r:id="rId5"/>
    <p:sldId id="410" r:id="rId6"/>
    <p:sldId id="411" r:id="rId7"/>
    <p:sldId id="412" r:id="rId8"/>
    <p:sldId id="413" r:id="rId9"/>
    <p:sldId id="414" r:id="rId10"/>
    <p:sldId id="415" r:id="rId11"/>
    <p:sldId id="416" r:id="rId12"/>
    <p:sldId id="417" r:id="rId13"/>
    <p:sldId id="418" r:id="rId14"/>
    <p:sldId id="419" r:id="rId15"/>
  </p:sldIdLst>
  <p:sldSz cx="11880850" cy="6840538"/>
  <p:notesSz cx="6858000" cy="9144000"/>
  <p:defaultTextStyle>
    <a:defPPr>
      <a:defRPr lang="zh-CN"/>
    </a:defPPr>
    <a:lvl1pPr marL="0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599069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198138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797207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396277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2995346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594415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193484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792553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5569"/>
    <a:srgbClr val="3CB5B5"/>
    <a:srgbClr val="56A8BD"/>
    <a:srgbClr val="002B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15" autoAdjust="0"/>
    <p:restoredTop sz="94660"/>
  </p:normalViewPr>
  <p:slideViewPr>
    <p:cSldViewPr>
      <p:cViewPr>
        <p:scale>
          <a:sx n="100" d="100"/>
          <a:sy n="100" d="100"/>
        </p:scale>
        <p:origin x="-1332" y="-270"/>
      </p:cViewPr>
      <p:guideLst>
        <p:guide orient="horz" pos="2155"/>
        <p:guide pos="37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09D1AC-A8BF-4B60-A284-0E980C6D75C5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52438" y="685800"/>
            <a:ext cx="59531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9B95B-2029-42C4-A169-5B6C05C0B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376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599069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198138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797207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396277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995346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594415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193484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792553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未标题-2.png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380586" y="-266463"/>
            <a:ext cx="4500264" cy="404677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文本框 4"/>
          <p:cNvSpPr txBox="1"/>
          <p:nvPr userDrawn="1"/>
        </p:nvSpPr>
        <p:spPr>
          <a:xfrm>
            <a:off x="467817" y="2190323"/>
            <a:ext cx="4700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400" dirty="0" smtClean="0"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前端开发系列课程</a:t>
            </a:r>
            <a:endParaRPr lang="zh-CN" altLang="en-US" sz="2400" dirty="0">
              <a:solidFill>
                <a:srgbClr val="56A8B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467816" y="2651988"/>
            <a:ext cx="6408713" cy="1200329"/>
            <a:chOff x="3526907" y="1766113"/>
            <a:chExt cx="4202826" cy="1200329"/>
          </a:xfrm>
        </p:grpSpPr>
        <p:sp>
          <p:nvSpPr>
            <p:cNvPr id="16" name="矩形 15"/>
            <p:cNvSpPr/>
            <p:nvPr userDrawn="1"/>
          </p:nvSpPr>
          <p:spPr>
            <a:xfrm>
              <a:off x="3526907" y="1766113"/>
              <a:ext cx="255999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119813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6A8BD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cs typeface="+mn-cs"/>
                </a:rPr>
                <a:t>html / </a:t>
              </a:r>
              <a:r>
                <a:rPr kumimoji="0" lang="en-US" altLang="zh-CN" sz="72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56A8BD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cs typeface="+mn-cs"/>
                </a:rPr>
                <a:t>css</a:t>
              </a:r>
              <a:endParaRPr kumimoji="0" lang="en-US" altLang="zh-CN" sz="7200" b="0" i="0" u="none" strike="noStrike" kern="1200" cap="none" spc="0" normalizeH="0" baseline="0" noProof="0" dirty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0" name="矩形 19"/>
            <p:cNvSpPr/>
            <p:nvPr userDrawn="1"/>
          </p:nvSpPr>
          <p:spPr>
            <a:xfrm>
              <a:off x="6124159" y="1873834"/>
              <a:ext cx="1605574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119813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5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6A8BD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cs typeface="+mn-cs"/>
                </a:rPr>
                <a:t>入门篇</a:t>
              </a:r>
              <a:endParaRPr kumimoji="0" lang="en-US" altLang="zh-CN" sz="5800" b="1" i="0" u="none" strike="noStrike" kern="1200" cap="none" spc="0" normalizeH="0" baseline="0" noProof="0" dirty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9" name="文本框 229"/>
          <p:cNvSpPr txBox="1"/>
          <p:nvPr userDrawn="1"/>
        </p:nvSpPr>
        <p:spPr>
          <a:xfrm>
            <a:off x="9684841" y="5724525"/>
            <a:ext cx="1643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200000"/>
              </a:lnSpc>
              <a:buFont typeface="Arial" pitchFamily="34" charset="0"/>
              <a:buNone/>
            </a:pPr>
            <a:r>
              <a:rPr lang="zh-CN" altLang="en-US" sz="1800" dirty="0" smtClean="0">
                <a:solidFill>
                  <a:srgbClr val="56A8BD"/>
                </a:solidFill>
                <a:latin typeface="微软雅黑" pitchFamily="34" charset="-122"/>
                <a:ea typeface="微软雅黑" pitchFamily="34" charset="-122"/>
              </a:rPr>
              <a:t>讲师：如水迷</a:t>
            </a:r>
            <a:endParaRPr lang="zh-CN" altLang="en-US" sz="1800" dirty="0">
              <a:solidFill>
                <a:srgbClr val="56A8B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Picture 3" descr="F:\柠檬学院\logo竖版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25" y="395933"/>
            <a:ext cx="1008111" cy="108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504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360425" y="542925"/>
            <a:ext cx="111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360425" y="6228581"/>
            <a:ext cx="111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 userDrawn="1"/>
        </p:nvSpPr>
        <p:spPr>
          <a:xfrm>
            <a:off x="1698330" y="219014"/>
            <a:ext cx="9609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web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前端开发系列课程：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html + </a:t>
            </a:r>
            <a:r>
              <a:rPr kumimoji="0" lang="en-US" altLang="zh-CN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css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入门篇</a:t>
            </a:r>
            <a:endParaRPr lang="zh-CN" altLang="en-US" sz="1400" dirty="0">
              <a:solidFill>
                <a:srgbClr val="56A8BD"/>
              </a:solidFill>
            </a:endParaRPr>
          </a:p>
        </p:txBody>
      </p:sp>
      <p:grpSp>
        <p:nvGrpSpPr>
          <p:cNvPr id="27" name="组合 26"/>
          <p:cNvGrpSpPr/>
          <p:nvPr userDrawn="1"/>
        </p:nvGrpSpPr>
        <p:grpSpPr>
          <a:xfrm>
            <a:off x="2051993" y="6300589"/>
            <a:ext cx="9468432" cy="297140"/>
            <a:chOff x="2051993" y="6300589"/>
            <a:chExt cx="9468432" cy="297140"/>
          </a:xfrm>
        </p:grpSpPr>
        <p:sp>
          <p:nvSpPr>
            <p:cNvPr id="19" name="TextBox 18"/>
            <p:cNvSpPr txBox="1"/>
            <p:nvPr userDrawn="1"/>
          </p:nvSpPr>
          <p:spPr>
            <a:xfrm>
              <a:off x="2051993" y="6300589"/>
              <a:ext cx="12595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200" dirty="0" smtClean="0">
                  <a:solidFill>
                    <a:srgbClr val="56A8BD"/>
                  </a:solidFill>
                </a:rPr>
                <a:t>讲师：如水迷</a:t>
              </a:r>
              <a:endParaRPr lang="zh-CN" altLang="en-US" sz="1200" dirty="0">
                <a:solidFill>
                  <a:srgbClr val="56A8BD"/>
                </a:solidFill>
              </a:endParaRPr>
            </a:p>
          </p:txBody>
        </p:sp>
        <p:sp>
          <p:nvSpPr>
            <p:cNvPr id="25" name="TextBox 24"/>
            <p:cNvSpPr txBox="1"/>
            <p:nvPr userDrawn="1"/>
          </p:nvSpPr>
          <p:spPr>
            <a:xfrm>
              <a:off x="6876529" y="6320730"/>
              <a:ext cx="46438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200" dirty="0" smtClean="0">
                  <a:solidFill>
                    <a:srgbClr val="56A8BD"/>
                  </a:solidFill>
                </a:rPr>
                <a:t>课程笔记、源码及相关资源，请在课程页面联系咨询老师免费获取</a:t>
              </a:r>
              <a:endParaRPr lang="en-US" altLang="zh-CN" sz="1200" dirty="0" smtClean="0">
                <a:solidFill>
                  <a:srgbClr val="56A8BD"/>
                </a:solidFill>
              </a:endParaRPr>
            </a:p>
          </p:txBody>
        </p:sp>
      </p:grpSp>
      <p:pic>
        <p:nvPicPr>
          <p:cNvPr id="1026" name="Picture 2" descr="F:\柠檬学院\logo横版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25" y="205855"/>
            <a:ext cx="1310173" cy="33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3924201" y="6320729"/>
            <a:ext cx="2434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 smtClean="0">
                <a:solidFill>
                  <a:srgbClr val="56A8BD"/>
                </a:solidFill>
              </a:rPr>
              <a:t>留言信箱：</a:t>
            </a:r>
            <a:r>
              <a:rPr lang="en-US" altLang="zh-CN" sz="1200" dirty="0" smtClean="0">
                <a:solidFill>
                  <a:srgbClr val="56A8BD"/>
                </a:solidFill>
              </a:rPr>
              <a:t>998858@qq.com</a:t>
            </a:r>
            <a:endParaRPr lang="zh-CN" altLang="en-US" sz="1200" dirty="0">
              <a:solidFill>
                <a:srgbClr val="56A8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538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539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timing>
    <p:tnLst>
      <p:par>
        <p:cTn id="1" dur="indefinite" restart="never" nodeType="tmRoot"/>
      </p:par>
    </p:tnLst>
  </p:timing>
  <p:txStyles>
    <p:titleStyle>
      <a:lvl1pPr algn="ctr" defTabSz="119813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9302" indent="-449302" algn="l" defTabSz="1198138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973487" indent="-374418" algn="l" defTabSz="1198138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497673" indent="-299535" algn="l" defTabSz="1198138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096742" indent="-299535" algn="l" defTabSz="1198138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95811" indent="-299535" algn="l" defTabSz="1198138" rtl="0" eaLnBrk="1" latinLnBrk="0" hangingPunct="1">
        <a:spcBef>
          <a:spcPct val="20000"/>
        </a:spcBef>
        <a:buFont typeface="Arial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94880" indent="-299535" algn="l" defTabSz="1198138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93950" indent="-299535" algn="l" defTabSz="1198138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493019" indent="-299535" algn="l" defTabSz="1198138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092088" indent="-299535" algn="l" defTabSz="1198138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99069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98138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97207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396277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5346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94415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93484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92553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29"/>
          <p:cNvSpPr txBox="1"/>
          <p:nvPr/>
        </p:nvSpPr>
        <p:spPr>
          <a:xfrm>
            <a:off x="467817" y="3999235"/>
            <a:ext cx="100091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b="1" dirty="0" smtClean="0">
                <a:solidFill>
                  <a:srgbClr val="002B41"/>
                </a:solidFill>
                <a:latin typeface="+mj-ea"/>
                <a:ea typeface="+mj-ea"/>
              </a:rPr>
              <a:t>第十五章：文本样式：字体类属性</a:t>
            </a:r>
            <a:endParaRPr lang="en-US" altLang="zh-CN" sz="1600" b="1" dirty="0" smtClean="0">
              <a:solidFill>
                <a:srgbClr val="002B41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zh-CN" sz="1600" dirty="0" smtClean="0">
                <a:solidFill>
                  <a:srgbClr val="002B41"/>
                </a:solidFill>
                <a:latin typeface="+mj-ea"/>
                <a:ea typeface="+mj-ea"/>
              </a:rPr>
              <a:t>1</a:t>
            </a:r>
            <a:r>
              <a:rPr lang="zh-CN" altLang="en-US" sz="1600" dirty="0" smtClean="0">
                <a:solidFill>
                  <a:srgbClr val="002B41"/>
                </a:solidFill>
                <a:latin typeface="+mj-ea"/>
                <a:ea typeface="+mj-ea"/>
              </a:rPr>
              <a:t>、字体</a:t>
            </a:r>
            <a:r>
              <a:rPr lang="en-US" altLang="zh-CN" sz="1600" dirty="0" smtClean="0">
                <a:solidFill>
                  <a:srgbClr val="002B41"/>
                </a:solidFill>
                <a:latin typeface="+mj-ea"/>
                <a:ea typeface="+mj-ea"/>
              </a:rPr>
              <a:t>	2</a:t>
            </a:r>
            <a:r>
              <a:rPr lang="zh-CN" altLang="en-US" sz="1600" dirty="0" smtClean="0">
                <a:solidFill>
                  <a:srgbClr val="002B41"/>
                </a:solidFill>
                <a:latin typeface="+mj-ea"/>
                <a:ea typeface="+mj-ea"/>
              </a:rPr>
              <a:t>、字号</a:t>
            </a:r>
            <a:r>
              <a:rPr lang="en-US" altLang="zh-CN" sz="1600" dirty="0" smtClean="0">
                <a:solidFill>
                  <a:srgbClr val="002B41"/>
                </a:solidFill>
                <a:latin typeface="+mj-ea"/>
                <a:ea typeface="+mj-ea"/>
              </a:rPr>
              <a:t>	3</a:t>
            </a:r>
            <a:r>
              <a:rPr lang="zh-CN" altLang="en-US" sz="1600" dirty="0" smtClean="0">
                <a:solidFill>
                  <a:srgbClr val="002B41"/>
                </a:solidFill>
                <a:latin typeface="+mj-ea"/>
              </a:rPr>
              <a:t>、粗体</a:t>
            </a:r>
            <a:r>
              <a:rPr lang="en-US" altLang="zh-CN" sz="1600" dirty="0" smtClean="0">
                <a:solidFill>
                  <a:srgbClr val="002B41"/>
                </a:solidFill>
                <a:latin typeface="+mj-ea"/>
              </a:rPr>
              <a:t>/</a:t>
            </a:r>
            <a:r>
              <a:rPr lang="zh-CN" altLang="en-US" sz="1600" dirty="0" smtClean="0">
                <a:solidFill>
                  <a:srgbClr val="002B41"/>
                </a:solidFill>
                <a:latin typeface="+mj-ea"/>
              </a:rPr>
              <a:t>斜体         </a:t>
            </a:r>
            <a:r>
              <a:rPr lang="en-US" altLang="zh-CN" sz="1600" dirty="0" smtClean="0">
                <a:solidFill>
                  <a:srgbClr val="002B41"/>
                </a:solidFill>
                <a:latin typeface="+mj-ea"/>
              </a:rPr>
              <a:t>4</a:t>
            </a:r>
            <a:r>
              <a:rPr lang="zh-CN" altLang="en-US" sz="1600" dirty="0" smtClean="0">
                <a:solidFill>
                  <a:srgbClr val="002B41"/>
                </a:solidFill>
                <a:latin typeface="+mj-ea"/>
              </a:rPr>
              <a:t>、行高</a:t>
            </a:r>
            <a:endParaRPr lang="zh-CN" altLang="en-US" sz="1600" dirty="0">
              <a:solidFill>
                <a:srgbClr val="002B4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9368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斜体设置：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7817" y="2628181"/>
            <a:ext cx="5400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latin typeface="+mn-ea"/>
              </a:rPr>
              <a:t>定义文字的视觉呈现，</a:t>
            </a:r>
            <a:r>
              <a:rPr lang="zh-CN" altLang="en-US" sz="1800" dirty="0">
                <a:latin typeface="+mn-ea"/>
              </a:rPr>
              <a:t>用</a:t>
            </a:r>
            <a:r>
              <a:rPr lang="zh-CN" altLang="en-US" sz="1800" dirty="0" smtClean="0">
                <a:latin typeface="+mn-ea"/>
              </a:rPr>
              <a:t>关键词来表述值</a:t>
            </a:r>
            <a:r>
              <a:rPr lang="zh-CN" altLang="en-US" sz="1800" dirty="0" smtClean="0">
                <a:solidFill>
                  <a:prstClr val="black"/>
                </a:solidFill>
                <a:latin typeface="+mn-ea"/>
              </a:rPr>
              <a:t>。</a:t>
            </a:r>
            <a:endParaRPr lang="en-US" altLang="zh-CN" sz="1800" dirty="0" smtClean="0">
              <a:solidFill>
                <a:prstClr val="black"/>
              </a:solidFill>
              <a:latin typeface="+mn-ea"/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绝大多数主流字体都是成系列的，会包括字体本身的斜体属性。所以常见应用值：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941969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正常 </a:t>
            </a:r>
            <a:r>
              <a:rPr lang="en-US" altLang="zh-CN" sz="1800" dirty="0" smtClean="0">
                <a:solidFill>
                  <a:prstClr val="black"/>
                </a:solidFill>
              </a:rPr>
              <a:t>= </a:t>
            </a:r>
            <a:r>
              <a:rPr lang="en-US" altLang="zh-CN" sz="1800" b="1" dirty="0" smtClean="0">
                <a:solidFill>
                  <a:prstClr val="black"/>
                </a:solidFill>
              </a:rPr>
              <a:t>normal</a:t>
            </a:r>
            <a:endParaRPr lang="en-US" altLang="zh-CN" sz="1800" dirty="0">
              <a:solidFill>
                <a:prstClr val="black"/>
              </a:solidFill>
            </a:endParaRPr>
          </a:p>
          <a:p>
            <a:pPr marL="941969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斜体 </a:t>
            </a:r>
            <a:r>
              <a:rPr lang="en-US" altLang="zh-CN" sz="1800" dirty="0" smtClean="0">
                <a:solidFill>
                  <a:prstClr val="black"/>
                </a:solidFill>
              </a:rPr>
              <a:t>= </a:t>
            </a:r>
            <a:r>
              <a:rPr lang="en-US" altLang="zh-CN" sz="1800" b="1" dirty="0" smtClean="0">
                <a:solidFill>
                  <a:prstClr val="black"/>
                </a:solidFill>
              </a:rPr>
              <a:t>italic</a:t>
            </a:r>
            <a:endParaRPr lang="zh-CN" altLang="en-US" sz="1800" b="1" dirty="0">
              <a:solidFill>
                <a:prstClr val="black"/>
              </a:solidFill>
            </a:endParaRPr>
          </a:p>
        </p:txBody>
      </p:sp>
      <p:sp>
        <p:nvSpPr>
          <p:cNvPr id="5" name="文本框 32"/>
          <p:cNvSpPr txBox="1"/>
          <p:nvPr/>
        </p:nvSpPr>
        <p:spPr>
          <a:xfrm>
            <a:off x="482229" y="2156063"/>
            <a:ext cx="2001812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font-style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848937"/>
              </p:ext>
            </p:extLst>
          </p:nvPr>
        </p:nvGraphicFramePr>
        <p:xfrm>
          <a:off x="6066080" y="2888397"/>
          <a:ext cx="5130929" cy="1828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210"/>
                <a:gridCol w="4165719"/>
              </a:tblGrid>
              <a:tr h="457004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值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说明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457004">
                <a:tc>
                  <a:txBody>
                    <a:bodyPr/>
                    <a:lstStyle/>
                    <a:p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normal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字体的正常呈现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4570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italic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用字体自带的斜体属性来实现斜体呈现</a:t>
                      </a:r>
                    </a:p>
                  </a:txBody>
                  <a:tcPr anchor="ctr"/>
                </a:tc>
              </a:tr>
              <a:tr h="4570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oblique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如果字体没有斜体属性，则把文本绘制成斜的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zh-CN" altLang="en-US" sz="3200" b="1" dirty="0" smtClean="0">
                <a:solidFill>
                  <a:srgbClr val="56A8BD"/>
                </a:solidFill>
              </a:rPr>
              <a:t>样式控制：字体</a:t>
            </a:r>
            <a:endParaRPr lang="zh-CN" altLang="en-US" sz="3200" b="1" dirty="0">
              <a:solidFill>
                <a:srgbClr val="56A8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08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行高设置：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7817" y="2628181"/>
            <a:ext cx="516887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  <a:latin typeface="+mn-ea"/>
              </a:rPr>
              <a:t>行高用来设置文本行</a:t>
            </a:r>
            <a:r>
              <a:rPr lang="en-US" altLang="zh-CN" sz="1800" dirty="0" smtClean="0">
                <a:solidFill>
                  <a:prstClr val="black"/>
                </a:solidFill>
                <a:latin typeface="+mn-ea"/>
              </a:rPr>
              <a:t>(</a:t>
            </a:r>
            <a:r>
              <a:rPr lang="en-US" altLang="zh-CN" sz="1800" dirty="0" err="1" smtClean="0">
                <a:solidFill>
                  <a:prstClr val="black"/>
                </a:solidFill>
                <a:latin typeface="+mn-ea"/>
              </a:rPr>
              <a:t>linebox</a:t>
            </a:r>
            <a:r>
              <a:rPr lang="en-US" altLang="zh-CN" sz="1800" dirty="0" smtClean="0">
                <a:solidFill>
                  <a:prstClr val="black"/>
                </a:solidFill>
                <a:latin typeface="+mn-ea"/>
              </a:rPr>
              <a:t>)</a:t>
            </a:r>
            <a:r>
              <a:rPr lang="zh-CN" altLang="en-US" sz="1800" dirty="0" smtClean="0">
                <a:solidFill>
                  <a:prstClr val="black"/>
                </a:solidFill>
                <a:latin typeface="+mn-ea"/>
              </a:rPr>
              <a:t>的高度。</a:t>
            </a:r>
            <a:endParaRPr lang="en-US" altLang="zh-CN" sz="1800" dirty="0" smtClean="0">
              <a:solidFill>
                <a:prstClr val="black"/>
              </a:solidFill>
              <a:latin typeface="+mn-ea"/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>
                <a:solidFill>
                  <a:prstClr val="black"/>
                </a:solidFill>
              </a:rPr>
              <a:t>行是一个隐形的概念，我们可以简单的把行高看作是以文字内容本身为中线，上下垂直延伸形成空隙而</a:t>
            </a:r>
            <a:r>
              <a:rPr lang="zh-CN" altLang="en-US" sz="1800" dirty="0" smtClean="0">
                <a:solidFill>
                  <a:prstClr val="black"/>
                </a:solidFill>
              </a:rPr>
              <a:t>成。</a:t>
            </a:r>
            <a:endParaRPr lang="zh-CN" altLang="en-US" sz="1800" b="1" dirty="0">
              <a:solidFill>
                <a:prstClr val="black"/>
              </a:solidFill>
            </a:endParaRPr>
          </a:p>
        </p:txBody>
      </p:sp>
      <p:sp>
        <p:nvSpPr>
          <p:cNvPr id="5" name="文本框 32"/>
          <p:cNvSpPr txBox="1"/>
          <p:nvPr/>
        </p:nvSpPr>
        <p:spPr>
          <a:xfrm>
            <a:off x="482229" y="2156063"/>
            <a:ext cx="2001812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line-height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0707" y="2556173"/>
            <a:ext cx="584835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zh-CN" altLang="en-US" sz="3200" b="1" dirty="0" smtClean="0">
                <a:solidFill>
                  <a:srgbClr val="56A8BD"/>
                </a:solidFill>
              </a:rPr>
              <a:t>样式控制：字体</a:t>
            </a:r>
            <a:endParaRPr lang="zh-CN" altLang="en-US" sz="3200" b="1" dirty="0">
              <a:solidFill>
                <a:srgbClr val="56A8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26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行高设置：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7817" y="2628181"/>
            <a:ext cx="107291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  <a:latin typeface="+mn-ea"/>
              </a:rPr>
              <a:t>行高定义可以绝对的，也可以相对。推荐使用相对方法来设置，相对的参照是文本的字号。</a:t>
            </a:r>
            <a:endParaRPr lang="en-US" altLang="zh-CN" sz="1800" dirty="0" smtClean="0">
              <a:solidFill>
                <a:prstClr val="black"/>
              </a:solidFill>
              <a:latin typeface="+mn-ea"/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  <a:latin typeface="+mn-ea"/>
              </a:rPr>
              <a:t>相对单位支持多种，如</a:t>
            </a:r>
            <a:r>
              <a:rPr lang="en-US" altLang="zh-CN" sz="1800" dirty="0" smtClean="0">
                <a:solidFill>
                  <a:prstClr val="black"/>
                </a:solidFill>
                <a:latin typeface="+mn-ea"/>
              </a:rPr>
              <a:t>%</a:t>
            </a:r>
            <a:r>
              <a:rPr lang="zh-CN" altLang="en-US" sz="1800" dirty="0" smtClean="0">
                <a:solidFill>
                  <a:prstClr val="black"/>
                </a:solidFill>
                <a:latin typeface="+mn-ea"/>
              </a:rPr>
              <a:t>等，但建议使用缩放因子来定义倍数关系，即不带单位设置！</a:t>
            </a:r>
            <a:endParaRPr lang="en-US" altLang="zh-CN" sz="1800" dirty="0" smtClean="0">
              <a:solidFill>
                <a:prstClr val="black"/>
              </a:solidFill>
              <a:latin typeface="+mn-ea"/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浏览器默认行高为字号的</a:t>
            </a:r>
            <a:r>
              <a:rPr lang="en-US" altLang="zh-CN" sz="1800" dirty="0" smtClean="0">
                <a:solidFill>
                  <a:prstClr val="black"/>
                </a:solidFill>
              </a:rPr>
              <a:t>【1~1.2】</a:t>
            </a:r>
            <a:r>
              <a:rPr lang="zh-CN" altLang="en-US" sz="1800" dirty="0" smtClean="0">
                <a:solidFill>
                  <a:prstClr val="black"/>
                </a:solidFill>
              </a:rPr>
              <a:t>倍</a:t>
            </a:r>
            <a:r>
              <a:rPr lang="zh-CN" altLang="en-US" sz="1800" dirty="0">
                <a:solidFill>
                  <a:prstClr val="black"/>
                </a:solidFill>
              </a:rPr>
              <a:t>左右</a:t>
            </a:r>
            <a:r>
              <a:rPr lang="zh-CN" altLang="en-US" sz="1800" dirty="0" smtClean="0">
                <a:solidFill>
                  <a:prstClr val="black"/>
                </a:solidFill>
              </a:rPr>
              <a:t>，较紧凑。实际应用常修改为</a:t>
            </a:r>
            <a:r>
              <a:rPr lang="en-US" altLang="zh-CN" sz="1800" dirty="0" smtClean="0">
                <a:solidFill>
                  <a:prstClr val="black"/>
                </a:solidFill>
              </a:rPr>
              <a:t>【1.8】</a:t>
            </a:r>
            <a:r>
              <a:rPr lang="zh-CN" altLang="en-US" sz="1800" dirty="0" smtClean="0">
                <a:solidFill>
                  <a:prstClr val="black"/>
                </a:solidFill>
              </a:rPr>
              <a:t>倍左右，阅读舒适度提高。</a:t>
            </a:r>
            <a:endParaRPr lang="en-US" altLang="zh-CN" sz="1800" dirty="0" smtClean="0">
              <a:solidFill>
                <a:prstClr val="black"/>
              </a:solidFill>
            </a:endParaRPr>
          </a:p>
        </p:txBody>
      </p:sp>
      <p:sp>
        <p:nvSpPr>
          <p:cNvPr id="5" name="文本框 32"/>
          <p:cNvSpPr txBox="1"/>
          <p:nvPr/>
        </p:nvSpPr>
        <p:spPr>
          <a:xfrm>
            <a:off x="482229" y="2156063"/>
            <a:ext cx="2001812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line-height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861" y="4428381"/>
            <a:ext cx="8428037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zh-CN" altLang="en-US" sz="3200" b="1" dirty="0" smtClean="0">
                <a:solidFill>
                  <a:srgbClr val="56A8BD"/>
                </a:solidFill>
              </a:rPr>
              <a:t>样式控制：字体</a:t>
            </a:r>
            <a:endParaRPr lang="zh-CN" altLang="en-US" sz="3200" b="1" dirty="0">
              <a:solidFill>
                <a:srgbClr val="56A8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52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行高应用：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7817" y="2628181"/>
            <a:ext cx="107291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>
                <a:solidFill>
                  <a:prstClr val="black"/>
                </a:solidFill>
                <a:latin typeface="+mn-ea"/>
              </a:rPr>
              <a:t>单行文本在容器中垂直居中</a:t>
            </a: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  <a:latin typeface="+mn-ea"/>
              </a:rPr>
              <a:t>核心：行高控制容器高</a:t>
            </a:r>
            <a:endParaRPr lang="en-US" altLang="zh-CN" sz="1800" dirty="0" smtClean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5" name="文本框 32"/>
          <p:cNvSpPr txBox="1"/>
          <p:nvPr/>
        </p:nvSpPr>
        <p:spPr>
          <a:xfrm>
            <a:off x="482229" y="2156063"/>
            <a:ext cx="2001812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line-height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716" y="3708301"/>
            <a:ext cx="29337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8104" y="2790195"/>
            <a:ext cx="3590925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矩形 10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zh-CN" altLang="en-US" sz="3200" b="1" dirty="0" smtClean="0">
                <a:solidFill>
                  <a:srgbClr val="56A8BD"/>
                </a:solidFill>
              </a:rPr>
              <a:t>样式控制：字体</a:t>
            </a:r>
            <a:endParaRPr lang="zh-CN" altLang="en-US" sz="3200" b="1" dirty="0">
              <a:solidFill>
                <a:srgbClr val="56A8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34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复合设定：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7817" y="2700189"/>
            <a:ext cx="10297144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  <a:latin typeface="+mn-ea"/>
              </a:rPr>
              <a:t>复合</a:t>
            </a:r>
            <a:r>
              <a:rPr lang="zh-CN" altLang="en-US" sz="1800" dirty="0">
                <a:solidFill>
                  <a:prstClr val="black"/>
                </a:solidFill>
                <a:latin typeface="+mn-ea"/>
              </a:rPr>
              <a:t>属性：通过一句声明来指定多个字体</a:t>
            </a:r>
            <a:r>
              <a:rPr lang="en-US" altLang="zh-CN" sz="1800" dirty="0">
                <a:solidFill>
                  <a:prstClr val="black"/>
                </a:solidFill>
                <a:latin typeface="+mn-ea"/>
              </a:rPr>
              <a:t>/</a:t>
            </a:r>
            <a:r>
              <a:rPr lang="zh-CN" altLang="en-US" sz="1800" dirty="0">
                <a:solidFill>
                  <a:prstClr val="black"/>
                </a:solidFill>
                <a:latin typeface="+mn-ea"/>
              </a:rPr>
              <a:t>文本的</a:t>
            </a:r>
            <a:r>
              <a:rPr lang="zh-CN" altLang="en-US" sz="1800" dirty="0" smtClean="0">
                <a:solidFill>
                  <a:prstClr val="black"/>
                </a:solidFill>
                <a:latin typeface="+mn-ea"/>
              </a:rPr>
              <a:t>属性</a:t>
            </a:r>
            <a:endParaRPr lang="en-US" altLang="zh-CN" sz="1800" dirty="0" smtClean="0">
              <a:solidFill>
                <a:prstClr val="black"/>
              </a:solidFill>
              <a:latin typeface="+mn-ea"/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  <a:latin typeface="+mn-ea"/>
              </a:rPr>
              <a:t>常用的字体属性设置按顺序排列，注意字号和行高</a:t>
            </a:r>
            <a:r>
              <a:rPr lang="en-US" altLang="zh-CN" sz="1800" dirty="0" smtClean="0">
                <a:solidFill>
                  <a:prstClr val="black"/>
                </a:solidFill>
                <a:latin typeface="+mn-ea"/>
              </a:rPr>
              <a:t>2</a:t>
            </a:r>
            <a:r>
              <a:rPr lang="zh-CN" altLang="en-US" sz="1800" dirty="0" smtClean="0">
                <a:solidFill>
                  <a:prstClr val="black"/>
                </a:solidFill>
                <a:latin typeface="+mn-ea"/>
              </a:rPr>
              <a:t>个属性的定义方式用</a:t>
            </a:r>
            <a:r>
              <a:rPr lang="en-US" altLang="zh-CN" sz="1800" dirty="0" smtClean="0">
                <a:solidFill>
                  <a:prstClr val="black"/>
                </a:solidFill>
                <a:latin typeface="+mn-ea"/>
              </a:rPr>
              <a:t>【/】</a:t>
            </a:r>
            <a:r>
              <a:rPr lang="zh-CN" altLang="en-US" sz="1800" dirty="0" smtClean="0">
                <a:solidFill>
                  <a:prstClr val="black"/>
                </a:solidFill>
                <a:latin typeface="+mn-ea"/>
              </a:rPr>
              <a:t>连接：</a:t>
            </a:r>
            <a:endParaRPr lang="en-US" altLang="zh-CN" sz="1800" dirty="0" smtClean="0">
              <a:solidFill>
                <a:prstClr val="black"/>
              </a:solidFill>
              <a:latin typeface="+mn-ea"/>
            </a:endParaRPr>
          </a:p>
          <a:p>
            <a:pPr lvl="0" algn="ctr">
              <a:lnSpc>
                <a:spcPct val="200000"/>
              </a:lnSpc>
            </a:pPr>
            <a:r>
              <a:rPr lang="en-US" altLang="zh-CN" sz="1800" b="1" dirty="0" smtClean="0">
                <a:solidFill>
                  <a:prstClr val="black"/>
                </a:solidFill>
              </a:rPr>
              <a:t>font-style       font-weight        </a:t>
            </a:r>
            <a:r>
              <a:rPr lang="en-US" altLang="zh-CN" sz="1800" b="1" dirty="0">
                <a:solidFill>
                  <a:srgbClr val="D75569"/>
                </a:solidFill>
              </a:rPr>
              <a:t>font-size</a:t>
            </a:r>
            <a:r>
              <a:rPr lang="en-US" altLang="zh-CN" sz="1800" b="1" dirty="0">
                <a:solidFill>
                  <a:prstClr val="black"/>
                </a:solidFill>
              </a:rPr>
              <a:t> / </a:t>
            </a:r>
            <a:r>
              <a:rPr lang="en-US" altLang="zh-CN" sz="1800" b="1" dirty="0" smtClean="0">
                <a:solidFill>
                  <a:prstClr val="black"/>
                </a:solidFill>
              </a:rPr>
              <a:t>line-height         </a:t>
            </a:r>
            <a:r>
              <a:rPr lang="en-US" altLang="zh-CN" sz="1800" b="1" dirty="0">
                <a:solidFill>
                  <a:srgbClr val="D75569"/>
                </a:solidFill>
              </a:rPr>
              <a:t>font-family</a:t>
            </a: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endParaRPr lang="en-US" altLang="zh-CN" sz="1800" dirty="0" smtClean="0">
              <a:solidFill>
                <a:prstClr val="black"/>
              </a:solidFill>
              <a:latin typeface="+mn-ea"/>
            </a:endParaRPr>
          </a:p>
          <a:p>
            <a:pPr marL="342900" lvl="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800" dirty="0">
                <a:solidFill>
                  <a:prstClr val="black"/>
                </a:solidFill>
              </a:rPr>
              <a:t>其中</a:t>
            </a:r>
            <a:r>
              <a:rPr lang="en-US" altLang="zh-CN" sz="1800" dirty="0">
                <a:solidFill>
                  <a:prstClr val="black"/>
                </a:solidFill>
              </a:rPr>
              <a:t>font-size</a:t>
            </a:r>
            <a:r>
              <a:rPr lang="zh-CN" altLang="en-US" sz="1800" dirty="0">
                <a:solidFill>
                  <a:prstClr val="black"/>
                </a:solidFill>
              </a:rPr>
              <a:t>和</a:t>
            </a:r>
            <a:r>
              <a:rPr lang="en-US" altLang="zh-CN" sz="1800" dirty="0">
                <a:solidFill>
                  <a:prstClr val="black"/>
                </a:solidFill>
              </a:rPr>
              <a:t>font-family</a:t>
            </a:r>
            <a:r>
              <a:rPr lang="zh-CN" altLang="en-US" sz="1800" dirty="0">
                <a:solidFill>
                  <a:prstClr val="black"/>
                </a:solidFill>
              </a:rPr>
              <a:t>的值是必需的</a:t>
            </a:r>
            <a:r>
              <a:rPr lang="zh-CN" altLang="en-US" sz="1800" dirty="0" smtClean="0">
                <a:solidFill>
                  <a:prstClr val="black"/>
                </a:solidFill>
              </a:rPr>
              <a:t>。其他可省略属性使用对应默认</a:t>
            </a:r>
            <a:r>
              <a:rPr lang="zh-CN" altLang="en-US" sz="1800" dirty="0">
                <a:solidFill>
                  <a:prstClr val="black"/>
                </a:solidFill>
              </a:rPr>
              <a:t>值</a:t>
            </a:r>
            <a:r>
              <a:rPr lang="zh-CN" altLang="en-US" sz="1800" dirty="0" smtClean="0">
                <a:solidFill>
                  <a:prstClr val="black"/>
                </a:solidFill>
              </a:rPr>
              <a:t>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针对最常见的文本设定，推荐使用复合属性来优化代码。</a:t>
            </a:r>
            <a:endParaRPr lang="zh-CN" altLang="en-US" sz="1800" dirty="0">
              <a:solidFill>
                <a:prstClr val="black"/>
              </a:solidFill>
            </a:endParaRPr>
          </a:p>
        </p:txBody>
      </p:sp>
      <p:sp>
        <p:nvSpPr>
          <p:cNvPr id="5" name="文本框 32"/>
          <p:cNvSpPr txBox="1"/>
          <p:nvPr/>
        </p:nvSpPr>
        <p:spPr>
          <a:xfrm>
            <a:off x="482229" y="2156063"/>
            <a:ext cx="2001812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font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7669" y="4419089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800" dirty="0" smtClean="0">
                <a:solidFill>
                  <a:srgbClr val="3CB5B5"/>
                </a:solidFill>
              </a:rPr>
              <a:t>斜体</a:t>
            </a:r>
            <a:endParaRPr lang="zh-CN" altLang="en-US" sz="1800" dirty="0">
              <a:solidFill>
                <a:srgbClr val="3CB5B5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21885" y="4419089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800" dirty="0" smtClean="0">
                <a:solidFill>
                  <a:srgbClr val="3CB5B5"/>
                </a:solidFill>
              </a:rPr>
              <a:t>粗体</a:t>
            </a:r>
            <a:endParaRPr lang="zh-CN" altLang="en-US" sz="1800" dirty="0">
              <a:solidFill>
                <a:srgbClr val="3CB5B5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60871" y="4419089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800" dirty="0" smtClean="0">
                <a:solidFill>
                  <a:srgbClr val="3CB5B5"/>
                </a:solidFill>
              </a:rPr>
              <a:t>字号 </a:t>
            </a:r>
            <a:r>
              <a:rPr lang="en-US" altLang="zh-CN" sz="1800" dirty="0" smtClean="0">
                <a:solidFill>
                  <a:srgbClr val="3CB5B5"/>
                </a:solidFill>
              </a:rPr>
              <a:t>/ </a:t>
            </a:r>
            <a:r>
              <a:rPr lang="zh-CN" altLang="en-US" sz="1800" dirty="0" smtClean="0">
                <a:solidFill>
                  <a:srgbClr val="3CB5B5"/>
                </a:solidFill>
              </a:rPr>
              <a:t>行高</a:t>
            </a:r>
            <a:endParaRPr lang="zh-CN" altLang="en-US" sz="1800" dirty="0">
              <a:solidFill>
                <a:srgbClr val="3CB5B5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038509" y="4419089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800" dirty="0" smtClean="0">
                <a:solidFill>
                  <a:srgbClr val="3CB5B5"/>
                </a:solidFill>
              </a:rPr>
              <a:t>字体</a:t>
            </a:r>
            <a:endParaRPr lang="zh-CN" altLang="en-US" sz="1800" dirty="0">
              <a:solidFill>
                <a:srgbClr val="3CB5B5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zh-CN" altLang="en-US" sz="3200" b="1" dirty="0" smtClean="0">
                <a:solidFill>
                  <a:srgbClr val="56A8BD"/>
                </a:solidFill>
              </a:rPr>
              <a:t>样式控制：字体</a:t>
            </a:r>
            <a:endParaRPr lang="zh-CN" altLang="en-US" sz="3200" b="1" dirty="0">
              <a:solidFill>
                <a:srgbClr val="56A8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91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95809" y="1981850"/>
            <a:ext cx="11161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 smtClean="0"/>
              <a:t>CSS</a:t>
            </a:r>
            <a:r>
              <a:rPr lang="zh-CN" altLang="en-US" sz="3600" b="1" dirty="0" smtClean="0"/>
              <a:t>：基础字体样式设定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93313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常见字体样式设置：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049769"/>
              </p:ext>
            </p:extLst>
          </p:nvPr>
        </p:nvGraphicFramePr>
        <p:xfrm>
          <a:off x="899865" y="2381481"/>
          <a:ext cx="9361040" cy="3199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/>
                <a:gridCol w="7776864"/>
              </a:tblGrid>
              <a:tr h="457004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属性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说明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457004">
                <a:tc>
                  <a:txBody>
                    <a:bodyPr/>
                    <a:lstStyle/>
                    <a:p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font-family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设置文本的字体系列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4570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font-size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设置文本的字号大小</a:t>
                      </a:r>
                    </a:p>
                  </a:txBody>
                  <a:tcPr anchor="ctr"/>
                </a:tc>
              </a:tr>
              <a:tr h="4570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font-weight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设置文本的粗细</a:t>
                      </a:r>
                    </a:p>
                  </a:txBody>
                  <a:tcPr anchor="ctr"/>
                </a:tc>
              </a:tr>
              <a:tr h="4570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font-style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设置文本的风格（斜体样式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endParaRPr lang="zh-CN" altLang="en-US" sz="14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4570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line-height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设置文本行的高度</a:t>
                      </a:r>
                    </a:p>
                  </a:txBody>
                  <a:tcPr anchor="ctr"/>
                </a:tc>
              </a:tr>
              <a:tr h="4570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font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复合属性，在一个声明中设置字体的常用属性。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zh-CN" altLang="en-US" sz="3200" b="1" dirty="0" smtClean="0">
                <a:solidFill>
                  <a:srgbClr val="56A8BD"/>
                </a:solidFill>
              </a:rPr>
              <a:t>样式控制：字体</a:t>
            </a:r>
            <a:endParaRPr lang="zh-CN" altLang="en-US" sz="3200" b="1" dirty="0">
              <a:solidFill>
                <a:srgbClr val="56A8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07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字体设置：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7817" y="2628181"/>
            <a:ext cx="105851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用于定义</a:t>
            </a:r>
            <a:r>
              <a:rPr lang="zh-CN" altLang="en-US" sz="1800" dirty="0"/>
              <a:t>元素的字体</a:t>
            </a:r>
            <a:r>
              <a:rPr lang="zh-CN" altLang="en-US" sz="1800" dirty="0" smtClean="0"/>
              <a:t>系列，可以定义多个</a:t>
            </a:r>
            <a:r>
              <a:rPr lang="zh-CN" altLang="en-US" sz="1800" dirty="0"/>
              <a:t>字体</a:t>
            </a:r>
            <a:r>
              <a:rPr lang="zh-CN" altLang="en-US" sz="1800" dirty="0" smtClean="0"/>
              <a:t>名称，</a:t>
            </a:r>
            <a:r>
              <a:rPr lang="zh-CN" altLang="en-US" sz="1800" dirty="0"/>
              <a:t>以</a:t>
            </a:r>
            <a:r>
              <a:rPr lang="zh-CN" altLang="en-US" sz="1800" dirty="0" smtClean="0"/>
              <a:t>逗号</a:t>
            </a:r>
            <a:r>
              <a:rPr lang="en-US" altLang="zh-CN" sz="1800" dirty="0" smtClean="0"/>
              <a:t>【,】</a:t>
            </a:r>
            <a:r>
              <a:rPr lang="zh-CN" altLang="en-US" sz="1800" dirty="0"/>
              <a:t>分隔</a:t>
            </a:r>
            <a:r>
              <a:rPr lang="zh-CN" altLang="en-US" sz="1800" dirty="0" smtClean="0">
                <a:solidFill>
                  <a:prstClr val="black"/>
                </a:solidFill>
              </a:rPr>
              <a:t>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>
                <a:solidFill>
                  <a:prstClr val="black"/>
                </a:solidFill>
              </a:rPr>
              <a:t>客户端浏览器解读时</a:t>
            </a:r>
            <a:r>
              <a:rPr lang="zh-CN" altLang="en-US" sz="1800" dirty="0" smtClean="0">
                <a:solidFill>
                  <a:prstClr val="black"/>
                </a:solidFill>
              </a:rPr>
              <a:t>按</a:t>
            </a:r>
            <a:r>
              <a:rPr lang="en-US" altLang="zh-CN" sz="1800" dirty="0" smtClean="0">
                <a:solidFill>
                  <a:prstClr val="black"/>
                </a:solidFill>
              </a:rPr>
              <a:t>【</a:t>
            </a:r>
            <a:r>
              <a:rPr lang="zh-CN" altLang="en-US" sz="1800" dirty="0" smtClean="0">
                <a:solidFill>
                  <a:prstClr val="black"/>
                </a:solidFill>
              </a:rPr>
              <a:t>从</a:t>
            </a:r>
            <a:r>
              <a:rPr lang="zh-CN" altLang="en-US" sz="1800" dirty="0">
                <a:solidFill>
                  <a:prstClr val="black"/>
                </a:solidFill>
              </a:rPr>
              <a:t>左到</a:t>
            </a:r>
            <a:r>
              <a:rPr lang="zh-CN" altLang="en-US" sz="1800" dirty="0" smtClean="0">
                <a:solidFill>
                  <a:prstClr val="black"/>
                </a:solidFill>
              </a:rPr>
              <a:t>右</a:t>
            </a:r>
            <a:r>
              <a:rPr lang="en-US" altLang="zh-CN" sz="1800" dirty="0" smtClean="0">
                <a:solidFill>
                  <a:prstClr val="black"/>
                </a:solidFill>
              </a:rPr>
              <a:t>】</a:t>
            </a:r>
            <a:r>
              <a:rPr lang="zh-CN" altLang="en-US" sz="1800" dirty="0" smtClean="0">
                <a:solidFill>
                  <a:prstClr val="black"/>
                </a:solidFill>
              </a:rPr>
              <a:t>的顺序</a:t>
            </a:r>
            <a:r>
              <a:rPr lang="zh-CN" altLang="en-US" sz="1800" dirty="0">
                <a:solidFill>
                  <a:prstClr val="black"/>
                </a:solidFill>
              </a:rPr>
              <a:t>执行，如果不支持第一个字体，则会依次尝试下一个</a:t>
            </a:r>
            <a:r>
              <a:rPr lang="zh-CN" altLang="en-US" sz="1800" dirty="0" smtClean="0">
                <a:solidFill>
                  <a:prstClr val="black"/>
                </a:solidFill>
              </a:rPr>
              <a:t>。</a:t>
            </a:r>
            <a:endParaRPr lang="zh-CN" altLang="en-US" sz="1800" dirty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/>
              <a:t>通常需要在最后定义一个通用的字体</a:t>
            </a:r>
            <a:r>
              <a:rPr lang="zh-CN" altLang="en-US" sz="1800" dirty="0"/>
              <a:t>系列名作为</a:t>
            </a:r>
            <a:r>
              <a:rPr lang="zh-CN" altLang="en-US" sz="1800" dirty="0" smtClean="0"/>
              <a:t>后路</a:t>
            </a:r>
            <a:r>
              <a:rPr lang="zh-CN" altLang="en-US" sz="1800" dirty="0" smtClean="0">
                <a:solidFill>
                  <a:prstClr val="black"/>
                </a:solidFill>
              </a:rPr>
              <a:t>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对于中文字体名称或英文词组名称，因为包含多个字符，使用引号</a:t>
            </a:r>
            <a:r>
              <a:rPr lang="en-US" altLang="zh-CN" sz="1800" dirty="0" smtClean="0">
                <a:solidFill>
                  <a:prstClr val="black"/>
                </a:solidFill>
              </a:rPr>
              <a:t>【””】</a:t>
            </a:r>
            <a:r>
              <a:rPr lang="zh-CN" altLang="en-US" sz="1800" dirty="0" smtClean="0">
                <a:solidFill>
                  <a:prstClr val="black"/>
                </a:solidFill>
              </a:rPr>
              <a:t>括起来形成整体。</a:t>
            </a:r>
            <a:endParaRPr lang="zh-CN" altLang="en-US" sz="1800" dirty="0">
              <a:solidFill>
                <a:prstClr val="black"/>
              </a:solidFill>
            </a:endParaRPr>
          </a:p>
        </p:txBody>
      </p:sp>
      <p:sp>
        <p:nvSpPr>
          <p:cNvPr id="5" name="文本框 32"/>
          <p:cNvSpPr txBox="1"/>
          <p:nvPr/>
        </p:nvSpPr>
        <p:spPr>
          <a:xfrm>
            <a:off x="482229" y="2156063"/>
            <a:ext cx="2001812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font-family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32"/>
          <p:cNvSpPr txBox="1"/>
          <p:nvPr/>
        </p:nvSpPr>
        <p:spPr>
          <a:xfrm>
            <a:off x="755849" y="5180399"/>
            <a:ext cx="9670552" cy="400110"/>
          </a:xfrm>
          <a:prstGeom prst="rect">
            <a:avLst/>
          </a:prstGeom>
          <a:solidFill>
            <a:srgbClr val="56A8B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font-family: "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微软雅黑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", "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宋体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",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arial,Helvetica,sans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-serif;</a:t>
            </a:r>
          </a:p>
        </p:txBody>
      </p:sp>
      <p:sp>
        <p:nvSpPr>
          <p:cNvPr id="10" name="矩形 9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zh-CN" altLang="en-US" sz="3200" b="1" dirty="0" smtClean="0">
                <a:solidFill>
                  <a:srgbClr val="56A8BD"/>
                </a:solidFill>
              </a:rPr>
              <a:t>样式控制：字体</a:t>
            </a:r>
            <a:endParaRPr lang="zh-CN" altLang="en-US" sz="3200" b="1" dirty="0">
              <a:solidFill>
                <a:srgbClr val="56A8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09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字体设置技巧：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7817" y="2628181"/>
            <a:ext cx="1058517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800" dirty="0" smtClean="0">
                <a:solidFill>
                  <a:prstClr val="black"/>
                </a:solidFill>
              </a:rPr>
              <a:t>font-family</a:t>
            </a:r>
            <a:r>
              <a:rPr lang="zh-CN" altLang="en-US" sz="1800" dirty="0" smtClean="0">
                <a:solidFill>
                  <a:prstClr val="black"/>
                </a:solidFill>
              </a:rPr>
              <a:t>是可继承</a:t>
            </a:r>
            <a:r>
              <a:rPr lang="zh-CN" altLang="en-US" sz="1800" dirty="0">
                <a:solidFill>
                  <a:prstClr val="black"/>
                </a:solidFill>
              </a:rPr>
              <a:t>的属性，通常</a:t>
            </a:r>
            <a:r>
              <a:rPr lang="zh-CN" altLang="en-US" sz="1800" dirty="0" smtClean="0">
                <a:solidFill>
                  <a:prstClr val="black"/>
                </a:solidFill>
              </a:rPr>
              <a:t>可以直接给</a:t>
            </a:r>
            <a:r>
              <a:rPr lang="en-US" altLang="zh-CN" sz="1800" b="1" dirty="0" smtClean="0">
                <a:solidFill>
                  <a:prstClr val="black"/>
                </a:solidFill>
                <a:latin typeface="+mn-ea"/>
              </a:rPr>
              <a:t>&lt;</a:t>
            </a:r>
            <a:r>
              <a:rPr lang="en-US" altLang="zh-CN" sz="1800" b="1" dirty="0">
                <a:solidFill>
                  <a:prstClr val="black"/>
                </a:solidFill>
                <a:latin typeface="+mn-ea"/>
              </a:rPr>
              <a:t>body</a:t>
            </a:r>
            <a:r>
              <a:rPr lang="en-US" altLang="zh-CN" sz="1800" b="1" dirty="0" smtClean="0">
                <a:solidFill>
                  <a:prstClr val="black"/>
                </a:solidFill>
                <a:latin typeface="+mn-ea"/>
              </a:rPr>
              <a:t>&gt;</a:t>
            </a:r>
            <a:r>
              <a:rPr lang="zh-CN" altLang="en-US" sz="1800" dirty="0" smtClean="0">
                <a:solidFill>
                  <a:prstClr val="black"/>
                </a:solidFill>
              </a:rPr>
              <a:t>元素设置，作为整个文档</a:t>
            </a:r>
            <a:r>
              <a:rPr lang="zh-CN" altLang="en-US" sz="1800" dirty="0">
                <a:solidFill>
                  <a:prstClr val="black"/>
                </a:solidFill>
              </a:rPr>
              <a:t>的默认字体。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>
                <a:solidFill>
                  <a:prstClr val="black"/>
                </a:solidFill>
              </a:rPr>
              <a:t>当需要同时设置英文和</a:t>
            </a:r>
            <a:r>
              <a:rPr lang="zh-CN" altLang="en-US" sz="1800" dirty="0" smtClean="0">
                <a:solidFill>
                  <a:prstClr val="black"/>
                </a:solidFill>
              </a:rPr>
              <a:t>中文时</a:t>
            </a:r>
            <a:r>
              <a:rPr lang="zh-CN" altLang="en-US" sz="1800" dirty="0">
                <a:solidFill>
                  <a:prstClr val="black"/>
                </a:solidFill>
              </a:rPr>
              <a:t>，英文</a:t>
            </a:r>
            <a:r>
              <a:rPr lang="zh-CN" altLang="en-US" sz="1800" dirty="0" smtClean="0">
                <a:solidFill>
                  <a:prstClr val="black"/>
                </a:solidFill>
              </a:rPr>
              <a:t>字体写</a:t>
            </a:r>
            <a:r>
              <a:rPr lang="zh-CN" altLang="en-US" sz="1800" dirty="0">
                <a:solidFill>
                  <a:prstClr val="black"/>
                </a:solidFill>
              </a:rPr>
              <a:t>在</a:t>
            </a:r>
            <a:r>
              <a:rPr lang="zh-CN" altLang="en-US" sz="1800" dirty="0" smtClean="0">
                <a:solidFill>
                  <a:prstClr val="black"/>
                </a:solidFill>
              </a:rPr>
              <a:t>前面（因为</a:t>
            </a:r>
            <a:r>
              <a:rPr lang="zh-CN" altLang="en-US" sz="1800" dirty="0">
                <a:solidFill>
                  <a:prstClr val="black"/>
                </a:solidFill>
              </a:rPr>
              <a:t>中文字体中往往已经包含了</a:t>
            </a:r>
            <a:r>
              <a:rPr lang="zh-CN" altLang="en-US" sz="1800" dirty="0" smtClean="0">
                <a:solidFill>
                  <a:prstClr val="black"/>
                </a:solidFill>
              </a:rPr>
              <a:t>英文设置）。</a:t>
            </a:r>
            <a:endParaRPr lang="zh-CN" altLang="en-US" sz="1800" dirty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/>
              <a:t>字体设定是否成功，完全取决于客户端设备上</a:t>
            </a:r>
            <a:r>
              <a:rPr lang="zh-CN" altLang="en-US" sz="1800" dirty="0"/>
              <a:t>该字体系列是否</a:t>
            </a:r>
            <a:r>
              <a:rPr lang="zh-CN" altLang="en-US" sz="1800" dirty="0" smtClean="0"/>
              <a:t>可用，所以在无特殊需求时，尽可能设置主流系统通用的字体</a:t>
            </a:r>
            <a:r>
              <a:rPr lang="zh-CN" altLang="en-US" sz="1800" dirty="0" smtClean="0">
                <a:solidFill>
                  <a:prstClr val="black"/>
                </a:solidFill>
              </a:rPr>
              <a:t>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字体名称对应有中英文名称，使用英文名称兼容性会更好。</a:t>
            </a:r>
            <a:endParaRPr lang="zh-CN" altLang="en-US" sz="1800" dirty="0">
              <a:solidFill>
                <a:prstClr val="black"/>
              </a:solidFill>
            </a:endParaRPr>
          </a:p>
        </p:txBody>
      </p:sp>
      <p:sp>
        <p:nvSpPr>
          <p:cNvPr id="5" name="文本框 32"/>
          <p:cNvSpPr txBox="1"/>
          <p:nvPr/>
        </p:nvSpPr>
        <p:spPr>
          <a:xfrm>
            <a:off x="482229" y="2156063"/>
            <a:ext cx="2001812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font-family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zh-CN" altLang="en-US" sz="3200" b="1" dirty="0" smtClean="0">
                <a:solidFill>
                  <a:srgbClr val="56A8BD"/>
                </a:solidFill>
              </a:rPr>
              <a:t>样式控制：字体</a:t>
            </a:r>
            <a:endParaRPr lang="zh-CN" altLang="en-US" sz="3200" b="1" dirty="0">
              <a:solidFill>
                <a:srgbClr val="56A8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39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主流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通用字体：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425442"/>
              </p:ext>
            </p:extLst>
          </p:nvPr>
        </p:nvGraphicFramePr>
        <p:xfrm>
          <a:off x="611833" y="2268141"/>
          <a:ext cx="10297143" cy="3702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1224136"/>
                <a:gridCol w="2016224"/>
                <a:gridCol w="1080120"/>
                <a:gridCol w="1728192"/>
                <a:gridCol w="2952327"/>
              </a:tblGrid>
              <a:tr h="4397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系统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3CB5B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中文字体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3CB5B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英文字体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3CB5B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系统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3CB5B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中文字体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3CB5B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英文字体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3CB5B5"/>
                    </a:solidFill>
                  </a:tcPr>
                </a:tc>
              </a:tr>
              <a:tr h="466069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WINDOWS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微软雅黑</a:t>
                      </a:r>
                      <a:endParaRPr lang="en-US" altLang="zh-CN" sz="1400" b="1" i="0" kern="1200" dirty="0" smtClean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atin typeface="+mn-ea"/>
                          <a:ea typeface="+mn-ea"/>
                        </a:rPr>
                        <a:t>Arial</a:t>
                      </a:r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Mac 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华文黑</a:t>
                      </a:r>
                      <a:endParaRPr lang="en-US" altLang="zh-CN" sz="14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Times New Roman</a:t>
                      </a:r>
                      <a:endParaRPr lang="zh-CN" altLang="en-US" sz="14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66069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Georgia</a:t>
                      </a:r>
                      <a:endParaRPr lang="zh-CN" altLang="en-US" sz="14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黑体</a:t>
                      </a:r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-</a:t>
                      </a:r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简</a:t>
                      </a:r>
                      <a:endParaRPr lang="en-US" altLang="zh-CN" sz="14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Helvetica / Helvetica </a:t>
                      </a:r>
                      <a:r>
                        <a:rPr lang="en-US" altLang="zh-CN" sz="1400" dirty="0" err="1" smtClean="0">
                          <a:latin typeface="+mn-ea"/>
                          <a:ea typeface="+mn-ea"/>
                        </a:rPr>
                        <a:t>Neue</a:t>
                      </a:r>
                      <a:endParaRPr lang="zh-CN" altLang="en-US" sz="14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66069">
                <a:tc vMerge="1">
                  <a:txBody>
                    <a:bodyPr/>
                    <a:lstStyle/>
                    <a:p>
                      <a:pPr algn="ctr"/>
                      <a:endParaRPr lang="en-US" altLang="zh-CN" sz="1400" b="0" i="0" kern="1200" dirty="0" smtClean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宋体</a:t>
                      </a:r>
                      <a:endParaRPr lang="en-US" altLang="zh-CN" sz="14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latin typeface="+mn-ea"/>
                          <a:ea typeface="+mn-ea"/>
                        </a:rPr>
                        <a:t>Tahoma</a:t>
                      </a:r>
                      <a:endParaRPr lang="zh-CN" altLang="en-US" sz="1400" b="1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iOS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冬青黑</a:t>
                      </a:r>
                      <a:endParaRPr lang="en-US" altLang="zh-CN" sz="14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latin typeface="+mn-ea"/>
                          <a:ea typeface="+mn-ea"/>
                        </a:rPr>
                        <a:t>San Francisco</a:t>
                      </a:r>
                      <a:endParaRPr lang="zh-CN" altLang="en-US" sz="1400" b="1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66069">
                <a:tc vMerge="1">
                  <a:txBody>
                    <a:bodyPr/>
                    <a:lstStyle/>
                    <a:p>
                      <a:pPr algn="ctr"/>
                      <a:endParaRPr lang="en-US" altLang="zh-CN" sz="1400" b="0" i="0" kern="1200" dirty="0" smtClean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Verdana</a:t>
                      </a:r>
                      <a:endParaRPr lang="zh-CN" altLang="en-US" sz="14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 smtClean="0">
                          <a:latin typeface="+mn-ea"/>
                          <a:ea typeface="+mn-ea"/>
                        </a:rPr>
                        <a:t>苹方</a:t>
                      </a:r>
                      <a:endParaRPr lang="en-US" altLang="zh-CN" sz="1400" b="1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Times New Roman</a:t>
                      </a:r>
                      <a:endParaRPr lang="zh-CN" altLang="en-US" sz="14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6606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系统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3CB5B5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中英文通用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3CB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CB5B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rgbClr val="3CB5B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rgbClr val="3CB5B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rgbClr val="3CB5B5"/>
                    </a:solidFill>
                  </a:tcPr>
                </a:tc>
              </a:tr>
              <a:tr h="466069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Android</a:t>
                      </a: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latin typeface="+mn-ea"/>
                          <a:ea typeface="+mn-ea"/>
                        </a:rPr>
                        <a:t>Droid Sans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466069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 smtClean="0">
                          <a:latin typeface="+mn-ea"/>
                          <a:ea typeface="+mn-ea"/>
                        </a:rPr>
                        <a:t>Roboto</a:t>
                      </a:r>
                      <a:endParaRPr lang="en-US" altLang="zh-CN" sz="1400" b="1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zh-CN" altLang="en-US" sz="3200" b="1" dirty="0" smtClean="0">
                <a:solidFill>
                  <a:srgbClr val="56A8BD"/>
                </a:solidFill>
              </a:rPr>
              <a:t>样式控制：字体</a:t>
            </a:r>
            <a:endParaRPr lang="zh-CN" altLang="en-US" sz="3200" b="1" dirty="0">
              <a:solidFill>
                <a:srgbClr val="56A8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11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字号设置：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7817" y="2628181"/>
            <a:ext cx="1058517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latin typeface="+mn-ea"/>
              </a:rPr>
              <a:t>字号的定义，可以分为绝对定义</a:t>
            </a:r>
            <a:r>
              <a:rPr lang="en-US" altLang="zh-CN" sz="1800" b="1" dirty="0">
                <a:solidFill>
                  <a:prstClr val="black"/>
                </a:solidFill>
                <a:latin typeface="+mn-ea"/>
              </a:rPr>
              <a:t>【</a:t>
            </a:r>
            <a:r>
              <a:rPr lang="en-US" altLang="zh-CN" sz="1800" b="1" dirty="0" err="1">
                <a:solidFill>
                  <a:prstClr val="black"/>
                </a:solidFill>
                <a:latin typeface="+mn-ea"/>
              </a:rPr>
              <a:t>px</a:t>
            </a:r>
            <a:r>
              <a:rPr lang="en-US" altLang="zh-CN" sz="1800" b="1" dirty="0">
                <a:solidFill>
                  <a:prstClr val="black"/>
                </a:solidFill>
                <a:latin typeface="+mn-ea"/>
              </a:rPr>
              <a:t>】</a:t>
            </a:r>
            <a:r>
              <a:rPr lang="zh-CN" altLang="en-US" sz="1800" dirty="0" smtClean="0">
                <a:latin typeface="+mn-ea"/>
              </a:rPr>
              <a:t>或相对定义</a:t>
            </a:r>
            <a:r>
              <a:rPr lang="en-US" altLang="zh-CN" sz="1800" b="1" dirty="0" smtClean="0">
                <a:latin typeface="+mn-ea"/>
              </a:rPr>
              <a:t>【</a:t>
            </a:r>
            <a:r>
              <a:rPr lang="en-US" altLang="zh-CN" sz="1800" b="1" dirty="0" err="1" smtClean="0">
                <a:latin typeface="+mn-ea"/>
              </a:rPr>
              <a:t>em</a:t>
            </a:r>
            <a:r>
              <a:rPr lang="en-US" altLang="zh-CN" sz="1800" b="1" dirty="0" smtClean="0">
                <a:latin typeface="+mn-ea"/>
              </a:rPr>
              <a:t>】</a:t>
            </a:r>
            <a:r>
              <a:rPr lang="zh-CN" altLang="en-US" sz="1800" dirty="0" smtClean="0">
                <a:latin typeface="+mn-ea"/>
              </a:rPr>
              <a:t>、</a:t>
            </a:r>
            <a:r>
              <a:rPr lang="en-US" altLang="zh-CN" sz="1800" b="1" dirty="0" smtClean="0">
                <a:latin typeface="+mn-ea"/>
              </a:rPr>
              <a:t>【rem】</a:t>
            </a:r>
            <a:r>
              <a:rPr lang="zh-CN" altLang="en-US" sz="1800" dirty="0" smtClean="0">
                <a:latin typeface="+mn-ea"/>
              </a:rPr>
              <a:t>、</a:t>
            </a:r>
            <a:r>
              <a:rPr lang="en-US" altLang="zh-CN" sz="1800" b="1" dirty="0" smtClean="0">
                <a:latin typeface="+mn-ea"/>
              </a:rPr>
              <a:t>【%】</a:t>
            </a:r>
            <a:r>
              <a:rPr lang="zh-CN" altLang="en-US" sz="1800" dirty="0" smtClean="0">
                <a:solidFill>
                  <a:prstClr val="black"/>
                </a:solidFill>
                <a:latin typeface="+mn-ea"/>
              </a:rPr>
              <a:t>。</a:t>
            </a:r>
            <a:endParaRPr lang="en-US" altLang="zh-CN" sz="1800" dirty="0" smtClean="0">
              <a:solidFill>
                <a:prstClr val="black"/>
              </a:solidFill>
              <a:latin typeface="+mn-ea"/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从兼容性考虑，建议最小的字号设置不要低于</a:t>
            </a:r>
            <a:r>
              <a:rPr lang="en-US" altLang="zh-CN" sz="1800" b="1" dirty="0" smtClean="0">
                <a:solidFill>
                  <a:prstClr val="black"/>
                </a:solidFill>
              </a:rPr>
              <a:t>【12px】</a:t>
            </a:r>
            <a:r>
              <a:rPr lang="zh-CN" altLang="en-US" sz="1800" dirty="0" smtClean="0">
                <a:solidFill>
                  <a:prstClr val="black"/>
                </a:solidFill>
              </a:rPr>
              <a:t>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针对中文字号，推荐使用偶数字号定义基准。</a:t>
            </a:r>
            <a:r>
              <a:rPr lang="en-US" altLang="zh-CN" sz="1800" dirty="0">
                <a:solidFill>
                  <a:prstClr val="black"/>
                </a:solidFill>
              </a:rPr>
              <a:t>PC</a:t>
            </a:r>
            <a:r>
              <a:rPr lang="zh-CN" altLang="en-US" sz="1800" dirty="0">
                <a:solidFill>
                  <a:prstClr val="black"/>
                </a:solidFill>
              </a:rPr>
              <a:t>端浏览器</a:t>
            </a:r>
            <a:r>
              <a:rPr lang="zh-CN" altLang="en-US" sz="1800" dirty="0" smtClean="0">
                <a:solidFill>
                  <a:prstClr val="black"/>
                </a:solidFill>
              </a:rPr>
              <a:t>默认中文字号基准多数为</a:t>
            </a:r>
            <a:r>
              <a:rPr lang="en-US" altLang="zh-CN" sz="1800" b="1" dirty="0" smtClean="0">
                <a:solidFill>
                  <a:prstClr val="black"/>
                </a:solidFill>
              </a:rPr>
              <a:t>【16px】</a:t>
            </a:r>
            <a:r>
              <a:rPr lang="zh-CN" altLang="en-US" sz="1800" dirty="0" smtClean="0">
                <a:solidFill>
                  <a:prstClr val="black"/>
                </a:solidFill>
              </a:rPr>
              <a:t>。</a:t>
            </a:r>
            <a:endParaRPr lang="zh-CN" altLang="en-US" sz="1800" dirty="0">
              <a:solidFill>
                <a:prstClr val="black"/>
              </a:solidFill>
            </a:endParaRPr>
          </a:p>
        </p:txBody>
      </p:sp>
      <p:sp>
        <p:nvSpPr>
          <p:cNvPr id="5" name="文本框 32"/>
          <p:cNvSpPr txBox="1"/>
          <p:nvPr/>
        </p:nvSpPr>
        <p:spPr>
          <a:xfrm>
            <a:off x="482229" y="2156063"/>
            <a:ext cx="2001812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font-size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zh-CN" altLang="en-US" sz="3200" b="1" dirty="0" smtClean="0">
                <a:solidFill>
                  <a:srgbClr val="56A8BD"/>
                </a:solidFill>
              </a:rPr>
              <a:t>样式控制：字体</a:t>
            </a:r>
            <a:endParaRPr lang="zh-CN" altLang="en-US" sz="3200" b="1" dirty="0">
              <a:solidFill>
                <a:srgbClr val="56A8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20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字号设置技巧：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7817" y="2628181"/>
            <a:ext cx="81369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endParaRPr lang="en-US" altLang="zh-CN" sz="1800" dirty="0" smtClean="0">
              <a:latin typeface="+mn-ea"/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endParaRPr lang="en-US" altLang="zh-CN" sz="1800" dirty="0">
              <a:latin typeface="+mn-ea"/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latin typeface="+mn-ea"/>
              </a:rPr>
              <a:t>通常在</a:t>
            </a:r>
            <a:r>
              <a:rPr lang="en-US" altLang="zh-CN" sz="1800" dirty="0" smtClean="0">
                <a:latin typeface="+mn-ea"/>
              </a:rPr>
              <a:t>html</a:t>
            </a:r>
            <a:r>
              <a:rPr lang="zh-CN" altLang="en-US" sz="1800" dirty="0" smtClean="0">
                <a:latin typeface="+mn-ea"/>
              </a:rPr>
              <a:t>文档中，通常会使用一个绝对字号大小来定义文档</a:t>
            </a:r>
            <a:r>
              <a:rPr lang="zh-CN" altLang="en-US" sz="1800" dirty="0">
                <a:latin typeface="+mn-ea"/>
              </a:rPr>
              <a:t>的</a:t>
            </a:r>
            <a:r>
              <a:rPr lang="zh-CN" altLang="en-US" sz="1800" dirty="0" smtClean="0">
                <a:latin typeface="+mn-ea"/>
              </a:rPr>
              <a:t>基准文本，如默认的</a:t>
            </a:r>
            <a:r>
              <a:rPr lang="en-US" altLang="zh-CN" sz="1800" dirty="0" smtClean="0">
                <a:latin typeface="+mn-ea"/>
              </a:rPr>
              <a:t>【16px】</a:t>
            </a:r>
            <a:r>
              <a:rPr lang="zh-CN" altLang="en-US" sz="1800" dirty="0" smtClean="0">
                <a:latin typeface="+mn-ea"/>
              </a:rPr>
              <a:t>。</a:t>
            </a:r>
            <a:endParaRPr lang="en-US" altLang="zh-CN" sz="1800" dirty="0" smtClean="0">
              <a:latin typeface="+mn-ea"/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latin typeface="+mn-ea"/>
              </a:rPr>
              <a:t>其他需要定义字号的文本，都采用基准文本的相对大小进行定义</a:t>
            </a:r>
            <a:r>
              <a:rPr lang="zh-CN" altLang="en-US" sz="1800" dirty="0" smtClean="0">
                <a:solidFill>
                  <a:prstClr val="black"/>
                </a:solidFill>
                <a:latin typeface="+mn-ea"/>
              </a:rPr>
              <a:t>。</a:t>
            </a:r>
            <a:endParaRPr lang="en-US" altLang="zh-CN" sz="1800" dirty="0" smtClean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5" name="文本框 32"/>
          <p:cNvSpPr txBox="1"/>
          <p:nvPr/>
        </p:nvSpPr>
        <p:spPr>
          <a:xfrm>
            <a:off x="482229" y="2156063"/>
            <a:ext cx="2001812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font-size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721" y="1404045"/>
            <a:ext cx="2809524" cy="4590477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67" y="2836193"/>
            <a:ext cx="7732713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zh-CN" altLang="en-US" sz="3200" b="1" dirty="0" smtClean="0">
                <a:solidFill>
                  <a:srgbClr val="56A8BD"/>
                </a:solidFill>
              </a:rPr>
              <a:t>样式控制：字体</a:t>
            </a:r>
            <a:endParaRPr lang="zh-CN" altLang="en-US" sz="3200" b="1" dirty="0">
              <a:solidFill>
                <a:srgbClr val="56A8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44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粗体设置：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7817" y="2628181"/>
            <a:ext cx="105851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latin typeface="+mn-ea"/>
              </a:rPr>
              <a:t>定义文字的视觉呈现，有关键词和轻重权值</a:t>
            </a:r>
            <a:r>
              <a:rPr lang="en-US" altLang="zh-CN" sz="1800" dirty="0" smtClean="0">
                <a:latin typeface="+mn-ea"/>
              </a:rPr>
              <a:t>2</a:t>
            </a:r>
            <a:r>
              <a:rPr lang="zh-CN" altLang="en-US" sz="1800" dirty="0" smtClean="0">
                <a:latin typeface="+mn-ea"/>
              </a:rPr>
              <a:t>种定义方法</a:t>
            </a:r>
            <a:r>
              <a:rPr lang="zh-CN" altLang="en-US" sz="1800" dirty="0" smtClean="0">
                <a:solidFill>
                  <a:prstClr val="black"/>
                </a:solidFill>
                <a:latin typeface="+mn-ea"/>
              </a:rPr>
              <a:t>。</a:t>
            </a:r>
            <a:endParaRPr lang="en-US" altLang="zh-CN" sz="1800" dirty="0" smtClean="0">
              <a:solidFill>
                <a:prstClr val="black"/>
              </a:solidFill>
              <a:latin typeface="+mn-ea"/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其值受字体的影响不一定能呈现效果，所以最常见的定义就是</a:t>
            </a:r>
            <a:r>
              <a:rPr lang="en-US" altLang="zh-CN" sz="1800" dirty="0" smtClean="0">
                <a:solidFill>
                  <a:prstClr val="black"/>
                </a:solidFill>
              </a:rPr>
              <a:t>【</a:t>
            </a:r>
            <a:r>
              <a:rPr lang="zh-CN" altLang="en-US" sz="1800" dirty="0" smtClean="0">
                <a:solidFill>
                  <a:prstClr val="black"/>
                </a:solidFill>
              </a:rPr>
              <a:t>正常</a:t>
            </a:r>
            <a:r>
              <a:rPr lang="en-US" altLang="zh-CN" sz="1800" dirty="0" smtClean="0">
                <a:solidFill>
                  <a:prstClr val="black"/>
                </a:solidFill>
              </a:rPr>
              <a:t>】</a:t>
            </a:r>
            <a:r>
              <a:rPr lang="zh-CN" altLang="en-US" sz="1800" dirty="0" smtClean="0">
                <a:solidFill>
                  <a:prstClr val="black"/>
                </a:solidFill>
              </a:rPr>
              <a:t>和</a:t>
            </a:r>
            <a:r>
              <a:rPr lang="en-US" altLang="zh-CN" sz="1800" dirty="0" smtClean="0">
                <a:solidFill>
                  <a:prstClr val="black"/>
                </a:solidFill>
              </a:rPr>
              <a:t>【</a:t>
            </a:r>
            <a:r>
              <a:rPr lang="zh-CN" altLang="en-US" sz="1800" dirty="0" smtClean="0">
                <a:solidFill>
                  <a:prstClr val="black"/>
                </a:solidFill>
              </a:rPr>
              <a:t>粗体</a:t>
            </a:r>
            <a:r>
              <a:rPr lang="en-US" altLang="zh-CN" sz="1800" dirty="0" smtClean="0">
                <a:solidFill>
                  <a:prstClr val="black"/>
                </a:solidFill>
              </a:rPr>
              <a:t>】2</a:t>
            </a:r>
            <a:r>
              <a:rPr lang="zh-CN" altLang="en-US" sz="1800" dirty="0" smtClean="0">
                <a:solidFill>
                  <a:prstClr val="black"/>
                </a:solidFill>
              </a:rPr>
              <a:t>种形式。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941969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正常 </a:t>
            </a:r>
            <a:r>
              <a:rPr lang="en-US" altLang="zh-CN" sz="1800" dirty="0" smtClean="0">
                <a:solidFill>
                  <a:prstClr val="black"/>
                </a:solidFill>
              </a:rPr>
              <a:t>= </a:t>
            </a:r>
            <a:r>
              <a:rPr lang="en-US" altLang="zh-CN" sz="1800" b="1" dirty="0" smtClean="0">
                <a:solidFill>
                  <a:prstClr val="black"/>
                </a:solidFill>
              </a:rPr>
              <a:t>normal</a:t>
            </a:r>
            <a:r>
              <a:rPr lang="en-US" altLang="zh-CN" sz="1800" dirty="0" smtClean="0">
                <a:solidFill>
                  <a:prstClr val="black"/>
                </a:solidFill>
              </a:rPr>
              <a:t> / </a:t>
            </a:r>
            <a:r>
              <a:rPr lang="en-US" altLang="zh-CN" sz="1800" b="1" dirty="0" smtClean="0">
                <a:solidFill>
                  <a:prstClr val="black"/>
                </a:solidFill>
              </a:rPr>
              <a:t>400</a:t>
            </a:r>
          </a:p>
          <a:p>
            <a:pPr marL="941969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粗体 </a:t>
            </a:r>
            <a:r>
              <a:rPr lang="en-US" altLang="zh-CN" sz="1800" dirty="0" smtClean="0">
                <a:solidFill>
                  <a:prstClr val="black"/>
                </a:solidFill>
              </a:rPr>
              <a:t>= </a:t>
            </a:r>
            <a:r>
              <a:rPr lang="en-US" altLang="zh-CN" sz="1800" b="1" dirty="0" smtClean="0">
                <a:solidFill>
                  <a:prstClr val="black"/>
                </a:solidFill>
              </a:rPr>
              <a:t>bold</a:t>
            </a:r>
            <a:r>
              <a:rPr lang="en-US" altLang="zh-CN" sz="1800" dirty="0" smtClean="0">
                <a:solidFill>
                  <a:prstClr val="black"/>
                </a:solidFill>
              </a:rPr>
              <a:t> / </a:t>
            </a:r>
            <a:r>
              <a:rPr lang="en-US" altLang="zh-CN" sz="1800" b="1" dirty="0" smtClean="0">
                <a:solidFill>
                  <a:prstClr val="black"/>
                </a:solidFill>
              </a:rPr>
              <a:t>700</a:t>
            </a:r>
            <a:endParaRPr lang="zh-CN" altLang="en-US" sz="1800" b="1" dirty="0">
              <a:solidFill>
                <a:prstClr val="black"/>
              </a:solidFill>
            </a:endParaRPr>
          </a:p>
        </p:txBody>
      </p:sp>
      <p:sp>
        <p:nvSpPr>
          <p:cNvPr id="5" name="文本框 32"/>
          <p:cNvSpPr txBox="1"/>
          <p:nvPr/>
        </p:nvSpPr>
        <p:spPr>
          <a:xfrm>
            <a:off x="482229" y="2156063"/>
            <a:ext cx="2001812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font-weight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zh-CN" altLang="en-US" sz="3200" b="1" dirty="0" smtClean="0">
                <a:solidFill>
                  <a:srgbClr val="56A8BD"/>
                </a:solidFill>
              </a:rPr>
              <a:t>样式控制：字体</a:t>
            </a:r>
            <a:endParaRPr lang="zh-CN" altLang="en-US" sz="3200" b="1" dirty="0">
              <a:solidFill>
                <a:srgbClr val="56A8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58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视频教学​">
  <a:themeElements>
    <a:clrScheme name="视频教学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6A8BD"/>
      </a:accent1>
      <a:accent2>
        <a:srgbClr val="D75569"/>
      </a:accent2>
      <a:accent3>
        <a:srgbClr val="002B41"/>
      </a:accent3>
      <a:accent4>
        <a:srgbClr val="8064A2"/>
      </a:accent4>
      <a:accent5>
        <a:srgbClr val="4BACC6"/>
      </a:accent5>
      <a:accent6>
        <a:srgbClr val="F79646"/>
      </a:accent6>
      <a:hlink>
        <a:srgbClr val="4BACC6"/>
      </a:hlink>
      <a:folHlink>
        <a:srgbClr val="4BACC6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视点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6982</TotalTime>
  <Words>879</Words>
  <Application>Microsoft Office PowerPoint</Application>
  <PresentationFormat>自定义</PresentationFormat>
  <Paragraphs>128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视频教学​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柠檬学院 edu.bjlemon.com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html/css入门篇</dc:title>
  <dc:subject>web前端开发系列课程</dc:subject>
  <dc:creator>如水迷</dc:creator>
  <cp:keywords>零基础入门web前端开发</cp:keywords>
  <cp:lastModifiedBy>brier</cp:lastModifiedBy>
  <cp:revision>625</cp:revision>
  <dcterms:created xsi:type="dcterms:W3CDTF">2019-02-21T04:23:58Z</dcterms:created>
  <dcterms:modified xsi:type="dcterms:W3CDTF">2019-07-22T03:48:54Z</dcterms:modified>
  <cp:category>视频教学</cp:category>
</cp:coreProperties>
</file>