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07" r:id="rId3"/>
    <p:sldId id="408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42" r:id="rId12"/>
    <p:sldId id="444" r:id="rId13"/>
    <p:sldId id="443" r:id="rId14"/>
    <p:sldId id="445" r:id="rId15"/>
    <p:sldId id="455" r:id="rId16"/>
    <p:sldId id="447" r:id="rId17"/>
    <p:sldId id="446" r:id="rId18"/>
    <p:sldId id="427" r:id="rId19"/>
    <p:sldId id="428" r:id="rId20"/>
    <p:sldId id="429" r:id="rId21"/>
    <p:sldId id="430" r:id="rId22"/>
    <p:sldId id="434" r:id="rId23"/>
    <p:sldId id="433" r:id="rId24"/>
    <p:sldId id="432" r:id="rId25"/>
    <p:sldId id="436" r:id="rId26"/>
    <p:sldId id="437" r:id="rId27"/>
    <p:sldId id="438" r:id="rId28"/>
    <p:sldId id="456" r:id="rId29"/>
    <p:sldId id="426" r:id="rId30"/>
    <p:sldId id="439" r:id="rId31"/>
    <p:sldId id="440" r:id="rId32"/>
    <p:sldId id="441" r:id="rId33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5B5"/>
    <a:srgbClr val="D75569"/>
    <a:srgbClr val="56A8BD"/>
    <a:srgbClr val="002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>
        <p:scale>
          <a:sx n="100" d="100"/>
          <a:sy n="100" d="100"/>
        </p:scale>
        <p:origin x="-1080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8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3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99235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第十六章：文本样式：文本控制</a:t>
            </a: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、对齐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、修饰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3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、转换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4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、间距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5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、留白换行 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6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、溢出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840137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容器转换为“</a:t>
            </a:r>
            <a:r>
              <a:rPr lang="en-US" altLang="zh-CN" sz="1800" dirty="0" smtClean="0">
                <a:solidFill>
                  <a:prstClr val="black"/>
                </a:solidFill>
              </a:rPr>
              <a:t>table-cell”</a:t>
            </a:r>
            <a:r>
              <a:rPr lang="zh-CN" altLang="en-US" sz="1800" dirty="0" smtClean="0">
                <a:solidFill>
                  <a:prstClr val="black"/>
                </a:solidFill>
              </a:rPr>
              <a:t>对象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针对容器设置</a:t>
            </a:r>
            <a:r>
              <a:rPr lang="en-US" altLang="zh-CN" sz="1800" dirty="0" smtClean="0">
                <a:solidFill>
                  <a:prstClr val="black"/>
                </a:solidFill>
              </a:rPr>
              <a:t>vertical-align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300079"/>
            <a:ext cx="322594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多行文本的垂直对齐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377" y="2975124"/>
            <a:ext cx="58483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3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文本修饰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195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文本修饰：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69847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定义文本的线性装饰效果。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现在（</a:t>
            </a:r>
            <a:r>
              <a:rPr lang="en-US" altLang="zh-CN" sz="1800" dirty="0" smtClean="0">
                <a:solidFill>
                  <a:prstClr val="black"/>
                </a:solidFill>
              </a:rPr>
              <a:t>CSS3</a:t>
            </a:r>
            <a:r>
              <a:rPr lang="zh-CN" altLang="en-US" sz="1800" dirty="0" smtClean="0">
                <a:solidFill>
                  <a:prstClr val="black"/>
                </a:solidFill>
              </a:rPr>
              <a:t>）是一个复合属性，可以拆分进行更为详细的设定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3CB5B5"/>
                </a:solidFill>
              </a:rPr>
              <a:t>text-decoration-line</a:t>
            </a:r>
            <a:r>
              <a:rPr lang="zh-CN" altLang="en-US" sz="1600" dirty="0" smtClean="0">
                <a:solidFill>
                  <a:srgbClr val="3CB5B5"/>
                </a:solidFill>
              </a:rPr>
              <a:t>：线的类型</a:t>
            </a:r>
            <a:endParaRPr lang="en-US" altLang="zh-CN" sz="1600" dirty="0" smtClean="0">
              <a:solidFill>
                <a:srgbClr val="3CB5B5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3CB5B5"/>
                </a:solidFill>
              </a:rPr>
              <a:t>text-decoration-style</a:t>
            </a:r>
            <a:r>
              <a:rPr lang="zh-CN" altLang="en-US" sz="1600" dirty="0" smtClean="0">
                <a:solidFill>
                  <a:srgbClr val="3CB5B5"/>
                </a:solidFill>
              </a:rPr>
              <a:t>：线的样式</a:t>
            </a:r>
            <a:endParaRPr lang="en-US" altLang="zh-CN" sz="1600" dirty="0" smtClean="0">
              <a:solidFill>
                <a:srgbClr val="3CB5B5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3CB5B5"/>
                </a:solidFill>
              </a:rPr>
              <a:t>text-decoration-color</a:t>
            </a:r>
            <a:r>
              <a:rPr lang="zh-CN" altLang="en-US" sz="1600" dirty="0" smtClean="0">
                <a:solidFill>
                  <a:srgbClr val="3CB5B5"/>
                </a:solidFill>
              </a:rPr>
              <a:t>：线的色彩</a:t>
            </a:r>
            <a:endParaRPr lang="en-US" altLang="zh-CN" sz="1600" dirty="0" smtClean="0">
              <a:solidFill>
                <a:srgbClr val="3CB5B5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关于修饰线的玩法，可以参考边框的设定，对应手册查看其值。</a:t>
            </a:r>
            <a:endParaRPr lang="zh-CN" altLang="en-US" sz="1600" dirty="0">
              <a:solidFill>
                <a:srgbClr val="3CB5B5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64988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text-decoration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91033"/>
              </p:ext>
            </p:extLst>
          </p:nvPr>
        </p:nvGraphicFramePr>
        <p:xfrm>
          <a:off x="7524601" y="2935449"/>
          <a:ext cx="3816424" cy="22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520280"/>
              </a:tblGrid>
              <a:tr h="45700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无修饰（标准文本默认）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underline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下划线（超级链接默认）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line-through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删除线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overline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上划线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0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文本缩进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809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文本首行缩进：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定义首行文本的缩进距离。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作用对象是块级别元素。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值设定可以是绝对也可以是相对，相对通常以字号为参照。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允许设置负值，以实现一些特殊效果。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对于中文的“空两格”阅读习惯，常见设定为</a:t>
            </a:r>
            <a:endParaRPr lang="zh-CN" altLang="en-US" sz="1600" dirty="0">
              <a:solidFill>
                <a:srgbClr val="3CB5B5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64988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text-indent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sp>
        <p:nvSpPr>
          <p:cNvPr id="8" name="文本框 32"/>
          <p:cNvSpPr txBox="1"/>
          <p:nvPr/>
        </p:nvSpPr>
        <p:spPr>
          <a:xfrm>
            <a:off x="5580385" y="5004445"/>
            <a:ext cx="2088232" cy="369332"/>
          </a:xfrm>
          <a:prstGeom prst="rect">
            <a:avLst/>
          </a:prstGeom>
          <a:solidFill>
            <a:srgbClr val="3CB5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text-indent:2em;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6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文本转换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647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英文大小写转换：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6984776" cy="56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定义英文字母的大小写视觉呈现效果。</a:t>
            </a:r>
            <a:endParaRPr lang="zh-CN" altLang="en-US" sz="1600" dirty="0">
              <a:solidFill>
                <a:srgbClr val="3CB5B5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64988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text-transform</a:t>
            </a: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74361"/>
              </p:ext>
            </p:extLst>
          </p:nvPr>
        </p:nvGraphicFramePr>
        <p:xfrm>
          <a:off x="7308577" y="2412159"/>
          <a:ext cx="3816424" cy="280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520280"/>
              </a:tblGrid>
              <a:tr h="56166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61662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uppercase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全部大写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61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lowercase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全部小写</a:t>
                      </a:r>
                    </a:p>
                  </a:txBody>
                  <a:tcPr anchor="ctr"/>
                </a:tc>
              </a:tr>
              <a:tr h="561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capitalize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首字母大写，其余小写</a:t>
                      </a:r>
                    </a:p>
                  </a:txBody>
                  <a:tcPr anchor="ctr"/>
                </a:tc>
              </a:tr>
              <a:tr h="561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呈现源码中大小写定义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2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英文小型大写字母：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6984776" cy="1058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定义</a:t>
            </a:r>
            <a:r>
              <a:rPr lang="zh-CN" altLang="en-US" sz="1800" dirty="0">
                <a:solidFill>
                  <a:prstClr val="black"/>
                </a:solidFill>
              </a:rPr>
              <a:t>英文</a:t>
            </a:r>
            <a:r>
              <a:rPr lang="zh-CN" altLang="en-US" sz="1800" dirty="0" smtClean="0">
                <a:solidFill>
                  <a:prstClr val="black"/>
                </a:solidFill>
              </a:rPr>
              <a:t>字母是否</a:t>
            </a:r>
            <a:r>
              <a:rPr lang="zh-CN" altLang="en-US" sz="1800" dirty="0">
                <a:solidFill>
                  <a:prstClr val="black"/>
                </a:solidFill>
              </a:rPr>
              <a:t>为小型的大写字母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endParaRPr lang="zh-CN" altLang="en-US" sz="1600" dirty="0">
              <a:solidFill>
                <a:srgbClr val="3CB5B5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64988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font-variant</a:t>
            </a: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63620"/>
              </p:ext>
            </p:extLst>
          </p:nvPr>
        </p:nvGraphicFramePr>
        <p:xfrm>
          <a:off x="7308577" y="2412159"/>
          <a:ext cx="3816424" cy="1684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520280"/>
              </a:tblGrid>
              <a:tr h="56166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61662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正常定义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61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small-caps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小型的大写字母字体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489" y="4284365"/>
            <a:ext cx="46196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7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文本间距控制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054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字符间距：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768129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设置单个字符之间的</a:t>
            </a:r>
            <a:r>
              <a:rPr lang="zh-CN" altLang="en-US" sz="1800" dirty="0" smtClean="0">
                <a:solidFill>
                  <a:prstClr val="black"/>
                </a:solidFill>
              </a:rPr>
              <a:t>间距</a:t>
            </a:r>
            <a:r>
              <a:rPr lang="en-US" altLang="zh-CN" sz="1800" dirty="0" smtClean="0">
                <a:solidFill>
                  <a:prstClr val="black"/>
                </a:solidFill>
              </a:rPr>
              <a:t>: </a:t>
            </a:r>
            <a:r>
              <a:rPr lang="zh-CN" altLang="en-US" sz="1800" dirty="0" smtClean="0">
                <a:solidFill>
                  <a:prstClr val="black"/>
                </a:solidFill>
              </a:rPr>
              <a:t>中文</a:t>
            </a:r>
            <a:r>
              <a:rPr lang="en-US" altLang="zh-CN" sz="1800" dirty="0" smtClean="0">
                <a:solidFill>
                  <a:prstClr val="black"/>
                </a:solidFill>
              </a:rPr>
              <a:t>=</a:t>
            </a:r>
            <a:r>
              <a:rPr lang="zh-CN" altLang="en-US" sz="1800" dirty="0" smtClean="0">
                <a:solidFill>
                  <a:prstClr val="black"/>
                </a:solidFill>
              </a:rPr>
              <a:t>单个文字；英文</a:t>
            </a:r>
            <a:r>
              <a:rPr lang="en-US" altLang="zh-CN" sz="1800" dirty="0">
                <a:solidFill>
                  <a:prstClr val="black"/>
                </a:solidFill>
              </a:rPr>
              <a:t>=</a:t>
            </a:r>
            <a:r>
              <a:rPr lang="zh-CN" altLang="en-US" sz="1800" dirty="0" smtClean="0">
                <a:solidFill>
                  <a:prstClr val="black"/>
                </a:solidFill>
              </a:rPr>
              <a:t>单个</a:t>
            </a:r>
            <a:r>
              <a:rPr lang="zh-CN" altLang="en-US" sz="1800" dirty="0">
                <a:solidFill>
                  <a:prstClr val="black"/>
                </a:solidFill>
              </a:rPr>
              <a:t>字母。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指定的间距将被添加到字符之后。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通常以字号为参考，使用相对单位来控制间距。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可以使用负值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300079"/>
            <a:ext cx="236185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letter-spacing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77" y="2628181"/>
            <a:ext cx="40386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0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CSS</a:t>
            </a:r>
            <a:r>
              <a:rPr lang="zh-CN" altLang="en-US" sz="3600" b="1" dirty="0" smtClean="0"/>
              <a:t>：文本控制设定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331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词组间距：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768129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设置词组之间</a:t>
            </a:r>
            <a:r>
              <a:rPr lang="zh-CN" altLang="en-US" sz="1800" dirty="0">
                <a:solidFill>
                  <a:prstClr val="black"/>
                </a:solidFill>
              </a:rPr>
              <a:t>的</a:t>
            </a:r>
            <a:r>
              <a:rPr lang="zh-CN" altLang="en-US" sz="1800" dirty="0" smtClean="0">
                <a:solidFill>
                  <a:prstClr val="black"/>
                </a:solidFill>
              </a:rPr>
              <a:t>间距，指定</a:t>
            </a:r>
            <a:r>
              <a:rPr lang="zh-CN" altLang="en-US" sz="1800" dirty="0">
                <a:solidFill>
                  <a:prstClr val="black"/>
                </a:solidFill>
              </a:rPr>
              <a:t>的</a:t>
            </a:r>
            <a:r>
              <a:rPr lang="zh-CN" altLang="en-US" sz="1800" dirty="0" smtClean="0">
                <a:solidFill>
                  <a:prstClr val="black"/>
                </a:solidFill>
              </a:rPr>
              <a:t>间距存在于词组与词组之间。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判断词组的依据是文本间的“空格”。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通常</a:t>
            </a:r>
            <a:r>
              <a:rPr lang="zh-CN" altLang="en-US" sz="1800" dirty="0">
                <a:solidFill>
                  <a:prstClr val="black"/>
                </a:solidFill>
              </a:rPr>
              <a:t>以字号为参考，使用相对单位来控制间距。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可以使用负值。</a:t>
            </a:r>
          </a:p>
        </p:txBody>
      </p:sp>
      <p:sp>
        <p:nvSpPr>
          <p:cNvPr id="5" name="文本框 32"/>
          <p:cNvSpPr txBox="1"/>
          <p:nvPr/>
        </p:nvSpPr>
        <p:spPr>
          <a:xfrm>
            <a:off x="482229" y="2300079"/>
            <a:ext cx="236185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word-spacing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672" y="2801690"/>
            <a:ext cx="45243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1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文本留白及换行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499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73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“留白”和“空格”的概念区别：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340149"/>
            <a:ext cx="102251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>
                <a:solidFill>
                  <a:prstClr val="black"/>
                </a:solidFill>
              </a:rPr>
              <a:t>html</a:t>
            </a:r>
            <a:r>
              <a:rPr lang="zh-CN" altLang="en-US" sz="1800" dirty="0">
                <a:solidFill>
                  <a:prstClr val="black"/>
                </a:solidFill>
              </a:rPr>
              <a:t>语言默认会将使用键盘敲出来的空格（</a:t>
            </a:r>
            <a:r>
              <a:rPr lang="en-US" altLang="zh-CN" sz="1800" dirty="0">
                <a:solidFill>
                  <a:prstClr val="black"/>
                </a:solidFill>
              </a:rPr>
              <a:t>space/tab/enter</a:t>
            </a:r>
            <a:r>
              <a:rPr lang="zh-CN" altLang="en-US" sz="1800" dirty="0">
                <a:solidFill>
                  <a:prstClr val="black"/>
                </a:solidFill>
              </a:rPr>
              <a:t>）看作是空白</a:t>
            </a:r>
            <a:r>
              <a:rPr lang="zh-CN" altLang="en-US" sz="1800" dirty="0" smtClean="0">
                <a:solidFill>
                  <a:prstClr val="black"/>
                </a:solidFill>
              </a:rPr>
              <a:t>距离，即留白。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不管敲出多少个空白，</a:t>
            </a:r>
            <a:r>
              <a:rPr lang="en-US" altLang="zh-CN" sz="1800" dirty="0">
                <a:solidFill>
                  <a:prstClr val="black"/>
                </a:solidFill>
              </a:rPr>
              <a:t>html</a:t>
            </a:r>
            <a:r>
              <a:rPr lang="zh-CN" altLang="en-US" sz="1800" dirty="0">
                <a:solidFill>
                  <a:prstClr val="black"/>
                </a:solidFill>
              </a:rPr>
              <a:t>将忽略并最终呈现为单个的空白间隔    </a:t>
            </a:r>
            <a:r>
              <a:rPr lang="en-US" altLang="zh-CN" sz="1800" dirty="0">
                <a:solidFill>
                  <a:prstClr val="black"/>
                </a:solidFill>
              </a:rPr>
              <a:t>【N space = 1 space】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单个的空白间隔，目的不在于留白，而在于一种</a:t>
            </a:r>
            <a:r>
              <a:rPr lang="zh-CN" altLang="en-US" sz="1800" dirty="0" smtClean="0">
                <a:solidFill>
                  <a:prstClr val="black"/>
                </a:solidFill>
              </a:rPr>
              <a:t>“分隔”。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真正的</a:t>
            </a:r>
            <a:r>
              <a:rPr lang="en-US" altLang="zh-CN" sz="1800" dirty="0">
                <a:solidFill>
                  <a:prstClr val="black"/>
                </a:solidFill>
              </a:rPr>
              <a:t>【</a:t>
            </a:r>
            <a:r>
              <a:rPr lang="zh-CN" altLang="en-US" sz="1800" dirty="0">
                <a:solidFill>
                  <a:prstClr val="black"/>
                </a:solidFill>
              </a:rPr>
              <a:t>空格</a:t>
            </a:r>
            <a:r>
              <a:rPr lang="en-US" altLang="zh-CN" sz="1800" dirty="0">
                <a:solidFill>
                  <a:prstClr val="black"/>
                </a:solidFill>
              </a:rPr>
              <a:t>】</a:t>
            </a:r>
            <a:r>
              <a:rPr lang="zh-CN" altLang="en-US" sz="1800" dirty="0">
                <a:solidFill>
                  <a:prstClr val="black"/>
                </a:solidFill>
              </a:rPr>
              <a:t>是特殊字符，需要用代码来表示</a:t>
            </a:r>
            <a:r>
              <a:rPr lang="en-US" altLang="zh-CN" sz="1800" dirty="0">
                <a:solidFill>
                  <a:prstClr val="black"/>
                </a:solidFill>
              </a:rPr>
              <a:t>【&amp;</a:t>
            </a:r>
            <a:r>
              <a:rPr lang="en-US" altLang="zh-CN" sz="1800" dirty="0" err="1">
                <a:solidFill>
                  <a:prstClr val="black"/>
                </a:solidFill>
              </a:rPr>
              <a:t>nbsp</a:t>
            </a:r>
            <a:r>
              <a:rPr lang="en-US" altLang="zh-CN" sz="1800" dirty="0">
                <a:solidFill>
                  <a:prstClr val="black"/>
                </a:solidFill>
              </a:rPr>
              <a:t>】</a:t>
            </a:r>
            <a:r>
              <a:rPr lang="zh-CN" altLang="en-US" sz="1800" dirty="0">
                <a:solidFill>
                  <a:prstClr val="black"/>
                </a:solidFill>
              </a:rPr>
              <a:t>，这样就不会被认为是</a:t>
            </a:r>
            <a:r>
              <a:rPr lang="zh-CN" altLang="en-US" sz="1800" dirty="0" smtClean="0">
                <a:solidFill>
                  <a:prstClr val="black"/>
                </a:solidFill>
              </a:rPr>
              <a:t>“空白”。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</p:spTree>
    <p:extLst>
      <p:ext uri="{BB962C8B-B14F-4D97-AF65-F5344CB8AC3E}">
        <p14:creationId xmlns:p14="http://schemas.microsoft.com/office/powerpoint/2010/main" val="18919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73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浏览器默认处理文本留白及换行的特点：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340149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中文字符遇到容器边缘自动换行。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连续的英文字母或数字遇到容器边缘不换行，直接溢出。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空格合并：文本内容间插入多个空格（</a:t>
            </a:r>
            <a:r>
              <a:rPr lang="zh-CN" altLang="en-US" sz="1800" dirty="0">
                <a:solidFill>
                  <a:prstClr val="black"/>
                </a:solidFill>
              </a:rPr>
              <a:t>留白</a:t>
            </a:r>
            <a:r>
              <a:rPr lang="zh-CN" altLang="en-US" sz="1800" dirty="0" smtClean="0">
                <a:solidFill>
                  <a:prstClr val="black"/>
                </a:solidFill>
              </a:rPr>
              <a:t>），只呈现</a:t>
            </a:r>
            <a:r>
              <a:rPr lang="en-US" altLang="zh-CN" sz="1800" dirty="0" smtClean="0">
                <a:solidFill>
                  <a:prstClr val="black"/>
                </a:solidFill>
              </a:rPr>
              <a:t>1</a:t>
            </a:r>
            <a:r>
              <a:rPr lang="zh-CN" altLang="en-US" sz="1800" dirty="0" smtClean="0">
                <a:solidFill>
                  <a:prstClr val="black"/>
                </a:solidFill>
              </a:rPr>
              <a:t>个空格效果。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</p:spTree>
    <p:extLst>
      <p:ext uri="{BB962C8B-B14F-4D97-AF65-F5344CB8AC3E}">
        <p14:creationId xmlns:p14="http://schemas.microsoft.com/office/powerpoint/2010/main" val="34031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留白控制：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768129"/>
            <a:ext cx="6840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设定文本中</a:t>
            </a: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zh-CN" altLang="en-US" sz="1800" dirty="0" smtClean="0">
                <a:solidFill>
                  <a:prstClr val="black"/>
                </a:solidFill>
              </a:rPr>
              <a:t>留白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的处理方式。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控制要点</a:t>
            </a:r>
            <a:r>
              <a:rPr lang="en-US" altLang="zh-CN" sz="1800" dirty="0" smtClean="0">
                <a:solidFill>
                  <a:prstClr val="black"/>
                </a:solidFill>
              </a:rPr>
              <a:t>1</a:t>
            </a:r>
            <a:r>
              <a:rPr lang="zh-CN" altLang="en-US" sz="1800" dirty="0" smtClean="0">
                <a:solidFill>
                  <a:prstClr val="black"/>
                </a:solidFill>
              </a:rPr>
              <a:t>：留白是否合并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控制要点</a:t>
            </a:r>
            <a:r>
              <a:rPr lang="en-US" altLang="zh-CN" sz="1800" dirty="0" smtClean="0">
                <a:solidFill>
                  <a:prstClr val="black"/>
                </a:solidFill>
              </a:rPr>
              <a:t>2</a:t>
            </a:r>
            <a:r>
              <a:rPr lang="zh-CN" altLang="en-US" sz="1800" dirty="0" smtClean="0">
                <a:solidFill>
                  <a:prstClr val="black"/>
                </a:solidFill>
              </a:rPr>
              <a:t>：文本是否换行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300079"/>
            <a:ext cx="236185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white-space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19116"/>
              </p:ext>
            </p:extLst>
          </p:nvPr>
        </p:nvGraphicFramePr>
        <p:xfrm>
          <a:off x="4932313" y="2754985"/>
          <a:ext cx="6264696" cy="260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402"/>
                <a:gridCol w="3589149"/>
                <a:gridCol w="1545145"/>
              </a:tblGrid>
              <a:tr h="4237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总结</a:t>
                      </a:r>
                    </a:p>
                  </a:txBody>
                  <a:tcPr anchor="ctr"/>
                </a:tc>
              </a:tr>
              <a:tr h="423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normal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默认规则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合并 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换行</a:t>
                      </a:r>
                    </a:p>
                  </a:txBody>
                  <a:tcPr anchor="ctr"/>
                </a:tc>
              </a:tr>
              <a:tr h="423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nowrap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同行显示所有文本，合并文本间的留白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合并  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+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不换行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404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pre-wrap</a:t>
                      </a:r>
                      <a:endParaRPr lang="zh-CN" altLang="en-US" sz="12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不保留文本间的留白距离，当文字碰到边界（或</a:t>
                      </a:r>
                      <a:r>
                        <a:rPr lang="en-US" altLang="zh-CN" sz="12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br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）时发生换行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不合并 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换行</a:t>
                      </a:r>
                    </a:p>
                  </a:txBody>
                  <a:tcPr anchor="ctr"/>
                </a:tc>
              </a:tr>
              <a:tr h="4404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pre-line</a:t>
                      </a:r>
                      <a:endParaRPr lang="zh-CN" altLang="en-US" sz="12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保留行之间的留白，不保留行内的留白，当文字碰到边界时发生换行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合并 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换行</a:t>
                      </a:r>
                    </a:p>
                  </a:txBody>
                  <a:tcPr anchor="ctr"/>
                </a:tc>
              </a:tr>
              <a:tr h="423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pre</a:t>
                      </a:r>
                      <a:endParaRPr lang="zh-CN" altLang="en-US" sz="12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预先格式化文本，保留所有留白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不合并 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不换行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6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840137"/>
            <a:ext cx="612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需求：行内文本要求空格合并 </a:t>
            </a:r>
            <a:r>
              <a:rPr lang="en-US" altLang="zh-CN" sz="1800" dirty="0" smtClean="0">
                <a:solidFill>
                  <a:prstClr val="black"/>
                </a:solidFill>
              </a:rPr>
              <a:t>+ </a:t>
            </a:r>
            <a:r>
              <a:rPr lang="zh-CN" altLang="en-US" sz="1800" dirty="0" smtClean="0">
                <a:solidFill>
                  <a:prstClr val="black"/>
                </a:solidFill>
              </a:rPr>
              <a:t>不自动换行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设置：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white-space:nowrap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】</a:t>
            </a:r>
            <a:endParaRPr lang="zh-CN" altLang="en-US" sz="1800" b="1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300079"/>
            <a:ext cx="315394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单行文本的两端对齐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sp>
        <p:nvSpPr>
          <p:cNvPr id="7" name="文本框 32"/>
          <p:cNvSpPr txBox="1"/>
          <p:nvPr/>
        </p:nvSpPr>
        <p:spPr>
          <a:xfrm>
            <a:off x="482229" y="2300079"/>
            <a:ext cx="488213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长词组换行掉字的处理：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nowrap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491" y="2840137"/>
            <a:ext cx="4572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8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打断换行控制：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768129"/>
            <a:ext cx="4320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设定文本换行的方式。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要点：是否打断英文及数字连续字符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300079"/>
            <a:ext cx="236185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word-break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14703"/>
              </p:ext>
            </p:extLst>
          </p:nvPr>
        </p:nvGraphicFramePr>
        <p:xfrm>
          <a:off x="5076329" y="2340149"/>
          <a:ext cx="6192688" cy="1711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40"/>
                <a:gridCol w="4709448"/>
              </a:tblGrid>
              <a:tr h="4237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anchor="ctr"/>
                </a:tc>
              </a:tr>
              <a:tr h="423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normal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默认值，遵循语系自身规则控制换行</a:t>
                      </a:r>
                    </a:p>
                  </a:txBody>
                  <a:tcPr anchor="ctr"/>
                </a:tc>
              </a:tr>
              <a:tr h="423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keep-all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981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以单词（词组）为单位打断换行，针对中文体系等同于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normal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404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break-all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以字符为单位打断换行，主要针对英文和数字。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3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840137"/>
            <a:ext cx="612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需求：强制单独字符进行打断换行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设置：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word-break:break-all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】</a:t>
            </a:r>
            <a:endParaRPr lang="zh-CN" altLang="en-US" sz="1800" b="1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300079"/>
            <a:ext cx="315394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单行文本的两端对齐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sp>
        <p:nvSpPr>
          <p:cNvPr id="7" name="文本框 32"/>
          <p:cNvSpPr txBox="1"/>
          <p:nvPr/>
        </p:nvSpPr>
        <p:spPr>
          <a:xfrm>
            <a:off x="482229" y="2300079"/>
            <a:ext cx="661032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防止出现连续英文或数字长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字符打破布局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break-all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370" y="3060229"/>
            <a:ext cx="6770687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2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留白及换行控制相关属性：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82928" y="2363957"/>
            <a:ext cx="2827009" cy="3498581"/>
            <a:chOff x="1602115" y="2455248"/>
            <a:chExt cx="2827009" cy="3498581"/>
          </a:xfrm>
        </p:grpSpPr>
        <p:sp>
          <p:nvSpPr>
            <p:cNvPr id="12" name="任意多边形 11"/>
            <p:cNvSpPr/>
            <p:nvPr/>
          </p:nvSpPr>
          <p:spPr>
            <a:xfrm>
              <a:off x="1602115" y="3181601"/>
              <a:ext cx="2824477" cy="2772228"/>
            </a:xfrm>
            <a:custGeom>
              <a:avLst/>
              <a:gdLst>
                <a:gd name="connsiteX0" fmla="*/ 0 w 1770063"/>
                <a:gd name="connsiteY0" fmla="*/ 0 h 2772228"/>
                <a:gd name="connsiteX1" fmla="*/ 417923 w 1770063"/>
                <a:gd name="connsiteY1" fmla="*/ 0 h 2772228"/>
                <a:gd name="connsiteX2" fmla="*/ 430133 w 1770063"/>
                <a:gd name="connsiteY2" fmla="*/ 7256 h 2772228"/>
                <a:gd name="connsiteX3" fmla="*/ 428829 w 1770063"/>
                <a:gd name="connsiteY3" fmla="*/ 7256 h 2772228"/>
                <a:gd name="connsiteX4" fmla="*/ 885032 w 1770063"/>
                <a:gd name="connsiteY4" fmla="*/ 290284 h 2772228"/>
                <a:gd name="connsiteX5" fmla="*/ 1341234 w 1770063"/>
                <a:gd name="connsiteY5" fmla="*/ 7256 h 2772228"/>
                <a:gd name="connsiteX6" fmla="*/ 1339929 w 1770063"/>
                <a:gd name="connsiteY6" fmla="*/ 7256 h 2772228"/>
                <a:gd name="connsiteX7" fmla="*/ 1352139 w 1770063"/>
                <a:gd name="connsiteY7" fmla="*/ 0 h 2772228"/>
                <a:gd name="connsiteX8" fmla="*/ 1770063 w 1770063"/>
                <a:gd name="connsiteY8" fmla="*/ 0 h 2772228"/>
                <a:gd name="connsiteX9" fmla="*/ 1770063 w 1770063"/>
                <a:gd name="connsiteY9" fmla="*/ 2772228 h 2772228"/>
                <a:gd name="connsiteX10" fmla="*/ 0 w 1770063"/>
                <a:gd name="connsiteY10" fmla="*/ 2772228 h 277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0063" h="2772228">
                  <a:moveTo>
                    <a:pt x="0" y="0"/>
                  </a:moveTo>
                  <a:lnTo>
                    <a:pt x="417923" y="0"/>
                  </a:lnTo>
                  <a:lnTo>
                    <a:pt x="430133" y="7256"/>
                  </a:lnTo>
                  <a:lnTo>
                    <a:pt x="428829" y="7256"/>
                  </a:lnTo>
                  <a:lnTo>
                    <a:pt x="885032" y="290284"/>
                  </a:lnTo>
                  <a:lnTo>
                    <a:pt x="1341234" y="7256"/>
                  </a:lnTo>
                  <a:lnTo>
                    <a:pt x="1339929" y="7256"/>
                  </a:lnTo>
                  <a:lnTo>
                    <a:pt x="1352139" y="0"/>
                  </a:lnTo>
                  <a:lnTo>
                    <a:pt x="1770063" y="0"/>
                  </a:lnTo>
                  <a:lnTo>
                    <a:pt x="1770063" y="2772228"/>
                  </a:lnTo>
                  <a:lnTo>
                    <a:pt x="0" y="2772228"/>
                  </a:lnTo>
                  <a:close/>
                </a:path>
              </a:pathLst>
            </a:custGeom>
            <a:solidFill>
              <a:srgbClr val="DC6C7C"/>
            </a:solidFill>
            <a:ln w="3175">
              <a:solidFill>
                <a:schemeClr val="bg1"/>
              </a:solidFill>
            </a:ln>
            <a:scene3d>
              <a:camera prst="obliqueTopLeft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604647" y="2455248"/>
              <a:ext cx="2824477" cy="1000761"/>
            </a:xfrm>
            <a:custGeom>
              <a:avLst/>
              <a:gdLst>
                <a:gd name="connsiteX0" fmla="*/ 0 w 1770063"/>
                <a:gd name="connsiteY0" fmla="*/ 0 h 1000761"/>
                <a:gd name="connsiteX1" fmla="*/ 1770063 w 1770063"/>
                <a:gd name="connsiteY1" fmla="*/ 0 h 1000761"/>
                <a:gd name="connsiteX2" fmla="*/ 1770063 w 1770063"/>
                <a:gd name="connsiteY2" fmla="*/ 579847 h 1000761"/>
                <a:gd name="connsiteX3" fmla="*/ 1113133 w 1770063"/>
                <a:gd name="connsiteY3" fmla="*/ 579847 h 1000761"/>
                <a:gd name="connsiteX4" fmla="*/ 1113133 w 1770063"/>
                <a:gd name="connsiteY4" fmla="*/ 717733 h 1000761"/>
                <a:gd name="connsiteX5" fmla="*/ 1341234 w 1770063"/>
                <a:gd name="connsiteY5" fmla="*/ 717733 h 1000761"/>
                <a:gd name="connsiteX6" fmla="*/ 885032 w 1770063"/>
                <a:gd name="connsiteY6" fmla="*/ 1000761 h 1000761"/>
                <a:gd name="connsiteX7" fmla="*/ 428829 w 1770063"/>
                <a:gd name="connsiteY7" fmla="*/ 717733 h 1000761"/>
                <a:gd name="connsiteX8" fmla="*/ 656930 w 1770063"/>
                <a:gd name="connsiteY8" fmla="*/ 717733 h 1000761"/>
                <a:gd name="connsiteX9" fmla="*/ 656930 w 1770063"/>
                <a:gd name="connsiteY9" fmla="*/ 579847 h 1000761"/>
                <a:gd name="connsiteX10" fmla="*/ 0 w 1770063"/>
                <a:gd name="connsiteY10" fmla="*/ 579847 h 100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0063" h="1000761">
                  <a:moveTo>
                    <a:pt x="0" y="0"/>
                  </a:moveTo>
                  <a:lnTo>
                    <a:pt x="1770063" y="0"/>
                  </a:lnTo>
                  <a:lnTo>
                    <a:pt x="1770063" y="579847"/>
                  </a:lnTo>
                  <a:lnTo>
                    <a:pt x="1113133" y="579847"/>
                  </a:lnTo>
                  <a:lnTo>
                    <a:pt x="1113133" y="717733"/>
                  </a:lnTo>
                  <a:lnTo>
                    <a:pt x="1341234" y="717733"/>
                  </a:lnTo>
                  <a:lnTo>
                    <a:pt x="885032" y="1000761"/>
                  </a:lnTo>
                  <a:lnTo>
                    <a:pt x="428829" y="717733"/>
                  </a:lnTo>
                  <a:lnTo>
                    <a:pt x="656930" y="717733"/>
                  </a:lnTo>
                  <a:lnTo>
                    <a:pt x="656930" y="579847"/>
                  </a:lnTo>
                  <a:lnTo>
                    <a:pt x="0" y="579847"/>
                  </a:lnTo>
                  <a:close/>
                </a:path>
              </a:pathLst>
            </a:custGeom>
            <a:gradFill>
              <a:gsLst>
                <a:gs pos="0">
                  <a:srgbClr val="202022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ln w="3175">
              <a:solidFill>
                <a:schemeClr val="bg1"/>
              </a:solidFill>
            </a:ln>
            <a:scene3d>
              <a:camera prst="obliqueTopLeft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34"/>
            <p:cNvSpPr txBox="1"/>
            <p:nvPr/>
          </p:nvSpPr>
          <p:spPr>
            <a:xfrm>
              <a:off x="2162787" y="2581436"/>
              <a:ext cx="17338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white-space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723196" y="3439552"/>
              <a:ext cx="2576176" cy="2448272"/>
              <a:chOff x="1723196" y="3439552"/>
              <a:chExt cx="2576176" cy="2448272"/>
            </a:xfrm>
          </p:grpSpPr>
          <p:sp>
            <p:nvSpPr>
              <p:cNvPr id="16" name="文本框 42"/>
              <p:cNvSpPr txBox="1"/>
              <p:nvPr/>
            </p:nvSpPr>
            <p:spPr>
              <a:xfrm>
                <a:off x="2283148" y="343955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处理空白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42"/>
              <p:cNvSpPr txBox="1"/>
              <p:nvPr/>
            </p:nvSpPr>
            <p:spPr>
              <a:xfrm>
                <a:off x="1723196" y="3948832"/>
                <a:ext cx="25761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阻止长词组被默认断行的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效果（掉字）</a:t>
                </a:r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用于外部复制粘贴文本内容时，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保留多个空白</a:t>
                </a: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366300" y="2369960"/>
            <a:ext cx="2827009" cy="3498581"/>
            <a:chOff x="1602115" y="2455248"/>
            <a:chExt cx="2827009" cy="3498581"/>
          </a:xfrm>
        </p:grpSpPr>
        <p:sp>
          <p:nvSpPr>
            <p:cNvPr id="19" name="任意多边形 18"/>
            <p:cNvSpPr/>
            <p:nvPr/>
          </p:nvSpPr>
          <p:spPr>
            <a:xfrm>
              <a:off x="1602115" y="3181601"/>
              <a:ext cx="2824477" cy="2772228"/>
            </a:xfrm>
            <a:custGeom>
              <a:avLst/>
              <a:gdLst>
                <a:gd name="connsiteX0" fmla="*/ 0 w 1770063"/>
                <a:gd name="connsiteY0" fmla="*/ 0 h 2772228"/>
                <a:gd name="connsiteX1" fmla="*/ 417923 w 1770063"/>
                <a:gd name="connsiteY1" fmla="*/ 0 h 2772228"/>
                <a:gd name="connsiteX2" fmla="*/ 430133 w 1770063"/>
                <a:gd name="connsiteY2" fmla="*/ 7256 h 2772228"/>
                <a:gd name="connsiteX3" fmla="*/ 428829 w 1770063"/>
                <a:gd name="connsiteY3" fmla="*/ 7256 h 2772228"/>
                <a:gd name="connsiteX4" fmla="*/ 885032 w 1770063"/>
                <a:gd name="connsiteY4" fmla="*/ 290284 h 2772228"/>
                <a:gd name="connsiteX5" fmla="*/ 1341234 w 1770063"/>
                <a:gd name="connsiteY5" fmla="*/ 7256 h 2772228"/>
                <a:gd name="connsiteX6" fmla="*/ 1339929 w 1770063"/>
                <a:gd name="connsiteY6" fmla="*/ 7256 h 2772228"/>
                <a:gd name="connsiteX7" fmla="*/ 1352139 w 1770063"/>
                <a:gd name="connsiteY7" fmla="*/ 0 h 2772228"/>
                <a:gd name="connsiteX8" fmla="*/ 1770063 w 1770063"/>
                <a:gd name="connsiteY8" fmla="*/ 0 h 2772228"/>
                <a:gd name="connsiteX9" fmla="*/ 1770063 w 1770063"/>
                <a:gd name="connsiteY9" fmla="*/ 2772228 h 2772228"/>
                <a:gd name="connsiteX10" fmla="*/ 0 w 1770063"/>
                <a:gd name="connsiteY10" fmla="*/ 2772228 h 277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0063" h="2772228">
                  <a:moveTo>
                    <a:pt x="0" y="0"/>
                  </a:moveTo>
                  <a:lnTo>
                    <a:pt x="417923" y="0"/>
                  </a:lnTo>
                  <a:lnTo>
                    <a:pt x="430133" y="7256"/>
                  </a:lnTo>
                  <a:lnTo>
                    <a:pt x="428829" y="7256"/>
                  </a:lnTo>
                  <a:lnTo>
                    <a:pt x="885032" y="290284"/>
                  </a:lnTo>
                  <a:lnTo>
                    <a:pt x="1341234" y="7256"/>
                  </a:lnTo>
                  <a:lnTo>
                    <a:pt x="1339929" y="7256"/>
                  </a:lnTo>
                  <a:lnTo>
                    <a:pt x="1352139" y="0"/>
                  </a:lnTo>
                  <a:lnTo>
                    <a:pt x="1770063" y="0"/>
                  </a:lnTo>
                  <a:lnTo>
                    <a:pt x="1770063" y="2772228"/>
                  </a:lnTo>
                  <a:lnTo>
                    <a:pt x="0" y="2772228"/>
                  </a:lnTo>
                  <a:close/>
                </a:path>
              </a:pathLst>
            </a:custGeom>
            <a:solidFill>
              <a:srgbClr val="DC6C7C"/>
            </a:solidFill>
            <a:ln w="3175">
              <a:solidFill>
                <a:schemeClr val="bg1"/>
              </a:solidFill>
            </a:ln>
            <a:scene3d>
              <a:camera prst="obliqueTopLeft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1604647" y="2455248"/>
              <a:ext cx="2824477" cy="1000761"/>
            </a:xfrm>
            <a:custGeom>
              <a:avLst/>
              <a:gdLst>
                <a:gd name="connsiteX0" fmla="*/ 0 w 1770063"/>
                <a:gd name="connsiteY0" fmla="*/ 0 h 1000761"/>
                <a:gd name="connsiteX1" fmla="*/ 1770063 w 1770063"/>
                <a:gd name="connsiteY1" fmla="*/ 0 h 1000761"/>
                <a:gd name="connsiteX2" fmla="*/ 1770063 w 1770063"/>
                <a:gd name="connsiteY2" fmla="*/ 579847 h 1000761"/>
                <a:gd name="connsiteX3" fmla="*/ 1113133 w 1770063"/>
                <a:gd name="connsiteY3" fmla="*/ 579847 h 1000761"/>
                <a:gd name="connsiteX4" fmla="*/ 1113133 w 1770063"/>
                <a:gd name="connsiteY4" fmla="*/ 717733 h 1000761"/>
                <a:gd name="connsiteX5" fmla="*/ 1341234 w 1770063"/>
                <a:gd name="connsiteY5" fmla="*/ 717733 h 1000761"/>
                <a:gd name="connsiteX6" fmla="*/ 885032 w 1770063"/>
                <a:gd name="connsiteY6" fmla="*/ 1000761 h 1000761"/>
                <a:gd name="connsiteX7" fmla="*/ 428829 w 1770063"/>
                <a:gd name="connsiteY7" fmla="*/ 717733 h 1000761"/>
                <a:gd name="connsiteX8" fmla="*/ 656930 w 1770063"/>
                <a:gd name="connsiteY8" fmla="*/ 717733 h 1000761"/>
                <a:gd name="connsiteX9" fmla="*/ 656930 w 1770063"/>
                <a:gd name="connsiteY9" fmla="*/ 579847 h 1000761"/>
                <a:gd name="connsiteX10" fmla="*/ 0 w 1770063"/>
                <a:gd name="connsiteY10" fmla="*/ 579847 h 100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0063" h="1000761">
                  <a:moveTo>
                    <a:pt x="0" y="0"/>
                  </a:moveTo>
                  <a:lnTo>
                    <a:pt x="1770063" y="0"/>
                  </a:lnTo>
                  <a:lnTo>
                    <a:pt x="1770063" y="579847"/>
                  </a:lnTo>
                  <a:lnTo>
                    <a:pt x="1113133" y="579847"/>
                  </a:lnTo>
                  <a:lnTo>
                    <a:pt x="1113133" y="717733"/>
                  </a:lnTo>
                  <a:lnTo>
                    <a:pt x="1341234" y="717733"/>
                  </a:lnTo>
                  <a:lnTo>
                    <a:pt x="885032" y="1000761"/>
                  </a:lnTo>
                  <a:lnTo>
                    <a:pt x="428829" y="717733"/>
                  </a:lnTo>
                  <a:lnTo>
                    <a:pt x="656930" y="717733"/>
                  </a:lnTo>
                  <a:lnTo>
                    <a:pt x="656930" y="579847"/>
                  </a:lnTo>
                  <a:lnTo>
                    <a:pt x="0" y="579847"/>
                  </a:lnTo>
                  <a:close/>
                </a:path>
              </a:pathLst>
            </a:custGeom>
            <a:gradFill>
              <a:gsLst>
                <a:gs pos="0">
                  <a:srgbClr val="202022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ln w="3175">
              <a:solidFill>
                <a:schemeClr val="bg1"/>
              </a:solidFill>
            </a:ln>
            <a:scene3d>
              <a:camera prst="obliqueTopLeft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34"/>
            <p:cNvSpPr txBox="1"/>
            <p:nvPr/>
          </p:nvSpPr>
          <p:spPr>
            <a:xfrm>
              <a:off x="2162787" y="2581436"/>
              <a:ext cx="16876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word-break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723196" y="3433549"/>
              <a:ext cx="2461156" cy="1357706"/>
              <a:chOff x="1723196" y="3433549"/>
              <a:chExt cx="2461156" cy="1357706"/>
            </a:xfrm>
          </p:grpSpPr>
          <p:sp>
            <p:nvSpPr>
              <p:cNvPr id="23" name="文本框 42"/>
              <p:cNvSpPr txBox="1"/>
              <p:nvPr/>
            </p:nvSpPr>
            <p:spPr>
              <a:xfrm>
                <a:off x="2384152" y="343354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处理字符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42"/>
              <p:cNvSpPr txBox="1"/>
              <p:nvPr/>
            </p:nvSpPr>
            <p:spPr>
              <a:xfrm>
                <a:off x="1723196" y="3960258"/>
                <a:ext cx="24611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用于防止连续字母或数字撑破容器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649920" y="2369960"/>
            <a:ext cx="2827009" cy="3498581"/>
            <a:chOff x="1602115" y="2455248"/>
            <a:chExt cx="2827009" cy="3498581"/>
          </a:xfrm>
        </p:grpSpPr>
        <p:sp>
          <p:nvSpPr>
            <p:cNvPr id="26" name="任意多边形 25"/>
            <p:cNvSpPr/>
            <p:nvPr/>
          </p:nvSpPr>
          <p:spPr>
            <a:xfrm>
              <a:off x="1602115" y="3181601"/>
              <a:ext cx="2824477" cy="2772228"/>
            </a:xfrm>
            <a:custGeom>
              <a:avLst/>
              <a:gdLst>
                <a:gd name="connsiteX0" fmla="*/ 0 w 1770063"/>
                <a:gd name="connsiteY0" fmla="*/ 0 h 2772228"/>
                <a:gd name="connsiteX1" fmla="*/ 417923 w 1770063"/>
                <a:gd name="connsiteY1" fmla="*/ 0 h 2772228"/>
                <a:gd name="connsiteX2" fmla="*/ 430133 w 1770063"/>
                <a:gd name="connsiteY2" fmla="*/ 7256 h 2772228"/>
                <a:gd name="connsiteX3" fmla="*/ 428829 w 1770063"/>
                <a:gd name="connsiteY3" fmla="*/ 7256 h 2772228"/>
                <a:gd name="connsiteX4" fmla="*/ 885032 w 1770063"/>
                <a:gd name="connsiteY4" fmla="*/ 290284 h 2772228"/>
                <a:gd name="connsiteX5" fmla="*/ 1341234 w 1770063"/>
                <a:gd name="connsiteY5" fmla="*/ 7256 h 2772228"/>
                <a:gd name="connsiteX6" fmla="*/ 1339929 w 1770063"/>
                <a:gd name="connsiteY6" fmla="*/ 7256 h 2772228"/>
                <a:gd name="connsiteX7" fmla="*/ 1352139 w 1770063"/>
                <a:gd name="connsiteY7" fmla="*/ 0 h 2772228"/>
                <a:gd name="connsiteX8" fmla="*/ 1770063 w 1770063"/>
                <a:gd name="connsiteY8" fmla="*/ 0 h 2772228"/>
                <a:gd name="connsiteX9" fmla="*/ 1770063 w 1770063"/>
                <a:gd name="connsiteY9" fmla="*/ 2772228 h 2772228"/>
                <a:gd name="connsiteX10" fmla="*/ 0 w 1770063"/>
                <a:gd name="connsiteY10" fmla="*/ 2772228 h 277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0063" h="2772228">
                  <a:moveTo>
                    <a:pt x="0" y="0"/>
                  </a:moveTo>
                  <a:lnTo>
                    <a:pt x="417923" y="0"/>
                  </a:lnTo>
                  <a:lnTo>
                    <a:pt x="430133" y="7256"/>
                  </a:lnTo>
                  <a:lnTo>
                    <a:pt x="428829" y="7256"/>
                  </a:lnTo>
                  <a:lnTo>
                    <a:pt x="885032" y="290284"/>
                  </a:lnTo>
                  <a:lnTo>
                    <a:pt x="1341234" y="7256"/>
                  </a:lnTo>
                  <a:lnTo>
                    <a:pt x="1339929" y="7256"/>
                  </a:lnTo>
                  <a:lnTo>
                    <a:pt x="1352139" y="0"/>
                  </a:lnTo>
                  <a:lnTo>
                    <a:pt x="1770063" y="0"/>
                  </a:lnTo>
                  <a:lnTo>
                    <a:pt x="1770063" y="2772228"/>
                  </a:lnTo>
                  <a:lnTo>
                    <a:pt x="0" y="2772228"/>
                  </a:lnTo>
                  <a:close/>
                </a:path>
              </a:pathLst>
            </a:custGeom>
            <a:solidFill>
              <a:srgbClr val="DC6C7C"/>
            </a:solidFill>
            <a:ln w="3175">
              <a:solidFill>
                <a:schemeClr val="bg1"/>
              </a:solidFill>
            </a:ln>
            <a:scene3d>
              <a:camera prst="obliqueTopLeft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604647" y="2455248"/>
              <a:ext cx="2824477" cy="1000761"/>
            </a:xfrm>
            <a:custGeom>
              <a:avLst/>
              <a:gdLst>
                <a:gd name="connsiteX0" fmla="*/ 0 w 1770063"/>
                <a:gd name="connsiteY0" fmla="*/ 0 h 1000761"/>
                <a:gd name="connsiteX1" fmla="*/ 1770063 w 1770063"/>
                <a:gd name="connsiteY1" fmla="*/ 0 h 1000761"/>
                <a:gd name="connsiteX2" fmla="*/ 1770063 w 1770063"/>
                <a:gd name="connsiteY2" fmla="*/ 579847 h 1000761"/>
                <a:gd name="connsiteX3" fmla="*/ 1113133 w 1770063"/>
                <a:gd name="connsiteY3" fmla="*/ 579847 h 1000761"/>
                <a:gd name="connsiteX4" fmla="*/ 1113133 w 1770063"/>
                <a:gd name="connsiteY4" fmla="*/ 717733 h 1000761"/>
                <a:gd name="connsiteX5" fmla="*/ 1341234 w 1770063"/>
                <a:gd name="connsiteY5" fmla="*/ 717733 h 1000761"/>
                <a:gd name="connsiteX6" fmla="*/ 885032 w 1770063"/>
                <a:gd name="connsiteY6" fmla="*/ 1000761 h 1000761"/>
                <a:gd name="connsiteX7" fmla="*/ 428829 w 1770063"/>
                <a:gd name="connsiteY7" fmla="*/ 717733 h 1000761"/>
                <a:gd name="connsiteX8" fmla="*/ 656930 w 1770063"/>
                <a:gd name="connsiteY8" fmla="*/ 717733 h 1000761"/>
                <a:gd name="connsiteX9" fmla="*/ 656930 w 1770063"/>
                <a:gd name="connsiteY9" fmla="*/ 579847 h 1000761"/>
                <a:gd name="connsiteX10" fmla="*/ 0 w 1770063"/>
                <a:gd name="connsiteY10" fmla="*/ 579847 h 100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0063" h="1000761">
                  <a:moveTo>
                    <a:pt x="0" y="0"/>
                  </a:moveTo>
                  <a:lnTo>
                    <a:pt x="1770063" y="0"/>
                  </a:lnTo>
                  <a:lnTo>
                    <a:pt x="1770063" y="579847"/>
                  </a:lnTo>
                  <a:lnTo>
                    <a:pt x="1113133" y="579847"/>
                  </a:lnTo>
                  <a:lnTo>
                    <a:pt x="1113133" y="717733"/>
                  </a:lnTo>
                  <a:lnTo>
                    <a:pt x="1341234" y="717733"/>
                  </a:lnTo>
                  <a:lnTo>
                    <a:pt x="885032" y="1000761"/>
                  </a:lnTo>
                  <a:lnTo>
                    <a:pt x="428829" y="717733"/>
                  </a:lnTo>
                  <a:lnTo>
                    <a:pt x="656930" y="717733"/>
                  </a:lnTo>
                  <a:lnTo>
                    <a:pt x="656930" y="579847"/>
                  </a:lnTo>
                  <a:lnTo>
                    <a:pt x="0" y="579847"/>
                  </a:lnTo>
                  <a:close/>
                </a:path>
              </a:pathLst>
            </a:custGeom>
            <a:gradFill>
              <a:gsLst>
                <a:gs pos="0">
                  <a:srgbClr val="202022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ln w="3175">
              <a:solidFill>
                <a:schemeClr val="bg1"/>
              </a:solidFill>
            </a:ln>
            <a:scene3d>
              <a:camera prst="obliqueTopLeft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34"/>
            <p:cNvSpPr txBox="1"/>
            <p:nvPr/>
          </p:nvSpPr>
          <p:spPr>
            <a:xfrm>
              <a:off x="2197156" y="2476661"/>
              <a:ext cx="1708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word-wrap</a:t>
              </a:r>
              <a:b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overflow-wrap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723196" y="3433549"/>
              <a:ext cx="2590774" cy="922247"/>
              <a:chOff x="1723196" y="3433549"/>
              <a:chExt cx="2590774" cy="922247"/>
            </a:xfrm>
          </p:grpSpPr>
          <p:sp>
            <p:nvSpPr>
              <p:cNvPr id="30" name="文本框 42"/>
              <p:cNvSpPr txBox="1"/>
              <p:nvPr/>
            </p:nvSpPr>
            <p:spPr>
              <a:xfrm>
                <a:off x="2293272" y="3433549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处理词组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42"/>
              <p:cNvSpPr txBox="1"/>
              <p:nvPr/>
            </p:nvSpPr>
            <p:spPr>
              <a:xfrm>
                <a:off x="1723196" y="3937605"/>
                <a:ext cx="2590774" cy="41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对于中文语言，没啥应用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22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溢出控制</a:t>
            </a:r>
            <a:endParaRPr lang="en-US" altLang="zh-CN" sz="3600" b="1" dirty="0" smtClean="0"/>
          </a:p>
          <a:p>
            <a:pPr algn="ctr"/>
            <a:endParaRPr lang="en-US" altLang="zh-CN" sz="3600" b="1" dirty="0" smtClean="0"/>
          </a:p>
          <a:p>
            <a:pPr algn="ctr"/>
            <a:r>
              <a:rPr lang="zh-CN" altLang="en-US" sz="3600" dirty="0" smtClean="0"/>
              <a:t>容器溢出 </a:t>
            </a:r>
            <a:r>
              <a:rPr lang="en-US" altLang="zh-CN" sz="3600" dirty="0" smtClean="0"/>
              <a:t>/ </a:t>
            </a:r>
            <a:r>
              <a:rPr lang="zh-CN" altLang="en-US" sz="3600" dirty="0" smtClean="0"/>
              <a:t>文本溢出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682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常见文本样式设置：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97590"/>
              </p:ext>
            </p:extLst>
          </p:nvPr>
        </p:nvGraphicFramePr>
        <p:xfrm>
          <a:off x="899865" y="2381481"/>
          <a:ext cx="10297145" cy="3199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952328"/>
                <a:gridCol w="2088232"/>
                <a:gridCol w="3240361"/>
              </a:tblGrid>
              <a:tr h="45700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属性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说明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属性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说明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text-decoration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文本修饰效果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text-align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文本对齐（水平）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text-indent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文本缩进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text-align-last</a:t>
                      </a:r>
                      <a:endParaRPr lang="zh-CN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text-transform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文本转换（英文）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vertical-align</a:t>
                      </a:r>
                      <a:endParaRPr lang="zh-CN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文本对齐（垂直）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font-variant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white-space</a:t>
                      </a:r>
                      <a:endParaRPr lang="zh-CN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文本留白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letter-spacing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字符间距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word-break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文本打断（换行控制）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word-spacing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词组间距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text-overflow</a:t>
                      </a:r>
                      <a:endParaRPr lang="zh-CN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文本溢出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0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容器溢出控制：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809" y="2768129"/>
            <a:ext cx="6840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指定容器</a:t>
            </a:r>
            <a:r>
              <a:rPr lang="zh-CN" altLang="en-US" sz="1800" dirty="0">
                <a:solidFill>
                  <a:prstClr val="black"/>
                </a:solidFill>
              </a:rPr>
              <a:t>内所有的数据溢出</a:t>
            </a:r>
            <a:r>
              <a:rPr lang="zh-CN" altLang="en-US" sz="1800" dirty="0" smtClean="0">
                <a:solidFill>
                  <a:prstClr val="black"/>
                </a:solidFill>
              </a:rPr>
              <a:t>的处理</a:t>
            </a:r>
            <a:r>
              <a:rPr lang="zh-CN" altLang="en-US" sz="1800" dirty="0">
                <a:solidFill>
                  <a:prstClr val="black"/>
                </a:solidFill>
              </a:rPr>
              <a:t>方式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r>
              <a:rPr lang="zh-CN" altLang="en-US" sz="1800" dirty="0"/>
              <a:t>不管容器内的存储的是</a:t>
            </a:r>
            <a:r>
              <a:rPr lang="zh-CN" altLang="en-US" sz="1800" dirty="0" smtClean="0"/>
              <a:t>文本、图片</a:t>
            </a:r>
            <a:r>
              <a:rPr lang="zh-CN" altLang="en-US" sz="1800" dirty="0"/>
              <a:t>还是</a:t>
            </a:r>
            <a:r>
              <a:rPr lang="zh-CN" altLang="en-US" sz="1800" dirty="0" smtClean="0"/>
              <a:t>其他数据，统一处理。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可以拆分成</a:t>
            </a:r>
            <a:r>
              <a:rPr lang="en-US" altLang="zh-CN" sz="1800" dirty="0" smtClean="0">
                <a:solidFill>
                  <a:prstClr val="black"/>
                </a:solidFill>
              </a:rPr>
              <a:t>【overflow-x】</a:t>
            </a:r>
            <a:r>
              <a:rPr lang="zh-CN" altLang="en-US" sz="1800" dirty="0" smtClean="0">
                <a:solidFill>
                  <a:prstClr val="black"/>
                </a:solidFill>
              </a:rPr>
              <a:t>和</a:t>
            </a:r>
            <a:r>
              <a:rPr lang="en-US" altLang="zh-CN" sz="1800" dirty="0" smtClean="0">
                <a:solidFill>
                  <a:prstClr val="black"/>
                </a:solidFill>
              </a:rPr>
              <a:t>【overflow-y】2</a:t>
            </a:r>
            <a:r>
              <a:rPr lang="zh-CN" altLang="en-US" sz="1800" dirty="0" smtClean="0">
                <a:solidFill>
                  <a:prstClr val="black"/>
                </a:solidFill>
              </a:rPr>
              <a:t>个独立属性，根据轴向进行溢出方向的单独设置。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常见应用：布局方案中使用</a:t>
            </a: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overflow:hidden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防止溢出。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300079"/>
            <a:ext cx="236185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612813"/>
              </p:ext>
            </p:extLst>
          </p:nvPr>
        </p:nvGraphicFramePr>
        <p:xfrm>
          <a:off x="7268132" y="3060229"/>
          <a:ext cx="4252119" cy="2152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45"/>
                <a:gridCol w="3233674"/>
              </a:tblGrid>
              <a:tr h="4237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anchor="ctr"/>
                </a:tc>
              </a:tr>
              <a:tr h="423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visible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默认值，溢出内容可见</a:t>
                      </a:r>
                    </a:p>
                  </a:txBody>
                  <a:tcPr anchor="ctr"/>
                </a:tc>
              </a:tr>
              <a:tr h="423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auto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按需出现滚动条，呈现溢出内容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404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scroll</a:t>
                      </a:r>
                      <a:endParaRPr lang="zh-CN" altLang="en-US" sz="12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默认呈现滚动条区域，有溢出内容时才激活</a:t>
                      </a:r>
                    </a:p>
                  </a:txBody>
                  <a:tcPr anchor="ctr"/>
                </a:tc>
              </a:tr>
              <a:tr h="4404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hidden</a:t>
                      </a:r>
                      <a:endParaRPr lang="zh-CN" altLang="en-US" sz="12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直接隐藏溢出内容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文本框 32"/>
          <p:cNvSpPr txBox="1"/>
          <p:nvPr/>
        </p:nvSpPr>
        <p:spPr>
          <a:xfrm>
            <a:off x="3204121" y="2300079"/>
            <a:ext cx="2361852" cy="400110"/>
          </a:xfrm>
          <a:prstGeom prst="rect">
            <a:avLst/>
          </a:prstGeom>
          <a:solidFill>
            <a:srgbClr val="3CB5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overflow-x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32"/>
          <p:cNvSpPr txBox="1"/>
          <p:nvPr/>
        </p:nvSpPr>
        <p:spPr>
          <a:xfrm>
            <a:off x="5683398" y="2300079"/>
            <a:ext cx="2361852" cy="400110"/>
          </a:xfrm>
          <a:prstGeom prst="rect">
            <a:avLst/>
          </a:prstGeom>
          <a:solidFill>
            <a:srgbClr val="3CB5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overflow-y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4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文本溢出控制：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809" y="2768129"/>
            <a:ext cx="6840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仅针对容器内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文本在溢出</a:t>
            </a:r>
            <a:r>
              <a:rPr lang="zh-CN" altLang="en-US" sz="1800" dirty="0"/>
              <a:t>时</a:t>
            </a:r>
            <a:r>
              <a:rPr lang="zh-CN" altLang="en-US" sz="1800" dirty="0" smtClean="0"/>
              <a:t>的呈现效果。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需要与容器相关的设定条件配合才能实现。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884819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3CB5B5"/>
                </a:solidFill>
              </a:rPr>
              <a:t>容器的宽度</a:t>
            </a:r>
            <a:endParaRPr lang="en-US" altLang="zh-CN" sz="1600" dirty="0" smtClean="0">
              <a:solidFill>
                <a:srgbClr val="3CB5B5"/>
              </a:solidFill>
            </a:endParaRPr>
          </a:p>
          <a:p>
            <a:pPr marL="884819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3CB5B5"/>
                </a:solidFill>
              </a:rPr>
              <a:t>容器自身的溢出控制</a:t>
            </a:r>
            <a:endParaRPr lang="en-US" altLang="zh-CN" sz="1600" dirty="0" smtClean="0">
              <a:solidFill>
                <a:srgbClr val="3CB5B5"/>
              </a:solidFill>
            </a:endParaRPr>
          </a:p>
          <a:p>
            <a:pPr marL="884819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3CB5B5"/>
                </a:solidFill>
              </a:rPr>
              <a:t>容器内换行控制</a:t>
            </a:r>
            <a:endParaRPr lang="zh-CN" altLang="en-US" sz="1600" dirty="0">
              <a:solidFill>
                <a:srgbClr val="3CB5B5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300079"/>
            <a:ext cx="236185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text-overflow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13887"/>
              </p:ext>
            </p:extLst>
          </p:nvPr>
        </p:nvGraphicFramePr>
        <p:xfrm>
          <a:off x="7232922" y="2916213"/>
          <a:ext cx="4252119" cy="127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45"/>
                <a:gridCol w="3233674"/>
              </a:tblGrid>
              <a:tr h="4237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anchor="ctr"/>
                </a:tc>
              </a:tr>
              <a:tr h="423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clip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默认值，溢出内容被裁剪掉，不呈现</a:t>
                      </a:r>
                    </a:p>
                  </a:txBody>
                  <a:tcPr anchor="ctr"/>
                </a:tc>
              </a:tr>
              <a:tr h="423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ellipsis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溢出部分替换成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【...】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0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809" y="2768129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先控制好容器，再控制溢出效果。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注意选择正确的容器对象。</a:t>
            </a:r>
            <a:endParaRPr lang="zh-CN" altLang="en-US" sz="1600" dirty="0">
              <a:solidFill>
                <a:srgbClr val="3CB5B5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300079"/>
            <a:ext cx="416205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单行列表文本末尾溢出呈现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21" y="2331011"/>
            <a:ext cx="22955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5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文本对齐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407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水平对齐：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定义行</a:t>
            </a:r>
            <a:r>
              <a:rPr lang="zh-CN" altLang="en-US" sz="1800" dirty="0">
                <a:solidFill>
                  <a:prstClr val="black"/>
                </a:solidFill>
              </a:rPr>
              <a:t>内</a:t>
            </a:r>
            <a:r>
              <a:rPr lang="zh-CN" altLang="en-US" sz="1800" dirty="0" smtClean="0">
                <a:solidFill>
                  <a:prstClr val="black"/>
                </a:solidFill>
              </a:rPr>
              <a:t>内容如何基于它的父级容器进行水平方向对齐。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注意定义此属性的对象是容器而非内容。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默认继承祖先元素的对齐</a:t>
            </a:r>
            <a:r>
              <a:rPr lang="zh-CN" altLang="en-US" sz="1800" dirty="0">
                <a:solidFill>
                  <a:prstClr val="black"/>
                </a:solidFill>
              </a:rPr>
              <a:t>方式</a:t>
            </a:r>
            <a:r>
              <a:rPr lang="zh-CN" altLang="en-US" sz="1800" dirty="0" smtClean="0">
                <a:solidFill>
                  <a:prstClr val="black"/>
                </a:solidFill>
              </a:rPr>
              <a:t>（</a:t>
            </a:r>
            <a:r>
              <a:rPr lang="en-US" altLang="zh-CN" sz="1800" dirty="0" smtClean="0">
                <a:solidFill>
                  <a:prstClr val="black"/>
                </a:solidFill>
              </a:rPr>
              <a:t>html</a:t>
            </a:r>
            <a:r>
              <a:rPr lang="zh-CN" altLang="en-US" sz="1800" dirty="0">
                <a:solidFill>
                  <a:prstClr val="black"/>
                </a:solidFill>
              </a:rPr>
              <a:t>文档的</a:t>
            </a:r>
            <a:r>
              <a:rPr lang="en-US" altLang="zh-CN" sz="1800" dirty="0" smtClean="0">
                <a:solidFill>
                  <a:prstClr val="black"/>
                </a:solidFill>
              </a:rPr>
              <a:t>direction</a:t>
            </a:r>
            <a:r>
              <a:rPr lang="zh-CN" altLang="en-US" sz="1800" dirty="0" smtClean="0">
                <a:solidFill>
                  <a:prstClr val="black"/>
                </a:solidFill>
              </a:rPr>
              <a:t>方向设置</a:t>
            </a:r>
            <a:r>
              <a:rPr lang="zh-CN" altLang="en-US" sz="1800" dirty="0">
                <a:solidFill>
                  <a:prstClr val="black"/>
                </a:solidFill>
              </a:rPr>
              <a:t>）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注意两端对齐值</a:t>
            </a:r>
            <a:r>
              <a:rPr lang="en-US" altLang="zh-CN" sz="1800" dirty="0" smtClean="0">
                <a:solidFill>
                  <a:prstClr val="black"/>
                </a:solidFill>
              </a:rPr>
              <a:t>【justify】</a:t>
            </a:r>
            <a:r>
              <a:rPr lang="zh-CN" altLang="en-US" sz="1800" dirty="0" smtClean="0">
                <a:solidFill>
                  <a:prstClr val="black"/>
                </a:solidFill>
              </a:rPr>
              <a:t>，对最后一行是无效的。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0018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text-align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55455"/>
              </p:ext>
            </p:extLst>
          </p:nvPr>
        </p:nvGraphicFramePr>
        <p:xfrm>
          <a:off x="8244681" y="2772197"/>
          <a:ext cx="3114705" cy="22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890569"/>
              </a:tblGrid>
              <a:tr h="45700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左对齐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居中对齐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右对齐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justify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两端对齐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9180784" y="3360812"/>
            <a:ext cx="200026" cy="1571625"/>
            <a:chOff x="9180784" y="3060229"/>
            <a:chExt cx="200026" cy="157162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0785" y="3060229"/>
              <a:ext cx="20002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0785" y="3984154"/>
              <a:ext cx="20002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0785" y="3517429"/>
              <a:ext cx="20002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0784" y="4431829"/>
              <a:ext cx="20002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11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水平对齐（末行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单行）：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768129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定义行</a:t>
            </a:r>
            <a:r>
              <a:rPr lang="zh-CN" altLang="en-US" sz="1800" dirty="0">
                <a:solidFill>
                  <a:prstClr val="black"/>
                </a:solidFill>
              </a:rPr>
              <a:t>内</a:t>
            </a:r>
            <a:r>
              <a:rPr lang="zh-CN" altLang="en-US" sz="1800" dirty="0" smtClean="0">
                <a:solidFill>
                  <a:prstClr val="black"/>
                </a:solidFill>
              </a:rPr>
              <a:t>内容的末行的对齐方式。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对单行、多行的最后行、强制打断行 均有效。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浏览器兼容性有差异，使用需注意。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常见应用于两端对齐排版。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300079"/>
            <a:ext cx="236185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text-align-last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63814"/>
              </p:ext>
            </p:extLst>
          </p:nvPr>
        </p:nvGraphicFramePr>
        <p:xfrm>
          <a:off x="8244681" y="2772197"/>
          <a:ext cx="3114705" cy="22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890569"/>
              </a:tblGrid>
              <a:tr h="45700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左对齐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居中对齐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右对齐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justify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两端对齐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9180784" y="3360812"/>
            <a:ext cx="200026" cy="1571625"/>
            <a:chOff x="9180784" y="3060229"/>
            <a:chExt cx="200026" cy="157162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0785" y="3060229"/>
              <a:ext cx="20002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0785" y="3984154"/>
              <a:ext cx="20002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0785" y="3517429"/>
              <a:ext cx="20002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0784" y="4431829"/>
              <a:ext cx="20002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23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840137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利用给容器</a:t>
            </a:r>
            <a:r>
              <a:rPr lang="zh-CN" altLang="en-US" sz="1800" dirty="0" smtClean="0">
                <a:solidFill>
                  <a:prstClr val="black"/>
                </a:solidFill>
              </a:rPr>
              <a:t>添加</a:t>
            </a:r>
            <a:r>
              <a:rPr lang="en-US" altLang="zh-CN" sz="1800" dirty="0" smtClean="0">
                <a:solidFill>
                  <a:prstClr val="black"/>
                </a:solidFill>
              </a:rPr>
              <a:t>【::after】</a:t>
            </a:r>
            <a:r>
              <a:rPr lang="zh-CN" altLang="en-US" sz="1800" dirty="0" smtClean="0">
                <a:solidFill>
                  <a:prstClr val="black"/>
                </a:solidFill>
              </a:rPr>
              <a:t>伪元素的方法</a:t>
            </a:r>
            <a:r>
              <a:rPr lang="zh-CN" altLang="en-US" sz="1800" dirty="0">
                <a:solidFill>
                  <a:prstClr val="black"/>
                </a:solidFill>
              </a:rPr>
              <a:t>，让其变成</a:t>
            </a:r>
            <a:r>
              <a:rPr lang="zh-CN" altLang="en-US" sz="1800" dirty="0" smtClean="0">
                <a:solidFill>
                  <a:prstClr val="black"/>
                </a:solidFill>
              </a:rPr>
              <a:t>“最后一行”。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>
                <a:solidFill>
                  <a:prstClr val="black"/>
                </a:solidFill>
              </a:rPr>
              <a:t>【::after】</a:t>
            </a:r>
            <a:r>
              <a:rPr lang="zh-CN" altLang="en-US" sz="1800" dirty="0" smtClean="0">
                <a:solidFill>
                  <a:prstClr val="black"/>
                </a:solidFill>
              </a:rPr>
              <a:t>伪</a:t>
            </a:r>
            <a:r>
              <a:rPr lang="zh-CN" altLang="en-US" sz="1800" dirty="0">
                <a:solidFill>
                  <a:prstClr val="black"/>
                </a:solidFill>
              </a:rPr>
              <a:t>元素设置为</a:t>
            </a:r>
            <a:r>
              <a:rPr lang="en-US" altLang="zh-CN" sz="1800" dirty="0">
                <a:solidFill>
                  <a:prstClr val="black"/>
                </a:solidFill>
              </a:rPr>
              <a:t>inline-block</a:t>
            </a:r>
            <a:r>
              <a:rPr lang="zh-CN" altLang="en-US" sz="1800" dirty="0">
                <a:solidFill>
                  <a:prstClr val="black"/>
                </a:solidFill>
              </a:rPr>
              <a:t>模式并设置</a:t>
            </a:r>
            <a:r>
              <a:rPr lang="en-US" altLang="zh-CN" sz="1800" dirty="0">
                <a:solidFill>
                  <a:prstClr val="black"/>
                </a:solidFill>
              </a:rPr>
              <a:t>100%</a:t>
            </a:r>
            <a:r>
              <a:rPr lang="zh-CN" altLang="en-US" sz="1800" dirty="0" smtClean="0">
                <a:solidFill>
                  <a:prstClr val="black"/>
                </a:solidFill>
              </a:rPr>
              <a:t>宽度。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300079"/>
            <a:ext cx="315394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单行文本的两端对齐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929" y="3002747"/>
            <a:ext cx="4739096" cy="214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6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垂直对齐：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768129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定义行</a:t>
            </a:r>
            <a:r>
              <a:rPr lang="zh-CN" altLang="en-US" sz="1800" dirty="0">
                <a:solidFill>
                  <a:prstClr val="black"/>
                </a:solidFill>
              </a:rPr>
              <a:t>内</a:t>
            </a:r>
            <a:r>
              <a:rPr lang="zh-CN" altLang="en-US" sz="1800" dirty="0" smtClean="0">
                <a:solidFill>
                  <a:prstClr val="black"/>
                </a:solidFill>
              </a:rPr>
              <a:t>内容在行中的垂直对齐方式。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适用对象：行间元素和表格单元格元素。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值定义有多种操作，常见应用为主要关键词设置（见右图）。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和行高</a:t>
            </a:r>
            <a:r>
              <a:rPr lang="en-US" altLang="zh-CN" sz="1800" dirty="0" smtClean="0">
                <a:solidFill>
                  <a:prstClr val="black"/>
                </a:solidFill>
              </a:rPr>
              <a:t>【line-height】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属性有密切关系。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300079"/>
            <a:ext cx="236185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vertical-align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45236"/>
              </p:ext>
            </p:extLst>
          </p:nvPr>
        </p:nvGraphicFramePr>
        <p:xfrm>
          <a:off x="7668617" y="2772197"/>
          <a:ext cx="3690769" cy="22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40"/>
                <a:gridCol w="2240229"/>
              </a:tblGrid>
              <a:tr h="45700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字符基线对齐（默认）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顶部对齐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中部对齐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底部对齐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8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840137"/>
            <a:ext cx="9721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空隙是由于</a:t>
            </a:r>
            <a:r>
              <a:rPr lang="zh-CN" altLang="en-US" sz="1800" dirty="0" smtClean="0">
                <a:solidFill>
                  <a:prstClr val="black"/>
                </a:solidFill>
              </a:rPr>
              <a:t>默认</a:t>
            </a:r>
            <a:r>
              <a:rPr lang="en-US" altLang="zh-CN" sz="1800" dirty="0" smtClean="0">
                <a:solidFill>
                  <a:prstClr val="black"/>
                </a:solidFill>
              </a:rPr>
              <a:t>【vertical-align】</a:t>
            </a:r>
            <a:r>
              <a:rPr lang="zh-CN" altLang="en-US" sz="1800" dirty="0" smtClean="0">
                <a:solidFill>
                  <a:prstClr val="black"/>
                </a:solidFill>
              </a:rPr>
              <a:t>以</a:t>
            </a:r>
            <a:r>
              <a:rPr lang="en-US" altLang="zh-CN" sz="1800" dirty="0" smtClean="0">
                <a:solidFill>
                  <a:prstClr val="black"/>
                </a:solidFill>
              </a:rPr>
              <a:t>【baseline】</a:t>
            </a:r>
            <a:r>
              <a:rPr lang="zh-CN" altLang="en-US" sz="1800" dirty="0" smtClean="0">
                <a:solidFill>
                  <a:prstClr val="black"/>
                </a:solidFill>
              </a:rPr>
              <a:t>为</a:t>
            </a:r>
            <a:r>
              <a:rPr lang="zh-CN" altLang="en-US" sz="1800" dirty="0">
                <a:solidFill>
                  <a:prstClr val="black"/>
                </a:solidFill>
              </a:rPr>
              <a:t>基准，底部预留</a:t>
            </a:r>
            <a:r>
              <a:rPr lang="zh-CN" altLang="en-US" sz="1800" dirty="0" smtClean="0">
                <a:solidFill>
                  <a:prstClr val="black"/>
                </a:solidFill>
              </a:rPr>
              <a:t>到</a:t>
            </a:r>
            <a:r>
              <a:rPr lang="en-US" altLang="zh-CN" sz="1800" dirty="0" smtClean="0">
                <a:solidFill>
                  <a:prstClr val="black"/>
                </a:solidFill>
              </a:rPr>
              <a:t>bottom</a:t>
            </a:r>
            <a:r>
              <a:rPr lang="zh-CN" altLang="en-US" sz="1800" dirty="0">
                <a:solidFill>
                  <a:prstClr val="black"/>
                </a:solidFill>
              </a:rPr>
              <a:t>的</a:t>
            </a:r>
            <a:r>
              <a:rPr lang="zh-CN" altLang="en-US" sz="1800" dirty="0" smtClean="0">
                <a:solidFill>
                  <a:prstClr val="black"/>
                </a:solidFill>
              </a:rPr>
              <a:t>距离。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方法</a:t>
            </a:r>
            <a:r>
              <a:rPr lang="en-US" altLang="zh-CN" sz="1800" dirty="0" smtClean="0">
                <a:solidFill>
                  <a:prstClr val="black"/>
                </a:solidFill>
              </a:rPr>
              <a:t>1</a:t>
            </a:r>
            <a:r>
              <a:rPr lang="zh-CN" altLang="en-US" sz="1800" dirty="0" smtClean="0">
                <a:solidFill>
                  <a:prstClr val="black"/>
                </a:solidFill>
              </a:rPr>
              <a:t>：转换图片的显示模式为非行间元素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方法</a:t>
            </a:r>
            <a:r>
              <a:rPr lang="en-US" altLang="zh-CN" sz="1800" dirty="0" smtClean="0">
                <a:solidFill>
                  <a:prstClr val="black"/>
                </a:solidFill>
              </a:rPr>
              <a:t>2</a:t>
            </a:r>
            <a:r>
              <a:rPr lang="zh-CN" altLang="en-US" sz="1800" dirty="0" smtClean="0">
                <a:solidFill>
                  <a:prstClr val="black"/>
                </a:solidFill>
              </a:rPr>
              <a:t>：</a:t>
            </a:r>
            <a:r>
              <a:rPr lang="zh-CN" altLang="en-US" sz="1800" dirty="0">
                <a:solidFill>
                  <a:prstClr val="black"/>
                </a:solidFill>
              </a:rPr>
              <a:t>更改</a:t>
            </a:r>
            <a:r>
              <a:rPr lang="en-US" altLang="zh-CN" sz="1800" dirty="0">
                <a:solidFill>
                  <a:prstClr val="black"/>
                </a:solidFill>
              </a:rPr>
              <a:t>【vertical-align】</a:t>
            </a:r>
            <a:r>
              <a:rPr lang="zh-CN" altLang="en-US" sz="1800" dirty="0">
                <a:solidFill>
                  <a:prstClr val="black"/>
                </a:solidFill>
              </a:rPr>
              <a:t>的对齐方式为非</a:t>
            </a:r>
            <a:r>
              <a:rPr lang="en-US" altLang="zh-CN" sz="1800" dirty="0">
                <a:solidFill>
                  <a:prstClr val="black"/>
                </a:solidFill>
              </a:rPr>
              <a:t>【baseline】</a:t>
            </a:r>
            <a:r>
              <a:rPr lang="zh-CN" altLang="en-US" sz="1800" dirty="0">
                <a:solidFill>
                  <a:prstClr val="black"/>
                </a:solidFill>
              </a:rPr>
              <a:t>值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300079"/>
            <a:ext cx="322594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消除图片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下方默认的空隙</a:t>
            </a: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</a:t>
            </a:r>
            <a:r>
              <a:rPr lang="zh-CN" altLang="en-US" sz="3200" b="1" dirty="0">
                <a:solidFill>
                  <a:srgbClr val="56A8BD"/>
                </a:solidFill>
              </a:rPr>
              <a:t>文本</a:t>
            </a:r>
          </a:p>
        </p:txBody>
      </p:sp>
    </p:spTree>
    <p:extLst>
      <p:ext uri="{BB962C8B-B14F-4D97-AF65-F5344CB8AC3E}">
        <p14:creationId xmlns:p14="http://schemas.microsoft.com/office/powerpoint/2010/main" val="25173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8656</TotalTime>
  <Words>1475</Words>
  <Application>Microsoft Office PowerPoint</Application>
  <PresentationFormat>自定义</PresentationFormat>
  <Paragraphs>284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693</cp:revision>
  <dcterms:created xsi:type="dcterms:W3CDTF">2019-02-21T04:23:58Z</dcterms:created>
  <dcterms:modified xsi:type="dcterms:W3CDTF">2019-07-28T16:52:09Z</dcterms:modified>
  <cp:category>视频教学</cp:category>
</cp:coreProperties>
</file>