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7" r:id="rId3"/>
    <p:sldId id="449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6" r:id="rId13"/>
    <p:sldId id="470" r:id="rId14"/>
    <p:sldId id="467" r:id="rId15"/>
    <p:sldId id="468" r:id="rId16"/>
    <p:sldId id="469" r:id="rId17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5B5"/>
    <a:srgbClr val="D75569"/>
    <a:srgbClr val="56A8BD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onathansilva/pen/rLABRz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第十八章：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构建：图片</a:t>
            </a: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、常见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图片格式及应用方式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&lt;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</a:rPr>
              <a:t>img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&gt;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对象及属性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元素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&lt;</a:t>
            </a:r>
            <a:r>
              <a:rPr lang="en-US" altLang="zh-CN" sz="3600" b="1" dirty="0" err="1" smtClean="0"/>
              <a:t>img</a:t>
            </a:r>
            <a:r>
              <a:rPr lang="en-US" altLang="zh-CN" sz="3600" b="1" dirty="0" smtClean="0"/>
              <a:t>&gt;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9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图像元素：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10729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单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标签，代表从外部引入一个图像文件。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img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标签用来指定</a:t>
            </a:r>
            <a:r>
              <a:rPr lang="zh-CN" altLang="en-US" sz="1800" dirty="0">
                <a:solidFill>
                  <a:prstClr val="black"/>
                </a:solidFill>
              </a:rPr>
              <a:t>一</a:t>
            </a:r>
            <a:r>
              <a:rPr lang="zh-CN" altLang="en-US" sz="1800" dirty="0" smtClean="0">
                <a:solidFill>
                  <a:prstClr val="black"/>
                </a:solidFill>
              </a:rPr>
              <a:t>个外部图像文件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zh-CN" altLang="en-US" sz="1800" dirty="0" smtClean="0">
                <a:solidFill>
                  <a:prstClr val="black"/>
                </a:solidFill>
              </a:rPr>
              <a:t>地址，创建</a:t>
            </a:r>
            <a:r>
              <a:rPr lang="zh-CN" altLang="en-US" sz="1800" dirty="0">
                <a:solidFill>
                  <a:prstClr val="black"/>
                </a:solidFill>
              </a:rPr>
              <a:t>的是被</a:t>
            </a:r>
            <a:r>
              <a:rPr lang="zh-CN" altLang="en-US" sz="1800" dirty="0" smtClean="0">
                <a:solidFill>
                  <a:prstClr val="black"/>
                </a:solidFill>
              </a:rPr>
              <a:t>引入的图像在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页面中的占</a:t>
            </a:r>
            <a:r>
              <a:rPr lang="zh-CN" altLang="en-US" sz="1800" dirty="0">
                <a:solidFill>
                  <a:prstClr val="black"/>
                </a:solidFill>
              </a:rPr>
              <a:t>位空间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行间元素，但默认表现</a:t>
            </a:r>
            <a:r>
              <a:rPr lang="en-US" altLang="zh-CN" sz="1800" dirty="0">
                <a:solidFill>
                  <a:prstClr val="black"/>
                </a:solidFill>
              </a:rPr>
              <a:t>inline-block</a:t>
            </a:r>
            <a:r>
              <a:rPr lang="zh-CN" altLang="en-US" sz="1800" dirty="0">
                <a:solidFill>
                  <a:prstClr val="black"/>
                </a:solidFill>
              </a:rPr>
              <a:t>效果，可以直接适用盒模型属性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56063"/>
            <a:ext cx="192980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3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56063"/>
            <a:ext cx="192980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83014"/>
              </p:ext>
            </p:extLst>
          </p:nvPr>
        </p:nvGraphicFramePr>
        <p:xfrm>
          <a:off x="539825" y="2772197"/>
          <a:ext cx="10009112" cy="274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2"/>
                <a:gridCol w="8175550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src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必需属性！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指定图像的链接路径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alt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必需属性！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规定图像的替代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文本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title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鼠标滑过时显示的文字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提示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宽度的设置。（推荐使用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来设置）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高度的设置。（推荐使用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来设置）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74055"/>
            <a:ext cx="10729192" cy="111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src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属性是必须的，用来指定外部图片文件的网络路径地址。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路径地址可以是相对或绝对的，对于同一个项目，通常使用相对的路径指定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96133"/>
            <a:ext cx="25778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 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1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74055"/>
            <a:ext cx="10729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【alt】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属性是必须的，用来说明图片的“内容含义”。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浏览器没法“看”图，需要通过</a:t>
            </a:r>
            <a:r>
              <a:rPr lang="en-US" altLang="zh-CN" sz="1800" dirty="0">
                <a:solidFill>
                  <a:srgbClr val="3CB5B5"/>
                </a:solidFill>
              </a:rPr>
              <a:t>alt</a:t>
            </a:r>
            <a:r>
              <a:rPr lang="zh-CN" altLang="en-US" sz="1800" dirty="0">
                <a:solidFill>
                  <a:srgbClr val="3CB5B5"/>
                </a:solidFill>
              </a:rPr>
              <a:t>来认知图片的意义。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当图片无法呈现时，</a:t>
            </a:r>
            <a:r>
              <a:rPr lang="en-US" altLang="zh-CN" sz="1800" dirty="0">
                <a:solidFill>
                  <a:srgbClr val="3CB5B5"/>
                </a:solidFill>
              </a:rPr>
              <a:t>alt</a:t>
            </a:r>
            <a:r>
              <a:rPr lang="zh-CN" altLang="en-US" sz="1800" dirty="0">
                <a:solidFill>
                  <a:srgbClr val="3CB5B5"/>
                </a:solidFill>
              </a:rPr>
              <a:t>会代替图片出现，让浏览者知道图片的意义</a:t>
            </a:r>
            <a:r>
              <a:rPr lang="zh-CN" altLang="en-US" sz="1800" dirty="0" smtClean="0">
                <a:solidFill>
                  <a:srgbClr val="3CB5B5"/>
                </a:solidFill>
              </a:rPr>
              <a:t>。</a:t>
            </a:r>
            <a:endParaRPr lang="zh-CN" altLang="en-US" sz="1800" dirty="0">
              <a:solidFill>
                <a:srgbClr val="3CB5B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96133"/>
            <a:ext cx="25778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alt=“ 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74055"/>
            <a:ext cx="10729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【title】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属性可以为图片元素附加一些额外的描述信息，能很好的增强用户浏览图片的体验。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鼠标移动到图片（元素）上时呈现的一段提示性文本。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rgbClr val="3CB5B5"/>
                </a:solidFill>
              </a:rPr>
              <a:t>提示性文本通常是额外的说明，或者功能的引导等，是非内容涵义的信息。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96133"/>
            <a:ext cx="49541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title=“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额外描述信息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74055"/>
            <a:ext cx="10729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中宽高属性的值可以是绝对或相对：绝对无需</a:t>
            </a:r>
            <a:r>
              <a:rPr lang="zh-CN" altLang="en-US" sz="1800" dirty="0">
                <a:solidFill>
                  <a:prstClr val="black"/>
                </a:solidFill>
              </a:rPr>
              <a:t>带</a:t>
            </a:r>
            <a:r>
              <a:rPr lang="zh-CN" altLang="en-US" sz="1800" dirty="0" smtClean="0">
                <a:solidFill>
                  <a:prstClr val="black"/>
                </a:solidFill>
              </a:rPr>
              <a:t>单位（默认</a:t>
            </a:r>
            <a:r>
              <a:rPr lang="zh-CN" altLang="en-US" sz="1800" dirty="0">
                <a:solidFill>
                  <a:prstClr val="black"/>
                </a:solidFill>
              </a:rPr>
              <a:t>都是</a:t>
            </a:r>
            <a:r>
              <a:rPr lang="en-US" altLang="zh-CN" sz="1800" dirty="0" err="1">
                <a:solidFill>
                  <a:prstClr val="black"/>
                </a:solidFill>
              </a:rPr>
              <a:t>px</a:t>
            </a:r>
            <a:r>
              <a:rPr lang="zh-CN" altLang="en-US" sz="1800" dirty="0" smtClean="0">
                <a:solidFill>
                  <a:prstClr val="black"/>
                </a:solidFill>
              </a:rPr>
              <a:t>），相对为</a:t>
            </a:r>
            <a:r>
              <a:rPr lang="en-US" altLang="zh-CN" sz="1800" dirty="0" smtClean="0">
                <a:solidFill>
                  <a:prstClr val="black"/>
                </a:solidFill>
              </a:rPr>
              <a:t>%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宽高属性用于指定图片在页面中的占位空间大小。对</a:t>
            </a:r>
            <a:r>
              <a:rPr lang="en-US" altLang="zh-CN" sz="1800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img</a:t>
            </a:r>
            <a:r>
              <a:rPr lang="en-US" altLang="zh-CN" sz="1800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元素进行宽高占位的基准设定，这样</a:t>
            </a:r>
            <a:r>
              <a:rPr lang="zh-CN" altLang="en-US" sz="1800" dirty="0"/>
              <a:t>浏览器在下载</a:t>
            </a:r>
            <a:r>
              <a:rPr lang="zh-CN" altLang="en-US" sz="1800" dirty="0" smtClean="0"/>
              <a:t>图像文件之前</a:t>
            </a:r>
            <a:r>
              <a:rPr lang="zh-CN" altLang="en-US" sz="1800" dirty="0"/>
              <a:t>就为其预留出了位置，从而可以加速文档的显示，还可以避免文档内容的移动。</a:t>
            </a:r>
            <a:r>
              <a:rPr lang="zh-CN" altLang="en-US" sz="1800" dirty="0" smtClean="0">
                <a:solidFill>
                  <a:prstClr val="black"/>
                </a:solidFill>
              </a:rPr>
              <a:t>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加载失败或出现问题时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</a:rPr>
              <a:t> </a:t>
            </a:r>
            <a:r>
              <a:rPr lang="zh-CN" altLang="en-US" sz="1800" dirty="0" smtClean="0">
                <a:solidFill>
                  <a:prstClr val="black"/>
                </a:solidFill>
              </a:rPr>
              <a:t>也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不会导致页面布局被破坏。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控制宽高设定，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中设定的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会优先于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标签中的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：图片元素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82229" y="2196133"/>
            <a:ext cx="49541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width=“”height=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常用</a:t>
            </a:r>
            <a:r>
              <a:rPr lang="en-US" altLang="zh-CN" sz="3600" b="1" dirty="0" smtClean="0"/>
              <a:t>web</a:t>
            </a:r>
            <a:r>
              <a:rPr lang="zh-CN" altLang="en-US" sz="3600" b="1" dirty="0" smtClean="0"/>
              <a:t>图片格式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475929" y="317695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CB5B5"/>
                </a:solidFill>
                <a:latin typeface="+mn-ea"/>
              </a:rPr>
              <a:t>在大多数的</a:t>
            </a:r>
            <a:r>
              <a:rPr lang="en-US" altLang="zh-CN" sz="2000" dirty="0">
                <a:solidFill>
                  <a:srgbClr val="3CB5B5"/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rgbClr val="3CB5B5"/>
                </a:solidFill>
                <a:latin typeface="+mn-ea"/>
              </a:rPr>
              <a:t>页面中，图片占到了页面大小的</a:t>
            </a:r>
            <a:r>
              <a:rPr lang="en-US" altLang="zh-CN" sz="2000" dirty="0">
                <a:solidFill>
                  <a:srgbClr val="3CB5B5"/>
                </a:solidFill>
                <a:latin typeface="+mn-ea"/>
              </a:rPr>
              <a:t>60%-70%</a:t>
            </a:r>
            <a:r>
              <a:rPr lang="zh-CN" altLang="en-US" sz="2000" dirty="0">
                <a:solidFill>
                  <a:srgbClr val="3CB5B5"/>
                </a:solidFill>
                <a:latin typeface="+mn-ea"/>
              </a:rPr>
              <a:t>。因此在</a:t>
            </a:r>
            <a:r>
              <a:rPr lang="en-US" altLang="zh-CN" sz="2000" dirty="0">
                <a:solidFill>
                  <a:srgbClr val="3CB5B5"/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rgbClr val="3CB5B5"/>
                </a:solidFill>
                <a:latin typeface="+mn-ea"/>
              </a:rPr>
              <a:t>开发中，不同的场景使用合适的图片格式对</a:t>
            </a:r>
            <a:r>
              <a:rPr lang="en-US" altLang="zh-CN" sz="2000" dirty="0">
                <a:solidFill>
                  <a:srgbClr val="3CB5B5"/>
                </a:solidFill>
                <a:latin typeface="+mn-ea"/>
              </a:rPr>
              <a:t>web</a:t>
            </a:r>
            <a:r>
              <a:rPr lang="zh-CN" altLang="en-US" sz="2000" dirty="0">
                <a:solidFill>
                  <a:srgbClr val="3CB5B5"/>
                </a:solidFill>
                <a:latin typeface="+mn-ea"/>
              </a:rPr>
              <a:t>页面的性能和体验是很重要的。</a:t>
            </a:r>
          </a:p>
        </p:txBody>
      </p:sp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JPEG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.jpg  /  .jpeg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常见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图片格式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21" y="1980109"/>
            <a:ext cx="2614811" cy="392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67817" y="2628181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色彩层次丰富，过渡平滑</a:t>
            </a:r>
            <a:r>
              <a:rPr lang="zh-CN" altLang="en-US" sz="1800" dirty="0" smtClean="0">
                <a:solidFill>
                  <a:prstClr val="black"/>
                </a:solidFill>
              </a:rPr>
              <a:t>。使用于照片、写实类型的图像。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利用有损的压缩方式，可极大缩减图片的</a:t>
            </a:r>
            <a:r>
              <a:rPr lang="zh-CN" altLang="en-US" sz="1800" dirty="0">
                <a:solidFill>
                  <a:prstClr val="black"/>
                </a:solidFill>
              </a:rPr>
              <a:t>大小。使用时尽量实现图片大小与质量的</a:t>
            </a:r>
            <a:r>
              <a:rPr lang="zh-CN" altLang="en-US" sz="1800" dirty="0" smtClean="0">
                <a:solidFill>
                  <a:prstClr val="black"/>
                </a:solidFill>
              </a:rPr>
              <a:t>平衡。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web</a:t>
            </a:r>
            <a:r>
              <a:rPr lang="zh-CN" altLang="en-US" sz="1800" dirty="0">
                <a:solidFill>
                  <a:prstClr val="black"/>
                </a:solidFill>
              </a:rPr>
              <a:t>最流行的图像格式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无法保存透明度，不能呈现</a:t>
            </a:r>
            <a:r>
              <a:rPr lang="zh-CN" altLang="en-US" sz="1800" dirty="0" smtClean="0">
                <a:solidFill>
                  <a:prstClr val="black"/>
                </a:solidFill>
              </a:rPr>
              <a:t>动画。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主要分为</a:t>
            </a:r>
            <a:r>
              <a:rPr lang="en-US" altLang="zh-CN" sz="1800" dirty="0" smtClean="0">
                <a:solidFill>
                  <a:prstClr val="black"/>
                </a:solidFill>
              </a:rPr>
              <a:t>png-8</a:t>
            </a:r>
            <a:r>
              <a:rPr lang="zh-CN" altLang="en-US" sz="1800" dirty="0" smtClean="0">
                <a:solidFill>
                  <a:prstClr val="black"/>
                </a:solidFill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</a:rPr>
              <a:t>png-24</a:t>
            </a:r>
            <a:r>
              <a:rPr lang="zh-CN" altLang="en-US" sz="1800" dirty="0" smtClean="0">
                <a:solidFill>
                  <a:prstClr val="black"/>
                </a:solidFill>
              </a:rPr>
              <a:t>两种格式。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无损压缩，压缩比</a:t>
            </a:r>
            <a:r>
              <a:rPr lang="zh-CN" altLang="en-US" sz="1800" dirty="0">
                <a:solidFill>
                  <a:prstClr val="black"/>
                </a:solidFill>
              </a:rPr>
              <a:t>高，生成文件体积</a:t>
            </a:r>
            <a:r>
              <a:rPr lang="zh-CN" altLang="en-US" sz="1800" dirty="0" smtClean="0">
                <a:solidFill>
                  <a:prstClr val="black"/>
                </a:solidFill>
              </a:rPr>
              <a:t>小。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适用于</a:t>
            </a:r>
            <a:r>
              <a:rPr lang="zh-CN" altLang="en-US" sz="1800" dirty="0"/>
              <a:t>线条图，</a:t>
            </a:r>
            <a:r>
              <a:rPr lang="en-US" altLang="zh-CN" sz="1800" dirty="0"/>
              <a:t>LOGO</a:t>
            </a:r>
            <a:r>
              <a:rPr lang="zh-CN" altLang="en-US" sz="1800" dirty="0"/>
              <a:t>，图标和颜色较少的图像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支持透明（</a:t>
            </a:r>
            <a:r>
              <a:rPr lang="en-US" altLang="zh-CN" sz="1800" dirty="0" smtClean="0">
                <a:solidFill>
                  <a:prstClr val="black"/>
                </a:solidFill>
              </a:rPr>
              <a:t>png-8</a:t>
            </a:r>
            <a:r>
              <a:rPr lang="zh-CN" altLang="en-US" sz="1800" dirty="0" smtClean="0">
                <a:solidFill>
                  <a:prstClr val="black"/>
                </a:solidFill>
              </a:rPr>
              <a:t>支持透明</a:t>
            </a:r>
            <a:r>
              <a:rPr lang="en-US" altLang="zh-CN" sz="1800" dirty="0" smtClean="0">
                <a:solidFill>
                  <a:prstClr val="black"/>
                </a:solidFill>
              </a:rPr>
              <a:t>/</a:t>
            </a:r>
            <a:r>
              <a:rPr lang="zh-CN" altLang="en-US" sz="1800" dirty="0" smtClean="0">
                <a:solidFill>
                  <a:prstClr val="black"/>
                </a:solidFill>
              </a:rPr>
              <a:t>不透明；</a:t>
            </a:r>
            <a:r>
              <a:rPr lang="en-US" altLang="zh-CN" sz="1800" dirty="0" smtClean="0">
                <a:solidFill>
                  <a:prstClr val="black"/>
                </a:solidFill>
              </a:rPr>
              <a:t>png-24</a:t>
            </a:r>
            <a:r>
              <a:rPr lang="zh-CN" altLang="en-US" sz="1800" dirty="0" smtClean="0">
                <a:solidFill>
                  <a:prstClr val="black"/>
                </a:solidFill>
              </a:rPr>
              <a:t>支持半透明）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不支持动画。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常见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图片格式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29" y="2513551"/>
            <a:ext cx="4543495" cy="309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老旧的图片格式。动画是其最大特点。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一</a:t>
            </a:r>
            <a:r>
              <a:rPr lang="zh-CN" altLang="en-US" sz="1800" dirty="0" smtClean="0">
                <a:solidFill>
                  <a:prstClr val="black"/>
                </a:solidFill>
              </a:rPr>
              <a:t>个</a:t>
            </a:r>
            <a:r>
              <a:rPr lang="en-US" altLang="zh-CN" sz="1800" dirty="0" smtClean="0">
                <a:solidFill>
                  <a:prstClr val="black"/>
                </a:solidFill>
              </a:rPr>
              <a:t>gif</a:t>
            </a:r>
            <a:r>
              <a:rPr lang="zh-CN" altLang="en-US" sz="1800" dirty="0" smtClean="0">
                <a:solidFill>
                  <a:prstClr val="black"/>
                </a:solidFill>
              </a:rPr>
              <a:t>图片中可以包含多帧画面，从而实现动画效果。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仅支持最多</a:t>
            </a:r>
            <a:r>
              <a:rPr lang="en-US" altLang="zh-CN" sz="1800" dirty="0" smtClean="0">
                <a:solidFill>
                  <a:prstClr val="black"/>
                </a:solidFill>
              </a:rPr>
              <a:t>256</a:t>
            </a:r>
            <a:r>
              <a:rPr lang="zh-CN" altLang="en-US" sz="1800" dirty="0">
                <a:solidFill>
                  <a:prstClr val="black"/>
                </a:solidFill>
              </a:rPr>
              <a:t>种色彩，</a:t>
            </a:r>
            <a:r>
              <a:rPr lang="zh-CN" altLang="en-US" sz="1800" dirty="0" smtClean="0">
                <a:solidFill>
                  <a:prstClr val="black"/>
                </a:solidFill>
              </a:rPr>
              <a:t>适用于</a:t>
            </a:r>
            <a:r>
              <a:rPr lang="zh-CN" altLang="en-US" sz="1800" dirty="0" smtClean="0"/>
              <a:t>色彩</a:t>
            </a:r>
            <a:r>
              <a:rPr lang="zh-CN" altLang="en-US" sz="1800" dirty="0"/>
              <a:t>简单的</a:t>
            </a:r>
            <a:r>
              <a:rPr lang="en-US" altLang="zh-CN" sz="1800" dirty="0"/>
              <a:t>logo</a:t>
            </a:r>
            <a:r>
              <a:rPr lang="zh-CN" altLang="en-US" sz="1800" dirty="0"/>
              <a:t>、</a:t>
            </a:r>
            <a:r>
              <a:rPr lang="en-US" altLang="zh-CN" sz="1800" dirty="0"/>
              <a:t>icon</a:t>
            </a:r>
            <a:r>
              <a:rPr lang="zh-CN" altLang="en-US" sz="1800" dirty="0"/>
              <a:t>、动</a:t>
            </a:r>
            <a:r>
              <a:rPr lang="zh-CN" altLang="en-US" sz="1800" dirty="0" smtClean="0"/>
              <a:t>图等。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支持透明，仅限于全</a:t>
            </a:r>
            <a:r>
              <a:rPr lang="zh-CN" altLang="en-US" sz="1800" dirty="0">
                <a:solidFill>
                  <a:prstClr val="black"/>
                </a:solidFill>
              </a:rPr>
              <a:t>透明</a:t>
            </a:r>
            <a:r>
              <a:rPr lang="en-US" altLang="zh-CN" sz="1800" dirty="0">
                <a:solidFill>
                  <a:prstClr val="black"/>
                </a:solidFill>
              </a:rPr>
              <a:t>/</a:t>
            </a:r>
            <a:r>
              <a:rPr lang="zh-CN" altLang="en-US" sz="1800" dirty="0">
                <a:solidFill>
                  <a:prstClr val="black"/>
                </a:solidFill>
              </a:rPr>
              <a:t>不透明的</a:t>
            </a:r>
            <a:r>
              <a:rPr lang="zh-CN" altLang="en-US" sz="1800" dirty="0" smtClean="0">
                <a:solidFill>
                  <a:prstClr val="black"/>
                </a:solidFill>
              </a:rPr>
              <a:t>效果。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目前前端实现动画的手法越来越多，不再推荐使用</a:t>
            </a:r>
            <a:r>
              <a:rPr lang="en-US" altLang="zh-CN" sz="1800" dirty="0" smtClean="0">
                <a:solidFill>
                  <a:prstClr val="black"/>
                </a:solidFill>
              </a:rPr>
              <a:t>gif</a:t>
            </a:r>
            <a:r>
              <a:rPr lang="zh-CN" altLang="en-US" sz="1800" dirty="0" smtClean="0">
                <a:solidFill>
                  <a:prstClr val="black"/>
                </a:solidFill>
              </a:rPr>
              <a:t>实现。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.gif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常见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图片格式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3074" name="Picture 2" descr="C:\Users\Administrator\Desktop\timg (1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01" y="270018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矢量图形的类型，</a:t>
            </a:r>
            <a:r>
              <a:rPr lang="zh-CN" altLang="en-US" sz="1800" dirty="0" smtClean="0">
                <a:solidFill>
                  <a:prstClr val="black"/>
                </a:solidFill>
              </a:rPr>
              <a:t>随意放大缩小不失真。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图像应用途径和范围可以参考</a:t>
            </a:r>
            <a:r>
              <a:rPr lang="en-US" altLang="zh-CN" sz="1800" dirty="0" err="1">
                <a:solidFill>
                  <a:prstClr val="black"/>
                </a:solidFill>
              </a:rPr>
              <a:t>png</a:t>
            </a:r>
            <a:r>
              <a:rPr lang="zh-CN" altLang="en-US" sz="1800" dirty="0">
                <a:solidFill>
                  <a:prstClr val="black"/>
                </a:solidFill>
              </a:rPr>
              <a:t>应用。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是</a:t>
            </a:r>
            <a:r>
              <a:rPr lang="en-US" altLang="zh-CN" sz="1800" dirty="0" smtClean="0">
                <a:solidFill>
                  <a:prstClr val="black"/>
                </a:solidFill>
              </a:rPr>
              <a:t>xml</a:t>
            </a:r>
            <a:r>
              <a:rPr lang="zh-CN" altLang="en-US" sz="1800" dirty="0" smtClean="0">
                <a:solidFill>
                  <a:prstClr val="black"/>
                </a:solidFill>
              </a:rPr>
              <a:t>语言编写出来的图像代码文件。可以直接通过代码编辑来修改，或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CSS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JS</a:t>
            </a:r>
            <a:r>
              <a:rPr lang="zh-CN" altLang="en-US" sz="1800" dirty="0" smtClean="0"/>
              <a:t>等语言来</a:t>
            </a:r>
            <a:r>
              <a:rPr lang="zh-CN" altLang="en-US" sz="1800" dirty="0"/>
              <a:t>操纵和</a:t>
            </a:r>
            <a:r>
              <a:rPr lang="zh-CN" altLang="en-US" sz="1800" dirty="0" smtClean="0"/>
              <a:t>创建动画。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常见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图片格式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61" y="2102793"/>
            <a:ext cx="4273843" cy="241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00665" y="528318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+mn-ea"/>
                <a:hlinkClick r:id="rId3"/>
              </a:rPr>
              <a:t>SVG</a:t>
            </a:r>
            <a:r>
              <a:rPr lang="zh-CN" altLang="en-US" sz="1800" dirty="0" smtClean="0">
                <a:latin typeface="+mn-ea"/>
                <a:hlinkClick r:id="rId3"/>
              </a:rPr>
              <a:t>的咖啡机动画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5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28181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系统图标格式文件</a:t>
            </a:r>
            <a:r>
              <a:rPr lang="zh-CN" altLang="en-US" sz="1800" dirty="0" smtClean="0">
                <a:solidFill>
                  <a:prstClr val="black"/>
                </a:solidFill>
              </a:rPr>
              <a:t>。常用于站点标题栏和收藏夹的小图标呈现。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现代浏览器通常能自动辨识通用图标命名</a:t>
            </a:r>
            <a:r>
              <a:rPr lang="en-US" altLang="zh-CN" sz="1800" dirty="0">
                <a:solidFill>
                  <a:prstClr val="black"/>
                </a:solidFill>
              </a:rPr>
              <a:t>【</a:t>
            </a:r>
            <a:r>
              <a:rPr lang="en-US" altLang="zh-CN" sz="1800" b="1" dirty="0">
                <a:solidFill>
                  <a:prstClr val="black"/>
                </a:solidFill>
              </a:rPr>
              <a:t>favicon.ico</a:t>
            </a:r>
            <a:r>
              <a:rPr lang="en-US" altLang="zh-CN" sz="1800" dirty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可以利用在线工具实现常见</a:t>
            </a:r>
            <a:r>
              <a:rPr lang="en-US" altLang="zh-CN" sz="1800" dirty="0" smtClean="0">
                <a:solidFill>
                  <a:prstClr val="black"/>
                </a:solidFill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</a:rPr>
              <a:t>图像格式到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ico</a:t>
            </a:r>
            <a:r>
              <a:rPr lang="zh-CN" altLang="en-US" sz="1800" dirty="0" smtClean="0">
                <a:solidFill>
                  <a:prstClr val="black"/>
                </a:solidFill>
              </a:rPr>
              <a:t>格式的转换。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10657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56A8BD"/>
                </a:solidFill>
              </a:rPr>
              <a:t>常见</a:t>
            </a: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图片格式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85" y="2209081"/>
            <a:ext cx="561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3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图片应用于页面的两种方式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475929" y="3176950"/>
            <a:ext cx="878497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CB5B5"/>
                </a:solidFill>
                <a:latin typeface="+mn-ea"/>
              </a:rPr>
              <a:t>内容图 </a:t>
            </a:r>
            <a:r>
              <a:rPr lang="en-US" altLang="zh-CN" sz="2000" dirty="0" smtClean="0">
                <a:solidFill>
                  <a:srgbClr val="3CB5B5"/>
                </a:solidFill>
                <a:latin typeface="+mn-ea"/>
              </a:rPr>
              <a:t>or </a:t>
            </a:r>
            <a:r>
              <a:rPr lang="zh-CN" altLang="en-US" sz="2000" dirty="0" smtClean="0">
                <a:solidFill>
                  <a:srgbClr val="3CB5B5"/>
                </a:solidFill>
                <a:latin typeface="+mn-ea"/>
              </a:rPr>
              <a:t>背景图</a:t>
            </a:r>
            <a:endParaRPr lang="zh-CN" altLang="en-US" sz="2000" dirty="0">
              <a:solidFill>
                <a:srgbClr val="3CB5B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2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766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内容图和背景图的区别：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124125"/>
            <a:ext cx="5832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首先判断图片是作为内容数据呈现还是视效呈现。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内容</a:t>
            </a:r>
            <a:r>
              <a:rPr lang="zh-CN" altLang="en-US" sz="1800" dirty="0" smtClean="0">
                <a:solidFill>
                  <a:prstClr val="black"/>
                </a:solidFill>
              </a:rPr>
              <a:t>图一般</a:t>
            </a:r>
            <a:r>
              <a:rPr lang="zh-CN" altLang="en-US" sz="1800" dirty="0">
                <a:solidFill>
                  <a:prstClr val="black"/>
                </a:solidFill>
              </a:rPr>
              <a:t>具有内容意义，属于文档内容</a:t>
            </a:r>
            <a:r>
              <a:rPr lang="zh-CN" altLang="en-US" sz="1800" dirty="0" smtClean="0">
                <a:solidFill>
                  <a:prstClr val="black"/>
                </a:solidFill>
              </a:rPr>
              <a:t>，使用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img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标签嵌入到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页面中。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背景</a:t>
            </a:r>
            <a:r>
              <a:rPr lang="zh-CN" altLang="en-US" sz="1800" dirty="0" smtClean="0">
                <a:solidFill>
                  <a:prstClr val="black"/>
                </a:solidFill>
              </a:rPr>
              <a:t>图一般不具备内容含义，仅作为</a:t>
            </a:r>
            <a:r>
              <a:rPr lang="zh-CN" altLang="en-US" sz="1800" dirty="0">
                <a:solidFill>
                  <a:prstClr val="black"/>
                </a:solidFill>
              </a:rPr>
              <a:t>修饰</a:t>
            </a:r>
            <a:r>
              <a:rPr lang="en-US" altLang="zh-CN" sz="1800" dirty="0">
                <a:solidFill>
                  <a:prstClr val="black"/>
                </a:solidFill>
              </a:rPr>
              <a:t>html</a:t>
            </a:r>
            <a:r>
              <a:rPr lang="zh-CN" altLang="en-US" sz="1800" dirty="0">
                <a:solidFill>
                  <a:prstClr val="black"/>
                </a:solidFill>
              </a:rPr>
              <a:t>元素</a:t>
            </a:r>
            <a:r>
              <a:rPr lang="zh-CN" altLang="en-US" sz="1800" dirty="0" smtClean="0">
                <a:solidFill>
                  <a:prstClr val="black"/>
                </a:solidFill>
              </a:rPr>
              <a:t>的视效存在</a:t>
            </a:r>
            <a:r>
              <a:rPr lang="zh-CN" altLang="en-US" sz="1800" dirty="0">
                <a:solidFill>
                  <a:prstClr val="black"/>
                </a:solidFill>
              </a:rPr>
              <a:t>，即便不可用也不会影响网页的</a:t>
            </a:r>
            <a:r>
              <a:rPr lang="zh-CN" altLang="en-US" sz="1800" dirty="0" smtClean="0">
                <a:solidFill>
                  <a:prstClr val="black"/>
                </a:solidFill>
              </a:rPr>
              <a:t>可用性。使用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样式的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background</a:t>
            </a:r>
            <a:r>
              <a:rPr lang="zh-CN" altLang="en-US" sz="1800" dirty="0" smtClean="0">
                <a:solidFill>
                  <a:prstClr val="black"/>
                </a:solidFill>
              </a:rPr>
              <a:t>背景属性来定义和控制视效。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web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图片应用方式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3" y="2402394"/>
            <a:ext cx="4924120" cy="224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8987</TotalTime>
  <Words>965</Words>
  <Application>Microsoft Office PowerPoint</Application>
  <PresentationFormat>自定义</PresentationFormat>
  <Paragraphs>92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727</cp:revision>
  <dcterms:created xsi:type="dcterms:W3CDTF">2019-02-21T04:23:58Z</dcterms:created>
  <dcterms:modified xsi:type="dcterms:W3CDTF">2019-07-29T09:25:52Z</dcterms:modified>
  <cp:category>视频教学</cp:category>
</cp:coreProperties>
</file>