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07" r:id="rId3"/>
    <p:sldId id="449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80" r:id="rId13"/>
    <p:sldId id="481" r:id="rId14"/>
    <p:sldId id="483" r:id="rId15"/>
    <p:sldId id="482" r:id="rId16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569"/>
    <a:srgbClr val="3CB5B5"/>
    <a:srgbClr val="002B41"/>
    <a:srgbClr val="56A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>
        <p:scale>
          <a:sx n="100" d="100"/>
          <a:sy n="100" d="100"/>
        </p:scale>
        <p:origin x="-1080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3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99235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第十九章：</a:t>
            </a:r>
            <a:r>
              <a:rPr lang="en-US" altLang="zh-CN" sz="1600" b="1" dirty="0" smtClean="0">
                <a:solidFill>
                  <a:srgbClr val="002B41"/>
                </a:solidFill>
                <a:latin typeface="+mj-ea"/>
                <a:ea typeface="+mj-ea"/>
              </a:rPr>
              <a:t>CSS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背景控制：</a:t>
            </a:r>
            <a:r>
              <a:rPr lang="en-US" altLang="zh-CN" sz="1600" b="1" dirty="0" smtClean="0">
                <a:solidFill>
                  <a:srgbClr val="002B41"/>
                </a:solidFill>
                <a:latin typeface="+mj-ea"/>
                <a:ea typeface="+mj-ea"/>
              </a:rPr>
              <a:t>background</a:t>
            </a:r>
            <a:endParaRPr lang="zh-CN" altLang="en-US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、色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、图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3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 重复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4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、定位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5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、附着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6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、源点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7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 剪裁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8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、尺寸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9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、复合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10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、多重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背景尺寸：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358598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background-size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背景：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background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484165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定义背景图像的尺寸</a:t>
            </a:r>
            <a:r>
              <a:rPr lang="zh-CN" altLang="en-US" sz="1800" dirty="0" smtClean="0">
                <a:solidFill>
                  <a:prstClr val="black"/>
                </a:solidFill>
              </a:rPr>
              <a:t>大小，不可以设定负值。</a:t>
            </a:r>
            <a:endParaRPr lang="en-US" altLang="zh-CN" sz="1600" dirty="0" smtClean="0">
              <a:solidFill>
                <a:srgbClr val="3CB5B5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89566"/>
              </p:ext>
            </p:extLst>
          </p:nvPr>
        </p:nvGraphicFramePr>
        <p:xfrm>
          <a:off x="899865" y="3204245"/>
          <a:ext cx="9055937" cy="265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665"/>
                <a:gridCol w="7644272"/>
              </a:tblGrid>
              <a:tr h="360041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954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auto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默认值，保持背景图的原始高度和宽度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9549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数值（带单位）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定义背景图具体的宽度和高度，允许设置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个值或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个值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954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定义背景图的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大小，允许设置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个值或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个值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954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cover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背景图会根据需要等比缩放，以实现覆盖容器背景区域（背景图像有可能超出容器）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954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contain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将背景图像等比缩放到宽度或高度与容器的宽度或高度相等（背景图像始终在容器内）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7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背景尺寸：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358598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background-size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背景：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background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484165"/>
            <a:ext cx="1044116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值的定义为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【</a:t>
            </a:r>
            <a:r>
              <a:rPr lang="zh-CN" altLang="en-US" sz="1800" b="1" dirty="0" smtClean="0">
                <a:solidFill>
                  <a:prstClr val="black"/>
                </a:solidFill>
              </a:rPr>
              <a:t>数值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或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【%】</a:t>
            </a:r>
            <a:r>
              <a:rPr lang="zh-CN" altLang="en-US" sz="1800" dirty="0" smtClean="0">
                <a:solidFill>
                  <a:prstClr val="black"/>
                </a:solidFill>
              </a:rPr>
              <a:t>时：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601081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个值：该值定义为宽度，第二个值设定高度默认为</a:t>
            </a:r>
            <a:r>
              <a:rPr lang="en-US" altLang="zh-CN" sz="16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auto，</a:t>
            </a:r>
            <a:r>
              <a:rPr lang="zh-CN" altLang="en-US" sz="16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即背景图以提供的宽度作为参照来进行等比</a:t>
            </a:r>
            <a:r>
              <a:rPr lang="zh-CN" altLang="en-US" sz="16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缩放。</a:t>
            </a:r>
            <a:endParaRPr lang="en-US" altLang="zh-CN" sz="16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1081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个值：第一个用于定义背景图像的宽度，第二个用于定义背景图像的</a:t>
            </a:r>
            <a:r>
              <a:rPr lang="zh-CN" altLang="en-US" sz="16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高度。</a:t>
            </a:r>
            <a:endParaRPr lang="en-US" altLang="zh-CN" sz="1600" dirty="0" smtClean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值的定义</a:t>
            </a:r>
            <a:r>
              <a:rPr lang="zh-CN" altLang="en-US" sz="1800" dirty="0" smtClean="0">
                <a:solidFill>
                  <a:prstClr val="black"/>
                </a:solidFill>
              </a:rPr>
              <a:t>为</a:t>
            </a:r>
            <a:r>
              <a:rPr lang="en-US" altLang="zh-CN" sz="1800" b="1" dirty="0">
                <a:solidFill>
                  <a:prstClr val="black"/>
                </a:solidFill>
              </a:rPr>
              <a:t>【cover】</a:t>
            </a:r>
            <a:r>
              <a:rPr lang="zh-CN" altLang="en-US" sz="1800" dirty="0" smtClean="0">
                <a:solidFill>
                  <a:prstClr val="black"/>
                </a:solidFill>
              </a:rPr>
              <a:t>或</a:t>
            </a:r>
            <a:r>
              <a:rPr lang="en-US" altLang="zh-CN" sz="1800" b="1" dirty="0">
                <a:solidFill>
                  <a:prstClr val="black"/>
                </a:solidFill>
              </a:rPr>
              <a:t>【contain】</a:t>
            </a:r>
            <a:r>
              <a:rPr lang="zh-CN" altLang="en-US" sz="1800" dirty="0" smtClean="0">
                <a:solidFill>
                  <a:prstClr val="black"/>
                </a:solidFill>
              </a:rPr>
              <a:t>时</a:t>
            </a:r>
            <a:r>
              <a:rPr lang="zh-CN" altLang="en-US" sz="1800" dirty="0">
                <a:solidFill>
                  <a:prstClr val="black"/>
                </a:solidFill>
              </a:rPr>
              <a:t>：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601081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都以适应容器尺寸为目的，进行等比</a:t>
            </a:r>
            <a:r>
              <a:rPr lang="zh-CN" altLang="en-US" sz="16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缩放。</a:t>
            </a:r>
            <a:endParaRPr lang="en-US" altLang="zh-CN" sz="1600" dirty="0" smtClean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1081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【cover】</a:t>
            </a:r>
            <a:r>
              <a:rPr lang="zh-CN" altLang="en-US" sz="16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要覆盖容器尺寸，背景图可能会被拉伸和裁剪；</a:t>
            </a:r>
            <a:r>
              <a:rPr lang="en-US" altLang="zh-CN" sz="16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【contain】</a:t>
            </a:r>
            <a:r>
              <a:rPr lang="zh-CN" altLang="en-US" sz="16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要让背景图完全呈现，容器区域可能出现留白。</a:t>
            </a:r>
            <a:endParaRPr lang="en-US" altLang="zh-CN" sz="1600" dirty="0" smtClean="0">
              <a:solidFill>
                <a:srgbClr val="3CB5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复合属性：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背景：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background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10172"/>
            <a:ext cx="104411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背景的复合写法，推荐按照上述顺序来排列值，未定义的值将遵循默认。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值与值之间用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空格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分隔，但要注意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【position】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【size】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个属性值的连接方式。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因为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【origin】</a:t>
            </a:r>
            <a:r>
              <a:rPr lang="zh-CN" altLang="en-US" sz="1800" dirty="0" smtClean="0">
                <a:solidFill>
                  <a:prstClr val="black"/>
                </a:solidFill>
              </a:rPr>
              <a:t>和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【clip】</a:t>
            </a:r>
            <a:r>
              <a:rPr lang="zh-CN" altLang="en-US" sz="1800" dirty="0" smtClean="0">
                <a:solidFill>
                  <a:prstClr val="black"/>
                </a:solidFill>
              </a:rPr>
              <a:t>的值是一样的，如果设定</a:t>
            </a:r>
            <a:r>
              <a:rPr lang="en-US" altLang="zh-CN" sz="1800" dirty="0" smtClean="0">
                <a:solidFill>
                  <a:prstClr val="black"/>
                </a:solidFill>
              </a:rPr>
              <a:t>1</a:t>
            </a:r>
            <a:r>
              <a:rPr lang="zh-CN" altLang="en-US" sz="1800" dirty="0" smtClean="0">
                <a:solidFill>
                  <a:prstClr val="black"/>
                </a:solidFill>
              </a:rPr>
              <a:t>个值，将同时作用与这</a:t>
            </a:r>
            <a:r>
              <a:rPr lang="en-US" altLang="zh-CN" sz="1800" dirty="0" smtClean="0">
                <a:solidFill>
                  <a:prstClr val="black"/>
                </a:solidFill>
              </a:rPr>
              <a:t>2</a:t>
            </a:r>
            <a:r>
              <a:rPr lang="zh-CN" altLang="en-US" sz="1800" dirty="0" smtClean="0">
                <a:solidFill>
                  <a:prstClr val="black"/>
                </a:solidFill>
              </a:rPr>
              <a:t>个属性。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实际应用中，可以根据需要，先使用复合属性来定义常规的背景设置，然后再将复杂的、可能改变的独立属性提取出来单独设置（后者优先）。</a:t>
            </a:r>
            <a:endParaRPr lang="en-US" altLang="zh-CN" sz="1600" dirty="0" smtClean="0">
              <a:solidFill>
                <a:srgbClr val="3CB5B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945" y="2221443"/>
            <a:ext cx="9698681" cy="369332"/>
          </a:xfrm>
          <a:prstGeom prst="rect">
            <a:avLst/>
          </a:prstGeom>
          <a:solidFill>
            <a:srgbClr val="D75569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background｛[color] [image] [repeat] [attachment] [position/size][origin] [clip] 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｝</a:t>
            </a:r>
            <a:endPara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9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多重背景设置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546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多重背景：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背景：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background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196133"/>
            <a:ext cx="10441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版本开始，支持给一个容器添加多个背景图的设置。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将多个背景图的设置参数，用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逗号进行分隔。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注意其叠加的顺序关系为前者在上，后者在下即可。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可以使用独立属性拆分书写，也可以使用复合属性进行一次性定义。</a:t>
            </a:r>
            <a:endParaRPr lang="en-US" altLang="zh-CN" sz="1600" dirty="0" smtClean="0">
              <a:solidFill>
                <a:srgbClr val="3CB5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综合练习：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背景：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background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945" y="2221443"/>
            <a:ext cx="3416320" cy="369332"/>
          </a:xfrm>
          <a:prstGeom prst="rect">
            <a:avLst/>
          </a:prstGeom>
          <a:solidFill>
            <a:srgbClr val="D75569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用背景图方式实现右侧页面效果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40" y="2333625"/>
            <a:ext cx="5520523" cy="312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8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548061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background</a:t>
            </a:r>
            <a:r>
              <a:rPr lang="zh-CN" altLang="en-US" sz="3600" b="1" dirty="0" smtClean="0"/>
              <a:t>背景属性综述</a:t>
            </a:r>
            <a:endParaRPr lang="zh-CN" altLang="en-US" sz="3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081" y="2412157"/>
            <a:ext cx="6456363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1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背景色：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329795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背景：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background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28181"/>
            <a:ext cx="10585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未指定背景色彩时，默认值为</a:t>
            </a:r>
            <a:r>
              <a:rPr lang="zh-CN" altLang="en-US" sz="1800" dirty="0">
                <a:solidFill>
                  <a:prstClr val="black"/>
                </a:solidFill>
              </a:rPr>
              <a:t>透明</a:t>
            </a: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transparent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背景色永远处于最下方，会被背景图覆盖。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支持所有色彩值的定义类型，</a:t>
            </a:r>
            <a:r>
              <a:rPr lang="zh-CN" altLang="en-US" sz="1800" dirty="0" smtClean="0">
                <a:solidFill>
                  <a:prstClr val="black"/>
                </a:solidFill>
              </a:rPr>
              <a:t>但背景色只能是单一色彩，不支持渐变和其他与背景图相关的设置。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7" name="文本框 32"/>
          <p:cNvSpPr txBox="1"/>
          <p:nvPr/>
        </p:nvSpPr>
        <p:spPr>
          <a:xfrm>
            <a:off x="482229" y="4932437"/>
            <a:ext cx="2505868" cy="338554"/>
          </a:xfrm>
          <a:prstGeom prst="rect">
            <a:avLst/>
          </a:prstGeom>
          <a:solidFill>
            <a:srgbClr val="3CB5B5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ex.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带透明的对象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1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329795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background-image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背景：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background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28181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指定背景图像，可以支持多种图像类型。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err="1" smtClean="0">
                <a:solidFill>
                  <a:srgbClr val="3CB5B5"/>
                </a:solidFill>
                <a:latin typeface="+mn-ea"/>
              </a:rPr>
              <a:t>url</a:t>
            </a:r>
            <a:r>
              <a:rPr lang="en-US" altLang="zh-CN" sz="1800" dirty="0" smtClean="0">
                <a:solidFill>
                  <a:srgbClr val="3CB5B5"/>
                </a:solidFill>
                <a:latin typeface="+mn-ea"/>
              </a:rPr>
              <a:t>() = </a:t>
            </a:r>
            <a:r>
              <a:rPr lang="zh-CN" altLang="en-US" sz="1800" dirty="0" smtClean="0">
                <a:solidFill>
                  <a:srgbClr val="3CB5B5"/>
                </a:solidFill>
                <a:latin typeface="+mn-ea"/>
              </a:rPr>
              <a:t>定义背景图的地址</a:t>
            </a:r>
            <a:endParaRPr lang="en-US" altLang="zh-CN" sz="1800" dirty="0" smtClean="0">
              <a:solidFill>
                <a:srgbClr val="3CB5B5"/>
              </a:solidFill>
              <a:latin typeface="+mn-ea"/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err="1" smtClean="0">
                <a:solidFill>
                  <a:srgbClr val="3CB5B5"/>
                </a:solidFill>
                <a:latin typeface="+mn-ea"/>
              </a:rPr>
              <a:t>url</a:t>
            </a:r>
            <a:r>
              <a:rPr lang="en-US" altLang="zh-CN" sz="1800" dirty="0" smtClean="0">
                <a:solidFill>
                  <a:srgbClr val="3CB5B5"/>
                </a:solidFill>
                <a:latin typeface="+mn-ea"/>
              </a:rPr>
              <a:t>() = </a:t>
            </a:r>
            <a:r>
              <a:rPr lang="zh-CN" altLang="en-US" sz="1800" dirty="0" smtClean="0">
                <a:solidFill>
                  <a:srgbClr val="3CB5B5"/>
                </a:solidFill>
                <a:latin typeface="+mn-ea"/>
              </a:rPr>
              <a:t>直接写入图片编码（最常见的</a:t>
            </a:r>
            <a:r>
              <a:rPr lang="en-US" altLang="zh-CN" sz="1800" dirty="0" smtClean="0">
                <a:solidFill>
                  <a:srgbClr val="3CB5B5"/>
                </a:solidFill>
                <a:latin typeface="+mn-ea"/>
              </a:rPr>
              <a:t>base64</a:t>
            </a:r>
            <a:r>
              <a:rPr lang="zh-CN" altLang="en-US" sz="1800" dirty="0" smtClean="0">
                <a:solidFill>
                  <a:srgbClr val="3CB5B5"/>
                </a:solidFill>
                <a:latin typeface="+mn-ea"/>
              </a:rPr>
              <a:t>编码）。</a:t>
            </a:r>
            <a:endParaRPr lang="en-US" altLang="zh-CN" sz="1800" dirty="0" smtClean="0">
              <a:solidFill>
                <a:srgbClr val="3CB5B5"/>
              </a:solidFill>
              <a:latin typeface="+mn-ea"/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srgbClr val="3CB5B5"/>
                </a:solidFill>
                <a:latin typeface="+mn-ea"/>
              </a:rPr>
              <a:t>gradient() = </a:t>
            </a:r>
            <a:r>
              <a:rPr lang="zh-CN" altLang="en-US" sz="1800" dirty="0" smtClean="0">
                <a:solidFill>
                  <a:srgbClr val="3CB5B5"/>
                </a:solidFill>
                <a:latin typeface="+mn-ea"/>
              </a:rPr>
              <a:t>指定色彩渐变的图像类型</a:t>
            </a:r>
            <a:endParaRPr lang="en-US" altLang="zh-CN" sz="1800" dirty="0" smtClean="0">
              <a:solidFill>
                <a:srgbClr val="3CB5B5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默认值</a:t>
            </a:r>
            <a:r>
              <a:rPr lang="zh-CN" altLang="en-US" sz="1800" dirty="0">
                <a:solidFill>
                  <a:prstClr val="black"/>
                </a:solidFill>
              </a:rPr>
              <a:t>为</a:t>
            </a:r>
            <a:r>
              <a:rPr lang="en-US" altLang="zh-CN" sz="1800" dirty="0" smtClean="0">
                <a:solidFill>
                  <a:prstClr val="black"/>
                </a:solidFill>
              </a:rPr>
              <a:t>none</a:t>
            </a:r>
            <a:r>
              <a:rPr lang="zh-CN" altLang="en-US" sz="1800" dirty="0" smtClean="0">
                <a:solidFill>
                  <a:prstClr val="black"/>
                </a:solidFill>
              </a:rPr>
              <a:t>，且该属性也不具备继承性。</a:t>
            </a:r>
            <a:endParaRPr lang="en-US" altLang="zh-CN" sz="1800" dirty="0" smtClean="0">
              <a:solidFill>
                <a:srgbClr val="3CB5B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28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背景重复：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329795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</a:t>
            </a: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背景：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background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28181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指定背景图像在容器中的填充方式。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允许使用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1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或者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2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个值来分别定义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X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轴和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Y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轴方向。</a:t>
            </a:r>
            <a:endParaRPr lang="en-US" altLang="zh-CN" sz="1800" dirty="0">
              <a:solidFill>
                <a:srgbClr val="3CB5B5"/>
              </a:solidFill>
              <a:latin typeface="+mn-ea"/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srgbClr val="002B41"/>
                </a:solidFill>
                <a:latin typeface="+mn-ea"/>
              </a:rPr>
              <a:t>【space】</a:t>
            </a:r>
            <a:r>
              <a:rPr lang="zh-CN" altLang="en-US" sz="1800" dirty="0" smtClean="0">
                <a:solidFill>
                  <a:srgbClr val="002B41"/>
                </a:solidFill>
                <a:latin typeface="+mn-ea"/>
              </a:rPr>
              <a:t>和</a:t>
            </a:r>
            <a:r>
              <a:rPr lang="en-US" altLang="zh-CN" sz="1800" dirty="0" smtClean="0">
                <a:solidFill>
                  <a:srgbClr val="002B41"/>
                </a:solidFill>
                <a:latin typeface="+mn-ea"/>
              </a:rPr>
              <a:t>【round】</a:t>
            </a:r>
            <a:r>
              <a:rPr lang="zh-CN" altLang="en-US" sz="1800" dirty="0" smtClean="0">
                <a:solidFill>
                  <a:srgbClr val="002B41"/>
                </a:solidFill>
                <a:latin typeface="+mn-ea"/>
              </a:rPr>
              <a:t>是</a:t>
            </a:r>
            <a:r>
              <a:rPr lang="en-US" altLang="zh-CN" sz="1800" dirty="0" smtClean="0">
                <a:solidFill>
                  <a:srgbClr val="002B41"/>
                </a:solidFill>
                <a:latin typeface="+mn-ea"/>
              </a:rPr>
              <a:t>css3</a:t>
            </a:r>
            <a:r>
              <a:rPr lang="zh-CN" altLang="en-US" sz="1800" dirty="0" smtClean="0">
                <a:solidFill>
                  <a:srgbClr val="002B41"/>
                </a:solidFill>
                <a:latin typeface="+mn-ea"/>
              </a:rPr>
              <a:t>的值，主要作用于如何让背景图更适应于容器。</a:t>
            </a:r>
            <a:endParaRPr lang="en-US" altLang="zh-CN" sz="1800" dirty="0" smtClean="0">
              <a:solidFill>
                <a:srgbClr val="002B41"/>
              </a:solidFill>
              <a:latin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49819"/>
              </p:ext>
            </p:extLst>
          </p:nvPr>
        </p:nvGraphicFramePr>
        <p:xfrm>
          <a:off x="6568529" y="2561928"/>
          <a:ext cx="4916512" cy="3199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096"/>
                <a:gridCol w="3744416"/>
              </a:tblGrid>
              <a:tr h="45700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repeat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重复填充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repeat-x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仅水平方向重复填充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repeat-y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仅垂直方向重复填充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no-repeat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不重复填充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space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留白填充 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留白区域均分至重复图像之间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round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环绕填充 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+ 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图像自动缩放至完整填充满容器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7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背景定位：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329795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背景：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background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28181"/>
            <a:ext cx="612068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指定背景图像在容器中的坐标定位。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值范围：方位关键词 </a:t>
            </a:r>
            <a:r>
              <a:rPr lang="en-US" altLang="zh-CN" sz="18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偏移距离（</a:t>
            </a:r>
            <a:r>
              <a:rPr lang="en-US" altLang="zh-CN" sz="1800" dirty="0" err="1" smtClean="0">
                <a:solidFill>
                  <a:prstClr val="black"/>
                </a:solidFill>
                <a:latin typeface="+mn-ea"/>
              </a:rPr>
              <a:t>px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prstClr val="black"/>
                </a:solidFill>
                <a:latin typeface="+mn-ea"/>
              </a:rPr>
              <a:t>%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）</a:t>
            </a:r>
            <a:r>
              <a:rPr lang="zh-CN" altLang="en-US" sz="1800" dirty="0" smtClean="0">
                <a:solidFill>
                  <a:prstClr val="black"/>
                </a:solidFill>
              </a:rPr>
              <a:t>，</a:t>
            </a:r>
            <a:r>
              <a:rPr lang="zh-CN" altLang="en-US" sz="1800" dirty="0">
                <a:solidFill>
                  <a:prstClr val="black"/>
                </a:solidFill>
              </a:rPr>
              <a:t>允许</a:t>
            </a:r>
            <a:r>
              <a:rPr lang="zh-CN" altLang="en-US" sz="1800" dirty="0" smtClean="0">
                <a:solidFill>
                  <a:prstClr val="black"/>
                </a:solidFill>
              </a:rPr>
              <a:t>负值。</a:t>
            </a:r>
            <a:endParaRPr lang="zh-CN" altLang="en-US" sz="1800" dirty="0">
              <a:solidFill>
                <a:prstClr val="black"/>
              </a:solidFill>
              <a:latin typeface="+mn-ea"/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支持多个值的定义方式：</a:t>
            </a:r>
            <a:endParaRPr lang="en-US" altLang="zh-CN" sz="1800" dirty="0" smtClean="0">
              <a:solidFill>
                <a:prstClr val="black"/>
              </a:solidFill>
              <a:latin typeface="+mn-ea"/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3CB5B5"/>
                </a:solidFill>
                <a:latin typeface="+mn-ea"/>
              </a:rPr>
              <a:t>1</a:t>
            </a:r>
            <a:r>
              <a:rPr lang="zh-CN" altLang="en-US" sz="1600" dirty="0" smtClean="0">
                <a:solidFill>
                  <a:srgbClr val="3CB5B5"/>
                </a:solidFill>
                <a:latin typeface="+mn-ea"/>
              </a:rPr>
              <a:t>个值：定义水平轴向，垂直</a:t>
            </a:r>
            <a:r>
              <a:rPr lang="zh-CN" altLang="en-US" sz="1600" dirty="0">
                <a:solidFill>
                  <a:srgbClr val="3CB5B5"/>
                </a:solidFill>
                <a:latin typeface="+mn-ea"/>
              </a:rPr>
              <a:t>轴向</a:t>
            </a:r>
            <a:r>
              <a:rPr lang="zh-CN" altLang="en-US" sz="1600" dirty="0" smtClean="0">
                <a:solidFill>
                  <a:srgbClr val="3CB5B5"/>
                </a:solidFill>
                <a:latin typeface="+mn-ea"/>
              </a:rPr>
              <a:t>为</a:t>
            </a:r>
            <a:r>
              <a:rPr lang="en-US" altLang="zh-CN" sz="1600" dirty="0" smtClean="0">
                <a:solidFill>
                  <a:srgbClr val="3CB5B5"/>
                </a:solidFill>
                <a:latin typeface="+mn-ea"/>
              </a:rPr>
              <a:t>center</a:t>
            </a:r>
            <a:endParaRPr lang="en-US" altLang="zh-CN" sz="1600" dirty="0">
              <a:solidFill>
                <a:srgbClr val="3CB5B5"/>
              </a:solidFill>
              <a:latin typeface="+mn-ea"/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3CB5B5"/>
                </a:solidFill>
                <a:latin typeface="+mn-ea"/>
              </a:rPr>
              <a:t>2</a:t>
            </a:r>
            <a:r>
              <a:rPr lang="zh-CN" altLang="en-US" sz="1600" dirty="0" smtClean="0">
                <a:solidFill>
                  <a:srgbClr val="3CB5B5"/>
                </a:solidFill>
                <a:latin typeface="+mn-ea"/>
              </a:rPr>
              <a:t>个值：水平轴向 垂直轴向</a:t>
            </a:r>
            <a:endParaRPr lang="en-US" altLang="zh-CN" sz="1600" dirty="0">
              <a:solidFill>
                <a:srgbClr val="3CB5B5"/>
              </a:solidFill>
              <a:latin typeface="+mn-ea"/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3CB5B5"/>
                </a:solidFill>
                <a:latin typeface="+mn-ea"/>
              </a:rPr>
              <a:t>2</a:t>
            </a:r>
            <a:r>
              <a:rPr lang="zh-CN" altLang="en-US" sz="1600" dirty="0" smtClean="0">
                <a:solidFill>
                  <a:srgbClr val="3CB5B5"/>
                </a:solidFill>
                <a:latin typeface="+mn-ea"/>
              </a:rPr>
              <a:t>组值：关键词</a:t>
            </a:r>
            <a:r>
              <a:rPr lang="en-US" altLang="zh-CN" sz="1600" dirty="0" smtClean="0">
                <a:solidFill>
                  <a:srgbClr val="3CB5B5"/>
                </a:solidFill>
                <a:latin typeface="+mn-ea"/>
              </a:rPr>
              <a:t>+</a:t>
            </a:r>
            <a:r>
              <a:rPr lang="zh-CN" altLang="en-US" sz="1600" dirty="0" smtClean="0">
                <a:solidFill>
                  <a:srgbClr val="3CB5B5"/>
                </a:solidFill>
                <a:latin typeface="+mn-ea"/>
              </a:rPr>
              <a:t>偏移量</a:t>
            </a:r>
            <a:r>
              <a:rPr lang="en-US" altLang="zh-CN" sz="1600" dirty="0" smtClean="0">
                <a:solidFill>
                  <a:srgbClr val="3CB5B5"/>
                </a:solidFill>
                <a:latin typeface="+mn-ea"/>
              </a:rPr>
              <a:t>2</a:t>
            </a:r>
            <a:r>
              <a:rPr lang="zh-CN" altLang="en-US" sz="1600" dirty="0" smtClean="0">
                <a:solidFill>
                  <a:srgbClr val="3CB5B5"/>
                </a:solidFill>
                <a:latin typeface="+mn-ea"/>
              </a:rPr>
              <a:t>个值为一组来定义一个</a:t>
            </a:r>
            <a:r>
              <a:rPr lang="zh-CN" altLang="en-US" sz="1600" dirty="0">
                <a:solidFill>
                  <a:srgbClr val="3CB5B5"/>
                </a:solidFill>
                <a:latin typeface="+mn-ea"/>
              </a:rPr>
              <a:t>轴</a:t>
            </a:r>
            <a:r>
              <a:rPr lang="zh-CN" altLang="en-US" sz="1600" dirty="0" smtClean="0">
                <a:solidFill>
                  <a:srgbClr val="3CB5B5"/>
                </a:solidFill>
                <a:latin typeface="+mn-ea"/>
              </a:rPr>
              <a:t>向</a:t>
            </a:r>
            <a:endParaRPr lang="en-US" altLang="zh-CN" sz="1600" dirty="0" smtClean="0">
              <a:solidFill>
                <a:srgbClr val="3CB5B5"/>
              </a:solidFill>
              <a:latin typeface="+mn-e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497" y="2604617"/>
            <a:ext cx="48958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背景附着：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358598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background-attachment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背景：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background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484165"/>
            <a:ext cx="6120680" cy="56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指定背景图像的定位参照对象。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567762"/>
              </p:ext>
            </p:extLst>
          </p:nvPr>
        </p:nvGraphicFramePr>
        <p:xfrm>
          <a:off x="934884" y="3167858"/>
          <a:ext cx="10190116" cy="1980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069"/>
                <a:gridCol w="6696744"/>
                <a:gridCol w="2736303"/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定位参照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1618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scroll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默认值，背景图是相对于元素自身固定，元素移动背景图跟随移动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容器自身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1618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fixed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背景图相对于浏览器窗口（视口）固定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浏览器视口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1618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local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背景图是相对于元素里面的内容固定，元素中的内容移动背景图跟随移动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容器中的内容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本框 32"/>
          <p:cNvSpPr txBox="1"/>
          <p:nvPr/>
        </p:nvSpPr>
        <p:spPr>
          <a:xfrm>
            <a:off x="482229" y="5457979"/>
            <a:ext cx="2505868" cy="338554"/>
          </a:xfrm>
          <a:prstGeom prst="rect">
            <a:avLst/>
          </a:prstGeom>
          <a:solidFill>
            <a:srgbClr val="3CB5B5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ex.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背景视觉差特效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9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背景源点：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358598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background-origin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背景：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background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28181"/>
            <a:ext cx="82809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指定背景图像的定位源点处于容器的哪个区域。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容器的</a:t>
            </a:r>
            <a:r>
              <a:rPr lang="en-US" altLang="zh-CN" sz="1800" dirty="0" smtClean="0">
                <a:solidFill>
                  <a:prstClr val="black"/>
                </a:solidFill>
              </a:rPr>
              <a:t>3</a:t>
            </a:r>
            <a:r>
              <a:rPr lang="zh-CN" altLang="en-US" sz="1800" dirty="0" smtClean="0">
                <a:solidFill>
                  <a:prstClr val="black"/>
                </a:solidFill>
              </a:rPr>
              <a:t>个区域：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3CB5B5"/>
                </a:solidFill>
              </a:rPr>
              <a:t>content-box</a:t>
            </a:r>
            <a:r>
              <a:rPr lang="zh-CN" altLang="en-US" sz="1600" dirty="0" smtClean="0">
                <a:solidFill>
                  <a:srgbClr val="3CB5B5"/>
                </a:solidFill>
              </a:rPr>
              <a:t>：内容区</a:t>
            </a:r>
            <a:endParaRPr lang="en-US" altLang="zh-CN" sz="1600" dirty="0" smtClean="0">
              <a:solidFill>
                <a:srgbClr val="3CB5B5"/>
              </a:solidFill>
            </a:endParaRPr>
          </a:p>
          <a:p>
            <a:pPr marL="941969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3CB5B5"/>
                </a:solidFill>
              </a:rPr>
              <a:t>padding-box</a:t>
            </a:r>
            <a:r>
              <a:rPr lang="zh-CN" altLang="en-US" sz="1600" dirty="0" smtClean="0">
                <a:solidFill>
                  <a:srgbClr val="3CB5B5"/>
                </a:solidFill>
              </a:rPr>
              <a:t>：内容</a:t>
            </a:r>
            <a:r>
              <a:rPr lang="en-US" altLang="zh-CN" sz="1600" dirty="0" smtClean="0">
                <a:solidFill>
                  <a:srgbClr val="3CB5B5"/>
                </a:solidFill>
              </a:rPr>
              <a:t>+</a:t>
            </a:r>
            <a:r>
              <a:rPr lang="zh-CN" altLang="en-US" sz="1600" dirty="0" smtClean="0">
                <a:solidFill>
                  <a:srgbClr val="3CB5B5"/>
                </a:solidFill>
              </a:rPr>
              <a:t>内边距</a:t>
            </a:r>
            <a:endParaRPr lang="en-US" altLang="zh-CN" sz="1600" dirty="0" smtClean="0">
              <a:solidFill>
                <a:srgbClr val="3CB5B5"/>
              </a:solidFill>
            </a:endParaRPr>
          </a:p>
          <a:p>
            <a:pPr marL="941969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3CB5B5"/>
                </a:solidFill>
              </a:rPr>
              <a:t>border-box</a:t>
            </a:r>
            <a:r>
              <a:rPr lang="zh-CN" altLang="en-US" sz="1600" dirty="0" smtClean="0">
                <a:solidFill>
                  <a:srgbClr val="3CB5B5"/>
                </a:solidFill>
              </a:rPr>
              <a:t>：内容</a:t>
            </a:r>
            <a:r>
              <a:rPr lang="en-US" altLang="zh-CN" sz="1600" dirty="0" smtClean="0">
                <a:solidFill>
                  <a:srgbClr val="3CB5B5"/>
                </a:solidFill>
              </a:rPr>
              <a:t>+</a:t>
            </a:r>
            <a:r>
              <a:rPr lang="zh-CN" altLang="en-US" sz="1600" dirty="0" smtClean="0">
                <a:solidFill>
                  <a:srgbClr val="3CB5B5"/>
                </a:solidFill>
              </a:rPr>
              <a:t>内边距</a:t>
            </a:r>
            <a:r>
              <a:rPr lang="en-US" altLang="zh-CN" sz="1600" dirty="0" smtClean="0">
                <a:solidFill>
                  <a:srgbClr val="3CB5B5"/>
                </a:solidFill>
              </a:rPr>
              <a:t>+</a:t>
            </a:r>
            <a:r>
              <a:rPr lang="zh-CN" altLang="en-US" sz="1600" dirty="0" smtClean="0">
                <a:solidFill>
                  <a:srgbClr val="3CB5B5"/>
                </a:solidFill>
              </a:rPr>
              <a:t>边框</a:t>
            </a:r>
            <a:endParaRPr lang="en-US" altLang="zh-CN" sz="1600" dirty="0" smtClean="0">
              <a:solidFill>
                <a:srgbClr val="3CB5B5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仅针对背景图有效，且源点默认值为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【padding-box】</a:t>
            </a:r>
            <a:r>
              <a:rPr lang="zh-CN" altLang="en-US" sz="1800" b="1" dirty="0" smtClean="0">
                <a:solidFill>
                  <a:prstClr val="black"/>
                </a:solidFill>
              </a:rPr>
              <a:t>。</a:t>
            </a:r>
            <a:endParaRPr lang="en-US" altLang="zh-CN" sz="1800" b="1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如果对象设定为</a:t>
            </a: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background-attachment:fixed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，则此属性设定无效。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1600" dirty="0" smtClean="0">
              <a:solidFill>
                <a:srgbClr val="3CB5B5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55539" y="2700189"/>
            <a:ext cx="5629501" cy="2016224"/>
            <a:chOff x="4068217" y="3815054"/>
            <a:chExt cx="6336704" cy="2269511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8217" y="3815054"/>
              <a:ext cx="1933043" cy="2249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457" y="3821651"/>
              <a:ext cx="1972626" cy="2262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671" y="3815054"/>
              <a:ext cx="1913250" cy="2269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85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背景裁剪：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358598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background-clip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背景：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background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28181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指定背景的呈现覆盖于容器的哪个区域。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容器的</a:t>
            </a:r>
            <a:r>
              <a:rPr lang="en-US" altLang="zh-CN" sz="1800" dirty="0" smtClean="0">
                <a:solidFill>
                  <a:prstClr val="black"/>
                </a:solidFill>
              </a:rPr>
              <a:t>3</a:t>
            </a:r>
            <a:r>
              <a:rPr lang="zh-CN" altLang="en-US" sz="1800" dirty="0" smtClean="0">
                <a:solidFill>
                  <a:prstClr val="black"/>
                </a:solidFill>
              </a:rPr>
              <a:t>个区域：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3CB5B5"/>
                </a:solidFill>
              </a:rPr>
              <a:t>content-box</a:t>
            </a:r>
            <a:r>
              <a:rPr lang="zh-CN" altLang="en-US" sz="1600" dirty="0" smtClean="0">
                <a:solidFill>
                  <a:srgbClr val="3CB5B5"/>
                </a:solidFill>
              </a:rPr>
              <a:t>：内容区</a:t>
            </a:r>
            <a:endParaRPr lang="en-US" altLang="zh-CN" sz="1600" dirty="0" smtClean="0">
              <a:solidFill>
                <a:srgbClr val="3CB5B5"/>
              </a:solidFill>
            </a:endParaRPr>
          </a:p>
          <a:p>
            <a:pPr marL="941969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3CB5B5"/>
                </a:solidFill>
              </a:rPr>
              <a:t>padding-box</a:t>
            </a:r>
            <a:r>
              <a:rPr lang="zh-CN" altLang="en-US" sz="1600" dirty="0" smtClean="0">
                <a:solidFill>
                  <a:srgbClr val="3CB5B5"/>
                </a:solidFill>
              </a:rPr>
              <a:t>：内容</a:t>
            </a:r>
            <a:r>
              <a:rPr lang="en-US" altLang="zh-CN" sz="1600" dirty="0" smtClean="0">
                <a:solidFill>
                  <a:srgbClr val="3CB5B5"/>
                </a:solidFill>
              </a:rPr>
              <a:t>+</a:t>
            </a:r>
            <a:r>
              <a:rPr lang="zh-CN" altLang="en-US" sz="1600" dirty="0" smtClean="0">
                <a:solidFill>
                  <a:srgbClr val="3CB5B5"/>
                </a:solidFill>
              </a:rPr>
              <a:t>内边距</a:t>
            </a:r>
            <a:endParaRPr lang="en-US" altLang="zh-CN" sz="1600" dirty="0" smtClean="0">
              <a:solidFill>
                <a:srgbClr val="3CB5B5"/>
              </a:solidFill>
            </a:endParaRPr>
          </a:p>
          <a:p>
            <a:pPr marL="941969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3CB5B5"/>
                </a:solidFill>
              </a:rPr>
              <a:t>border-box</a:t>
            </a:r>
            <a:r>
              <a:rPr lang="zh-CN" altLang="en-US" sz="1600" dirty="0" smtClean="0">
                <a:solidFill>
                  <a:srgbClr val="3CB5B5"/>
                </a:solidFill>
              </a:rPr>
              <a:t>：内容</a:t>
            </a:r>
            <a:r>
              <a:rPr lang="en-US" altLang="zh-CN" sz="1600" dirty="0" smtClean="0">
                <a:solidFill>
                  <a:srgbClr val="3CB5B5"/>
                </a:solidFill>
              </a:rPr>
              <a:t>+</a:t>
            </a:r>
            <a:r>
              <a:rPr lang="zh-CN" altLang="en-US" sz="1600" dirty="0" smtClean="0">
                <a:solidFill>
                  <a:srgbClr val="3CB5B5"/>
                </a:solidFill>
              </a:rPr>
              <a:t>内边距</a:t>
            </a:r>
            <a:r>
              <a:rPr lang="en-US" altLang="zh-CN" sz="1600" dirty="0" smtClean="0">
                <a:solidFill>
                  <a:srgbClr val="3CB5B5"/>
                </a:solidFill>
              </a:rPr>
              <a:t>+</a:t>
            </a:r>
            <a:r>
              <a:rPr lang="zh-CN" altLang="en-US" sz="1600" dirty="0" smtClean="0">
                <a:solidFill>
                  <a:srgbClr val="3CB5B5"/>
                </a:solidFill>
              </a:rPr>
              <a:t>边框</a:t>
            </a:r>
            <a:endParaRPr lang="en-US" altLang="zh-CN" sz="1600" dirty="0" smtClean="0">
              <a:solidFill>
                <a:srgbClr val="3CB5B5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对所有背景（图和色）均有效，默认值为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【border-box】</a:t>
            </a:r>
            <a:r>
              <a:rPr lang="zh-CN" altLang="en-US" sz="1800" b="1" dirty="0" smtClean="0">
                <a:solidFill>
                  <a:prstClr val="black"/>
                </a:solidFill>
              </a:rPr>
              <a:t>。</a:t>
            </a:r>
            <a:endParaRPr lang="en-US" altLang="zh-CN" sz="1600" dirty="0" smtClean="0">
              <a:solidFill>
                <a:srgbClr val="3CB5B5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555" y="2628181"/>
            <a:ext cx="5857486" cy="198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32"/>
          <p:cNvSpPr txBox="1"/>
          <p:nvPr/>
        </p:nvSpPr>
        <p:spPr>
          <a:xfrm>
            <a:off x="539825" y="5627256"/>
            <a:ext cx="3816424" cy="338554"/>
          </a:xfrm>
          <a:prstGeom prst="rect">
            <a:avLst/>
          </a:prstGeom>
          <a:solidFill>
            <a:srgbClr val="3CB5B5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ex.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特殊值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【text】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0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9684</TotalTime>
  <Words>1096</Words>
  <Application>Microsoft Office PowerPoint</Application>
  <PresentationFormat>自定义</PresentationFormat>
  <Paragraphs>138</Paragraphs>
  <Slides>15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764</cp:revision>
  <dcterms:created xsi:type="dcterms:W3CDTF">2019-02-21T04:23:58Z</dcterms:created>
  <dcterms:modified xsi:type="dcterms:W3CDTF">2019-07-30T07:02:38Z</dcterms:modified>
  <cp:category>视频教学</cp:category>
</cp:coreProperties>
</file>