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2" r:id="rId5"/>
    <p:sldId id="263" r:id="rId6"/>
    <p:sldId id="269" r:id="rId7"/>
    <p:sldId id="260" r:id="rId8"/>
    <p:sldId id="264" r:id="rId9"/>
    <p:sldId id="261" r:id="rId10"/>
    <p:sldId id="270" r:id="rId11"/>
    <p:sldId id="265" r:id="rId12"/>
  </p:sldIdLst>
  <p:sldSz cx="11880850" cy="6840538"/>
  <p:notesSz cx="6858000" cy="9144000"/>
  <p:defaultTextStyle>
    <a:defPPr>
      <a:defRPr lang="zh-CN"/>
    </a:defPPr>
    <a:lvl1pPr marL="0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599069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198138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797207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396277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2995346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594415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193484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792553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A8BD"/>
    <a:srgbClr val="002B41"/>
    <a:srgbClr val="3C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91" autoAdjust="0"/>
    <p:restoredTop sz="94614" autoAdjust="0"/>
  </p:normalViewPr>
  <p:slideViewPr>
    <p:cSldViewPr>
      <p:cViewPr>
        <p:scale>
          <a:sx n="100" d="100"/>
          <a:sy n="100" d="100"/>
        </p:scale>
        <p:origin x="-1434" y="-270"/>
      </p:cViewPr>
      <p:guideLst>
        <p:guide orient="horz" pos="2155"/>
        <p:guide pos="37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09D1AC-A8BF-4B60-A284-0E980C6D75C5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52438" y="685800"/>
            <a:ext cx="59531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9B95B-2029-42C4-A169-5B6C05C0B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376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599069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198138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797207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396277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995346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594415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193484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792553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未标题-2.png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380586" y="-266463"/>
            <a:ext cx="4500264" cy="404677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文本框 4"/>
          <p:cNvSpPr txBox="1"/>
          <p:nvPr userDrawn="1"/>
        </p:nvSpPr>
        <p:spPr>
          <a:xfrm>
            <a:off x="467817" y="2190323"/>
            <a:ext cx="4700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400" dirty="0" smtClean="0"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前端开发系列课程</a:t>
            </a:r>
            <a:endParaRPr lang="zh-CN" altLang="en-US" sz="2400" dirty="0">
              <a:solidFill>
                <a:srgbClr val="56A8B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467816" y="2651988"/>
            <a:ext cx="6408713" cy="1200329"/>
            <a:chOff x="3526907" y="1766113"/>
            <a:chExt cx="4202826" cy="1200329"/>
          </a:xfrm>
        </p:grpSpPr>
        <p:sp>
          <p:nvSpPr>
            <p:cNvPr id="16" name="矩形 15"/>
            <p:cNvSpPr/>
            <p:nvPr userDrawn="1"/>
          </p:nvSpPr>
          <p:spPr>
            <a:xfrm>
              <a:off x="3526907" y="1766113"/>
              <a:ext cx="255999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119813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6A8BD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cs typeface="+mn-cs"/>
                </a:rPr>
                <a:t>html / </a:t>
              </a:r>
              <a:r>
                <a:rPr kumimoji="0" lang="en-US" altLang="zh-CN" sz="72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56A8BD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cs typeface="+mn-cs"/>
                </a:rPr>
                <a:t>css</a:t>
              </a:r>
              <a:endParaRPr kumimoji="0" lang="en-US" altLang="zh-CN" sz="7200" b="0" i="0" u="none" strike="noStrike" kern="1200" cap="none" spc="0" normalizeH="0" baseline="0" noProof="0" dirty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0" name="矩形 19"/>
            <p:cNvSpPr/>
            <p:nvPr userDrawn="1"/>
          </p:nvSpPr>
          <p:spPr>
            <a:xfrm>
              <a:off x="6124159" y="1873834"/>
              <a:ext cx="1605574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119813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5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6A8BD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cs typeface="+mn-cs"/>
                </a:rPr>
                <a:t>入门篇</a:t>
              </a:r>
              <a:endParaRPr kumimoji="0" lang="en-US" altLang="zh-CN" sz="5800" b="1" i="0" u="none" strike="noStrike" kern="1200" cap="none" spc="0" normalizeH="0" baseline="0" noProof="0" dirty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9" name="文本框 229"/>
          <p:cNvSpPr txBox="1"/>
          <p:nvPr userDrawn="1"/>
        </p:nvSpPr>
        <p:spPr>
          <a:xfrm>
            <a:off x="9684841" y="5724525"/>
            <a:ext cx="1643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200000"/>
              </a:lnSpc>
              <a:buFont typeface="Arial" pitchFamily="34" charset="0"/>
              <a:buNone/>
            </a:pPr>
            <a:r>
              <a:rPr lang="zh-CN" altLang="en-US" sz="1800" dirty="0" smtClean="0">
                <a:solidFill>
                  <a:srgbClr val="56A8BD"/>
                </a:solidFill>
                <a:latin typeface="微软雅黑" pitchFamily="34" charset="-122"/>
                <a:ea typeface="微软雅黑" pitchFamily="34" charset="-122"/>
              </a:rPr>
              <a:t>讲师：如水迷</a:t>
            </a:r>
            <a:endParaRPr lang="zh-CN" altLang="en-US" sz="1800" dirty="0">
              <a:solidFill>
                <a:srgbClr val="56A8B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Picture 3" descr="F:\柠檬学院\logo竖版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25" y="395933"/>
            <a:ext cx="1008111" cy="108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0779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360425" y="542925"/>
            <a:ext cx="111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360425" y="6228581"/>
            <a:ext cx="111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 userDrawn="1"/>
        </p:nvSpPr>
        <p:spPr>
          <a:xfrm>
            <a:off x="1698330" y="219014"/>
            <a:ext cx="9609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web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前端开发系列课程：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html + </a:t>
            </a:r>
            <a:r>
              <a:rPr kumimoji="0" lang="en-US" altLang="zh-CN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css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入门篇</a:t>
            </a:r>
            <a:endParaRPr lang="zh-CN" altLang="en-US" sz="1400" dirty="0">
              <a:solidFill>
                <a:srgbClr val="56A8BD"/>
              </a:solidFill>
            </a:endParaRPr>
          </a:p>
        </p:txBody>
      </p:sp>
      <p:grpSp>
        <p:nvGrpSpPr>
          <p:cNvPr id="27" name="组合 26"/>
          <p:cNvGrpSpPr/>
          <p:nvPr userDrawn="1"/>
        </p:nvGrpSpPr>
        <p:grpSpPr>
          <a:xfrm>
            <a:off x="2051993" y="6300589"/>
            <a:ext cx="9468432" cy="297140"/>
            <a:chOff x="2051993" y="6300589"/>
            <a:chExt cx="9468432" cy="297140"/>
          </a:xfrm>
        </p:grpSpPr>
        <p:sp>
          <p:nvSpPr>
            <p:cNvPr id="19" name="TextBox 18"/>
            <p:cNvSpPr txBox="1"/>
            <p:nvPr userDrawn="1"/>
          </p:nvSpPr>
          <p:spPr>
            <a:xfrm>
              <a:off x="2051993" y="6300589"/>
              <a:ext cx="12595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200" dirty="0" smtClean="0">
                  <a:solidFill>
                    <a:srgbClr val="56A8BD"/>
                  </a:solidFill>
                </a:rPr>
                <a:t>讲师：如水迷</a:t>
              </a:r>
              <a:endParaRPr lang="zh-CN" altLang="en-US" sz="1200" dirty="0">
                <a:solidFill>
                  <a:srgbClr val="56A8BD"/>
                </a:solidFill>
              </a:endParaRPr>
            </a:p>
          </p:txBody>
        </p:sp>
        <p:sp>
          <p:nvSpPr>
            <p:cNvPr id="25" name="TextBox 24"/>
            <p:cNvSpPr txBox="1"/>
            <p:nvPr userDrawn="1"/>
          </p:nvSpPr>
          <p:spPr>
            <a:xfrm>
              <a:off x="6876529" y="6320730"/>
              <a:ext cx="46438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200" dirty="0" smtClean="0">
                  <a:solidFill>
                    <a:srgbClr val="56A8BD"/>
                  </a:solidFill>
                </a:rPr>
                <a:t>课程</a:t>
              </a:r>
              <a:r>
                <a:rPr lang="zh-CN" altLang="en-US" sz="1200" dirty="0" smtClean="0">
                  <a:solidFill>
                    <a:srgbClr val="56A8BD"/>
                  </a:solidFill>
                </a:rPr>
                <a:t>笔记、源码及相关资源，请在</a:t>
              </a:r>
              <a:r>
                <a:rPr lang="zh-CN" altLang="en-US" sz="1200" dirty="0" smtClean="0">
                  <a:solidFill>
                    <a:srgbClr val="56A8BD"/>
                  </a:solidFill>
                </a:rPr>
                <a:t>课程页面联系咨询老师免费获取</a:t>
              </a:r>
              <a:endParaRPr lang="en-US" altLang="zh-CN" sz="1200" dirty="0" smtClean="0">
                <a:solidFill>
                  <a:srgbClr val="56A8BD"/>
                </a:solidFill>
              </a:endParaRPr>
            </a:p>
          </p:txBody>
        </p:sp>
      </p:grpSp>
      <p:pic>
        <p:nvPicPr>
          <p:cNvPr id="1026" name="Picture 2" descr="F:\柠檬学院\logo横版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25" y="205855"/>
            <a:ext cx="1310173" cy="33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3924201" y="6320729"/>
            <a:ext cx="2434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 smtClean="0">
                <a:solidFill>
                  <a:srgbClr val="56A8BD"/>
                </a:solidFill>
              </a:rPr>
              <a:t>留言信箱：</a:t>
            </a:r>
            <a:r>
              <a:rPr lang="en-US" altLang="zh-CN" sz="1200" dirty="0" smtClean="0">
                <a:solidFill>
                  <a:srgbClr val="56A8BD"/>
                </a:solidFill>
              </a:rPr>
              <a:t>998858@qq.com</a:t>
            </a:r>
            <a:endParaRPr lang="zh-CN" altLang="en-US" sz="1200" dirty="0">
              <a:solidFill>
                <a:srgbClr val="56A8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647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539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timing>
    <p:tnLst>
      <p:par>
        <p:cTn id="1" dur="indefinite" restart="never" nodeType="tmRoot"/>
      </p:par>
    </p:tnLst>
  </p:timing>
  <p:txStyles>
    <p:titleStyle>
      <a:lvl1pPr algn="ctr" defTabSz="119813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9302" indent="-449302" algn="l" defTabSz="1198138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973487" indent="-374418" algn="l" defTabSz="1198138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497673" indent="-299535" algn="l" defTabSz="1198138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096742" indent="-299535" algn="l" defTabSz="1198138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95811" indent="-299535" algn="l" defTabSz="1198138" rtl="0" eaLnBrk="1" latinLnBrk="0" hangingPunct="1">
        <a:spcBef>
          <a:spcPct val="20000"/>
        </a:spcBef>
        <a:buFont typeface="Arial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94880" indent="-299535" algn="l" defTabSz="1198138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93950" indent="-299535" algn="l" defTabSz="1198138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493019" indent="-299535" algn="l" defTabSz="1198138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092088" indent="-299535" algn="l" defTabSz="1198138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99069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98138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97207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396277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5346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94415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93484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92553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.com.cn/" TargetMode="External"/><Relationship Id="rId2" Type="http://schemas.openxmlformats.org/officeDocument/2006/relationships/hyperlink" Target="http://www.runoo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s://tongji.baidu.com/data/browse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29"/>
          <p:cNvSpPr txBox="1"/>
          <p:nvPr/>
        </p:nvSpPr>
        <p:spPr>
          <a:xfrm>
            <a:off x="467817" y="3927227"/>
            <a:ext cx="85394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200000"/>
              </a:lnSpc>
              <a:buFont typeface="Arial" pitchFamily="34" charset="0"/>
              <a:buNone/>
            </a:pPr>
            <a:r>
              <a:rPr lang="zh-CN" altLang="en-US" sz="1600" b="1" dirty="0">
                <a:solidFill>
                  <a:srgbClr val="002B41"/>
                </a:solidFill>
                <a:latin typeface="+mj-ea"/>
                <a:ea typeface="+mj-ea"/>
              </a:rPr>
              <a:t>第二</a:t>
            </a:r>
            <a:r>
              <a:rPr lang="zh-CN" altLang="en-US" sz="1600" b="1" dirty="0" smtClean="0">
                <a:solidFill>
                  <a:srgbClr val="002B41"/>
                </a:solidFill>
                <a:latin typeface="+mj-ea"/>
                <a:ea typeface="+mj-ea"/>
              </a:rPr>
              <a:t>章：课前准备</a:t>
            </a:r>
            <a:endParaRPr lang="en-US" altLang="zh-CN" sz="1600" b="1" dirty="0" smtClean="0">
              <a:solidFill>
                <a:srgbClr val="002B41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zh-CN" sz="1600" dirty="0" smtClean="0">
                <a:solidFill>
                  <a:srgbClr val="002B41"/>
                </a:solidFill>
                <a:latin typeface="+mj-ea"/>
                <a:ea typeface="+mj-ea"/>
              </a:rPr>
              <a:t>1</a:t>
            </a:r>
            <a:r>
              <a:rPr lang="zh-CN" altLang="en-US" sz="1600" dirty="0" smtClean="0">
                <a:solidFill>
                  <a:srgbClr val="002B41"/>
                </a:solidFill>
                <a:latin typeface="+mj-ea"/>
                <a:ea typeface="+mj-ea"/>
              </a:rPr>
              <a:t>、编程环境搭建</a:t>
            </a:r>
            <a:r>
              <a:rPr lang="en-US" altLang="zh-CN" sz="1600" dirty="0" smtClean="0">
                <a:solidFill>
                  <a:srgbClr val="002B41"/>
                </a:solidFill>
                <a:latin typeface="+mj-ea"/>
                <a:ea typeface="+mj-ea"/>
              </a:rPr>
              <a:t>	2</a:t>
            </a:r>
            <a:r>
              <a:rPr lang="zh-CN" altLang="en-US" sz="1600" dirty="0" smtClean="0">
                <a:solidFill>
                  <a:srgbClr val="002B41"/>
                </a:solidFill>
                <a:latin typeface="+mj-ea"/>
                <a:ea typeface="+mj-ea"/>
              </a:rPr>
              <a:t>、浏览器安装配置</a:t>
            </a:r>
            <a:r>
              <a:rPr lang="en-US" altLang="zh-CN" sz="1600" dirty="0" smtClean="0">
                <a:solidFill>
                  <a:srgbClr val="002B41"/>
                </a:solidFill>
                <a:latin typeface="+mj-ea"/>
                <a:ea typeface="+mj-ea"/>
              </a:rPr>
              <a:t>	3</a:t>
            </a:r>
            <a:r>
              <a:rPr lang="zh-CN" altLang="en-US" sz="1600" dirty="0" smtClean="0">
                <a:solidFill>
                  <a:srgbClr val="002B41"/>
                </a:solidFill>
                <a:latin typeface="+mj-ea"/>
                <a:ea typeface="+mj-ea"/>
              </a:rPr>
              <a:t>、学习资料及相关资源</a:t>
            </a:r>
            <a:endParaRPr lang="zh-CN" altLang="en-US" sz="1600" dirty="0">
              <a:solidFill>
                <a:srgbClr val="002B4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9368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11"/>
          <p:cNvSpPr txBox="1"/>
          <p:nvPr/>
        </p:nvSpPr>
        <p:spPr>
          <a:xfrm>
            <a:off x="2084475" y="2176969"/>
            <a:ext cx="771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3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、学习资料及相关资源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495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3817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相关资源：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3"/>
          <p:cNvSpPr txBox="1"/>
          <p:nvPr/>
        </p:nvSpPr>
        <p:spPr>
          <a:xfrm>
            <a:off x="576449" y="2772197"/>
            <a:ext cx="622807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defTabSz="91440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课程资源包提供</a:t>
            </a:r>
            <a:r>
              <a:rPr lang="en-US" altLang="zh-CN" sz="1400" kern="0" dirty="0" err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手册。</a:t>
            </a:r>
            <a:endParaRPr lang="en-US" altLang="zh-CN" sz="1400" kern="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 defTabSz="914400">
              <a:lnSpc>
                <a:spcPct val="150000"/>
              </a:lnSpc>
              <a:buFont typeface="Wingdings" pitchFamily="2" charset="2"/>
              <a:buChar char="l"/>
              <a:defRPr/>
            </a:pP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rgbClr val="002B4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 defTabSz="91440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在线手册及学习网站推荐：</a:t>
            </a:r>
            <a:endParaRPr lang="en-US" altLang="zh-CN" sz="1400" kern="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41969" lvl="1" indent="-342900" algn="just" defTabSz="9144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400" kern="0" dirty="0" smtClean="0"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菜鸟教程 </a:t>
            </a:r>
            <a:r>
              <a:rPr lang="en-US" altLang="zh-CN" sz="1400" kern="0" dirty="0" smtClean="0"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 </a:t>
            </a:r>
            <a:r>
              <a:rPr lang="en-US" altLang="zh-CN" sz="1400" kern="0" dirty="0" smtClean="0"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</a:t>
            </a:r>
            <a:r>
              <a:rPr lang="en-US" altLang="zh-CN" sz="1400" kern="0" dirty="0"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://</a:t>
            </a:r>
            <a:r>
              <a:rPr lang="en-US" altLang="zh-CN" sz="1400" kern="0" dirty="0" smtClean="0"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www.runoob.com</a:t>
            </a:r>
            <a:r>
              <a:rPr lang="en-US" altLang="zh-CN" sz="1400" kern="0" dirty="0" smtClean="0"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】</a:t>
            </a:r>
          </a:p>
          <a:p>
            <a:pPr marL="941969" lvl="1" indent="-342900" algn="just" defTabSz="9144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zh-CN" sz="1400" kern="0" dirty="0"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w3school 【 </a:t>
            </a:r>
            <a:r>
              <a:rPr lang="en-US" altLang="zh-CN" sz="1400" kern="0" dirty="0"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http://www.w3school.com.cn</a:t>
            </a:r>
            <a:r>
              <a:rPr lang="en-US" altLang="zh-CN" sz="1400" kern="0" dirty="0" smtClean="0"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/</a:t>
            </a:r>
            <a:r>
              <a:rPr lang="en-US" altLang="zh-CN" sz="1400" kern="0" dirty="0" smtClean="0"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】</a:t>
            </a:r>
          </a:p>
          <a:p>
            <a:pPr marL="941969" lvl="1" indent="-342900" algn="just" defTabSz="9144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400" kern="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课程资源包提供</a:t>
            </a:r>
            <a:r>
              <a:rPr lang="en-US" altLang="zh-CN" sz="1400" kern="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1400" kern="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kern="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400" kern="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手册</a:t>
            </a:r>
            <a:r>
              <a:rPr lang="zh-CN" altLang="en-US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kern="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41969" lvl="1" indent="-342900" algn="just" defTabSz="914400">
              <a:lnSpc>
                <a:spcPct val="150000"/>
              </a:lnSpc>
              <a:buFont typeface="+mj-lt"/>
              <a:buAutoNum type="arabicPeriod"/>
              <a:defRPr/>
            </a:pPr>
            <a:endParaRPr lang="en-US" altLang="zh-CN" sz="1400" kern="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 algn="just" defTabSz="91440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看图、翻墙、语言翻译</a:t>
            </a:r>
            <a:r>
              <a:rPr lang="en-US" altLang="zh-CN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zh-CN" altLang="en-US" sz="1400" kern="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等等</a:t>
            </a:r>
            <a:endParaRPr lang="en-US" altLang="zh-CN" sz="1400" kern="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41969" lvl="1" indent="-342900" algn="just" defTabSz="914400">
              <a:lnSpc>
                <a:spcPct val="150000"/>
              </a:lnSpc>
              <a:buFont typeface="+mj-lt"/>
              <a:buAutoNum type="arabicPeriod"/>
              <a:defRPr/>
            </a:pPr>
            <a:endParaRPr lang="en-US" altLang="zh-CN" sz="1400" kern="0" dirty="0" smtClean="0">
              <a:solidFill>
                <a:srgbClr val="56A8B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 defTabSz="914400">
              <a:lnSpc>
                <a:spcPct val="150000"/>
              </a:lnSpc>
              <a:buFont typeface="Wingdings" pitchFamily="2" charset="2"/>
              <a:buChar char="l"/>
              <a:defRPr/>
            </a:pPr>
            <a:endParaRPr lang="en-US" altLang="zh-CN" sz="1400" kern="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19813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课前准备</a:t>
            </a:r>
          </a:p>
        </p:txBody>
      </p:sp>
      <p:sp>
        <p:nvSpPr>
          <p:cNvPr id="6" name="文本框 32"/>
          <p:cNvSpPr txBox="1"/>
          <p:nvPr/>
        </p:nvSpPr>
        <p:spPr>
          <a:xfrm>
            <a:off x="659793" y="2268141"/>
            <a:ext cx="1464208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开发手册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721" y="2286844"/>
            <a:ext cx="2219325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198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11"/>
          <p:cNvSpPr txBox="1"/>
          <p:nvPr/>
        </p:nvSpPr>
        <p:spPr>
          <a:xfrm>
            <a:off x="2084475" y="2176969"/>
            <a:ext cx="771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、编程环境（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IDE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）的搭建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39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3817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编程环境（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3"/>
          <p:cNvSpPr txBox="1"/>
          <p:nvPr/>
        </p:nvSpPr>
        <p:spPr>
          <a:xfrm>
            <a:off x="323801" y="2212390"/>
            <a:ext cx="7632848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defTabSz="91440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sz="18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</a:t>
            </a:r>
            <a:r>
              <a:rPr lang="zh-CN" altLang="en-US" sz="18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是用于协助编程开发的工具软件，通常集成代码编写、分析、编译、调试等多种功能，以形成一个集成的编程开发环境。</a:t>
            </a:r>
            <a:endParaRPr lang="en-US" altLang="zh-CN" sz="1800" kern="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 defTabSz="914400">
              <a:lnSpc>
                <a:spcPct val="150000"/>
              </a:lnSpc>
              <a:buFont typeface="Wingdings" pitchFamily="2" charset="2"/>
              <a:buChar char="l"/>
              <a:defRPr/>
            </a:pPr>
            <a:endParaRPr lang="en-US" altLang="zh-CN" sz="1800" kern="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 defTabSz="91440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18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主流的</a:t>
            </a:r>
            <a:r>
              <a:rPr lang="en-US" altLang="zh-CN" sz="18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</a:t>
            </a:r>
            <a:r>
              <a:rPr lang="zh-CN" altLang="en-US" sz="18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有多款（右图）、可根据自己的喜好和偏向进行选择。</a:t>
            </a:r>
            <a:endParaRPr lang="en-US" altLang="zh-CN" sz="1800" kern="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 defTabSz="914400">
              <a:lnSpc>
                <a:spcPct val="150000"/>
              </a:lnSpc>
              <a:buFont typeface="Wingdings" pitchFamily="2" charset="2"/>
              <a:buChar char="l"/>
              <a:defRPr/>
            </a:pPr>
            <a:endParaRPr lang="en-US" altLang="zh-CN" sz="1800" kern="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 defTabSz="91440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18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本课程教学及推荐：微软的</a:t>
            </a:r>
            <a:r>
              <a:rPr lang="en-US" altLang="zh-CN" sz="1800" kern="0" dirty="0" err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</a:t>
            </a:r>
            <a:r>
              <a:rPr lang="en-US" altLang="zh-CN" sz="18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code  </a:t>
            </a:r>
            <a:r>
              <a:rPr lang="zh-CN" altLang="en-US" sz="18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  国产的</a:t>
            </a:r>
            <a:r>
              <a:rPr lang="en-US" altLang="zh-CN" sz="18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</a:t>
            </a:r>
            <a:r>
              <a:rPr lang="zh-CN" altLang="en-US" sz="18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来学习实践。</a:t>
            </a:r>
            <a:endParaRPr lang="en-US" altLang="zh-CN" sz="1800" kern="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 defTabSz="914400">
              <a:lnSpc>
                <a:spcPct val="150000"/>
              </a:lnSpc>
              <a:buFont typeface="Wingdings" pitchFamily="2" charset="2"/>
              <a:buChar char="l"/>
              <a:defRPr/>
            </a:pPr>
            <a:endParaRPr lang="en-US" altLang="zh-CN" sz="1800" kern="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 defTabSz="914400">
              <a:lnSpc>
                <a:spcPct val="150000"/>
              </a:lnSpc>
              <a:buFont typeface="Wingdings" pitchFamily="2" charset="2"/>
              <a:buChar char="l"/>
              <a:defRPr/>
            </a:pPr>
            <a:endParaRPr lang="en-US" altLang="zh-CN" sz="1400" kern="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 defTabSz="914400">
              <a:lnSpc>
                <a:spcPct val="150000"/>
              </a:lnSpc>
              <a:buFont typeface="Wingdings" pitchFamily="2" charset="2"/>
              <a:buChar char="l"/>
              <a:defRPr/>
            </a:pPr>
            <a:endParaRPr lang="en-US" altLang="zh-CN" sz="1400" kern="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19813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课前准备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132" y="1692077"/>
            <a:ext cx="20193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2104" y="2361989"/>
            <a:ext cx="1691355" cy="482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0981" y="3132237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019" y="3924325"/>
            <a:ext cx="2063526" cy="474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019" y="4788421"/>
            <a:ext cx="20574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14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3817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 code 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下载安装：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3"/>
          <p:cNvSpPr txBox="1"/>
          <p:nvPr/>
        </p:nvSpPr>
        <p:spPr>
          <a:xfrm>
            <a:off x="576449" y="2336625"/>
            <a:ext cx="694815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defTabSz="914400">
              <a:lnSpc>
                <a:spcPct val="150000"/>
              </a:lnSpc>
              <a:buFont typeface="+mj-lt"/>
              <a:buAutoNum type="arabicPeriod"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2B4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搜索关键词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2B4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2B4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VS code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2B4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2B4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，推荐官网下载（</a:t>
            </a:r>
            <a:r>
              <a:rPr lang="en-US" altLang="zh-CN" sz="1400" kern="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https://code.visualstudio.com/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2B4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rgbClr val="002B4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 defTabSz="914400">
              <a:lnSpc>
                <a:spcPct val="150000"/>
              </a:lnSpc>
              <a:buFont typeface="+mj-lt"/>
              <a:buAutoNum type="arabicPeriod"/>
              <a:defRPr/>
            </a:pP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rgbClr val="002B4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 defTabSz="9144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默认设置</a:t>
            </a:r>
            <a:r>
              <a:rPr lang="en-US" altLang="zh-CN" sz="1400" kern="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zh-CN" altLang="en-US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下一步 </a:t>
            </a:r>
            <a:r>
              <a:rPr lang="en-US" altLang="zh-CN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zh-CN" altLang="en-US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安装完成</a:t>
            </a:r>
            <a:r>
              <a:rPr lang="zh-CN" altLang="en-US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kern="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19813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课前准备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673" y="1836093"/>
            <a:ext cx="2947145" cy="2916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文本框 32"/>
          <p:cNvSpPr txBox="1"/>
          <p:nvPr/>
        </p:nvSpPr>
        <p:spPr>
          <a:xfrm>
            <a:off x="360425" y="3630904"/>
            <a:ext cx="3817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 code 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界面主题：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33"/>
          <p:cNvSpPr txBox="1"/>
          <p:nvPr/>
        </p:nvSpPr>
        <p:spPr>
          <a:xfrm>
            <a:off x="576449" y="4419468"/>
            <a:ext cx="658811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defTabSz="914400">
              <a:lnSpc>
                <a:spcPct val="150000"/>
              </a:lnSpc>
              <a:buFont typeface="+mj-lt"/>
              <a:buAutoNum type="arabicPeriod"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2B4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2B4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en-US" altLang="zh-CN" sz="1400" kern="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2B4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le】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2B4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2B4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2B4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en-US" altLang="zh-CN" sz="1400" kern="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en-US" altLang="zh-CN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preferences】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2B4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2B4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2B4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色彩主题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2B4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【color theme】</a:t>
            </a:r>
          </a:p>
          <a:p>
            <a:pPr marL="342900" indent="-342900" algn="just" defTabSz="914400">
              <a:lnSpc>
                <a:spcPct val="150000"/>
              </a:lnSpc>
              <a:buFont typeface="+mj-lt"/>
              <a:buAutoNum type="arabicPeriod"/>
              <a:defRPr/>
            </a:pP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rgbClr val="002B4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 defTabSz="9144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zh-CN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【ctrl</a:t>
            </a:r>
            <a:r>
              <a:rPr lang="en-US" altLang="zh-CN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en-US" altLang="zh-CN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K】 +   【ctrl </a:t>
            </a:r>
            <a:r>
              <a:rPr lang="en-US" altLang="zh-CN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en-US" altLang="zh-CN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T】</a:t>
            </a:r>
            <a:endParaRPr lang="en-US" altLang="zh-CN" sz="1400" kern="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408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3817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 code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插件配置：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3"/>
          <p:cNvSpPr txBox="1"/>
          <p:nvPr/>
        </p:nvSpPr>
        <p:spPr>
          <a:xfrm>
            <a:off x="576449" y="2336625"/>
            <a:ext cx="5580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defTabSz="9144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zh-CN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Chinese </a:t>
            </a:r>
            <a:r>
              <a:rPr lang="zh-CN" altLang="en-US" sz="1400" kern="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：中文（简体）语言</a:t>
            </a:r>
            <a:r>
              <a:rPr lang="zh-CN" altLang="en-US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</a:t>
            </a:r>
            <a:endParaRPr lang="en-US" altLang="zh-CN" sz="1400" kern="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 defTabSz="914400">
              <a:lnSpc>
                <a:spcPct val="150000"/>
              </a:lnSpc>
              <a:buFont typeface="+mj-lt"/>
              <a:buAutoNum type="arabicPeriod"/>
              <a:defRPr/>
            </a:pPr>
            <a:endParaRPr lang="en-US" altLang="zh-CN" sz="1400" kern="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 defTabSz="9144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zh-CN" sz="1400" kern="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vscode</a:t>
            </a:r>
            <a:r>
              <a:rPr lang="en-US" altLang="zh-CN" sz="1400" kern="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icons</a:t>
            </a:r>
            <a:r>
              <a:rPr lang="zh-CN" altLang="en-US" sz="1400" kern="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：用图标呈现</a:t>
            </a:r>
            <a:r>
              <a:rPr lang="zh-CN" altLang="en-US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文件类型</a:t>
            </a:r>
            <a:endParaRPr lang="en-US" altLang="zh-CN" sz="1400" kern="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 defTabSz="914400">
              <a:lnSpc>
                <a:spcPct val="150000"/>
              </a:lnSpc>
              <a:buFont typeface="+mj-lt"/>
              <a:buAutoNum type="arabicPeriod"/>
              <a:defRPr/>
            </a:pP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rgbClr val="002B4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 defTabSz="9144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zh-CN" sz="1400" kern="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 In Browser/Open in </a:t>
            </a:r>
            <a:r>
              <a:rPr lang="en-US" altLang="zh-CN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Browser</a:t>
            </a:r>
            <a:r>
              <a:rPr lang="zh-CN" altLang="en-US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：在浏览器中查看</a:t>
            </a:r>
            <a:endParaRPr lang="en-US" altLang="zh-CN" sz="1400" kern="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 defTabSz="914400">
              <a:lnSpc>
                <a:spcPct val="150000"/>
              </a:lnSpc>
              <a:buFont typeface="+mj-lt"/>
              <a:buAutoNum type="arabicPeriod"/>
              <a:defRPr/>
            </a:pPr>
            <a:endParaRPr lang="en-US" altLang="zh-CN" sz="1400" kern="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 defTabSz="9144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zh-CN" sz="1400" kern="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Live </a:t>
            </a:r>
            <a:r>
              <a:rPr lang="en-US" altLang="zh-CN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r>
              <a:rPr lang="zh-CN" altLang="en-US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：服务器环境浏览器查看</a:t>
            </a:r>
            <a:endParaRPr lang="en-US" altLang="zh-CN" sz="1400" kern="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 defTabSz="914400">
              <a:lnSpc>
                <a:spcPct val="150000"/>
              </a:lnSpc>
              <a:buFont typeface="+mj-lt"/>
              <a:buAutoNum type="arabicPeriod"/>
              <a:defRPr/>
            </a:pPr>
            <a:endParaRPr lang="en-US" altLang="zh-CN" sz="1400" kern="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 defTabSz="9144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zh-CN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en-US" altLang="zh-CN" sz="1400" kern="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 Support </a:t>
            </a:r>
            <a:r>
              <a:rPr lang="zh-CN" altLang="en-US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400" kern="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中提示可用的</a:t>
            </a:r>
            <a:r>
              <a:rPr lang="en-US" altLang="zh-CN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endParaRPr lang="en-US" altLang="zh-CN" sz="1400" kern="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 defTabSz="914400">
              <a:lnSpc>
                <a:spcPct val="150000"/>
              </a:lnSpc>
              <a:buFont typeface="+mj-lt"/>
              <a:buAutoNum type="arabicPeriod"/>
              <a:defRPr/>
            </a:pPr>
            <a:endParaRPr lang="en-US" altLang="zh-CN" sz="1400" kern="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19813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课前准备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6769" y="2079318"/>
            <a:ext cx="1958896" cy="3526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045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11"/>
          <p:cNvSpPr txBox="1"/>
          <p:nvPr/>
        </p:nvSpPr>
        <p:spPr>
          <a:xfrm>
            <a:off x="2084475" y="2176969"/>
            <a:ext cx="771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、浏览器的配置安装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341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5075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浏览器（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 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browser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3"/>
          <p:cNvSpPr txBox="1"/>
          <p:nvPr/>
        </p:nvSpPr>
        <p:spPr>
          <a:xfrm>
            <a:off x="576449" y="2340149"/>
            <a:ext cx="5580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defTabSz="91440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1400" kern="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</a:t>
            </a:r>
            <a:r>
              <a:rPr lang="zh-CN" altLang="en-US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是用于</a:t>
            </a:r>
            <a:r>
              <a:rPr lang="zh-CN" altLang="en-US" sz="1400" kern="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检索并展示万维网信息资源的</a:t>
            </a:r>
            <a:r>
              <a:rPr lang="zh-CN" altLang="en-US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应用程序，可以解析前端相关语言</a:t>
            </a:r>
            <a:endParaRPr lang="en-US" altLang="zh-CN" sz="1400" kern="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 defTabSz="914400">
              <a:lnSpc>
                <a:spcPct val="150000"/>
              </a:lnSpc>
              <a:buFont typeface="Wingdings" pitchFamily="2" charset="2"/>
              <a:buChar char="l"/>
              <a:defRPr/>
            </a:pPr>
            <a:endParaRPr lang="en-US" altLang="zh-CN" sz="1400" kern="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 defTabSz="91440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普通用户看网页，开发者用浏览器（开发者工具）看代码。</a:t>
            </a:r>
            <a:endParaRPr lang="en-US" altLang="zh-CN" sz="1400" kern="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 defTabSz="914400">
              <a:lnSpc>
                <a:spcPct val="150000"/>
              </a:lnSpc>
              <a:buFont typeface="Wingdings" pitchFamily="2" charset="2"/>
              <a:buChar char="l"/>
              <a:defRPr/>
            </a:pP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rgbClr val="002B4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 defTabSz="91440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浏览器的渲染引擎是浏览器的核心，称为“内核”。</a:t>
            </a:r>
            <a:endParaRPr lang="en-US" altLang="zh-CN" sz="1400" kern="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84819" lvl="1" indent="-285750" algn="just" defTabSz="91440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1200" kern="0" dirty="0" smtClean="0"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国内的一些常见浏览器实际上都是在主流浏览器的内核基础上套个“外壳”而形成。</a:t>
            </a:r>
            <a:endParaRPr lang="en-US" altLang="zh-CN" sz="1200" kern="0" dirty="0" smtClean="0">
              <a:solidFill>
                <a:srgbClr val="56A8B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84819" lvl="1" indent="-285750" algn="just" defTabSz="91440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1200" kern="0" dirty="0" smtClean="0"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可以通过</a:t>
            </a:r>
            <a:r>
              <a:rPr lang="zh-CN" altLang="en-US" sz="1200" kern="0" dirty="0" smtClean="0"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百度统计</a:t>
            </a:r>
            <a:r>
              <a:rPr lang="zh-CN" altLang="en-US" sz="1200" kern="0" dirty="0" smtClean="0"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去查看浏览器市场份额来了解</a:t>
            </a:r>
            <a:endParaRPr lang="en-US" altLang="zh-CN" sz="1200" kern="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19813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课前准备</a:t>
            </a:r>
          </a:p>
        </p:txBody>
      </p:sp>
      <p:pic>
        <p:nvPicPr>
          <p:cNvPr id="1026" name="Picture 2" descr="C:\Users\Administrator\Desktop\主流浏览器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489" y="2094176"/>
            <a:ext cx="4876045" cy="3503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557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30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浏览器内核（</a:t>
            </a:r>
            <a:r>
              <a:rPr lang="en-US" altLang="zh-CN" sz="2800" dirty="0"/>
              <a:t>Rendering Engine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3"/>
          <p:cNvSpPr txBox="1"/>
          <p:nvPr/>
        </p:nvSpPr>
        <p:spPr>
          <a:xfrm>
            <a:off x="576449" y="2686829"/>
            <a:ext cx="5580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defTabSz="914400">
              <a:lnSpc>
                <a:spcPct val="200000"/>
              </a:lnSpc>
              <a:buFont typeface="Wingdings" pitchFamily="2" charset="2"/>
              <a:buChar char="l"/>
              <a:defRPr/>
            </a:pPr>
            <a:r>
              <a:rPr lang="en-US" altLang="zh-CN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chrome</a:t>
            </a:r>
            <a:r>
              <a:rPr lang="zh-CN" altLang="en-US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内核：</a:t>
            </a:r>
            <a:r>
              <a:rPr lang="en-US" altLang="zh-CN" sz="1400" kern="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Webkit</a:t>
            </a:r>
            <a:r>
              <a:rPr lang="en-US" altLang="zh-CN" sz="1400" kern="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&gt;  </a:t>
            </a:r>
            <a:r>
              <a:rPr lang="en-US" altLang="zh-CN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Blink</a:t>
            </a:r>
            <a:endParaRPr lang="en-US" altLang="zh-CN" sz="1400" kern="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 defTabSz="914400">
              <a:lnSpc>
                <a:spcPct val="200000"/>
              </a:lnSpc>
              <a:buFont typeface="Wingdings" pitchFamily="2" charset="2"/>
              <a:buChar char="l"/>
              <a:defRPr/>
            </a:pPr>
            <a:r>
              <a:rPr lang="en-US" altLang="zh-CN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IE</a:t>
            </a:r>
            <a:r>
              <a:rPr lang="zh-CN" altLang="en-US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内核：</a:t>
            </a:r>
            <a:r>
              <a:rPr lang="en-US" altLang="zh-CN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Trident</a:t>
            </a:r>
          </a:p>
          <a:p>
            <a:pPr marL="285750" indent="-285750" algn="just" defTabSz="914400">
              <a:lnSpc>
                <a:spcPct val="200000"/>
              </a:lnSpc>
              <a:buFont typeface="Wingdings" pitchFamily="2" charset="2"/>
              <a:buChar char="l"/>
              <a:defRPr/>
            </a:pPr>
            <a:r>
              <a:rPr lang="en-US" altLang="zh-CN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Edge</a:t>
            </a:r>
            <a:r>
              <a:rPr lang="zh-CN" altLang="en-US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内核：</a:t>
            </a:r>
            <a:r>
              <a:rPr lang="en-US" altLang="zh-CN" sz="1400" kern="0" dirty="0" err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EdgeHTML</a:t>
            </a:r>
            <a:r>
              <a:rPr lang="en-US" altLang="zh-CN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400" kern="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 </a:t>
            </a:r>
            <a:r>
              <a:rPr lang="en-US" altLang="zh-CN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Blink</a:t>
            </a:r>
          </a:p>
          <a:p>
            <a:pPr marL="285750" indent="-285750" algn="just" defTabSz="914400">
              <a:lnSpc>
                <a:spcPct val="200000"/>
              </a:lnSpc>
              <a:buFont typeface="Wingdings" pitchFamily="2" charset="2"/>
              <a:buChar char="l"/>
              <a:defRPr/>
            </a:pPr>
            <a:r>
              <a:rPr lang="en-US" altLang="zh-CN" sz="1400" kern="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Firefox</a:t>
            </a:r>
            <a:r>
              <a:rPr lang="zh-CN" altLang="en-US" sz="1400" kern="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内核：</a:t>
            </a:r>
            <a:r>
              <a:rPr lang="en-US" altLang="zh-CN" sz="1400" kern="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Gecko</a:t>
            </a:r>
          </a:p>
          <a:p>
            <a:pPr marL="285750" indent="-285750" algn="just" defTabSz="914400">
              <a:lnSpc>
                <a:spcPct val="200000"/>
              </a:lnSpc>
              <a:buFont typeface="Wingdings" pitchFamily="2" charset="2"/>
              <a:buChar char="l"/>
              <a:defRPr/>
            </a:pPr>
            <a:r>
              <a:rPr lang="en-US" altLang="zh-CN" sz="1400" kern="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Opera</a:t>
            </a:r>
            <a:r>
              <a:rPr lang="zh-CN" altLang="en-US" sz="1400" kern="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内核：</a:t>
            </a:r>
            <a:r>
              <a:rPr lang="en-US" altLang="zh-CN" sz="1400" kern="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Presto  &gt; </a:t>
            </a:r>
            <a:r>
              <a:rPr lang="en-US" altLang="zh-CN" sz="1400" kern="0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Webkit</a:t>
            </a:r>
            <a:r>
              <a:rPr lang="en-US" altLang="zh-CN" sz="1400" kern="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&gt;  Blink</a:t>
            </a:r>
          </a:p>
          <a:p>
            <a:pPr marL="285750" indent="-285750" algn="just" defTabSz="914400">
              <a:lnSpc>
                <a:spcPct val="200000"/>
              </a:lnSpc>
              <a:buFont typeface="Wingdings" pitchFamily="2" charset="2"/>
              <a:buChar char="l"/>
              <a:defRPr/>
            </a:pPr>
            <a:r>
              <a:rPr lang="en-US" altLang="zh-CN" sz="1400" kern="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Safari</a:t>
            </a:r>
            <a:r>
              <a:rPr lang="zh-CN" altLang="en-US" sz="1400" kern="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内核：</a:t>
            </a:r>
            <a:r>
              <a:rPr lang="en-US" altLang="zh-CN" sz="1400" kern="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kern="0" dirty="0" err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Webkit</a:t>
            </a:r>
            <a:endParaRPr lang="en-US" altLang="zh-CN" sz="1400" kern="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19813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课前准备</a:t>
            </a:r>
          </a:p>
        </p:txBody>
      </p:sp>
      <p:sp>
        <p:nvSpPr>
          <p:cNvPr id="6" name="文本框 32"/>
          <p:cNvSpPr txBox="1"/>
          <p:nvPr/>
        </p:nvSpPr>
        <p:spPr>
          <a:xfrm>
            <a:off x="659793" y="2268141"/>
            <a:ext cx="1680232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渲染引擎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31037" y="1620069"/>
            <a:ext cx="4179304" cy="408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648072" y="5381035"/>
            <a:ext cx="5940425" cy="415498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400">
              <a:lnSpc>
                <a:spcPct val="150000"/>
              </a:lnSpc>
              <a:defRPr/>
            </a:pPr>
            <a:r>
              <a:rPr lang="zh-CN" altLang="en-US" sz="1400" kern="0" dirty="0" smtClean="0"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国内双核浏览器中</a:t>
            </a:r>
            <a:r>
              <a:rPr lang="en-US" altLang="zh-CN" sz="1400" kern="0" dirty="0" err="1" smtClean="0"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Webkit</a:t>
            </a:r>
            <a:r>
              <a:rPr lang="zh-CN" altLang="en-US" sz="1400" kern="0" dirty="0" smtClean="0"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系的称为极速模式、</a:t>
            </a:r>
            <a:r>
              <a:rPr lang="en-US" altLang="zh-CN" sz="1400" kern="0" dirty="0" smtClean="0"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Trident</a:t>
            </a:r>
            <a:r>
              <a:rPr lang="zh-CN" altLang="en-US" sz="1400" kern="0" dirty="0" smtClean="0"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系的称为兼容模式</a:t>
            </a:r>
            <a:endParaRPr lang="en-US" altLang="zh-CN" sz="1400" kern="0" dirty="0">
              <a:solidFill>
                <a:srgbClr val="56A8B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765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3817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开发浏览器：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3"/>
          <p:cNvSpPr txBox="1"/>
          <p:nvPr/>
        </p:nvSpPr>
        <p:spPr>
          <a:xfrm>
            <a:off x="576449" y="2772197"/>
            <a:ext cx="62280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defTabSz="91440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Google</a:t>
            </a:r>
            <a:r>
              <a:rPr lang="zh-CN" altLang="en-US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出品、官网下载或者各大软件站点均提供下载。</a:t>
            </a:r>
            <a:endParaRPr lang="en-US" altLang="zh-CN" sz="1400" kern="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 defTabSz="914400">
              <a:lnSpc>
                <a:spcPct val="150000"/>
              </a:lnSpc>
              <a:buFont typeface="Wingdings" pitchFamily="2" charset="2"/>
              <a:buChar char="l"/>
              <a:defRPr/>
            </a:pP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rgbClr val="002B4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 defTabSz="91440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使用插件（谷歌访问助手）可以正常访问相关站点</a:t>
            </a:r>
            <a:endParaRPr lang="en-US" altLang="zh-CN" sz="1400" kern="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41969" lvl="1" indent="-342900" algn="just" defTabSz="9144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400" kern="0" dirty="0" smtClean="0"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下载插件</a:t>
            </a:r>
            <a:endParaRPr lang="en-US" altLang="zh-CN" sz="1400" kern="0" dirty="0" smtClean="0">
              <a:solidFill>
                <a:srgbClr val="56A8B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41969" lvl="1" indent="-342900" algn="just" defTabSz="9144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400" kern="0" dirty="0" smtClean="0"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</a:t>
            </a:r>
            <a:r>
              <a:rPr lang="en-US" altLang="zh-CN" sz="1400" kern="0" dirty="0" smtClean="0"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chrome</a:t>
            </a:r>
            <a:r>
              <a:rPr lang="zh-CN" altLang="en-US" sz="1400" kern="0" dirty="0" smtClean="0"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菜单 </a:t>
            </a:r>
            <a:r>
              <a:rPr lang="en-US" altLang="zh-CN" sz="1400" kern="0" dirty="0" smtClean="0"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zh-CN" altLang="en-US" sz="1400" kern="0" dirty="0" smtClean="0"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 </a:t>
            </a:r>
            <a:r>
              <a:rPr lang="en-US" altLang="zh-CN" sz="1400" kern="0" dirty="0" smtClean="0"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zh-CN" altLang="en-US" sz="1400" kern="0" dirty="0" smtClean="0"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扩展程序</a:t>
            </a:r>
            <a:endParaRPr lang="en-US" altLang="zh-CN" sz="1400" kern="0" dirty="0" smtClean="0">
              <a:solidFill>
                <a:srgbClr val="56A8B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41969" lvl="1" indent="-342900" algn="just" defTabSz="9144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400" kern="0" dirty="0"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拖</a:t>
            </a:r>
            <a:r>
              <a:rPr lang="zh-CN" altLang="en-US" sz="1400" kern="0" dirty="0" smtClean="0"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拽插件到区域中，安装</a:t>
            </a:r>
            <a:endParaRPr lang="en-US" altLang="zh-CN" sz="1400" kern="0" dirty="0">
              <a:solidFill>
                <a:srgbClr val="56A8B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 defTabSz="914400">
              <a:lnSpc>
                <a:spcPct val="150000"/>
              </a:lnSpc>
              <a:buFont typeface="Wingdings" pitchFamily="2" charset="2"/>
              <a:buChar char="l"/>
              <a:defRPr/>
            </a:pPr>
            <a:endParaRPr lang="en-US" altLang="zh-CN" sz="1400" kern="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 defTabSz="91440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【F12】</a:t>
            </a:r>
            <a:r>
              <a:rPr lang="zh-CN" altLang="en-US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</a:t>
            </a:r>
            <a:r>
              <a:rPr lang="en-US" altLang="zh-CN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chrome</a:t>
            </a:r>
            <a:r>
              <a:rPr lang="zh-CN" altLang="en-US" sz="1400" kern="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的开发者工具</a:t>
            </a:r>
            <a:endParaRPr lang="en-US" altLang="zh-CN" sz="1400" kern="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19813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课前准备</a:t>
            </a:r>
          </a:p>
        </p:txBody>
      </p:sp>
      <p:sp>
        <p:nvSpPr>
          <p:cNvPr id="6" name="文本框 32"/>
          <p:cNvSpPr txBox="1"/>
          <p:nvPr/>
        </p:nvSpPr>
        <p:spPr>
          <a:xfrm>
            <a:off x="659793" y="2268141"/>
            <a:ext cx="1464208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Chrome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379" y="2183637"/>
            <a:ext cx="30480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601" y="2668251"/>
            <a:ext cx="2841501" cy="1575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776" y="4860429"/>
            <a:ext cx="386715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900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视频教学​">
  <a:themeElements>
    <a:clrScheme name="视频教学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6A8BD"/>
      </a:accent1>
      <a:accent2>
        <a:srgbClr val="D75569"/>
      </a:accent2>
      <a:accent3>
        <a:srgbClr val="002B41"/>
      </a:accent3>
      <a:accent4>
        <a:srgbClr val="8064A2"/>
      </a:accent4>
      <a:accent5>
        <a:srgbClr val="4BACC6"/>
      </a:accent5>
      <a:accent6>
        <a:srgbClr val="F79646"/>
      </a:accent6>
      <a:hlink>
        <a:srgbClr val="4BACC6"/>
      </a:hlink>
      <a:folHlink>
        <a:srgbClr val="4BACC6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视点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3703</TotalTime>
  <Words>501</Words>
  <Application>Microsoft Office PowerPoint</Application>
  <PresentationFormat>自定义</PresentationFormat>
  <Paragraphs>74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视频教学​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柠檬学院 edu.bjlemon.com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html/css入门篇</dc:title>
  <dc:subject>web前端开发系列课程</dc:subject>
  <dc:creator>如水迷</dc:creator>
  <cp:keywords>零基础入门web前端开发</cp:keywords>
  <cp:lastModifiedBy>brier</cp:lastModifiedBy>
  <cp:revision>162</cp:revision>
  <dcterms:created xsi:type="dcterms:W3CDTF">2019-02-21T04:23:58Z</dcterms:created>
  <dcterms:modified xsi:type="dcterms:W3CDTF">2019-06-11T16:41:19Z</dcterms:modified>
  <cp:category>视频教学</cp:category>
</cp:coreProperties>
</file>