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7" r:id="rId3"/>
    <p:sldId id="449" r:id="rId4"/>
    <p:sldId id="490" r:id="rId5"/>
    <p:sldId id="484" r:id="rId6"/>
    <p:sldId id="485" r:id="rId7"/>
    <p:sldId id="486" r:id="rId8"/>
    <p:sldId id="487" r:id="rId9"/>
    <p:sldId id="488" r:id="rId10"/>
    <p:sldId id="489" r:id="rId11"/>
    <p:sldId id="491" r:id="rId12"/>
    <p:sldId id="492" r:id="rId13"/>
    <p:sldId id="493" r:id="rId14"/>
    <p:sldId id="494" r:id="rId15"/>
    <p:sldId id="495" r:id="rId16"/>
    <p:sldId id="496" r:id="rId17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D75569"/>
    <a:srgbClr val="3CB5B5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</a:t>
            </a:r>
            <a:r>
              <a:rPr lang="en-US" altLang="zh-CN" sz="1600" b="1" smtClean="0">
                <a:solidFill>
                  <a:srgbClr val="002B41"/>
                </a:solidFill>
                <a:latin typeface="+mj-ea"/>
                <a:ea typeface="+mj-ea"/>
              </a:rPr>
              <a:t>22</a:t>
            </a:r>
            <a:r>
              <a:rPr lang="zh-CN" altLang="en-US" sz="1600" b="1" smtClean="0">
                <a:solidFill>
                  <a:srgbClr val="002B41"/>
                </a:solidFill>
                <a:latin typeface="+mj-ea"/>
                <a:ea typeface="+mj-ea"/>
              </a:rPr>
              <a:t>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：超级链接</a:t>
            </a: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html&lt;a&gt;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标签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、链接常见类型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、链接打开方式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4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、常见伪类状态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邮件链接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mailto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主要</a:t>
            </a:r>
            <a:r>
              <a:rPr lang="zh-CN" altLang="en-US" sz="1800" dirty="0">
                <a:solidFill>
                  <a:prstClr val="black"/>
                </a:solidFill>
              </a:rPr>
              <a:t>用于直接启动客户端的邮件程序，向指定的邮箱地址发送邮件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196133"/>
            <a:ext cx="3888432" cy="400110"/>
          </a:xfrm>
          <a:prstGeom prst="rect">
            <a:avLst/>
          </a:prstGeom>
          <a:solidFill>
            <a:srgbClr val="D75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=“mailto: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邮件地址”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6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052117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超级链接打开方式</a:t>
            </a:r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4549293" y="3204245"/>
            <a:ext cx="2916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6A8BD"/>
                </a:solidFill>
                <a:latin typeface="+mn-ea"/>
              </a:rPr>
              <a:t>target</a:t>
            </a: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属性的值定义</a:t>
            </a:r>
            <a:endParaRPr lang="zh-CN" altLang="en-US" dirty="0">
              <a:solidFill>
                <a:srgbClr val="56A8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63367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用于规定在</a:t>
            </a:r>
            <a:r>
              <a:rPr lang="zh-CN" altLang="en-US" sz="1800" dirty="0">
                <a:solidFill>
                  <a:prstClr val="black"/>
                </a:solidFill>
              </a:rPr>
              <a:t>何处打开链接文档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如果页面中的所有链接都有统一的</a:t>
            </a:r>
            <a:r>
              <a:rPr lang="en-US" altLang="zh-CN" sz="1800" dirty="0" smtClean="0">
                <a:solidFill>
                  <a:prstClr val="black"/>
                </a:solidFill>
              </a:rPr>
              <a:t>target</a:t>
            </a:r>
            <a:r>
              <a:rPr lang="zh-CN" altLang="en-US" sz="1800" dirty="0" smtClean="0">
                <a:solidFill>
                  <a:prstClr val="black"/>
                </a:solidFill>
              </a:rPr>
              <a:t>打开方式，可以在页面</a:t>
            </a:r>
            <a:r>
              <a:rPr lang="en-US" altLang="zh-CN" sz="1800" dirty="0" smtClean="0">
                <a:solidFill>
                  <a:prstClr val="black"/>
                </a:solidFill>
              </a:rPr>
              <a:t>&lt;head&gt;</a:t>
            </a:r>
            <a:r>
              <a:rPr lang="zh-CN" altLang="en-US" sz="1800" dirty="0" smtClean="0">
                <a:solidFill>
                  <a:prstClr val="black"/>
                </a:solidFill>
              </a:rPr>
              <a:t>区域直接使用</a:t>
            </a:r>
            <a:r>
              <a:rPr lang="en-US" altLang="zh-CN" sz="1800" dirty="0" smtClean="0">
                <a:solidFill>
                  <a:prstClr val="black"/>
                </a:solidFill>
              </a:rPr>
              <a:t>&lt;base&gt;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标签来设置。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196133"/>
            <a:ext cx="3888432" cy="400110"/>
          </a:xfrm>
          <a:prstGeom prst="rect">
            <a:avLst/>
          </a:prstGeom>
          <a:solidFill>
            <a:srgbClr val="D75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target=“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2187"/>
              </p:ext>
            </p:extLst>
          </p:nvPr>
        </p:nvGraphicFramePr>
        <p:xfrm>
          <a:off x="6953748" y="2340148"/>
          <a:ext cx="4531293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84"/>
                <a:gridCol w="3701209"/>
              </a:tblGrid>
              <a:tr h="600067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_self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默认值，当前窗口打开链接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00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_blank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在新窗口（标签页）打开链接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本框 32"/>
          <p:cNvSpPr txBox="1"/>
          <p:nvPr/>
        </p:nvSpPr>
        <p:spPr>
          <a:xfrm>
            <a:off x="7308577" y="4719895"/>
            <a:ext cx="3888432" cy="400110"/>
          </a:xfrm>
          <a:prstGeom prst="rect">
            <a:avLst/>
          </a:prstGeom>
          <a:solidFill>
            <a:srgbClr val="56A8B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&lt;base target=“_blank”&gt;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9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052117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超级链接交互状态</a:t>
            </a:r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5152980" y="32042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伪类的玩法</a:t>
            </a:r>
            <a:endParaRPr lang="zh-CN" altLang="en-US" dirty="0">
              <a:solidFill>
                <a:srgbClr val="56A8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0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超级链接状态：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24125"/>
            <a:ext cx="8640960" cy="110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超级链接有</a:t>
            </a: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种交互的状态</a:t>
            </a:r>
            <a:r>
              <a:rPr lang="zh-CN" altLang="en-US" sz="1800" dirty="0">
                <a:solidFill>
                  <a:prstClr val="black"/>
                </a:solidFill>
              </a:rPr>
              <a:t>，</a:t>
            </a:r>
            <a:r>
              <a:rPr lang="zh-CN" altLang="en-US" sz="1800" dirty="0" smtClean="0">
                <a:solidFill>
                  <a:prstClr val="black"/>
                </a:solidFill>
              </a:rPr>
              <a:t>对应了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中的</a:t>
            </a: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种伪类对象。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37514"/>
              </p:ext>
            </p:extLst>
          </p:nvPr>
        </p:nvGraphicFramePr>
        <p:xfrm>
          <a:off x="683841" y="2954685"/>
          <a:ext cx="10585177" cy="24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0"/>
                <a:gridCol w="5184577"/>
              </a:tblGrid>
              <a:tr h="48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超级链接状态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CSS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伪类对象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8196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默认状态（未被点击的状态）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:link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8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访问过状态（以及被点击过后的状态）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:visited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8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悬停状态（鼠标移到链接区域）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:hover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8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激活状态（鼠标点击时的状态）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:active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10729192" cy="1663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伪类是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中的一种选择符对象类型。伪</a:t>
            </a:r>
            <a:r>
              <a:rPr lang="zh-CN" altLang="en-US" sz="1800" dirty="0">
                <a:solidFill>
                  <a:prstClr val="black"/>
                </a:solidFill>
              </a:rPr>
              <a:t>类</a:t>
            </a:r>
            <a:r>
              <a:rPr lang="zh-CN" altLang="en-US" sz="1800" dirty="0" smtClean="0">
                <a:solidFill>
                  <a:prstClr val="black"/>
                </a:solidFill>
              </a:rPr>
              <a:t>不是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中预先创建好的对象，而是动态形成的对象，描述的是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真实对象的某种状态。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超级链接和用户交互时，在不同状态下呈现的效果就可以由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对应伪类来实现控制。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196133"/>
            <a:ext cx="1728192" cy="400110"/>
          </a:xfrm>
          <a:prstGeom prst="rect">
            <a:avLst/>
          </a:prstGeom>
          <a:solidFill>
            <a:srgbClr val="D7556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8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超级链接伪类设置技巧：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340149"/>
            <a:ext cx="10729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最常见应用方案：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首先设定</a:t>
            </a:r>
            <a:r>
              <a:rPr lang="en-US" altLang="zh-CN" sz="1800" dirty="0" smtClean="0">
                <a:solidFill>
                  <a:srgbClr val="56A8BD"/>
                </a:solidFill>
              </a:rPr>
              <a:t>&lt;a&gt;</a:t>
            </a:r>
            <a:r>
              <a:rPr lang="zh-CN" altLang="en-US" sz="1800" dirty="0" smtClean="0">
                <a:solidFill>
                  <a:srgbClr val="56A8BD"/>
                </a:solidFill>
              </a:rPr>
              <a:t>标签对象的样式，等同于统一设定了</a:t>
            </a:r>
            <a:r>
              <a:rPr lang="en-US" altLang="zh-CN" sz="1800" dirty="0" smtClean="0">
                <a:solidFill>
                  <a:srgbClr val="56A8BD"/>
                </a:solidFill>
              </a:rPr>
              <a:t>&lt;a&gt;</a:t>
            </a:r>
            <a:r>
              <a:rPr lang="zh-CN" altLang="en-US" sz="1800" dirty="0" smtClean="0">
                <a:solidFill>
                  <a:srgbClr val="56A8BD"/>
                </a:solidFill>
              </a:rPr>
              <a:t>的</a:t>
            </a:r>
            <a:r>
              <a:rPr lang="en-US" altLang="zh-CN" sz="1800" dirty="0" smtClean="0">
                <a:solidFill>
                  <a:srgbClr val="56A8BD"/>
                </a:solidFill>
              </a:rPr>
              <a:t>4</a:t>
            </a:r>
            <a:r>
              <a:rPr lang="zh-CN" altLang="en-US" sz="1800" dirty="0" smtClean="0">
                <a:solidFill>
                  <a:srgbClr val="56A8BD"/>
                </a:solidFill>
              </a:rPr>
              <a:t>种伪类状态。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然后提取交互状态最明显的</a:t>
            </a:r>
            <a:r>
              <a:rPr lang="en-US" altLang="zh-CN" sz="1800" dirty="0" smtClean="0">
                <a:solidFill>
                  <a:srgbClr val="56A8BD"/>
                </a:solidFill>
              </a:rPr>
              <a:t>【:hover】</a:t>
            </a:r>
            <a:r>
              <a:rPr lang="zh-CN" altLang="en-US" sz="1800" dirty="0" smtClean="0">
                <a:solidFill>
                  <a:srgbClr val="56A8BD"/>
                </a:solidFill>
              </a:rPr>
              <a:t>伪类进行单独设置。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如果需要单独去指定</a:t>
            </a: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种伪类的样式，要遵循</a:t>
            </a:r>
            <a:r>
              <a:rPr lang="en-US" altLang="zh-CN" sz="1800" dirty="0" smtClean="0">
                <a:solidFill>
                  <a:prstClr val="black"/>
                </a:solidFill>
              </a:rPr>
              <a:t>【LVHA】</a:t>
            </a:r>
            <a:r>
              <a:rPr lang="zh-CN" altLang="en-US" sz="1800" dirty="0" smtClean="0">
                <a:solidFill>
                  <a:prstClr val="black"/>
                </a:solidFill>
              </a:rPr>
              <a:t>规则排序，且这种方法仅限于</a:t>
            </a:r>
            <a:r>
              <a:rPr lang="en-US" altLang="zh-CN" sz="1800" dirty="0" smtClean="0">
                <a:solidFill>
                  <a:prstClr val="black"/>
                </a:solidFill>
              </a:rPr>
              <a:t>&lt;a&gt;</a:t>
            </a:r>
            <a:r>
              <a:rPr lang="zh-CN" altLang="en-US" sz="1800" dirty="0" smtClean="0">
                <a:solidFill>
                  <a:prstClr val="black"/>
                </a:solidFill>
              </a:rPr>
              <a:t>对象。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个伪类中，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【:</a:t>
            </a:r>
            <a:r>
              <a:rPr lang="en-US" altLang="zh-CN" sz="1800" b="1" dirty="0">
                <a:solidFill>
                  <a:prstClr val="black"/>
                </a:solidFill>
              </a:rPr>
              <a:t>hover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伪类是通用伪类，不仅限于</a:t>
            </a:r>
            <a:r>
              <a:rPr lang="en-US" altLang="zh-CN" sz="1800" dirty="0" smtClean="0">
                <a:solidFill>
                  <a:prstClr val="black"/>
                </a:solidFill>
              </a:rPr>
              <a:t>&lt;a&gt;</a:t>
            </a:r>
            <a:r>
              <a:rPr lang="zh-CN" altLang="en-US" sz="1800" dirty="0" smtClean="0">
                <a:solidFill>
                  <a:prstClr val="black"/>
                </a:solidFill>
              </a:rPr>
              <a:t>对象。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548061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超级链接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2556049" y="2753917"/>
            <a:ext cx="290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最基本的</a:t>
            </a:r>
            <a:r>
              <a:rPr lang="en-US" altLang="zh-CN" dirty="0" smtClean="0">
                <a:solidFill>
                  <a:srgbClr val="56A8BD"/>
                </a:solidFill>
                <a:latin typeface="+mn-ea"/>
              </a:rPr>
              <a:t>HTML</a:t>
            </a: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元素</a:t>
            </a:r>
            <a:endParaRPr lang="zh-CN" altLang="en-US" dirty="0">
              <a:solidFill>
                <a:srgbClr val="56A8BD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481" y="275391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最主要的交互元素</a:t>
            </a:r>
            <a:endParaRPr lang="zh-CN" altLang="en-US" dirty="0">
              <a:solidFill>
                <a:srgbClr val="56A8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3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超级链接标签：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84968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创建一个超级链接对象：双标签，默认为行间元素。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超级链接对象不仅限于文本、也可以是图片或其他数据内容。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必须使用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href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属性定义超级链接的地址，才能激活超级链接，否则仅仅是个</a:t>
            </a:r>
            <a:r>
              <a:rPr lang="en-US" altLang="zh-CN" sz="1800" dirty="0" smtClean="0">
                <a:solidFill>
                  <a:prstClr val="black"/>
                </a:solidFill>
              </a:rPr>
              <a:t>&lt;a&gt;</a:t>
            </a:r>
            <a:r>
              <a:rPr lang="zh-CN" altLang="en-US" sz="1800" dirty="0" smtClean="0">
                <a:solidFill>
                  <a:prstClr val="black"/>
                </a:solidFill>
              </a:rPr>
              <a:t>的占位符。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可以使用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【target】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属性来定义超级链接的打开方式。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2340025" y="5180399"/>
            <a:ext cx="6106268" cy="400110"/>
          </a:xfrm>
          <a:prstGeom prst="rect">
            <a:avLst/>
          </a:prstGeom>
          <a:solidFill>
            <a:srgbClr val="3CB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链接文本或元素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052117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常见超级链接类型</a:t>
            </a:r>
            <a:endParaRPr lang="zh-CN" altLang="en-US" sz="3600" b="1" dirty="0"/>
          </a:p>
        </p:txBody>
      </p:sp>
      <p:sp>
        <p:nvSpPr>
          <p:cNvPr id="5" name="矩形 4"/>
          <p:cNvSpPr/>
          <p:nvPr/>
        </p:nvSpPr>
        <p:spPr>
          <a:xfrm>
            <a:off x="4549293" y="3204245"/>
            <a:ext cx="2615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56A8BD"/>
                </a:solidFill>
                <a:latin typeface="+mn-ea"/>
              </a:rPr>
              <a:t>href</a:t>
            </a:r>
            <a:r>
              <a:rPr lang="zh-CN" altLang="en-US" dirty="0" smtClean="0">
                <a:solidFill>
                  <a:srgbClr val="56A8BD"/>
                </a:solidFill>
                <a:latin typeface="+mn-ea"/>
              </a:rPr>
              <a:t>属性的值定义</a:t>
            </a:r>
            <a:endParaRPr lang="zh-CN" altLang="en-US" dirty="0">
              <a:solidFill>
                <a:srgbClr val="56A8B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8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常见链接类型：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82229" y="2156063"/>
            <a:ext cx="200181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628181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相对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url</a:t>
            </a:r>
            <a:r>
              <a:rPr lang="zh-CN" altLang="en-US" sz="1800" dirty="0" smtClean="0">
                <a:solidFill>
                  <a:prstClr val="black"/>
                </a:solidFill>
              </a:rPr>
              <a:t>路径。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绝对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url</a:t>
            </a:r>
            <a:r>
              <a:rPr lang="zh-CN" altLang="en-US" sz="1800" dirty="0" smtClean="0">
                <a:solidFill>
                  <a:prstClr val="black"/>
                </a:solidFill>
              </a:rPr>
              <a:t>路径。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锚</a:t>
            </a:r>
            <a:r>
              <a:rPr lang="zh-CN" altLang="en-US" sz="1800" dirty="0" smtClean="0">
                <a:solidFill>
                  <a:prstClr val="black"/>
                </a:solidFill>
              </a:rPr>
              <a:t>记跳转。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空链接。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email</a:t>
            </a:r>
            <a:r>
              <a:rPr lang="zh-CN" altLang="en-US" sz="1800" dirty="0" smtClean="0">
                <a:solidFill>
                  <a:prstClr val="black"/>
                </a:solidFill>
              </a:rPr>
              <a:t>链接。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052117"/>
            <a:ext cx="105851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D75569"/>
                </a:solidFill>
              </a:rPr>
              <a:t>主要用于同一</a:t>
            </a:r>
            <a:r>
              <a:rPr lang="zh-CN" altLang="en-US" sz="1800" b="1" dirty="0" smtClean="0">
                <a:solidFill>
                  <a:srgbClr val="D75569"/>
                </a:solidFill>
              </a:rPr>
              <a:t>个项目（站点）内部的文件跳转，相对的对象可以是当前文件本身或根目录。</a:t>
            </a:r>
            <a:endParaRPr lang="en-US" altLang="zh-CN" sz="1800" b="1" dirty="0">
              <a:solidFill>
                <a:srgbClr val="D75569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链接目标</a:t>
            </a:r>
            <a:r>
              <a:rPr lang="zh-CN" altLang="en-US" sz="1800" dirty="0">
                <a:solidFill>
                  <a:prstClr val="black"/>
                </a:solidFill>
              </a:rPr>
              <a:t>相对于当前</a:t>
            </a:r>
            <a:r>
              <a:rPr lang="zh-CN" altLang="en-US" sz="1800" dirty="0" smtClean="0">
                <a:solidFill>
                  <a:prstClr val="black"/>
                </a:solidFill>
              </a:rPr>
              <a:t>文件：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56A8BD"/>
                </a:solidFill>
              </a:rPr>
              <a:t>【/】</a:t>
            </a:r>
            <a:r>
              <a:rPr lang="zh-CN" altLang="en-US" sz="1800" dirty="0" smtClean="0">
                <a:solidFill>
                  <a:srgbClr val="56A8BD"/>
                </a:solidFill>
              </a:rPr>
              <a:t>：向下一级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56A8BD"/>
                </a:solidFill>
              </a:rPr>
              <a:t>【../】</a:t>
            </a:r>
            <a:r>
              <a:rPr lang="zh-CN" altLang="en-US" sz="1800" dirty="0" smtClean="0">
                <a:solidFill>
                  <a:srgbClr val="56A8BD"/>
                </a:solidFill>
              </a:rPr>
              <a:t>：向上一级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链接目标相对于根目录：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56A8BD"/>
                </a:solidFill>
              </a:rPr>
              <a:t>【/】</a:t>
            </a:r>
            <a:r>
              <a:rPr lang="zh-CN" altLang="en-US" sz="1800" dirty="0" smtClean="0">
                <a:solidFill>
                  <a:srgbClr val="56A8BD"/>
                </a:solidFill>
              </a:rPr>
              <a:t>：在整个路径的最前面设置</a:t>
            </a:r>
            <a:endParaRPr lang="en-US" altLang="zh-CN" sz="1800" dirty="0">
              <a:solidFill>
                <a:srgbClr val="56A8B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867" y="2857500"/>
            <a:ext cx="19621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3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052117"/>
            <a:ext cx="10585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b="1" dirty="0">
                <a:solidFill>
                  <a:srgbClr val="D75569"/>
                </a:solidFill>
              </a:rPr>
              <a:t>主要</a:t>
            </a:r>
            <a:r>
              <a:rPr lang="zh-CN" altLang="en-US" sz="1800" b="1" dirty="0" smtClean="0">
                <a:solidFill>
                  <a:srgbClr val="D75569"/>
                </a:solidFill>
              </a:rPr>
              <a:t>用于</a:t>
            </a:r>
            <a:r>
              <a:rPr lang="en-US" altLang="zh-CN" sz="1800" b="1" dirty="0" smtClean="0">
                <a:solidFill>
                  <a:srgbClr val="D75569"/>
                </a:solidFill>
              </a:rPr>
              <a:t>web</a:t>
            </a:r>
            <a:r>
              <a:rPr lang="zh-CN" altLang="en-US" sz="1800" b="1" dirty="0" smtClean="0">
                <a:solidFill>
                  <a:srgbClr val="D75569"/>
                </a:solidFill>
              </a:rPr>
              <a:t>上不同的项目资源（站点）之间的文件跳转，即完整的网络</a:t>
            </a:r>
            <a:r>
              <a:rPr lang="en-US" altLang="zh-CN" sz="1800" b="1" dirty="0" err="1" smtClean="0">
                <a:solidFill>
                  <a:srgbClr val="D75569"/>
                </a:solidFill>
              </a:rPr>
              <a:t>url</a:t>
            </a:r>
            <a:r>
              <a:rPr lang="zh-CN" altLang="en-US" sz="1800" b="1" dirty="0" smtClean="0">
                <a:solidFill>
                  <a:srgbClr val="D75569"/>
                </a:solidFill>
              </a:rPr>
              <a:t>地址。</a:t>
            </a:r>
            <a:endParaRPr lang="en-US" altLang="zh-CN" sz="1800" b="1" dirty="0">
              <a:solidFill>
                <a:srgbClr val="D75569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完整的网络地址包含以下</a:t>
            </a:r>
            <a:r>
              <a:rPr lang="en-US" altLang="zh-CN" sz="1800" dirty="0" smtClean="0">
                <a:solidFill>
                  <a:prstClr val="black"/>
                </a:solidFill>
              </a:rPr>
              <a:t>3</a:t>
            </a:r>
            <a:r>
              <a:rPr lang="zh-CN" altLang="en-US" sz="1800" dirty="0" smtClean="0">
                <a:solidFill>
                  <a:prstClr val="black"/>
                </a:solidFill>
              </a:rPr>
              <a:t>个部分：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协议：</a:t>
            </a:r>
            <a:r>
              <a:rPr lang="en-US" altLang="zh-CN" sz="1800" dirty="0" smtClean="0">
                <a:solidFill>
                  <a:srgbClr val="56A8BD"/>
                </a:solidFill>
              </a:rPr>
              <a:t>http://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域名或</a:t>
            </a:r>
            <a:r>
              <a:rPr lang="en-US" altLang="zh-CN" sz="1800" dirty="0" smtClean="0">
                <a:solidFill>
                  <a:srgbClr val="56A8BD"/>
                </a:solidFill>
              </a:rPr>
              <a:t>IP</a:t>
            </a:r>
            <a:r>
              <a:rPr lang="zh-CN" altLang="en-US" sz="1800" dirty="0" smtClean="0">
                <a:solidFill>
                  <a:srgbClr val="56A8BD"/>
                </a:solidFill>
              </a:rPr>
              <a:t>：</a:t>
            </a:r>
            <a:r>
              <a:rPr lang="en-US" altLang="zh-CN" sz="1800" dirty="0" smtClean="0">
                <a:solidFill>
                  <a:srgbClr val="56A8BD"/>
                </a:solidFill>
              </a:rPr>
              <a:t>domain.com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文件路径</a:t>
            </a:r>
            <a:endParaRPr lang="en-US" altLang="zh-CN" sz="18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锚记跳转：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052117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D75569"/>
                </a:solidFill>
              </a:rPr>
              <a:t>主要</a:t>
            </a:r>
            <a:r>
              <a:rPr lang="zh-CN" altLang="en-US" sz="1800" b="1" dirty="0">
                <a:solidFill>
                  <a:srgbClr val="D75569"/>
                </a:solidFill>
              </a:rPr>
              <a:t>用来跳转</a:t>
            </a:r>
            <a:r>
              <a:rPr lang="zh-CN" altLang="en-US" sz="1800" b="1" dirty="0" smtClean="0">
                <a:solidFill>
                  <a:srgbClr val="D75569"/>
                </a:solidFill>
              </a:rPr>
              <a:t>到某个页面文件中</a:t>
            </a:r>
            <a:r>
              <a:rPr lang="zh-CN" altLang="en-US" sz="1800" b="1" dirty="0">
                <a:solidFill>
                  <a:srgbClr val="D75569"/>
                </a:solidFill>
              </a:rPr>
              <a:t>的特定位置。</a:t>
            </a:r>
            <a:endParaRPr lang="en-US" altLang="zh-CN" sz="1800" b="1" dirty="0">
              <a:solidFill>
                <a:srgbClr val="D75569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第一步：首先对页面中特定位置的元素进行</a:t>
            </a:r>
            <a:r>
              <a:rPr lang="en-US" altLang="zh-CN" sz="1800" dirty="0" smtClean="0">
                <a:solidFill>
                  <a:prstClr val="black"/>
                </a:solidFill>
              </a:rPr>
              <a:t>id</a:t>
            </a:r>
            <a:r>
              <a:rPr lang="zh-CN" altLang="en-US" sz="1800" dirty="0" smtClean="0">
                <a:solidFill>
                  <a:prstClr val="black"/>
                </a:solidFill>
              </a:rPr>
              <a:t>命名，创建锚记。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第二步：超级链接的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href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属性值定义为对应的</a:t>
            </a:r>
            <a:r>
              <a:rPr lang="en-US" altLang="zh-CN" sz="1800" dirty="0" smtClean="0">
                <a:solidFill>
                  <a:prstClr val="black"/>
                </a:solidFill>
              </a:rPr>
              <a:t>id</a:t>
            </a:r>
            <a:r>
              <a:rPr lang="zh-CN" altLang="en-US" sz="1800" dirty="0" smtClean="0">
                <a:solidFill>
                  <a:prstClr val="black"/>
                </a:solidFill>
              </a:rPr>
              <a:t>名。</a:t>
            </a:r>
            <a:endParaRPr lang="en-US" altLang="zh-CN" sz="18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空链接：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元素：超级链接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052117"/>
            <a:ext cx="10585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b="1" dirty="0" smtClean="0">
                <a:solidFill>
                  <a:srgbClr val="D75569"/>
                </a:solidFill>
              </a:rPr>
              <a:t>主要用来页面制作和调试阶段的。</a:t>
            </a:r>
            <a:endParaRPr lang="en-US" altLang="zh-CN" sz="1800" b="1" dirty="0">
              <a:solidFill>
                <a:srgbClr val="D75569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常使用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【#】</a:t>
            </a:r>
            <a:r>
              <a:rPr lang="zh-CN" altLang="en-US" sz="1800" dirty="0" smtClean="0">
                <a:solidFill>
                  <a:prstClr val="black"/>
                </a:solidFill>
              </a:rPr>
              <a:t>来替代未指定的具体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url</a:t>
            </a:r>
            <a:r>
              <a:rPr lang="zh-CN" altLang="en-US" sz="1800" dirty="0" smtClean="0">
                <a:solidFill>
                  <a:prstClr val="black"/>
                </a:solidFill>
              </a:rPr>
              <a:t>地址，如锚记跳转原理，会跳转到当前页面的最顶部。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如果确实需要制作真正的空链接，可以使用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javascript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:;】</a:t>
            </a:r>
            <a:r>
              <a:rPr lang="zh-CN" altLang="en-US" sz="1800" dirty="0" smtClean="0">
                <a:solidFill>
                  <a:prstClr val="black"/>
                </a:solidFill>
              </a:rPr>
              <a:t>空语句填补。</a:t>
            </a:r>
            <a:endParaRPr lang="en-US" altLang="zh-CN" sz="18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9995</TotalTime>
  <Words>795</Words>
  <Application>Microsoft Office PowerPoint</Application>
  <PresentationFormat>自定义</PresentationFormat>
  <Paragraphs>104</Paragraphs>
  <Slides>16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788</cp:revision>
  <dcterms:created xsi:type="dcterms:W3CDTF">2019-02-21T04:23:58Z</dcterms:created>
  <dcterms:modified xsi:type="dcterms:W3CDTF">2019-07-30T16:15:23Z</dcterms:modified>
  <cp:category>视频教学</cp:category>
</cp:coreProperties>
</file>