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07" r:id="rId3"/>
    <p:sldId id="449" r:id="rId4"/>
    <p:sldId id="497" r:id="rId5"/>
    <p:sldId id="499" r:id="rId6"/>
    <p:sldId id="500" r:id="rId7"/>
    <p:sldId id="501" r:id="rId8"/>
    <p:sldId id="502" r:id="rId9"/>
    <p:sldId id="51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69"/>
    <a:srgbClr val="56A8BD"/>
    <a:srgbClr val="3CB5B5"/>
    <a:srgbClr val="00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>
        <p:scale>
          <a:sx n="100" d="100"/>
          <a:sy n="100" d="100"/>
        </p:scale>
        <p:origin x="-108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</a:t>
            </a:r>
            <a:r>
              <a:rPr lang="en-US" altLang="zh-CN" sz="1600" b="1" smtClean="0">
                <a:solidFill>
                  <a:srgbClr val="002B41"/>
                </a:solidFill>
                <a:latin typeface="+mj-ea"/>
                <a:ea typeface="+mj-ea"/>
              </a:rPr>
              <a:t>23</a:t>
            </a:r>
            <a:r>
              <a:rPr lang="zh-CN" altLang="en-US" sz="1600" b="1" smtClean="0">
                <a:solidFill>
                  <a:srgbClr val="002B41"/>
                </a:solidFill>
                <a:latin typeface="+mj-ea"/>
                <a:ea typeface="+mj-ea"/>
              </a:rPr>
              <a:t>章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：列表元素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、列表对象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、列表样式 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、列表实例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76582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列表样式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375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样式设定：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err="1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242007"/>
            <a:ext cx="10081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盒模型属性控制。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默认样式的处理。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项目符号的设定。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482476"/>
              </p:ext>
            </p:extLst>
          </p:nvPr>
        </p:nvGraphicFramePr>
        <p:xfrm>
          <a:off x="3255441" y="2461498"/>
          <a:ext cx="8229600" cy="2470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/>
                <a:gridCol w="5194920"/>
              </a:tblGrid>
              <a:tr h="451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047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list-style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复合属性！在一个声明中设置所有的列表属性。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047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list-style-type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设置列表符号的类型。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047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list-style-image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设置列表符号的图像。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047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list-style-position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设置列表符号的放置位置。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项目符号类型：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err="1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51988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支持多种有序和无序的项目符号值，查阅参考手册。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通过该属性可以实现无序列表和有序列表的视觉</a:t>
            </a:r>
            <a:r>
              <a:rPr lang="zh-CN" altLang="en-US" sz="1800" dirty="0" smtClean="0">
                <a:solidFill>
                  <a:prstClr val="black"/>
                </a:solidFill>
              </a:rPr>
              <a:t>转换。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024" y="2236787"/>
            <a:ext cx="4020767" cy="350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32"/>
          <p:cNvSpPr txBox="1"/>
          <p:nvPr/>
        </p:nvSpPr>
        <p:spPr>
          <a:xfrm>
            <a:off x="482229" y="2156063"/>
            <a:ext cx="272189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list-style-type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1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项目符号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err="1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51988"/>
            <a:ext cx="6624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当项目符号类型</a:t>
            </a:r>
            <a:r>
              <a:rPr lang="zh-CN" altLang="en-US" sz="1800" dirty="0" smtClean="0">
                <a:solidFill>
                  <a:prstClr val="black"/>
                </a:solidFill>
              </a:rPr>
              <a:t>不足矣满足需要</a:t>
            </a:r>
            <a:r>
              <a:rPr lang="zh-CN" altLang="en-US" sz="1800" dirty="0">
                <a:solidFill>
                  <a:prstClr val="black"/>
                </a:solidFill>
              </a:rPr>
              <a:t>时，可通过该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属性引入自定义图片</a:t>
            </a:r>
            <a:r>
              <a:rPr lang="zh-CN" altLang="en-US" sz="1800" dirty="0">
                <a:solidFill>
                  <a:prstClr val="black"/>
                </a:solidFill>
              </a:rPr>
              <a:t>作为项目符号</a:t>
            </a:r>
            <a:r>
              <a:rPr lang="zh-CN" altLang="en-US" sz="1800" dirty="0" smtClean="0">
                <a:solidFill>
                  <a:prstClr val="black"/>
                </a:solidFill>
              </a:rPr>
              <a:t>表现。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值为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url</a:t>
            </a:r>
            <a:r>
              <a:rPr lang="en-US" altLang="zh-CN" sz="1800" dirty="0" smtClean="0">
                <a:solidFill>
                  <a:prstClr val="black"/>
                </a:solidFill>
              </a:rPr>
              <a:t> </a:t>
            </a:r>
            <a:r>
              <a:rPr lang="en-US" altLang="zh-CN" sz="1800" dirty="0">
                <a:solidFill>
                  <a:prstClr val="black"/>
                </a:solidFill>
              </a:rPr>
              <a:t>(</a:t>
            </a:r>
            <a:r>
              <a:rPr lang="zh-CN" altLang="en-US" sz="1800" dirty="0">
                <a:solidFill>
                  <a:prstClr val="black"/>
                </a:solidFill>
              </a:rPr>
              <a:t>图片路径</a:t>
            </a:r>
            <a:r>
              <a:rPr lang="en-US" altLang="zh-CN" sz="1800" dirty="0" smtClean="0">
                <a:solidFill>
                  <a:prstClr val="black"/>
                </a:solidFill>
              </a:rPr>
              <a:t>)</a:t>
            </a:r>
            <a:r>
              <a:rPr lang="zh-CN" altLang="en-US" sz="1800" dirty="0" smtClean="0">
                <a:solidFill>
                  <a:prstClr val="black"/>
                </a:solidFill>
              </a:rPr>
              <a:t>，默认</a:t>
            </a:r>
            <a:r>
              <a:rPr lang="en-US" altLang="zh-CN" sz="1800" dirty="0" smtClean="0">
                <a:solidFill>
                  <a:prstClr val="black"/>
                </a:solidFill>
              </a:rPr>
              <a:t>none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由于并不支持图像的精确定位，所以不推荐使用。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482229" y="2156063"/>
            <a:ext cx="272189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list-style-image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9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项目符号位置：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err="1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51988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设定项目符号的位置是处于列表项的内部还是外部。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无法精确控制定位，不推荐使用。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482229" y="2156063"/>
            <a:ext cx="272189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251505"/>
              </p:ext>
            </p:extLst>
          </p:nvPr>
        </p:nvGraphicFramePr>
        <p:xfrm>
          <a:off x="7076827" y="2617881"/>
          <a:ext cx="4142998" cy="159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812"/>
                <a:gridCol w="3195186"/>
              </a:tblGrid>
              <a:tr h="49310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506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inside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列表项内部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506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outside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列表项外部（默认值）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复合属性：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err="1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51988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复合属性，值的顺序：类型 </a:t>
            </a:r>
            <a:r>
              <a:rPr lang="en-US" altLang="zh-CN" sz="1800" dirty="0" smtClean="0">
                <a:solidFill>
                  <a:prstClr val="black"/>
                </a:solidFill>
              </a:rPr>
              <a:t>&gt; </a:t>
            </a:r>
            <a:r>
              <a:rPr lang="zh-CN" altLang="en-US" sz="1800" dirty="0" smtClean="0">
                <a:solidFill>
                  <a:prstClr val="black"/>
                </a:solidFill>
              </a:rPr>
              <a:t>定位 </a:t>
            </a:r>
            <a:r>
              <a:rPr lang="en-US" altLang="zh-CN" sz="1800" dirty="0" smtClean="0">
                <a:solidFill>
                  <a:prstClr val="black"/>
                </a:solidFill>
              </a:rPr>
              <a:t>&gt; </a:t>
            </a:r>
            <a:r>
              <a:rPr lang="zh-CN" altLang="en-US" sz="1800" dirty="0" smtClean="0">
                <a:solidFill>
                  <a:prstClr val="black"/>
                </a:solidFill>
              </a:rPr>
              <a:t>图像。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可以</a:t>
            </a:r>
            <a:r>
              <a:rPr lang="zh-CN" altLang="en-US" sz="1800" dirty="0">
                <a:solidFill>
                  <a:prstClr val="black"/>
                </a:solidFill>
              </a:rPr>
              <a:t>忽略其中某个值的</a:t>
            </a:r>
            <a:r>
              <a:rPr lang="zh-CN" altLang="en-US" sz="1800" dirty="0" smtClean="0">
                <a:solidFill>
                  <a:prstClr val="black"/>
                </a:solidFill>
              </a:rPr>
              <a:t>设定，保持默认；如果</a:t>
            </a:r>
            <a:r>
              <a:rPr lang="zh-CN" altLang="en-US" sz="1800" dirty="0">
                <a:solidFill>
                  <a:prstClr val="black"/>
                </a:solidFill>
              </a:rPr>
              <a:t>同时定义了类型和图像，则图像</a:t>
            </a:r>
            <a:r>
              <a:rPr lang="zh-CN" altLang="en-US" sz="1800" dirty="0" smtClean="0">
                <a:solidFill>
                  <a:prstClr val="black"/>
                </a:solidFill>
              </a:rPr>
              <a:t>优先。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482229" y="2156063"/>
            <a:ext cx="272189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6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76582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常见应用方案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44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实际应用技巧：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列表元素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51988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使用</a:t>
            </a:r>
            <a:r>
              <a:rPr lang="zh-CN" altLang="en-US" sz="1800" dirty="0" smtClean="0">
                <a:solidFill>
                  <a:prstClr val="black"/>
                </a:solidFill>
              </a:rPr>
              <a:t>盒模型</a:t>
            </a:r>
            <a:r>
              <a:rPr lang="zh-CN" altLang="en-US" sz="1800" dirty="0">
                <a:solidFill>
                  <a:prstClr val="black"/>
                </a:solidFill>
              </a:rPr>
              <a:t>属性</a:t>
            </a:r>
            <a:r>
              <a:rPr lang="zh-CN" altLang="en-US" sz="1800" dirty="0" smtClean="0">
                <a:solidFill>
                  <a:prstClr val="black"/>
                </a:solidFill>
              </a:rPr>
              <a:t>来控制列表。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消除默认项目符号，使用背景</a:t>
            </a:r>
            <a:r>
              <a:rPr lang="zh-CN" altLang="en-US" sz="1800" dirty="0">
                <a:solidFill>
                  <a:prstClr val="black"/>
                </a:solidFill>
              </a:rPr>
              <a:t>属性来模拟项目</a:t>
            </a:r>
            <a:r>
              <a:rPr lang="zh-CN" altLang="en-US" sz="1800" dirty="0" smtClean="0">
                <a:solidFill>
                  <a:prstClr val="black"/>
                </a:solidFill>
              </a:rPr>
              <a:t>符号。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482229" y="2156063"/>
            <a:ext cx="272189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list-style:none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0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列表元素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196133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资讯列表。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图文列表。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0">
              <a:lnSpc>
                <a:spcPct val="200000"/>
              </a:lnSpc>
            </a:pPr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76582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列表元素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331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什么是列表：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340149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是具有</a:t>
            </a:r>
            <a:r>
              <a:rPr lang="zh-CN" altLang="en-US" sz="1800" dirty="0">
                <a:solidFill>
                  <a:prstClr val="black"/>
                </a:solidFill>
              </a:rPr>
              <a:t>一定</a:t>
            </a:r>
            <a:r>
              <a:rPr lang="zh-CN" altLang="en-US" sz="1800" dirty="0" smtClean="0">
                <a:solidFill>
                  <a:prstClr val="black"/>
                </a:solidFill>
              </a:rPr>
              <a:t>规律和共性特征的数据集合</a:t>
            </a:r>
            <a:r>
              <a:rPr lang="zh-CN" altLang="en-US" sz="1800" dirty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呈现的数据整齐</a:t>
            </a:r>
            <a:r>
              <a:rPr lang="zh-CN" altLang="en-US" sz="1800" dirty="0">
                <a:solidFill>
                  <a:prstClr val="black"/>
                </a:solidFill>
              </a:rPr>
              <a:t>直观，适用于有规律可循的区域或栏目</a:t>
            </a:r>
            <a:r>
              <a:rPr lang="zh-CN" altLang="en-US" sz="1800" dirty="0" smtClean="0">
                <a:solidFill>
                  <a:prstClr val="black"/>
                </a:solidFill>
              </a:rPr>
              <a:t>版块构建。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列表有着固定的结构，即外围列表区 </a:t>
            </a:r>
            <a:r>
              <a:rPr lang="en-US" altLang="zh-CN" sz="1800" dirty="0" smtClean="0">
                <a:solidFill>
                  <a:prstClr val="black"/>
                </a:solidFill>
              </a:rPr>
              <a:t>+ </a:t>
            </a:r>
            <a:r>
              <a:rPr lang="zh-CN" altLang="en-US" sz="1800" dirty="0" smtClean="0">
                <a:solidFill>
                  <a:prstClr val="black"/>
                </a:solidFill>
              </a:rPr>
              <a:t>内部列表项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 smtClean="0">
                <a:solidFill>
                  <a:prstClr val="black"/>
                </a:solidFill>
              </a:rPr>
              <a:t>中有三种列表类型：</a:t>
            </a:r>
            <a:r>
              <a:rPr lang="zh-CN" altLang="en-US" sz="1800" b="1" dirty="0" smtClean="0">
                <a:solidFill>
                  <a:prstClr val="black"/>
                </a:solidFill>
              </a:rPr>
              <a:t>无序列表、有序列表、定义列表。</a:t>
            </a:r>
            <a:endParaRPr lang="en-US" altLang="zh-CN" sz="1800" b="1" dirty="0" smtClean="0">
              <a:solidFill>
                <a:prstClr val="black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99" y="2340149"/>
            <a:ext cx="4005064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列表元素：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64501"/>
              </p:ext>
            </p:extLst>
          </p:nvPr>
        </p:nvGraphicFramePr>
        <p:xfrm>
          <a:off x="539825" y="2268142"/>
          <a:ext cx="10585176" cy="3348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664296"/>
                <a:gridCol w="1008112"/>
                <a:gridCol w="2352590"/>
                <a:gridCol w="1103794"/>
                <a:gridCol w="2376264"/>
              </a:tblGrid>
              <a:tr h="78898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无序列表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有序列表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定义列表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1419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75569"/>
                          </a:solidFill>
                          <a:latin typeface="+mj-lt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800" b="1" dirty="0" err="1" smtClean="0">
                          <a:solidFill>
                            <a:srgbClr val="D75569"/>
                          </a:solidFill>
                          <a:latin typeface="+mj-lt"/>
                          <a:ea typeface="微软雅黑" pitchFamily="34" charset="-122"/>
                        </a:rPr>
                        <a:t>ul</a:t>
                      </a:r>
                      <a:r>
                        <a:rPr lang="en-US" altLang="zh-CN" sz="1800" b="1" dirty="0" smtClean="0">
                          <a:solidFill>
                            <a:srgbClr val="D75569"/>
                          </a:solidFill>
                          <a:latin typeface="+mj-lt"/>
                          <a:ea typeface="微软雅黑" pitchFamily="34" charset="-122"/>
                        </a:rPr>
                        <a:t>&gt;</a:t>
                      </a:r>
                      <a:endParaRPr lang="zh-CN" altLang="en-US" sz="1800" b="1" dirty="0">
                        <a:solidFill>
                          <a:srgbClr val="D75569"/>
                        </a:solidFill>
                        <a:latin typeface="+mj-lt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无序列表区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75569"/>
                          </a:solidFill>
                          <a:latin typeface="+mj-lt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800" b="1" dirty="0" err="1" smtClean="0">
                          <a:solidFill>
                            <a:srgbClr val="D75569"/>
                          </a:solidFill>
                          <a:latin typeface="+mj-lt"/>
                          <a:ea typeface="微软雅黑" pitchFamily="34" charset="-122"/>
                        </a:rPr>
                        <a:t>ol</a:t>
                      </a:r>
                      <a:r>
                        <a:rPr lang="en-US" altLang="zh-CN" sz="1800" b="1" dirty="0" smtClean="0">
                          <a:solidFill>
                            <a:srgbClr val="D75569"/>
                          </a:solidFill>
                          <a:latin typeface="+mj-lt"/>
                          <a:ea typeface="微软雅黑" pitchFamily="34" charset="-122"/>
                        </a:rPr>
                        <a:t>&gt;</a:t>
                      </a:r>
                      <a:endParaRPr lang="zh-CN" altLang="en-US" sz="1800" b="1" dirty="0">
                        <a:solidFill>
                          <a:srgbClr val="D75569"/>
                        </a:solidFill>
                        <a:latin typeface="+mj-lt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有序列表区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&lt;dl&gt;</a:t>
                      </a:r>
                      <a:endParaRPr lang="zh-CN" altLang="en-US" sz="1800" b="1" dirty="0">
                        <a:solidFill>
                          <a:srgbClr val="D75569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定义列表区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788984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D75569"/>
                          </a:solidFill>
                          <a:latin typeface="+mj-lt"/>
                          <a:ea typeface="微软雅黑" pitchFamily="34" charset="-122"/>
                        </a:rPr>
                        <a:t>&lt;li&gt; 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列表项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800" b="1" dirty="0" err="1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dt</a:t>
                      </a:r>
                      <a:r>
                        <a:rPr lang="en-US" altLang="zh-CN" sz="18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800" b="1" dirty="0">
                        <a:solidFill>
                          <a:srgbClr val="D75569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标题列表项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788984"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800" b="1" dirty="0" err="1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dd</a:t>
                      </a:r>
                      <a:r>
                        <a:rPr lang="en-US" altLang="zh-CN" sz="18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800" b="1" dirty="0">
                        <a:solidFill>
                          <a:srgbClr val="D75569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描述列表项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76582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列表类型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817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196133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/>
              <a:t>用来将没有数字顺序的一</a:t>
            </a:r>
            <a:r>
              <a:rPr lang="zh-CN" altLang="en-US" sz="1800" dirty="0" smtClean="0"/>
              <a:t>组列表项进行</a:t>
            </a:r>
            <a:r>
              <a:rPr lang="zh-CN" altLang="en-US" sz="1800" dirty="0"/>
              <a:t>分组</a:t>
            </a:r>
            <a:r>
              <a:rPr lang="zh-CN" altLang="en-US" sz="1800" dirty="0" smtClean="0"/>
              <a:t>，且列表项的数字</a:t>
            </a:r>
            <a:r>
              <a:rPr lang="zh-CN" altLang="en-US" sz="1800" dirty="0"/>
              <a:t>顺序是没有意义</a:t>
            </a:r>
            <a:r>
              <a:rPr lang="zh-CN" altLang="en-US" sz="1800" dirty="0" smtClean="0"/>
              <a:t>的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无序列表中的列表项默认会呈现实心圆点的项目符号，可以通过</a:t>
            </a:r>
            <a:r>
              <a:rPr lang="en-US" altLang="zh-CN" sz="1800" dirty="0" smtClean="0">
                <a:solidFill>
                  <a:prstClr val="black"/>
                </a:solidFill>
              </a:rPr>
              <a:t>CSS</a:t>
            </a:r>
            <a:r>
              <a:rPr lang="zh-CN" altLang="en-US" sz="1800" dirty="0" smtClean="0">
                <a:solidFill>
                  <a:prstClr val="black"/>
                </a:solidFill>
              </a:rPr>
              <a:t>来进行样式更改。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列表区默认会带有左侧的内边距，使其列表项具有缩进效果。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649" y="2230760"/>
            <a:ext cx="33051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3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196133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/>
              <a:t>用来</a:t>
            </a:r>
            <a:r>
              <a:rPr lang="zh-CN" altLang="en-US" sz="1800" dirty="0" smtClean="0"/>
              <a:t>将有数字排序的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组列表项进行</a:t>
            </a:r>
            <a:r>
              <a:rPr lang="zh-CN" altLang="en-US" sz="1800" dirty="0"/>
              <a:t>分组</a:t>
            </a:r>
            <a:r>
              <a:rPr lang="zh-CN" altLang="en-US" sz="1800" dirty="0" smtClean="0"/>
              <a:t>，项目符号呈现出序列特征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列表</a:t>
            </a:r>
            <a:r>
              <a:rPr lang="zh-CN" altLang="en-US" sz="1800" dirty="0">
                <a:solidFill>
                  <a:prstClr val="black"/>
                </a:solidFill>
              </a:rPr>
              <a:t>中的列表项默认会</a:t>
            </a:r>
            <a:r>
              <a:rPr lang="zh-CN" altLang="en-US" sz="1800" dirty="0" smtClean="0">
                <a:solidFill>
                  <a:prstClr val="black"/>
                </a:solidFill>
              </a:rPr>
              <a:t>呈现阿拉伯数字排序的</a:t>
            </a:r>
            <a:r>
              <a:rPr lang="zh-CN" altLang="en-US" sz="1800" dirty="0">
                <a:solidFill>
                  <a:prstClr val="black"/>
                </a:solidFill>
              </a:rPr>
              <a:t>项目符号，可以通过</a:t>
            </a:r>
            <a:r>
              <a:rPr lang="en-US" altLang="zh-CN" sz="1800" dirty="0">
                <a:solidFill>
                  <a:prstClr val="black"/>
                </a:solidFill>
              </a:rPr>
              <a:t>CSS</a:t>
            </a:r>
            <a:r>
              <a:rPr lang="zh-CN" altLang="en-US" sz="1800" dirty="0">
                <a:solidFill>
                  <a:prstClr val="black"/>
                </a:solidFill>
              </a:rPr>
              <a:t>来进行样式</a:t>
            </a:r>
            <a:r>
              <a:rPr lang="zh-CN" altLang="en-US" sz="1800" dirty="0" smtClean="0">
                <a:solidFill>
                  <a:prstClr val="black"/>
                </a:solidFill>
              </a:rPr>
              <a:t>更改。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可以使用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【start】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属性来定义序号的初始值，值为整数，无单位。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可以使用</a:t>
            </a:r>
            <a:r>
              <a:rPr lang="en-US" altLang="zh-CN" sz="1800" b="1" dirty="0">
                <a:solidFill>
                  <a:prstClr val="black"/>
                </a:solidFill>
              </a:rPr>
              <a:t>【reversed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属性来定义序列的倒序排列。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列表区默认会带有左侧的内边距，使其列表项具有缩进效果。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13" y="2273127"/>
            <a:ext cx="27241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8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定义列表：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196133"/>
            <a:ext cx="10081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拥有</a:t>
            </a:r>
            <a:r>
              <a:rPr lang="en-US" altLang="zh-CN" sz="1800" dirty="0" smtClean="0">
                <a:solidFill>
                  <a:prstClr val="black"/>
                </a:solidFill>
              </a:rPr>
              <a:t>2</a:t>
            </a:r>
            <a:r>
              <a:rPr lang="zh-CN" altLang="en-US" sz="1800" dirty="0" smtClean="0">
                <a:solidFill>
                  <a:prstClr val="black"/>
                </a:solidFill>
              </a:rPr>
              <a:t>种含义的列表项：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dt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代表定义的标题，级别较重；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dd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代表对应定义标题的详细描述，级别较轻。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语义上来看，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dd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是作为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dt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的描述，因此应该排序上应该跟在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dt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之后。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定义列表中，允许使用</a:t>
            </a:r>
            <a:r>
              <a:rPr lang="en-US" altLang="zh-CN" sz="1800" dirty="0" smtClean="0">
                <a:solidFill>
                  <a:prstClr val="black"/>
                </a:solidFill>
              </a:rPr>
              <a:t>&lt;div&gt;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标签来对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dt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和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dd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进行分组，但仍然保持一种固定的嵌套列表结构。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列表元素的特点：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：列表元素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236197"/>
            <a:ext cx="105851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列表是具有固定嵌套关系的标签组合，如</a:t>
            </a:r>
            <a:r>
              <a:rPr lang="en-US" altLang="zh-CN" sz="1800" b="1" dirty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>
                <a:solidFill>
                  <a:prstClr val="black"/>
                </a:solidFill>
              </a:rPr>
              <a:t>ul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en-US" altLang="zh-CN" sz="1800" dirty="0" smtClean="0">
                <a:solidFill>
                  <a:prstClr val="black"/>
                </a:solidFill>
              </a:rPr>
              <a:t> &gt; 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>
                <a:solidFill>
                  <a:prstClr val="black"/>
                </a:solidFill>
              </a:rPr>
              <a:t>li&gt;</a:t>
            </a:r>
            <a:r>
              <a:rPr lang="zh-CN" altLang="en-US" sz="1800" dirty="0">
                <a:solidFill>
                  <a:prstClr val="black"/>
                </a:solidFill>
              </a:rPr>
              <a:t>。</a:t>
            </a: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有序和无序列表的区别在于”语义”不同</a:t>
            </a:r>
            <a:r>
              <a:rPr lang="zh-CN" altLang="en-US" sz="1800" dirty="0" smtClean="0">
                <a:solidFill>
                  <a:prstClr val="black"/>
                </a:solidFill>
              </a:rPr>
              <a:t>，默认都有项目</a:t>
            </a:r>
            <a:r>
              <a:rPr lang="zh-CN" altLang="en-US" sz="1800" dirty="0">
                <a:solidFill>
                  <a:prstClr val="black"/>
                </a:solidFill>
              </a:rPr>
              <a:t>符号的</a:t>
            </a:r>
            <a:r>
              <a:rPr lang="zh-CN" altLang="en-US" sz="1800" dirty="0" smtClean="0">
                <a:solidFill>
                  <a:prstClr val="black"/>
                </a:solidFill>
              </a:rPr>
              <a:t>呈现。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有序和无序列表都只有一种列表</a:t>
            </a:r>
            <a:r>
              <a:rPr lang="zh-CN" altLang="en-US" sz="1800" dirty="0" smtClean="0">
                <a:solidFill>
                  <a:prstClr val="black"/>
                </a:solidFill>
              </a:rPr>
              <a:t>项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&lt;li&gt;</a:t>
            </a:r>
            <a:r>
              <a:rPr lang="zh-CN" altLang="en-US" sz="1800" dirty="0" smtClean="0">
                <a:solidFill>
                  <a:prstClr val="black"/>
                </a:solidFill>
              </a:rPr>
              <a:t>，</a:t>
            </a:r>
            <a:r>
              <a:rPr lang="zh-CN" altLang="en-US" sz="1800" dirty="0">
                <a:solidFill>
                  <a:prstClr val="black"/>
                </a:solidFill>
              </a:rPr>
              <a:t>定义列表有</a:t>
            </a:r>
            <a:r>
              <a:rPr lang="zh-CN" altLang="en-US" sz="1800" dirty="0" smtClean="0">
                <a:solidFill>
                  <a:prstClr val="black"/>
                </a:solidFill>
              </a:rPr>
              <a:t>两种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dt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和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dd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所有的列表标签都是双标签</a:t>
            </a:r>
            <a:r>
              <a:rPr lang="zh-CN" altLang="en-US" sz="1800" dirty="0" smtClean="0">
                <a:solidFill>
                  <a:prstClr val="black"/>
                </a:solidFill>
              </a:rPr>
              <a:t>，块级别元素。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列表是用于布局排版的重要元素！只要是具有一定规律的排版，都可以用列表来呈现其结构，且可以通过列表的多重</a:t>
            </a:r>
            <a:r>
              <a:rPr lang="zh-CN" altLang="en-US" sz="1800" dirty="0">
                <a:solidFill>
                  <a:prstClr val="black"/>
                </a:solidFill>
              </a:rPr>
              <a:t>嵌套</a:t>
            </a:r>
            <a:r>
              <a:rPr lang="zh-CN" altLang="en-US" sz="1800" dirty="0" smtClean="0">
                <a:solidFill>
                  <a:prstClr val="black"/>
                </a:solidFill>
              </a:rPr>
              <a:t>，实现</a:t>
            </a:r>
            <a:r>
              <a:rPr lang="zh-CN" altLang="en-US" sz="1800" dirty="0">
                <a:solidFill>
                  <a:prstClr val="black"/>
                </a:solidFill>
              </a:rPr>
              <a:t>复杂的栏目排版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10180</TotalTime>
  <Words>840</Words>
  <Application>Microsoft Office PowerPoint</Application>
  <PresentationFormat>自定义</PresentationFormat>
  <Paragraphs>116</Paragraphs>
  <Slides>18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813</cp:revision>
  <dcterms:created xsi:type="dcterms:W3CDTF">2019-02-21T04:23:58Z</dcterms:created>
  <dcterms:modified xsi:type="dcterms:W3CDTF">2019-07-31T04:14:04Z</dcterms:modified>
  <cp:category>视频教学</cp:category>
</cp:coreProperties>
</file>