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49" r:id="rId3"/>
    <p:sldId id="513" r:id="rId4"/>
    <p:sldId id="497" r:id="rId5"/>
    <p:sldId id="514" r:id="rId6"/>
    <p:sldId id="515" r:id="rId7"/>
    <p:sldId id="516" r:id="rId8"/>
    <p:sldId id="517" r:id="rId9"/>
    <p:sldId id="519" r:id="rId10"/>
    <p:sldId id="521" r:id="rId11"/>
    <p:sldId id="518" r:id="rId12"/>
    <p:sldId id="520" r:id="rId13"/>
    <p:sldId id="522" r:id="rId14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569"/>
    <a:srgbClr val="56A8BD"/>
    <a:srgbClr val="3CB5B5"/>
    <a:srgbClr val="002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>
      <p:cViewPr>
        <p:scale>
          <a:sx n="100" d="100"/>
          <a:sy n="100" d="100"/>
        </p:scale>
        <p:origin x="-1080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38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99235"/>
            <a:ext cx="1000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</a:t>
            </a:r>
            <a:r>
              <a:rPr lang="en-US" altLang="zh-CN" sz="1600" b="1" dirty="0" smtClean="0">
                <a:solidFill>
                  <a:srgbClr val="002B41"/>
                </a:solidFill>
                <a:latin typeface="+mj-ea"/>
                <a:ea typeface="+mj-ea"/>
              </a:rPr>
              <a:t>24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章：表格元素</a:t>
            </a:r>
            <a:endParaRPr lang="en-US" altLang="zh-CN" sz="1600" b="1" dirty="0" smtClean="0">
              <a:solidFill>
                <a:srgbClr val="002B4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html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表格结构  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2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</a:t>
            </a:r>
            <a:r>
              <a:rPr lang="en-US" altLang="zh-CN" sz="1600" dirty="0" err="1" smtClean="0">
                <a:solidFill>
                  <a:srgbClr val="002B41"/>
                </a:solidFill>
                <a:latin typeface="+mj-ea"/>
              </a:rPr>
              <a:t>css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表格样式   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3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、表格实例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表格类元素样式设置技巧：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：表格样式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817" y="2163028"/>
            <a:ext cx="102971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D75569"/>
                </a:solidFill>
              </a:rPr>
              <a:t>&lt;table&gt;</a:t>
            </a:r>
            <a:r>
              <a:rPr lang="zh-CN" altLang="en-US" sz="2000" b="1" dirty="0" smtClean="0">
                <a:solidFill>
                  <a:srgbClr val="D75569"/>
                </a:solidFill>
              </a:rPr>
              <a:t>对象：</a:t>
            </a:r>
            <a:endParaRPr lang="en-US" altLang="zh-CN" sz="2000" b="1" dirty="0" smtClean="0">
              <a:solidFill>
                <a:srgbClr val="D75569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可通过</a:t>
            </a: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en-US" altLang="zh-CN" sz="1800" b="1" dirty="0" err="1" smtClean="0">
                <a:solidFill>
                  <a:prstClr val="black"/>
                </a:solidFill>
              </a:rPr>
              <a:t>display:table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/inline-table</a:t>
            </a:r>
            <a:r>
              <a:rPr lang="en-US" altLang="zh-CN" sz="1800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，实现块级表格和行间表格的转换。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D75569"/>
                </a:solidFill>
              </a:rPr>
              <a:t>&lt;</a:t>
            </a:r>
            <a:r>
              <a:rPr lang="en-US" altLang="zh-CN" sz="2000" b="1" dirty="0">
                <a:solidFill>
                  <a:srgbClr val="D75569"/>
                </a:solidFill>
              </a:rPr>
              <a:t>td</a:t>
            </a:r>
            <a:r>
              <a:rPr lang="en-US" altLang="zh-CN" sz="2000" b="1" dirty="0" smtClean="0">
                <a:solidFill>
                  <a:srgbClr val="D75569"/>
                </a:solidFill>
              </a:rPr>
              <a:t>&gt;/&lt;</a:t>
            </a:r>
            <a:r>
              <a:rPr lang="en-US" altLang="zh-CN" sz="2000" b="1" dirty="0" err="1" smtClean="0">
                <a:solidFill>
                  <a:srgbClr val="D75569"/>
                </a:solidFill>
              </a:rPr>
              <a:t>th</a:t>
            </a:r>
            <a:r>
              <a:rPr lang="en-US" altLang="zh-CN" sz="2000" b="1" dirty="0" smtClean="0">
                <a:solidFill>
                  <a:srgbClr val="D75569"/>
                </a:solidFill>
              </a:rPr>
              <a:t>&gt;</a:t>
            </a:r>
            <a:r>
              <a:rPr lang="zh-CN" altLang="en-US" sz="2000" b="1" dirty="0" smtClean="0">
                <a:solidFill>
                  <a:srgbClr val="D75569"/>
                </a:solidFill>
              </a:rPr>
              <a:t>对象</a:t>
            </a:r>
            <a:r>
              <a:rPr lang="en-US" altLang="zh-CN" sz="2000" b="1" dirty="0" smtClean="0">
                <a:solidFill>
                  <a:srgbClr val="D75569"/>
                </a:solidFill>
              </a:rPr>
              <a:t>:</a:t>
            </a: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显示模式为：</a:t>
            </a: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en-US" altLang="zh-CN" sz="1800" b="1" dirty="0" err="1" smtClean="0">
                <a:solidFill>
                  <a:prstClr val="black"/>
                </a:solidFill>
              </a:rPr>
              <a:t>display:table-cell</a:t>
            </a:r>
            <a:r>
              <a:rPr lang="en-US" altLang="zh-CN" sz="1800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默认对</a:t>
            </a:r>
            <a:r>
              <a:rPr lang="zh-CN" altLang="en-US" sz="1800" dirty="0">
                <a:solidFill>
                  <a:prstClr val="black"/>
                </a:solidFill>
              </a:rPr>
              <a:t>宽高的设置敏感且会自动分配，以适配于</a:t>
            </a:r>
            <a:r>
              <a:rPr lang="en-US" altLang="zh-CN" sz="1800" dirty="0">
                <a:solidFill>
                  <a:prstClr val="black"/>
                </a:solidFill>
              </a:rPr>
              <a:t>&lt;table&gt;</a:t>
            </a:r>
            <a:r>
              <a:rPr lang="zh-CN" altLang="en-US" sz="1800" dirty="0">
                <a:solidFill>
                  <a:prstClr val="black"/>
                </a:solidFill>
              </a:rPr>
              <a:t>的总宽</a:t>
            </a:r>
            <a:r>
              <a:rPr lang="zh-CN" altLang="en-US" sz="1800" dirty="0" smtClean="0">
                <a:solidFill>
                  <a:prstClr val="black"/>
                </a:solidFill>
              </a:rPr>
              <a:t>高。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直接适用</a:t>
            </a:r>
            <a:r>
              <a:rPr lang="en-US" altLang="zh-CN" sz="1800" dirty="0" smtClean="0">
                <a:solidFill>
                  <a:prstClr val="black"/>
                </a:solidFill>
              </a:rPr>
              <a:t>vertical-align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属性，支持垂直方向对齐操作。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表格专有样式：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：表格样式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graphicFrame>
        <p:nvGraphicFramePr>
          <p:cNvPr id="1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774783"/>
              </p:ext>
            </p:extLst>
          </p:nvPr>
        </p:nvGraphicFramePr>
        <p:xfrm>
          <a:off x="539825" y="4119058"/>
          <a:ext cx="10441160" cy="1461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125"/>
                <a:gridCol w="1200323"/>
                <a:gridCol w="6408712"/>
              </a:tblGrid>
              <a:tr h="4519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0474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border-collapse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separate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默认值。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&lt;table&gt;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边框和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&lt;td&gt;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边框独立分开。</a:t>
                      </a:r>
                    </a:p>
                  </a:txBody>
                  <a:tcPr anchor="ctr"/>
                </a:tc>
              </a:tr>
              <a:tr h="504744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19813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collapse</a:t>
                      </a: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&lt;table&gt;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边框和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&lt;td&gt;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边框合并，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&lt;td&gt;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优先。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467817" y="2628181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边框合并属性：控制</a:t>
            </a:r>
            <a:r>
              <a:rPr lang="en-US" altLang="zh-CN" sz="1800" dirty="0" smtClean="0">
                <a:solidFill>
                  <a:prstClr val="black"/>
                </a:solidFill>
              </a:rPr>
              <a:t>&lt;table&gt;</a:t>
            </a:r>
            <a:r>
              <a:rPr lang="zh-CN" altLang="en-US" sz="1800" dirty="0" smtClean="0">
                <a:solidFill>
                  <a:prstClr val="black"/>
                </a:solidFill>
              </a:rPr>
              <a:t>元素和</a:t>
            </a:r>
            <a:r>
              <a:rPr lang="en-US" altLang="zh-CN" sz="1800" dirty="0" smtClean="0">
                <a:solidFill>
                  <a:prstClr val="black"/>
                </a:solidFill>
              </a:rPr>
              <a:t>&lt;td&gt;</a:t>
            </a:r>
            <a:r>
              <a:rPr lang="zh-CN" altLang="en-US" sz="1800" dirty="0" smtClean="0">
                <a:solidFill>
                  <a:prstClr val="black"/>
                </a:solidFill>
              </a:rPr>
              <a:t>元素的边框是否合并到一起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作用对象：</a:t>
            </a:r>
            <a:r>
              <a:rPr lang="en-US" altLang="zh-CN" sz="1800" dirty="0" smtClean="0">
                <a:solidFill>
                  <a:prstClr val="black"/>
                </a:solidFill>
              </a:rPr>
              <a:t>&lt;tab</a:t>
            </a:r>
            <a:r>
              <a:rPr lang="en-US" altLang="zh-CN" sz="1800" dirty="0">
                <a:solidFill>
                  <a:prstClr val="black"/>
                </a:solidFill>
              </a:rPr>
              <a:t>le</a:t>
            </a:r>
            <a:r>
              <a:rPr lang="en-US" altLang="zh-CN" sz="1800" dirty="0" smtClean="0">
                <a:solidFill>
                  <a:prstClr val="black"/>
                </a:solidFill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</a:rPr>
              <a:t>元素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13" name="文本框 32"/>
          <p:cNvSpPr txBox="1"/>
          <p:nvPr/>
        </p:nvSpPr>
        <p:spPr>
          <a:xfrm>
            <a:off x="482229" y="2156063"/>
            <a:ext cx="272189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border-collapse</a:t>
            </a:r>
          </a:p>
        </p:txBody>
      </p:sp>
    </p:spTree>
    <p:extLst>
      <p:ext uri="{BB962C8B-B14F-4D97-AF65-F5344CB8AC3E}">
        <p14:creationId xmlns:p14="http://schemas.microsoft.com/office/powerpoint/2010/main" val="19441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表格专有样式：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：表格样式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817" y="2628181"/>
            <a:ext cx="8928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边框间距属性：指定</a:t>
            </a:r>
            <a:r>
              <a:rPr lang="en-US" altLang="zh-CN" sz="1800" dirty="0" smtClean="0">
                <a:solidFill>
                  <a:prstClr val="black"/>
                </a:solidFill>
              </a:rPr>
              <a:t>&lt;table&gt;</a:t>
            </a:r>
            <a:r>
              <a:rPr lang="zh-CN" altLang="en-US" sz="1800" dirty="0" smtClean="0">
                <a:solidFill>
                  <a:prstClr val="black"/>
                </a:solidFill>
              </a:rPr>
              <a:t>元素和</a:t>
            </a:r>
            <a:r>
              <a:rPr lang="en-US" altLang="zh-CN" sz="1800" dirty="0" smtClean="0">
                <a:solidFill>
                  <a:prstClr val="black"/>
                </a:solidFill>
              </a:rPr>
              <a:t>&lt;td&gt;</a:t>
            </a:r>
            <a:r>
              <a:rPr lang="zh-CN" altLang="en-US" sz="1800" dirty="0" smtClean="0">
                <a:solidFill>
                  <a:prstClr val="black"/>
                </a:solidFill>
              </a:rPr>
              <a:t>元素的边框之间的距离。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仅在两者边框均独立时</a:t>
            </a: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border-collapse:separate</a:t>
            </a:r>
            <a:r>
              <a:rPr lang="en-US" altLang="zh-CN" sz="1800" dirty="0" smtClean="0">
                <a:solidFill>
                  <a:prstClr val="black"/>
                </a:solidFill>
              </a:rPr>
              <a:t>;】</a:t>
            </a:r>
            <a:r>
              <a:rPr lang="zh-CN" altLang="en-US" sz="1800" dirty="0" smtClean="0">
                <a:solidFill>
                  <a:prstClr val="black"/>
                </a:solidFill>
              </a:rPr>
              <a:t>才有效。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作用对象：</a:t>
            </a:r>
            <a:r>
              <a:rPr lang="en-US" altLang="zh-CN" sz="1800" dirty="0" smtClean="0">
                <a:solidFill>
                  <a:prstClr val="black"/>
                </a:solidFill>
              </a:rPr>
              <a:t>&lt;tab</a:t>
            </a:r>
            <a:r>
              <a:rPr lang="en-US" altLang="zh-CN" sz="1800" dirty="0">
                <a:solidFill>
                  <a:prstClr val="black"/>
                </a:solidFill>
              </a:rPr>
              <a:t>le</a:t>
            </a:r>
            <a:r>
              <a:rPr lang="en-US" altLang="zh-CN" sz="1800" dirty="0" smtClean="0">
                <a:solidFill>
                  <a:prstClr val="black"/>
                </a:solidFill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</a:rPr>
              <a:t>元素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支持</a:t>
            </a:r>
            <a:r>
              <a:rPr lang="en-US" altLang="zh-CN" sz="1800" dirty="0" smtClean="0">
                <a:solidFill>
                  <a:prstClr val="black"/>
                </a:solidFill>
              </a:rPr>
              <a:t>1</a:t>
            </a:r>
            <a:r>
              <a:rPr lang="zh-CN" altLang="en-US" sz="1800" dirty="0" smtClean="0">
                <a:solidFill>
                  <a:prstClr val="black"/>
                </a:solidFill>
              </a:rPr>
              <a:t>到</a:t>
            </a:r>
            <a:r>
              <a:rPr lang="en-US" altLang="zh-CN" sz="1800" dirty="0" smtClean="0">
                <a:solidFill>
                  <a:prstClr val="black"/>
                </a:solidFill>
              </a:rPr>
              <a:t>2</a:t>
            </a:r>
            <a:r>
              <a:rPr lang="zh-CN" altLang="en-US" sz="1800" dirty="0" smtClean="0">
                <a:solidFill>
                  <a:prstClr val="black"/>
                </a:solidFill>
              </a:rPr>
              <a:t>个值的设定，控制水平间距和垂直间距，不允许负值。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替代</a:t>
            </a:r>
            <a:r>
              <a:rPr lang="en-US" altLang="zh-CN" sz="1800" dirty="0" smtClean="0">
                <a:solidFill>
                  <a:prstClr val="black"/>
                </a:solidFill>
              </a:rPr>
              <a:t>&lt;table&gt;</a:t>
            </a:r>
            <a:r>
              <a:rPr lang="zh-CN" altLang="en-US" sz="1800" dirty="0" smtClean="0">
                <a:solidFill>
                  <a:prstClr val="black"/>
                </a:solidFill>
              </a:rPr>
              <a:t>元素的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cellspacing</a:t>
            </a:r>
            <a:r>
              <a:rPr lang="zh-CN" altLang="en-US" sz="1800" dirty="0" smtClean="0">
                <a:solidFill>
                  <a:prstClr val="black"/>
                </a:solidFill>
              </a:rPr>
              <a:t>标签属性。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13" name="文本框 32"/>
          <p:cNvSpPr txBox="1"/>
          <p:nvPr/>
        </p:nvSpPr>
        <p:spPr>
          <a:xfrm>
            <a:off x="482229" y="2156063"/>
            <a:ext cx="272189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border-spacing</a:t>
            </a:r>
          </a:p>
        </p:txBody>
      </p:sp>
    </p:spTree>
    <p:extLst>
      <p:ext uri="{BB962C8B-B14F-4D97-AF65-F5344CB8AC3E}">
        <p14:creationId xmlns:p14="http://schemas.microsoft.com/office/powerpoint/2010/main" val="105339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：表格样式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49" y="2471936"/>
            <a:ext cx="9599613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8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什么是表格：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：表格元素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340149"/>
            <a:ext cx="10585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顾名思义，专门用来呈现统计类数据信息的板块元素。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是较为特殊的一组元素，有其特殊的固定结构和显示模式。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23" y="2507015"/>
            <a:ext cx="39909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1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765826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html</a:t>
            </a:r>
            <a:r>
              <a:rPr lang="zh-CN" altLang="en-US" sz="3600" b="1" dirty="0" smtClean="0"/>
              <a:t>表格结构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074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表格基本结构：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：表格元素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858" y="2537842"/>
            <a:ext cx="4829175" cy="31146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7817" y="2196133"/>
            <a:ext cx="5832648" cy="1115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一个表格至少拥有</a:t>
            </a:r>
            <a:r>
              <a:rPr lang="en-US" altLang="zh-CN" sz="1800" dirty="0" smtClean="0">
                <a:solidFill>
                  <a:prstClr val="black"/>
                </a:solidFill>
              </a:rPr>
              <a:t>3</a:t>
            </a:r>
            <a:r>
              <a:rPr lang="zh-CN" altLang="en-US" sz="1800" dirty="0" smtClean="0">
                <a:solidFill>
                  <a:prstClr val="black"/>
                </a:solidFill>
              </a:rPr>
              <a:t>个组成对象才能形成基础结构，且它们之间是固定不可改变的嵌套关系：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9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343313"/>
              </p:ext>
            </p:extLst>
          </p:nvPr>
        </p:nvGraphicFramePr>
        <p:xfrm>
          <a:off x="1115889" y="3686322"/>
          <a:ext cx="3384376" cy="1966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728192"/>
              </a:tblGrid>
              <a:tr h="45196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表格基础结构标签</a:t>
                      </a:r>
                      <a:endParaRPr lang="zh-CN" altLang="en-US" sz="1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04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表格（区）</a:t>
                      </a:r>
                      <a:endParaRPr lang="zh-CN" altLang="en-US" sz="1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dirty="0" smtClean="0">
                          <a:latin typeface="微软雅黑" pitchFamily="34" charset="-122"/>
                          <a:ea typeface="微软雅黑" pitchFamily="34" charset="-122"/>
                        </a:rPr>
                        <a:t>&lt;table&gt;</a:t>
                      </a:r>
                      <a:endParaRPr lang="zh-CN" altLang="en-US" sz="18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04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行</a:t>
                      </a:r>
                      <a:endParaRPr lang="zh-CN" altLang="en-US" sz="1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dirty="0" smtClean="0"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altLang="zh-CN" sz="18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tr</a:t>
                      </a:r>
                      <a:r>
                        <a:rPr lang="en-US" altLang="zh-CN" sz="1800" b="1" dirty="0" smtClean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altLang="en-US" sz="18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047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单元格</a:t>
                      </a:r>
                      <a:endParaRPr lang="zh-CN" altLang="en-US" sz="1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dirty="0" smtClean="0">
                          <a:latin typeface="微软雅黑" pitchFamily="34" charset="-122"/>
                          <a:ea typeface="微软雅黑" pitchFamily="34" charset="-122"/>
                        </a:rPr>
                        <a:t>&lt;td&gt;</a:t>
                      </a:r>
                      <a:endParaRPr lang="zh-CN" altLang="en-US" sz="18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0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表格结构扩展：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：表格元素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graphicFrame>
        <p:nvGraphicFramePr>
          <p:cNvPr id="9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36120"/>
              </p:ext>
            </p:extLst>
          </p:nvPr>
        </p:nvGraphicFramePr>
        <p:xfrm>
          <a:off x="539825" y="2268141"/>
          <a:ext cx="10441160" cy="3624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448272"/>
                <a:gridCol w="5832648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表格扩展结构标签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66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表头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altLang="zh-CN" sz="14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th</a:t>
                      </a: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特殊的单元格，常用于表格的首行或首列。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66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页头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altLang="zh-CN" sz="14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thead</a:t>
                      </a: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对表格进行分区，定义表格的头部区域。</a:t>
                      </a:r>
                    </a:p>
                  </a:txBody>
                  <a:tcPr anchor="ctr"/>
                </a:tc>
              </a:tr>
              <a:tr h="466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主体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altLang="zh-CN" sz="14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tbody</a:t>
                      </a: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19813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对表格进行分区，定义表格的主体内容区域。</a:t>
                      </a:r>
                    </a:p>
                  </a:txBody>
                  <a:tcPr anchor="ctr"/>
                </a:tc>
              </a:tr>
              <a:tr h="466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页脚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altLang="zh-CN" sz="14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tfoot</a:t>
                      </a: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19813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用来对表格进行分区，定义表格的页脚或标注区域。</a:t>
                      </a:r>
                    </a:p>
                  </a:txBody>
                  <a:tcPr anchor="ctr"/>
                </a:tc>
              </a:tr>
              <a:tr h="466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表格标题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&lt;caption&gt;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19813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在表格内部定义标题</a:t>
                      </a:r>
                    </a:p>
                  </a:txBody>
                  <a:tcPr anchor="ctr"/>
                </a:tc>
              </a:tr>
              <a:tr h="466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表格列组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altLang="zh-CN" sz="14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colgroup</a:t>
                      </a: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19813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定义表格垂直列的编组</a:t>
                      </a:r>
                    </a:p>
                  </a:txBody>
                  <a:tcPr anchor="ctr"/>
                </a:tc>
              </a:tr>
              <a:tr h="466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表格列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b="1" dirty="0" smtClean="0">
                          <a:latin typeface="微软雅黑" pitchFamily="34" charset="-122"/>
                          <a:ea typeface="微软雅黑" pitchFamily="34" charset="-122"/>
                        </a:rPr>
                        <a:t>&lt;col&gt;</a:t>
                      </a:r>
                      <a:endParaRPr lang="zh-CN" altLang="en-US" sz="14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19813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定义表格列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5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表格操作：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：表格元素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817" y="2628181"/>
            <a:ext cx="6624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对表格</a:t>
            </a:r>
            <a:r>
              <a:rPr lang="zh-CN" altLang="en-US" sz="1800" dirty="0">
                <a:solidFill>
                  <a:prstClr val="black"/>
                </a:solidFill>
              </a:rPr>
              <a:t>单元格设置跨</a:t>
            </a:r>
            <a:r>
              <a:rPr lang="zh-CN" altLang="en-US" sz="1800" dirty="0" smtClean="0">
                <a:solidFill>
                  <a:prstClr val="black"/>
                </a:solidFill>
              </a:rPr>
              <a:t>列或跨行属性，以实现单元格的合并：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prstClr val="black"/>
                </a:solidFill>
              </a:rPr>
              <a:t>【</a:t>
            </a:r>
            <a:r>
              <a:rPr lang="en-US" altLang="zh-CN" sz="1800" b="1" dirty="0" err="1" smtClean="0">
                <a:solidFill>
                  <a:prstClr val="black"/>
                </a:solidFill>
              </a:rPr>
              <a:t>colspan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：跨列，横向合并单元格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prstClr val="black"/>
                </a:solidFill>
              </a:rPr>
              <a:t>【</a:t>
            </a:r>
            <a:r>
              <a:rPr lang="en-US" altLang="zh-CN" sz="1800" b="1" dirty="0" err="1" smtClean="0">
                <a:solidFill>
                  <a:prstClr val="black"/>
                </a:solidFill>
              </a:rPr>
              <a:t>rowspan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：跨行，纵向合并单元格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合并单元格之后，要注意对单元格的数量进行删减。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611833" y="2125866"/>
            <a:ext cx="187220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colspan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2"/>
          <p:cNvSpPr txBox="1"/>
          <p:nvPr/>
        </p:nvSpPr>
        <p:spPr>
          <a:xfrm>
            <a:off x="2628057" y="2125866"/>
            <a:ext cx="187220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rowspan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169" y="2175282"/>
            <a:ext cx="26574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765826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err="1" smtClean="0"/>
              <a:t>css</a:t>
            </a:r>
            <a:r>
              <a:rPr lang="zh-CN" altLang="en-US" sz="3600" b="1" dirty="0" smtClean="0"/>
              <a:t>表格样式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281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表格类显示模式：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：表格样式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817" y="2066745"/>
            <a:ext cx="8928992" cy="561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表格是一类较为特殊的元素，其固定的嵌套结构和呈现关系形成了独有的显示模式：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12" y="2916213"/>
            <a:ext cx="6780213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467817" y="2746063"/>
            <a:ext cx="4176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表格元素的显示模式，在实际场景中可以应用给其他类型的</a:t>
            </a:r>
            <a:r>
              <a:rPr lang="en-US" altLang="zh-CN" sz="1800" dirty="0" smtClean="0">
                <a:solidFill>
                  <a:prstClr val="black"/>
                </a:solidFill>
              </a:rPr>
              <a:t>html</a:t>
            </a:r>
            <a:r>
              <a:rPr lang="zh-CN" altLang="en-US" sz="1800" dirty="0" smtClean="0">
                <a:solidFill>
                  <a:prstClr val="black"/>
                </a:solidFill>
              </a:rPr>
              <a:t>元素以实现特殊效果。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表格类元素样式设置技巧：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：表格样式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817" y="2163028"/>
            <a:ext cx="1029714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D75569"/>
                </a:solidFill>
              </a:rPr>
              <a:t>用盒模型属性去控制表格类元素：</a:t>
            </a:r>
            <a:endParaRPr lang="en-US" altLang="zh-CN" sz="2000" b="1" dirty="0" smtClean="0">
              <a:solidFill>
                <a:srgbClr val="D75569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所有表格类元素均可以看作是</a:t>
            </a:r>
            <a:r>
              <a:rPr lang="en-US" altLang="zh-CN" sz="1800" dirty="0" smtClean="0">
                <a:solidFill>
                  <a:prstClr val="black"/>
                </a:solidFill>
              </a:rPr>
              <a:t>box</a:t>
            </a:r>
            <a:r>
              <a:rPr lang="zh-CN" altLang="en-US" sz="1800" dirty="0" smtClean="0">
                <a:solidFill>
                  <a:prstClr val="black"/>
                </a:solidFill>
              </a:rPr>
              <a:t>来进行设置，但由于表格的特殊性会导致部分盒模型属性设置失效，需要用表格专有</a:t>
            </a:r>
            <a:r>
              <a:rPr lang="en-US" altLang="zh-CN" sz="1800" dirty="0" smtClean="0">
                <a:solidFill>
                  <a:prstClr val="black"/>
                </a:solidFill>
              </a:rPr>
              <a:t>CSS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属性来控制。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rgbClr val="D75569"/>
                </a:solidFill>
              </a:rPr>
              <a:t>主要</a:t>
            </a:r>
            <a:r>
              <a:rPr lang="zh-CN" altLang="en-US" sz="2000" b="1" dirty="0">
                <a:solidFill>
                  <a:srgbClr val="D75569"/>
                </a:solidFill>
              </a:rPr>
              <a:t>控制对象为外围表格区对象</a:t>
            </a:r>
            <a:r>
              <a:rPr lang="en-US" altLang="zh-CN" sz="2000" b="1" dirty="0">
                <a:solidFill>
                  <a:srgbClr val="D75569"/>
                </a:solidFill>
              </a:rPr>
              <a:t>&lt;table&gt;</a:t>
            </a:r>
            <a:r>
              <a:rPr lang="zh-CN" altLang="en-US" sz="2000" b="1" dirty="0">
                <a:solidFill>
                  <a:srgbClr val="D75569"/>
                </a:solidFill>
              </a:rPr>
              <a:t>和单元格对象</a:t>
            </a:r>
            <a:r>
              <a:rPr lang="en-US" altLang="zh-CN" sz="2000" b="1" dirty="0">
                <a:solidFill>
                  <a:srgbClr val="D75569"/>
                </a:solidFill>
              </a:rPr>
              <a:t>&lt;td</a:t>
            </a:r>
            <a:r>
              <a:rPr lang="en-US" altLang="zh-CN" sz="2000" b="1" dirty="0" smtClean="0">
                <a:solidFill>
                  <a:srgbClr val="D75569"/>
                </a:solidFill>
              </a:rPr>
              <a:t>&gt;/&lt;</a:t>
            </a:r>
            <a:r>
              <a:rPr lang="en-US" altLang="zh-CN" sz="2000" b="1" dirty="0" err="1" smtClean="0">
                <a:solidFill>
                  <a:srgbClr val="D75569"/>
                </a:solidFill>
              </a:rPr>
              <a:t>th</a:t>
            </a:r>
            <a:r>
              <a:rPr lang="en-US" altLang="zh-CN" sz="2000" b="1" dirty="0" smtClean="0">
                <a:solidFill>
                  <a:srgbClr val="D75569"/>
                </a:solidFill>
              </a:rPr>
              <a:t>&gt;:</a:t>
            </a: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介于两者之间的元素由于结构受限，不支持盒模型属性控制。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10481</TotalTime>
  <Words>678</Words>
  <Application>Microsoft Office PowerPoint</Application>
  <PresentationFormat>自定义</PresentationFormat>
  <Paragraphs>101</Paragraphs>
  <Slides>13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837</cp:revision>
  <dcterms:created xsi:type="dcterms:W3CDTF">2019-02-21T04:23:58Z</dcterms:created>
  <dcterms:modified xsi:type="dcterms:W3CDTF">2019-07-31T09:38:46Z</dcterms:modified>
  <cp:category>视频教学</cp:category>
</cp:coreProperties>
</file>