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449" r:id="rId3"/>
    <p:sldId id="523" r:id="rId4"/>
    <p:sldId id="513" r:id="rId5"/>
    <p:sldId id="497" r:id="rId6"/>
    <p:sldId id="524" r:id="rId7"/>
    <p:sldId id="525" r:id="rId8"/>
    <p:sldId id="526" r:id="rId9"/>
    <p:sldId id="534" r:id="rId10"/>
    <p:sldId id="535" r:id="rId11"/>
    <p:sldId id="536" r:id="rId12"/>
    <p:sldId id="538" r:id="rId13"/>
    <p:sldId id="537" r:id="rId14"/>
    <p:sldId id="540" r:id="rId15"/>
    <p:sldId id="541" r:id="rId16"/>
    <p:sldId id="531" r:id="rId17"/>
    <p:sldId id="527" r:id="rId18"/>
    <p:sldId id="542" r:id="rId19"/>
    <p:sldId id="543" r:id="rId20"/>
    <p:sldId id="544" r:id="rId21"/>
    <p:sldId id="553" r:id="rId22"/>
    <p:sldId id="545" r:id="rId23"/>
    <p:sldId id="546" r:id="rId24"/>
    <p:sldId id="547" r:id="rId25"/>
    <p:sldId id="548" r:id="rId26"/>
    <p:sldId id="549" r:id="rId27"/>
    <p:sldId id="551" r:id="rId28"/>
    <p:sldId id="552" r:id="rId29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5569"/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9B95B-2029-42C4-A169-5B6C05C0B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2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50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5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99235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25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章：表单元素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html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表单元素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</a:rPr>
              <a:t>css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表单样式       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</a:rPr>
              <a:t>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、</a:t>
            </a:r>
            <a:r>
              <a:rPr lang="zh-CN" altLang="en-US" sz="1600" dirty="0">
                <a:solidFill>
                  <a:srgbClr val="002B41"/>
                </a:solidFill>
                <a:latin typeface="+mj-ea"/>
              </a:rPr>
              <a:t>表单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</a:rPr>
              <a:t>实例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选按钮组（选择型）：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单选按钮：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单</a:t>
            </a:r>
            <a:r>
              <a:rPr lang="zh-CN" altLang="en-US" sz="1800" dirty="0" smtClean="0">
                <a:solidFill>
                  <a:prstClr val="black"/>
                </a:solidFill>
              </a:rPr>
              <a:t>选按钮用来</a:t>
            </a:r>
            <a:r>
              <a:rPr lang="zh-CN" altLang="en-US" sz="1800" dirty="0">
                <a:solidFill>
                  <a:prstClr val="black"/>
                </a:solidFill>
              </a:rPr>
              <a:t>给用户在一组可选项中做</a:t>
            </a:r>
            <a:r>
              <a:rPr lang="zh-CN" altLang="en-US" sz="1800" u="sng" dirty="0"/>
              <a:t>单项选择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单选按钮具有互斥性，必须成组出现，没有单个的应用场景。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name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r>
              <a:rPr lang="zh-CN" altLang="en-US" sz="1800" dirty="0">
                <a:solidFill>
                  <a:prstClr val="black"/>
                </a:solidFill>
              </a:rPr>
              <a:t>：实现按钮的编组。当若干按钮的</a:t>
            </a:r>
            <a:r>
              <a:rPr lang="en-US" altLang="zh-CN" sz="1800" dirty="0">
                <a:solidFill>
                  <a:prstClr val="black"/>
                </a:solidFill>
              </a:rPr>
              <a:t>name</a:t>
            </a:r>
            <a:r>
              <a:rPr lang="zh-CN" altLang="en-US" sz="1800" dirty="0">
                <a:solidFill>
                  <a:prstClr val="black"/>
                </a:solidFill>
              </a:rPr>
              <a:t>属性相同时，就形成了按钮组。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checked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r>
              <a:rPr lang="zh-CN" altLang="en-US" sz="1800" dirty="0">
                <a:solidFill>
                  <a:prstClr val="black"/>
                </a:solidFill>
              </a:rPr>
              <a:t>：设定按钮的已选中状态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1763961" y="2300079"/>
            <a:ext cx="36724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type=“radio”&gt;</a:t>
            </a:r>
          </a:p>
        </p:txBody>
      </p:sp>
    </p:spTree>
    <p:extLst>
      <p:ext uri="{BB962C8B-B14F-4D97-AF65-F5344CB8AC3E}">
        <p14:creationId xmlns:p14="http://schemas.microsoft.com/office/powerpoint/2010/main" val="12645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复选按钮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>
                <a:solidFill>
                  <a:srgbClr val="D75569"/>
                </a:solidFill>
              </a:rPr>
              <a:t>复选</a:t>
            </a:r>
            <a:r>
              <a:rPr lang="zh-CN" altLang="en-US" sz="1800" dirty="0" smtClean="0">
                <a:solidFill>
                  <a:srgbClr val="D75569"/>
                </a:solidFill>
              </a:rPr>
              <a:t>按钮：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复选按钮可以单个使用，也可以成组使用。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单个使用时，用来接受用户回答“是”或“否”。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成组使用时，提供给用户在一组可选项中做多项选择。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name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r>
              <a:rPr lang="zh-CN" altLang="en-US" sz="1800" dirty="0">
                <a:solidFill>
                  <a:prstClr val="black"/>
                </a:solidFill>
              </a:rPr>
              <a:t>：实现按钮的编组。当若干按钮的</a:t>
            </a:r>
            <a:r>
              <a:rPr lang="en-US" altLang="zh-CN" sz="1800" dirty="0">
                <a:solidFill>
                  <a:prstClr val="black"/>
                </a:solidFill>
              </a:rPr>
              <a:t>name</a:t>
            </a:r>
            <a:r>
              <a:rPr lang="zh-CN" altLang="en-US" sz="1800" dirty="0">
                <a:solidFill>
                  <a:prstClr val="black"/>
                </a:solidFill>
              </a:rPr>
              <a:t>属性相同时，就形成了按钮组。</a:t>
            </a: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checked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r>
              <a:rPr lang="zh-CN" altLang="en-US" sz="1800" dirty="0">
                <a:solidFill>
                  <a:prstClr val="black"/>
                </a:solidFill>
              </a:rPr>
              <a:t>：设定按钮的已选中状态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1763961" y="2300079"/>
            <a:ext cx="43204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=“checkbox”&gt;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3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下拉列表（选择型）：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外围下拉列表区：                          </a:t>
            </a:r>
            <a:r>
              <a:rPr lang="en-US" altLang="zh-CN" sz="1800" dirty="0" smtClean="0">
                <a:solidFill>
                  <a:srgbClr val="D75569"/>
                </a:solidFill>
              </a:rPr>
              <a:t>&gt;   </a:t>
            </a:r>
            <a:r>
              <a:rPr lang="zh-CN" altLang="en-US" sz="1800" dirty="0" smtClean="0">
                <a:solidFill>
                  <a:srgbClr val="D75569"/>
                </a:solidFill>
              </a:rPr>
              <a:t> 内部列表项：                        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均为双标签，固定嵌套结构。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&lt;select&gt;</a:t>
            </a:r>
            <a:r>
              <a:rPr lang="zh-CN" altLang="en-US" sz="1800" dirty="0" smtClean="0">
                <a:solidFill>
                  <a:prstClr val="black"/>
                </a:solidFill>
              </a:rPr>
              <a:t>的</a:t>
            </a:r>
            <a:r>
              <a:rPr lang="en-US" altLang="zh-CN" sz="1800" b="1" dirty="0">
                <a:solidFill>
                  <a:prstClr val="black"/>
                </a:solidFill>
              </a:rPr>
              <a:t>【multiple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属性：可定义选择多个列表项。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prstClr val="black"/>
                </a:solidFill>
              </a:rPr>
              <a:t>&lt;select&gt;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en-US" altLang="zh-CN" sz="1800" b="1" dirty="0">
                <a:solidFill>
                  <a:prstClr val="black"/>
                </a:solidFill>
              </a:rPr>
              <a:t>【size】</a:t>
            </a:r>
            <a:r>
              <a:rPr lang="zh-CN" altLang="en-US" sz="1800" dirty="0">
                <a:solidFill>
                  <a:prstClr val="black"/>
                </a:solidFill>
              </a:rPr>
              <a:t>属性：</a:t>
            </a:r>
            <a:r>
              <a:rPr lang="zh-CN" altLang="en-US" sz="1800" dirty="0" smtClean="0">
                <a:solidFill>
                  <a:prstClr val="black"/>
                </a:solidFill>
              </a:rPr>
              <a:t>规定</a:t>
            </a:r>
            <a:r>
              <a:rPr lang="zh-CN" altLang="en-US" sz="1800" dirty="0">
                <a:solidFill>
                  <a:prstClr val="black"/>
                </a:solidFill>
              </a:rPr>
              <a:t>下拉列表中可见选项的</a:t>
            </a:r>
            <a:r>
              <a:rPr lang="zh-CN" altLang="en-US" sz="1800" dirty="0" smtClean="0">
                <a:solidFill>
                  <a:prstClr val="black"/>
                </a:solidFill>
              </a:rPr>
              <a:t>数目。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prstClr val="black"/>
                </a:solidFill>
              </a:rPr>
              <a:t>&lt;option&gt;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en-US" altLang="zh-CN" sz="1800" b="1" dirty="0">
                <a:solidFill>
                  <a:prstClr val="black"/>
                </a:solidFill>
              </a:rPr>
              <a:t>【selected】</a:t>
            </a:r>
            <a:r>
              <a:rPr lang="zh-CN" altLang="en-US" sz="1800" dirty="0">
                <a:solidFill>
                  <a:prstClr val="black"/>
                </a:solidFill>
              </a:rPr>
              <a:t>属性：</a:t>
            </a:r>
            <a:r>
              <a:rPr lang="zh-CN" altLang="en-US" sz="1800" dirty="0" smtClean="0">
                <a:solidFill>
                  <a:prstClr val="black"/>
                </a:solidFill>
              </a:rPr>
              <a:t>可以</a:t>
            </a:r>
            <a:r>
              <a:rPr lang="zh-CN" altLang="en-US" sz="1800" dirty="0">
                <a:solidFill>
                  <a:prstClr val="black"/>
                </a:solidFill>
              </a:rPr>
              <a:t>设定在首次显示下拉列表时为默认的选中</a:t>
            </a:r>
            <a:r>
              <a:rPr lang="zh-CN" altLang="en-US" sz="1800" dirty="0" smtClean="0">
                <a:solidFill>
                  <a:prstClr val="black"/>
                </a:solidFill>
              </a:rPr>
              <a:t>状态。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12033" y="2300079"/>
            <a:ext cx="15121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6372473" y="2300079"/>
            <a:ext cx="15121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&lt;option&gt;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1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下拉列表（选择型）：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下拉列表项分组：                                          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</a:t>
            </a:r>
            <a:r>
              <a:rPr lang="zh-CN" altLang="en-US" sz="1800" dirty="0">
                <a:solidFill>
                  <a:prstClr val="black"/>
                </a:solidFill>
              </a:rPr>
              <a:t>标签，给列表中</a:t>
            </a:r>
            <a:r>
              <a:rPr lang="zh-CN" altLang="en-US" sz="1800" dirty="0" smtClean="0">
                <a:solidFill>
                  <a:prstClr val="black"/>
                </a:solidFill>
              </a:rPr>
              <a:t>的</a:t>
            </a:r>
            <a:r>
              <a:rPr lang="en-US" altLang="zh-CN" sz="1800" dirty="0" smtClean="0">
                <a:solidFill>
                  <a:prstClr val="black"/>
                </a:solidFill>
              </a:rPr>
              <a:t>&lt;option&gt;</a:t>
            </a:r>
            <a:r>
              <a:rPr lang="zh-CN" altLang="en-US" sz="1800" dirty="0" smtClean="0">
                <a:solidFill>
                  <a:prstClr val="black"/>
                </a:solidFill>
              </a:rPr>
              <a:t>选项</a:t>
            </a:r>
            <a:r>
              <a:rPr lang="zh-CN" altLang="en-US" sz="1800" dirty="0">
                <a:solidFill>
                  <a:prstClr val="black"/>
                </a:solidFill>
              </a:rPr>
              <a:t>进行分组，形成类似树形的分级选择控件。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>
                <a:solidFill>
                  <a:prstClr val="black"/>
                </a:solidFill>
              </a:rPr>
              <a:t>label】</a:t>
            </a:r>
            <a:r>
              <a:rPr lang="zh-CN" altLang="en-US" sz="1800" dirty="0">
                <a:solidFill>
                  <a:prstClr val="black"/>
                </a:solidFill>
              </a:rPr>
              <a:t>属性：定义选项组的文本描述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412033" y="2300079"/>
            <a:ext cx="20882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optgroup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2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按钮（事件型）：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普通按钮：点击启动自定义脚本事件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1800" dirty="0">
                <a:solidFill>
                  <a:srgbClr val="D75569"/>
                </a:solidFill>
              </a:rPr>
              <a:t>提交按钮：</a:t>
            </a:r>
            <a:r>
              <a:rPr lang="zh-CN" altLang="en-US" sz="1800" dirty="0" smtClean="0">
                <a:solidFill>
                  <a:srgbClr val="D75569"/>
                </a:solidFill>
              </a:rPr>
              <a:t>点击发送表单数据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1800" dirty="0">
                <a:solidFill>
                  <a:srgbClr val="D75569"/>
                </a:solidFill>
              </a:rPr>
              <a:t>重置按钮：</a:t>
            </a:r>
            <a:r>
              <a:rPr lang="zh-CN" altLang="en-US" sz="1800" dirty="0" smtClean="0">
                <a:solidFill>
                  <a:srgbClr val="D75569"/>
                </a:solidFill>
              </a:rPr>
              <a:t>点击重置</a:t>
            </a:r>
            <a:r>
              <a:rPr lang="zh-CN" altLang="en-US" sz="1800" dirty="0">
                <a:solidFill>
                  <a:srgbClr val="D75569"/>
                </a:solidFill>
              </a:rPr>
              <a:t>表单</a:t>
            </a:r>
            <a:r>
              <a:rPr lang="zh-CN" altLang="en-US" sz="1800" dirty="0" smtClean="0">
                <a:solidFill>
                  <a:srgbClr val="D75569"/>
                </a:solidFill>
              </a:rPr>
              <a:t>中数据初始值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1800" dirty="0">
                <a:solidFill>
                  <a:srgbClr val="D75569"/>
                </a:solidFill>
              </a:rPr>
              <a:t>上传按钮：</a:t>
            </a:r>
            <a:r>
              <a:rPr lang="zh-CN" altLang="en-US" sz="1800" dirty="0" smtClean="0">
                <a:solidFill>
                  <a:srgbClr val="D75569"/>
                </a:solidFill>
              </a:rPr>
              <a:t>点击打开本地资源管理器选择文件</a:t>
            </a:r>
          </a:p>
          <a:p>
            <a:pPr>
              <a:lnSpc>
                <a:spcPct val="250000"/>
              </a:lnSpc>
            </a:pPr>
            <a:endParaRPr lang="zh-CN" altLang="en-US" sz="1800" dirty="0" smtClean="0">
              <a:solidFill>
                <a:srgbClr val="D75569"/>
              </a:solidFill>
            </a:endParaRPr>
          </a:p>
          <a:p>
            <a:pPr>
              <a:lnSpc>
                <a:spcPct val="250000"/>
              </a:lnSpc>
            </a:pPr>
            <a:endParaRPr lang="en-US" altLang="zh-CN" sz="1800" dirty="0" smtClean="0">
              <a:solidFill>
                <a:srgbClr val="D75569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5574804" y="2340149"/>
            <a:ext cx="38884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5580385" y="2988221"/>
            <a:ext cx="39604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submit”&gt;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32"/>
          <p:cNvSpPr txBox="1"/>
          <p:nvPr/>
        </p:nvSpPr>
        <p:spPr>
          <a:xfrm>
            <a:off x="5580385" y="3668231"/>
            <a:ext cx="39604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reset”&gt;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5580385" y="4356373"/>
            <a:ext cx="39604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7817" y="4897123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4819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【value】</a:t>
            </a:r>
            <a:r>
              <a:rPr lang="zh-CN" altLang="en-US" sz="1800" dirty="0">
                <a:solidFill>
                  <a:prstClr val="black"/>
                </a:solidFill>
              </a:rPr>
              <a:t>属性：</a:t>
            </a:r>
            <a:r>
              <a:rPr lang="zh-CN" altLang="en-US" sz="1800" dirty="0" smtClean="0">
                <a:solidFill>
                  <a:prstClr val="black"/>
                </a:solidFill>
              </a:rPr>
              <a:t>定义按钮上的文本内容。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html5</a:t>
            </a:r>
            <a:r>
              <a:rPr lang="zh-CN" altLang="en-US" sz="3600" b="1" dirty="0" smtClean="0"/>
              <a:t>表单扩展控件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42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扩展控件：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196133"/>
            <a:ext cx="10513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HTML5 </a:t>
            </a:r>
            <a:r>
              <a:rPr lang="zh-CN" altLang="en-US" sz="1800" dirty="0">
                <a:solidFill>
                  <a:prstClr val="black"/>
                </a:solidFill>
              </a:rPr>
              <a:t>增加了新的表单输入</a:t>
            </a:r>
            <a:r>
              <a:rPr lang="en-US" altLang="zh-CN" sz="1800" dirty="0">
                <a:solidFill>
                  <a:prstClr val="black"/>
                </a:solidFill>
              </a:rPr>
              <a:t>input</a:t>
            </a:r>
            <a:r>
              <a:rPr lang="zh-CN" altLang="en-US" sz="1800" dirty="0">
                <a:solidFill>
                  <a:prstClr val="black"/>
                </a:solidFill>
              </a:rPr>
              <a:t>类型。其目的是赋予</a:t>
            </a:r>
            <a:r>
              <a:rPr lang="en-US" altLang="zh-CN" sz="1800" dirty="0">
                <a:solidFill>
                  <a:prstClr val="black"/>
                </a:solidFill>
              </a:rPr>
              <a:t>input</a:t>
            </a:r>
            <a:r>
              <a:rPr lang="zh-CN" altLang="en-US" sz="1800" dirty="0">
                <a:solidFill>
                  <a:prstClr val="black"/>
                </a:solidFill>
              </a:rPr>
              <a:t>更具体的“语义”，同时提供更好的输入控制和浏览器原生验证（不需要附加脚本）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不同浏览器</a:t>
            </a:r>
            <a:r>
              <a:rPr lang="zh-CN" altLang="en-US" sz="1800" dirty="0">
                <a:solidFill>
                  <a:prstClr val="black"/>
                </a:solidFill>
              </a:rPr>
              <a:t>对新增</a:t>
            </a:r>
            <a:r>
              <a:rPr lang="zh-CN" altLang="en-US" sz="1800" dirty="0" smtClean="0">
                <a:solidFill>
                  <a:prstClr val="black"/>
                </a:solidFill>
              </a:rPr>
              <a:t>的控件</a:t>
            </a:r>
            <a:r>
              <a:rPr lang="zh-CN" altLang="en-US" sz="1800" dirty="0">
                <a:solidFill>
                  <a:prstClr val="black"/>
                </a:solidFill>
              </a:rPr>
              <a:t>支持度不一样</a:t>
            </a:r>
            <a:r>
              <a:rPr lang="zh-CN" altLang="en-US" sz="1800" dirty="0" smtClean="0">
                <a:solidFill>
                  <a:prstClr val="black"/>
                </a:solidFill>
              </a:rPr>
              <a:t>，注意测试兼容性。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不管</a:t>
            </a:r>
            <a:r>
              <a:rPr lang="zh-CN" altLang="en-US" sz="1800" dirty="0">
                <a:solidFill>
                  <a:prstClr val="black"/>
                </a:solidFill>
              </a:rPr>
              <a:t>浏览器是否支持，都可以</a:t>
            </a:r>
            <a:r>
              <a:rPr lang="zh-CN" altLang="en-US" sz="1800" dirty="0" smtClean="0">
                <a:solidFill>
                  <a:prstClr val="black"/>
                </a:solidFill>
              </a:rPr>
              <a:t>尝试认识和使用它们。</a:t>
            </a:r>
            <a:r>
              <a:rPr lang="zh-CN" altLang="en-US" sz="1800" dirty="0">
                <a:solidFill>
                  <a:prstClr val="black"/>
                </a:solidFill>
              </a:rPr>
              <a:t>就算不支持，也可以显示为常规的普通文本框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扩展控件：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29804"/>
              </p:ext>
            </p:extLst>
          </p:nvPr>
        </p:nvGraphicFramePr>
        <p:xfrm>
          <a:off x="827857" y="2255727"/>
          <a:ext cx="10225136" cy="368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624"/>
                <a:gridCol w="2830576"/>
                <a:gridCol w="5983936"/>
              </a:tblGrid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输入类型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设定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补充说明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网址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创建包含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URL 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地址的输入框，提交时验证</a:t>
                      </a: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邮箱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email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创建包含 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email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地址的输入框，提交时验证</a:t>
                      </a: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数字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number</a:t>
                      </a:r>
                      <a:r>
                        <a:rPr lang="en-US" altLang="zh-CN" sz="1200" b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创建仅允许包含数值的输入框，可具体设定</a:t>
                      </a: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数字范围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"&gt;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创建滑动条，呈现数值范围区域，可具体设定</a:t>
                      </a:r>
                    </a:p>
                  </a:txBody>
                  <a:tcPr anchor="ctr"/>
                </a:tc>
              </a:tr>
              <a:tr h="45057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时间选择器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创建时间选择器，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类型有：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month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week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time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等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色彩拾取器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color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创建色彩拾取器，用于可点选颜色</a:t>
                      </a:r>
                    </a:p>
                  </a:txBody>
                  <a:tcPr anchor="ctr"/>
                </a:tc>
              </a:tr>
              <a:tr h="40904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搜索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search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创建有清除内容（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）功能的输入框</a:t>
                      </a:r>
                    </a:p>
                  </a:txBody>
                  <a:tcPr anchor="ctr"/>
                </a:tc>
              </a:tr>
              <a:tr h="37094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电话</a:t>
                      </a:r>
                      <a:endParaRPr lang="zh-CN" altLang="en-US" sz="12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 type=“</a:t>
                      </a:r>
                      <a:r>
                        <a:rPr lang="en-US" altLang="zh-CN" sz="1200" b="0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tel</a:t>
                      </a:r>
                      <a:r>
                        <a:rPr lang="en-US" altLang="zh-CN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”&gt;</a:t>
                      </a:r>
                      <a:endParaRPr lang="zh-CN" altLang="en-US" sz="12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创建具有电话号码规则的输入框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表单控件常见属性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73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常见属性：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14048"/>
              </p:ext>
            </p:extLst>
          </p:nvPr>
        </p:nvGraphicFramePr>
        <p:xfrm>
          <a:off x="827857" y="2772197"/>
          <a:ext cx="10441160" cy="3071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39"/>
                <a:gridCol w="2573525"/>
                <a:gridCol w="2132350"/>
                <a:gridCol w="4632346"/>
              </a:tblGrid>
              <a:tr h="503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属性及值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作用对象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03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smtClean="0">
                          <a:latin typeface="微软雅黑" pitchFamily="34" charset="-122"/>
                          <a:ea typeface="微软雅黑" pitchFamily="34" charset="-122"/>
                        </a:rPr>
                        <a:t>只读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endParaRPr lang="zh-CN" altLang="en-US" sz="14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输入型控件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规定输入字段为“只读”，不能修改。</a:t>
                      </a:r>
                    </a:p>
                  </a:txBody>
                  <a:tcPr anchor="ctr"/>
                </a:tc>
              </a:tr>
              <a:tr h="503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禁用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disabled</a:t>
                      </a:r>
                      <a:endParaRPr lang="zh-CN" altLang="en-US" sz="14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所有控件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控件无法操作，数据也不会提交。</a:t>
                      </a:r>
                    </a:p>
                  </a:txBody>
                  <a:tcPr anchor="ctr"/>
                </a:tc>
              </a:tr>
              <a:tr h="503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必填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required </a:t>
                      </a:r>
                      <a:endParaRPr lang="zh-CN" altLang="en-US" sz="14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输入型、选择型控件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规定必需在提交表单之前填写输入字段。</a:t>
                      </a:r>
                    </a:p>
                  </a:txBody>
                  <a:tcPr anchor="ctr"/>
                </a:tc>
              </a:tr>
              <a:tr h="5034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焦点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autofocus </a:t>
                      </a:r>
                      <a:endParaRPr lang="zh-CN" altLang="en-US" sz="1400" b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大多数控件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规定当页面加载时 </a:t>
                      </a:r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&lt;input&gt; 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元素应该自动获得焦点</a:t>
                      </a:r>
                    </a:p>
                  </a:txBody>
                  <a:tcPr anchor="ctr"/>
                </a:tc>
              </a:tr>
              <a:tr h="55457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自动完成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autocomplete ="on | off" 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form</a:t>
                      </a:r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表单、输入型控件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规定是否启用自动完成功能，让浏览器记录之前输入的值</a:t>
                      </a:r>
                      <a:endParaRPr lang="zh-CN" altLang="en-US" sz="14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817" y="2052117"/>
            <a:ext cx="10513168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表单及表单控件还常用以下属性来控制交互：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什么是表单：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124125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表单是搜集用户数据信息的各种表单元素的集合区域。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表单的功能：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1800" dirty="0">
                <a:solidFill>
                  <a:prstClr val="black"/>
                </a:solidFill>
              </a:rPr>
              <a:t>搜集客户端输入的数据信息，提交到网站服务器端进行处理（搜集录入 </a:t>
            </a:r>
            <a:r>
              <a:rPr lang="en-US" altLang="zh-CN" sz="1800" dirty="0">
                <a:solidFill>
                  <a:prstClr val="black"/>
                </a:solidFill>
              </a:rPr>
              <a:t>/ </a:t>
            </a:r>
            <a:r>
              <a:rPr lang="zh-CN" altLang="en-US" sz="1800" dirty="0">
                <a:solidFill>
                  <a:prstClr val="black"/>
                </a:solidFill>
              </a:rPr>
              <a:t>比对验证 等</a:t>
            </a:r>
            <a:r>
              <a:rPr lang="zh-CN" altLang="en-US" sz="1800" dirty="0" smtClean="0">
                <a:solidFill>
                  <a:prstClr val="black"/>
                </a:solidFill>
              </a:rPr>
              <a:t>），以实现网站和浏览者的数据交互。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常见应用：搜索、注册登录、留言评论等</a:t>
            </a:r>
            <a:r>
              <a:rPr lang="en-US" altLang="zh-CN" sz="1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316689" y="1620069"/>
            <a:ext cx="3060340" cy="41764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464" y="2052117"/>
            <a:ext cx="2098677" cy="150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913" y="4539156"/>
            <a:ext cx="2387088" cy="111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451220" y="168278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0102" y="4192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6200000">
            <a:off x="9916536" y="3795980"/>
            <a:ext cx="483439" cy="2052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6200000" flipH="1">
            <a:off x="9349516" y="3794280"/>
            <a:ext cx="483438" cy="20530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表</a:t>
            </a:r>
            <a:r>
              <a:rPr lang="zh-CN" altLang="en-US" sz="3600" b="1" dirty="0" smtClean="0"/>
              <a:t>单结构化辅助</a:t>
            </a:r>
            <a:r>
              <a:rPr lang="zh-CN" altLang="en-US" sz="3600" b="1" dirty="0" smtClean="0"/>
              <a:t>操作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11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善用布局标签实现表单排版：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：表单操作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196133"/>
            <a:ext cx="10513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表单控件都是独立的小元素，显示模式默认都是行间级别。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做表单的时候，往往需要结合各种布局或块级别标签对象来实现结构化的排版。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对于复杂的表单结构，可以考虑表格布局方式（表格对象实现结构化</a:t>
            </a:r>
            <a:r>
              <a:rPr lang="en-US" altLang="zh-CN" sz="1800" dirty="0" smtClean="0">
                <a:solidFill>
                  <a:prstClr val="black"/>
                </a:solidFill>
              </a:rPr>
              <a:t>/</a:t>
            </a:r>
            <a:r>
              <a:rPr lang="zh-CN" altLang="en-US" sz="1800" dirty="0" smtClean="0">
                <a:solidFill>
                  <a:prstClr val="black"/>
                </a:solidFill>
              </a:rPr>
              <a:t>表格显示模式结构化）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标签增强控件交互：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：表单操作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790195"/>
            <a:ext cx="10513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双标签，行间元素，默认无</a:t>
            </a:r>
            <a:r>
              <a:rPr lang="zh-CN" altLang="en-US" sz="1800" dirty="0" smtClean="0">
                <a:solidFill>
                  <a:prstClr val="black"/>
                </a:solidFill>
              </a:rPr>
              <a:t>任何样式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将</a:t>
            </a:r>
            <a:r>
              <a:rPr lang="en-US" altLang="zh-CN" sz="1800" dirty="0" smtClean="0">
                <a:solidFill>
                  <a:prstClr val="black"/>
                </a:solidFill>
              </a:rPr>
              <a:t>&lt;label&gt;</a:t>
            </a:r>
            <a:r>
              <a:rPr lang="zh-CN" altLang="en-US" sz="1800" dirty="0" smtClean="0">
                <a:solidFill>
                  <a:prstClr val="black"/>
                </a:solidFill>
              </a:rPr>
              <a:t>与表单控件绑定后，其装载的内容可以为对应的表单控件提供辅助标记。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操作</a:t>
            </a:r>
            <a:r>
              <a:rPr lang="en-US" altLang="zh-CN" sz="1800" dirty="0" smtClean="0">
                <a:solidFill>
                  <a:prstClr val="black"/>
                </a:solidFill>
              </a:rPr>
              <a:t>&lt;label&gt;</a:t>
            </a:r>
            <a:r>
              <a:rPr lang="zh-CN" altLang="en-US" sz="1800" dirty="0" smtClean="0">
                <a:solidFill>
                  <a:prstClr val="black"/>
                </a:solidFill>
              </a:rPr>
              <a:t>的内容，等同于操作与其绑定的表单控件，对于那些不利于交互的小型控件可以有效提升用户的操作体验。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268141"/>
            <a:ext cx="20882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7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：表单操作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790195"/>
            <a:ext cx="10513168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使用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&lt;label&gt;</a:t>
            </a:r>
            <a:r>
              <a:rPr lang="zh-CN" altLang="en-US" sz="1800" dirty="0" smtClean="0">
                <a:solidFill>
                  <a:prstClr val="black"/>
                </a:solidFill>
              </a:rPr>
              <a:t>将标记</a:t>
            </a:r>
            <a:r>
              <a:rPr lang="zh-CN" altLang="en-US" sz="1800" dirty="0">
                <a:solidFill>
                  <a:prstClr val="black"/>
                </a:solidFill>
              </a:rPr>
              <a:t>内容和表单控件括在一起</a:t>
            </a:r>
            <a:r>
              <a:rPr lang="zh-CN" altLang="en-US" sz="1800" dirty="0" smtClean="0">
                <a:solidFill>
                  <a:prstClr val="black"/>
                </a:solidFill>
              </a:rPr>
              <a:t>，增大控件的交互区域和可操作性。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268141"/>
            <a:ext cx="58326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标记内容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 </a:t>
            </a:r>
          </a:p>
        </p:txBody>
      </p:sp>
      <p:sp>
        <p:nvSpPr>
          <p:cNvPr id="6" name="矩形 5"/>
          <p:cNvSpPr/>
          <p:nvPr/>
        </p:nvSpPr>
        <p:spPr>
          <a:xfrm>
            <a:off x="467817" y="4226985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使用</a:t>
            </a:r>
            <a:r>
              <a:rPr lang="en-US" altLang="zh-CN" sz="1800" b="1" dirty="0">
                <a:solidFill>
                  <a:prstClr val="black"/>
                </a:solidFill>
              </a:rPr>
              <a:t>&lt;label&gt;</a:t>
            </a:r>
            <a:r>
              <a:rPr lang="zh-CN" altLang="en-US" sz="1800" dirty="0">
                <a:solidFill>
                  <a:prstClr val="black"/>
                </a:solidFill>
              </a:rPr>
              <a:t>标签的 </a:t>
            </a: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for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</a:t>
            </a:r>
            <a:r>
              <a:rPr lang="zh-CN" altLang="en-US" sz="1800" dirty="0">
                <a:solidFill>
                  <a:prstClr val="black"/>
                </a:solidFill>
              </a:rPr>
              <a:t>将其和相关控件关联到一起，</a:t>
            </a:r>
            <a:r>
              <a:rPr lang="en-US" altLang="zh-CN" sz="1800" dirty="0">
                <a:solidFill>
                  <a:prstClr val="black"/>
                </a:solidFill>
              </a:rPr>
              <a:t>for</a:t>
            </a:r>
            <a:r>
              <a:rPr lang="zh-CN" altLang="en-US" sz="1800" dirty="0">
                <a:solidFill>
                  <a:prstClr val="black"/>
                </a:solidFill>
              </a:rPr>
              <a:t>属性的值</a:t>
            </a:r>
            <a:r>
              <a:rPr lang="zh-CN" altLang="en-US" sz="1800" dirty="0" smtClean="0">
                <a:solidFill>
                  <a:prstClr val="black"/>
                </a:solidFill>
              </a:rPr>
              <a:t>为相关控件</a:t>
            </a:r>
            <a:r>
              <a:rPr lang="zh-CN" altLang="en-US" sz="1800" dirty="0">
                <a:solidFill>
                  <a:prstClr val="black"/>
                </a:solidFill>
              </a:rPr>
              <a:t>的</a:t>
            </a:r>
            <a:r>
              <a:rPr lang="en-US" altLang="zh-CN" sz="1800" dirty="0">
                <a:solidFill>
                  <a:prstClr val="black"/>
                </a:solidFill>
              </a:rPr>
              <a:t>id</a:t>
            </a:r>
            <a:r>
              <a:rPr lang="zh-CN" altLang="en-US" sz="1800" dirty="0">
                <a:solidFill>
                  <a:prstClr val="black"/>
                </a:solidFill>
              </a:rPr>
              <a:t>名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这种方法在</a:t>
            </a:r>
            <a:r>
              <a:rPr lang="en-US" altLang="zh-CN" sz="1800" dirty="0" smtClean="0">
                <a:solidFill>
                  <a:prstClr val="black"/>
                </a:solidFill>
              </a:rPr>
              <a:t>html</a:t>
            </a:r>
            <a:r>
              <a:rPr lang="zh-CN" altLang="en-US" sz="1800" dirty="0" smtClean="0">
                <a:solidFill>
                  <a:prstClr val="black"/>
                </a:solidFill>
              </a:rPr>
              <a:t>结构上更为灵活不受限制，推荐使用。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476697" y="3704931"/>
            <a:ext cx="583264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 for=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“控件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标记内容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&lt;/label&gt; </a:t>
            </a:r>
          </a:p>
        </p:txBody>
      </p:sp>
    </p:spTree>
    <p:extLst>
      <p:ext uri="{BB962C8B-B14F-4D97-AF65-F5344CB8AC3E}">
        <p14:creationId xmlns:p14="http://schemas.microsoft.com/office/powerpoint/2010/main" val="1475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80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标签对表单控件实现分组：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：表单操作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723996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双标签，块状元素，创建一</a:t>
            </a:r>
            <a:r>
              <a:rPr lang="zh-CN" altLang="en-US" sz="1800" dirty="0" smtClean="0">
                <a:solidFill>
                  <a:prstClr val="black"/>
                </a:solidFill>
              </a:rPr>
              <a:t>个控件的分组区域，通常</a:t>
            </a:r>
            <a:r>
              <a:rPr lang="zh-CN" altLang="en-US" sz="1800" dirty="0">
                <a:solidFill>
                  <a:prstClr val="black"/>
                </a:solidFill>
              </a:rPr>
              <a:t>在表单控件较多的时候</a:t>
            </a:r>
            <a:r>
              <a:rPr lang="zh-CN" altLang="en-US" sz="1800" dirty="0" smtClean="0">
                <a:solidFill>
                  <a:prstClr val="black"/>
                </a:solidFill>
              </a:rPr>
              <a:t>采用。</a:t>
            </a:r>
            <a:endParaRPr lang="zh-CN" altLang="en-US" sz="18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主要用于将表单内的相关控件进行分组，便于辨识或区分，默认会呈现区域边框效果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5" name="文本框 32"/>
          <p:cNvSpPr txBox="1"/>
          <p:nvPr/>
        </p:nvSpPr>
        <p:spPr>
          <a:xfrm>
            <a:off x="467817" y="2268141"/>
            <a:ext cx="20882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fieldset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32"/>
          <p:cNvSpPr txBox="1"/>
          <p:nvPr/>
        </p:nvSpPr>
        <p:spPr>
          <a:xfrm>
            <a:off x="467817" y="3924325"/>
            <a:ext cx="2088232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&lt;legend&gt; </a:t>
            </a:r>
          </a:p>
        </p:txBody>
      </p:sp>
      <p:sp>
        <p:nvSpPr>
          <p:cNvPr id="8" name="矩形 7"/>
          <p:cNvSpPr/>
          <p:nvPr/>
        </p:nvSpPr>
        <p:spPr>
          <a:xfrm>
            <a:off x="492870" y="4524196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双标签，块状元素，用来为</a:t>
            </a:r>
            <a:r>
              <a:rPr lang="en-US" altLang="zh-CN" sz="1800" b="1" dirty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fieldset</a:t>
            </a:r>
            <a:r>
              <a:rPr lang="en-US" altLang="zh-CN" sz="1800" b="1" dirty="0">
                <a:solidFill>
                  <a:prstClr val="black"/>
                </a:solidFill>
              </a:rPr>
              <a:t>&gt;</a:t>
            </a:r>
            <a:r>
              <a:rPr lang="zh-CN" altLang="en-US" sz="1800" dirty="0">
                <a:solidFill>
                  <a:prstClr val="black"/>
                </a:solidFill>
              </a:rPr>
              <a:t>分组定义一个标题，</a:t>
            </a:r>
            <a:r>
              <a:rPr lang="zh-CN" altLang="en-US" sz="1800" dirty="0" smtClean="0">
                <a:solidFill>
                  <a:prstClr val="black"/>
                </a:solidFill>
              </a:rPr>
              <a:t>作为分组区域的内容说明</a:t>
            </a:r>
            <a:r>
              <a:rPr lang="zh-CN" altLang="en-US" sz="1800" dirty="0">
                <a:solidFill>
                  <a:prstClr val="black"/>
                </a:solidFill>
              </a:rPr>
              <a:t>或描述。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可用可不用，但必须放置在</a:t>
            </a:r>
            <a:r>
              <a:rPr lang="en-US" altLang="zh-CN" sz="1800" b="1" dirty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fieldset</a:t>
            </a:r>
            <a:r>
              <a:rPr lang="en-US" altLang="zh-CN" sz="1800" b="1" dirty="0">
                <a:solidFill>
                  <a:prstClr val="black"/>
                </a:solidFill>
              </a:rPr>
              <a:t>&gt; </a:t>
            </a:r>
            <a:r>
              <a:rPr lang="zh-CN" altLang="en-US" sz="1800" dirty="0" smtClean="0">
                <a:solidFill>
                  <a:prstClr val="black"/>
                </a:solidFill>
              </a:rPr>
              <a:t>内部。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表单样式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275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表单样式特征：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196133"/>
            <a:ext cx="10513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表单控件的类型多样，可以看作都是独立的对象。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CSS</a:t>
            </a:r>
            <a:r>
              <a:rPr lang="zh-CN" altLang="en-US" sz="1800" dirty="0" smtClean="0">
                <a:solidFill>
                  <a:prstClr val="black"/>
                </a:solidFill>
              </a:rPr>
              <a:t>无法精确控制部分控件的外观效果，特别是控件对象内部。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在不同浏览器中，一些控件呈现的样式会存在差异，这些差异多体现在选择型控件上。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表单样式应用原则：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196133"/>
            <a:ext cx="10513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没有专有的表单样式属性，使用盒模型及常见属性实现设定即可。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针对</a:t>
            </a:r>
            <a:r>
              <a:rPr lang="zh-CN" altLang="en-US" sz="1800" dirty="0">
                <a:solidFill>
                  <a:prstClr val="black"/>
                </a:solidFill>
              </a:rPr>
              <a:t>表</a:t>
            </a:r>
            <a:r>
              <a:rPr lang="zh-CN" altLang="en-US" sz="1800" dirty="0" smtClean="0">
                <a:solidFill>
                  <a:prstClr val="black"/>
                </a:solidFill>
              </a:rPr>
              <a:t>单控件的</a:t>
            </a:r>
            <a:r>
              <a:rPr lang="zh-CN" altLang="en-US" sz="1800" dirty="0">
                <a:solidFill>
                  <a:prstClr val="black"/>
                </a:solidFill>
              </a:rPr>
              <a:t>样式尽可能简单、明了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针对有样式需求又无法精确设定的控件元素，使用模拟手法来实现。</a:t>
            </a:r>
            <a:endParaRPr lang="zh-CN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CSS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：表单样式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8937" y="2196133"/>
            <a:ext cx="10513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表单排版。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控件模拟。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1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表单的构成及运作：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7817" y="2219940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外围表单域 </a:t>
            </a:r>
            <a:r>
              <a:rPr lang="en-US" altLang="zh-CN" sz="1800" dirty="0" smtClean="0">
                <a:solidFill>
                  <a:prstClr val="black"/>
                </a:solidFill>
              </a:rPr>
              <a:t>+ </a:t>
            </a:r>
            <a:r>
              <a:rPr lang="zh-CN" altLang="en-US" sz="1800" dirty="0" smtClean="0">
                <a:solidFill>
                  <a:prstClr val="black"/>
                </a:solidFill>
              </a:rPr>
              <a:t>内部表单控件。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通常情况下</a:t>
            </a:r>
            <a:r>
              <a:rPr lang="zh-CN" altLang="en-US" sz="1800" dirty="0" smtClean="0">
                <a:solidFill>
                  <a:prstClr val="black"/>
                </a:solidFill>
              </a:rPr>
              <a:t>，由表单域实现提交数据，所以表</a:t>
            </a:r>
            <a:r>
              <a:rPr lang="zh-CN" altLang="en-US" sz="1800" dirty="0">
                <a:solidFill>
                  <a:prstClr val="black"/>
                </a:solidFill>
              </a:rPr>
              <a:t>单</a:t>
            </a:r>
            <a:r>
              <a:rPr lang="zh-CN" altLang="en-US" sz="1800" dirty="0" smtClean="0">
                <a:solidFill>
                  <a:prstClr val="black"/>
                </a:solidFill>
              </a:rPr>
              <a:t>控件须</a:t>
            </a:r>
            <a:r>
              <a:rPr lang="zh-CN" altLang="en-US" sz="1800" dirty="0">
                <a:solidFill>
                  <a:prstClr val="black"/>
                </a:solidFill>
              </a:rPr>
              <a:t>放置在 </a:t>
            </a:r>
            <a:r>
              <a:rPr lang="zh-CN" altLang="en-US" sz="1800" dirty="0" smtClean="0">
                <a:solidFill>
                  <a:prstClr val="black"/>
                </a:solidFill>
              </a:rPr>
              <a:t>表单域内部。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73" y="2268141"/>
            <a:ext cx="3065313" cy="32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表单元素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074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表单域：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：表单元素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556173"/>
            <a:ext cx="10081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用来定义网页中的交互输入的区域（表单区）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prstClr val="black"/>
                </a:solidFill>
              </a:rPr>
              <a:t>双</a:t>
            </a:r>
            <a:r>
              <a:rPr lang="zh-CN" altLang="en-US" sz="1800" dirty="0">
                <a:solidFill>
                  <a:prstClr val="black"/>
                </a:solidFill>
              </a:rPr>
              <a:t>标签，块状元素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form</a:t>
            </a:r>
            <a:r>
              <a:rPr lang="zh-CN" altLang="en-US" sz="1800" dirty="0" smtClean="0">
                <a:solidFill>
                  <a:prstClr val="black"/>
                </a:solidFill>
              </a:rPr>
              <a:t>元素对应的属性都是可选的，但实践中最好</a:t>
            </a:r>
            <a:r>
              <a:rPr lang="zh-CN" altLang="en-US" sz="1800" dirty="0" smtClean="0"/>
              <a:t>设置</a:t>
            </a:r>
            <a:r>
              <a:rPr lang="en-US" altLang="zh-CN" sz="1800" b="1" dirty="0" smtClean="0"/>
              <a:t>【action】</a:t>
            </a:r>
            <a:r>
              <a:rPr lang="zh-CN" altLang="en-US" sz="1800" dirty="0" smtClean="0"/>
              <a:t>属性和</a:t>
            </a:r>
            <a:r>
              <a:rPr lang="en-US" altLang="zh-CN" sz="1800" b="1" dirty="0" smtClean="0"/>
              <a:t>【method】</a:t>
            </a:r>
            <a:r>
              <a:rPr lang="zh-CN" altLang="en-US" sz="1800" dirty="0" smtClean="0"/>
              <a:t>属性。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999815"/>
              </p:ext>
            </p:extLst>
          </p:nvPr>
        </p:nvGraphicFramePr>
        <p:xfrm>
          <a:off x="755849" y="4356373"/>
          <a:ext cx="9433048" cy="1558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7488832"/>
              </a:tblGrid>
              <a:tr h="40677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form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常见属性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action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定义了在提交表单时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应该把所收集的数据送给谁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(/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那个模块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)(URL)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去处理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56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 smtClean="0">
                          <a:latin typeface="微软雅黑" pitchFamily="34" charset="-122"/>
                          <a:ea typeface="微软雅黑" pitchFamily="34" charset="-122"/>
                        </a:rPr>
                        <a:t>method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定义了发送数据的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HTTP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方法，值为“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get”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或“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post”</a:t>
                      </a:r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，推荐使用“</a:t>
                      </a:r>
                      <a:r>
                        <a:rPr lang="en-US" altLang="zh-CN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post”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32"/>
          <p:cNvSpPr txBox="1"/>
          <p:nvPr/>
        </p:nvSpPr>
        <p:spPr>
          <a:xfrm>
            <a:off x="611833" y="2125866"/>
            <a:ext cx="187220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0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95809" y="2125866"/>
            <a:ext cx="11161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/>
              <a:t>html</a:t>
            </a:r>
            <a:r>
              <a:rPr lang="zh-CN" altLang="en-US" sz="3600" b="1" dirty="0" smtClean="0"/>
              <a:t>常见表单控件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797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表单控件分类：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817" y="2268141"/>
            <a:ext cx="100811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输入型：用户在控件中可以直接输入数据</a:t>
            </a:r>
            <a:r>
              <a:rPr lang="zh-CN" altLang="en-US" sz="1800" dirty="0" smtClean="0">
                <a:solidFill>
                  <a:prstClr val="black"/>
                </a:solidFill>
              </a:rPr>
              <a:t>信息。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选择型：用户</a:t>
            </a:r>
            <a:r>
              <a:rPr lang="zh-CN" altLang="en-US" sz="1800" dirty="0" smtClean="0">
                <a:solidFill>
                  <a:prstClr val="black"/>
                </a:solidFill>
              </a:rPr>
              <a:t>根据控件</a:t>
            </a:r>
            <a:r>
              <a:rPr lang="zh-CN" altLang="en-US" sz="1800" dirty="0">
                <a:solidFill>
                  <a:prstClr val="black"/>
                </a:solidFill>
              </a:rPr>
              <a:t>提供</a:t>
            </a:r>
            <a:r>
              <a:rPr lang="zh-CN" altLang="en-US" sz="1800" dirty="0" smtClean="0">
                <a:solidFill>
                  <a:prstClr val="black"/>
                </a:solidFill>
              </a:rPr>
              <a:t>的数据进行选择。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/>
              <a:t>事件型：用户点击控件发生的事件。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单行文本框（输入型）：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普通文本框：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密码文本框：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&lt;input&gt;</a:t>
            </a:r>
            <a:r>
              <a:rPr lang="zh-CN" altLang="en-US" sz="1800" dirty="0" smtClean="0">
                <a:solidFill>
                  <a:prstClr val="black"/>
                </a:solidFill>
              </a:rPr>
              <a:t>：单标签，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个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&lt;input&gt;</a:t>
            </a:r>
            <a:r>
              <a:rPr lang="zh-CN" altLang="en-US" sz="1800" dirty="0" smtClean="0">
                <a:solidFill>
                  <a:prstClr val="black"/>
                </a:solidFill>
              </a:rPr>
              <a:t>就代表了</a:t>
            </a:r>
            <a:r>
              <a:rPr lang="en-US" altLang="zh-CN" sz="1800" dirty="0" smtClean="0">
                <a:solidFill>
                  <a:prstClr val="black"/>
                </a:solidFill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</a:rPr>
              <a:t>个控件。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type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属性决定</a:t>
            </a:r>
            <a:r>
              <a:rPr lang="zh-CN" altLang="en-US" sz="1800" dirty="0">
                <a:solidFill>
                  <a:prstClr val="black"/>
                </a:solidFill>
              </a:rPr>
              <a:t>具体的控件</a:t>
            </a:r>
            <a:r>
              <a:rPr lang="zh-CN" altLang="en-US" sz="1800" dirty="0" smtClean="0">
                <a:solidFill>
                  <a:prstClr val="black"/>
                </a:solidFill>
              </a:rPr>
              <a:t>类型，必须属性！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prstClr val="black"/>
                </a:solidFill>
              </a:rPr>
              <a:t>【value】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属性定义初始值。</a:t>
            </a:r>
            <a:endParaRPr lang="en-US" altLang="zh-CN" sz="1800" dirty="0" smtClean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【</a:t>
            </a:r>
            <a:r>
              <a:rPr lang="en-US" altLang="zh-CN" sz="1800" b="1" dirty="0" smtClean="0">
                <a:solidFill>
                  <a:prstClr val="black"/>
                </a:solidFill>
              </a:rPr>
              <a:t>placeholder</a:t>
            </a:r>
            <a:r>
              <a:rPr lang="en-US" altLang="zh-CN" sz="1800" dirty="0" smtClean="0">
                <a:solidFill>
                  <a:prstClr val="black"/>
                </a:solidFill>
              </a:rPr>
              <a:t>】</a:t>
            </a:r>
            <a:r>
              <a:rPr lang="zh-CN" altLang="en-US" sz="1800" dirty="0" smtClean="0">
                <a:solidFill>
                  <a:prstClr val="black"/>
                </a:solidFill>
              </a:rPr>
              <a:t>属性定义用于提示用户的占位文本。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1979985" y="2340149"/>
            <a:ext cx="331236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</a:p>
        </p:txBody>
      </p:sp>
      <p:sp>
        <p:nvSpPr>
          <p:cNvPr id="9" name="文本框 32"/>
          <p:cNvSpPr txBox="1"/>
          <p:nvPr/>
        </p:nvSpPr>
        <p:spPr>
          <a:xfrm>
            <a:off x="1979985" y="2988221"/>
            <a:ext cx="396044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type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password”&gt;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7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多行文本框（输入型）：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3200" b="1" dirty="0" smtClean="0">
                <a:solidFill>
                  <a:srgbClr val="56A8BD"/>
                </a:solidFill>
              </a:rPr>
              <a:t>html</a:t>
            </a:r>
            <a:r>
              <a:rPr lang="zh-CN" altLang="en-US" sz="3200" b="1" dirty="0" smtClean="0">
                <a:solidFill>
                  <a:srgbClr val="56A8BD"/>
                </a:solidFill>
              </a:rPr>
              <a:t>：表单控件</a:t>
            </a:r>
            <a:endParaRPr lang="zh-CN" altLang="en-US" sz="3200" b="1" dirty="0">
              <a:solidFill>
                <a:srgbClr val="56A8B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817" y="2052117"/>
            <a:ext cx="1008112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800" dirty="0" smtClean="0">
                <a:solidFill>
                  <a:srgbClr val="D75569"/>
                </a:solidFill>
              </a:rPr>
              <a:t>文本域：</a:t>
            </a:r>
            <a:endParaRPr lang="en-US" altLang="zh-CN" sz="1800" dirty="0" smtClean="0">
              <a:solidFill>
                <a:srgbClr val="D75569"/>
              </a:solidFill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prstClr val="black"/>
                </a:solidFill>
              </a:rPr>
              <a:t>&lt;</a:t>
            </a:r>
            <a:r>
              <a:rPr lang="en-US" altLang="zh-CN" sz="1800" b="1" dirty="0" err="1">
                <a:solidFill>
                  <a:prstClr val="black"/>
                </a:solidFill>
              </a:rPr>
              <a:t>textarea</a:t>
            </a:r>
            <a:r>
              <a:rPr lang="en-US" altLang="zh-CN" sz="1800" b="1" dirty="0">
                <a:solidFill>
                  <a:prstClr val="black"/>
                </a:solidFill>
              </a:rPr>
              <a:t>&gt;</a:t>
            </a:r>
            <a:r>
              <a:rPr lang="zh-CN" altLang="en-US" sz="1800" dirty="0">
                <a:solidFill>
                  <a:prstClr val="black"/>
                </a:solidFill>
              </a:rPr>
              <a:t>：双标签，创建一个可以输入多行文本内容的区域。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</a:rPr>
              <a:t>标签形成的区域中放置的文本内容就是提交的数据！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prstClr val="black"/>
                </a:solidFill>
              </a:rPr>
              <a:t>【cols】</a:t>
            </a:r>
            <a:r>
              <a:rPr lang="zh-CN" altLang="en-US" sz="1800" dirty="0">
                <a:solidFill>
                  <a:prstClr val="black"/>
                </a:solidFill>
              </a:rPr>
              <a:t>属性定义文本域的可视宽度，默认为</a:t>
            </a:r>
            <a:r>
              <a:rPr lang="en-US" altLang="zh-CN" sz="1800" dirty="0">
                <a:solidFill>
                  <a:prstClr val="black"/>
                </a:solidFill>
              </a:rPr>
              <a:t>20</a:t>
            </a:r>
            <a:r>
              <a:rPr lang="zh-CN" altLang="en-US" sz="1800" dirty="0">
                <a:solidFill>
                  <a:prstClr val="black"/>
                </a:solidFill>
              </a:rPr>
              <a:t>。</a:t>
            </a:r>
            <a:endParaRPr lang="en-US" altLang="zh-CN" sz="1800" dirty="0">
              <a:solidFill>
                <a:prstClr val="black"/>
              </a:solidFill>
            </a:endParaRPr>
          </a:p>
          <a:p>
            <a:pPr marL="941969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>
                <a:solidFill>
                  <a:prstClr val="black"/>
                </a:solidFill>
              </a:rPr>
              <a:t>【</a:t>
            </a:r>
            <a:r>
              <a:rPr lang="en-US" altLang="zh-CN" sz="1800" b="1" dirty="0">
                <a:solidFill>
                  <a:prstClr val="black"/>
                </a:solidFill>
              </a:rPr>
              <a:t>rows</a:t>
            </a:r>
            <a:r>
              <a:rPr lang="en-US" altLang="zh-CN" sz="1800" dirty="0">
                <a:solidFill>
                  <a:prstClr val="black"/>
                </a:solidFill>
              </a:rPr>
              <a:t>】</a:t>
            </a:r>
            <a:r>
              <a:rPr lang="zh-CN" altLang="en-US" sz="1800" dirty="0">
                <a:solidFill>
                  <a:prstClr val="black"/>
                </a:solidFill>
              </a:rPr>
              <a:t>属性定义文本域内可</a:t>
            </a:r>
            <a:r>
              <a:rPr lang="zh-CN" altLang="en-US" sz="1800" dirty="0"/>
              <a:t>输入文本的行数</a:t>
            </a:r>
            <a:r>
              <a:rPr lang="zh-CN" altLang="en-US" sz="1800" dirty="0" smtClean="0">
                <a:solidFill>
                  <a:prstClr val="black"/>
                </a:solidFill>
              </a:rPr>
              <a:t>。</a:t>
            </a:r>
            <a:endParaRPr lang="en-US" altLang="zh-CN" sz="1800" dirty="0" smtClean="0">
              <a:solidFill>
                <a:prstClr val="black"/>
              </a:solidFill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1619945" y="2300079"/>
            <a:ext cx="36004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… &lt;/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4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11343</TotalTime>
  <Words>1825</Words>
  <Application>Microsoft Office PowerPoint</Application>
  <PresentationFormat>自定义</PresentationFormat>
  <Paragraphs>219</Paragraphs>
  <Slides>28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890</cp:revision>
  <dcterms:created xsi:type="dcterms:W3CDTF">2019-02-21T04:23:58Z</dcterms:created>
  <dcterms:modified xsi:type="dcterms:W3CDTF">2019-08-01T10:52:12Z</dcterms:modified>
  <cp:category>视频教学</cp:category>
</cp:coreProperties>
</file>