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49" r:id="rId3"/>
    <p:sldId id="558" r:id="rId4"/>
    <p:sldId id="554" r:id="rId5"/>
    <p:sldId id="559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69" r:id="rId15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BD"/>
    <a:srgbClr val="D75569"/>
    <a:srgbClr val="002B41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>
        <p:scale>
          <a:sx n="100" d="100"/>
          <a:sy n="100" d="100"/>
        </p:scale>
        <p:origin x="-108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</a:t>
            </a:r>
            <a:r>
              <a:rPr lang="en-US" altLang="zh-CN" sz="1600" b="1" smtClean="0">
                <a:solidFill>
                  <a:srgbClr val="002B41"/>
                </a:solidFill>
                <a:latin typeface="+mj-ea"/>
                <a:ea typeface="+mj-ea"/>
              </a:rPr>
              <a:t>27</a:t>
            </a:r>
            <a:r>
              <a:rPr lang="zh-CN" altLang="en-US" sz="1600" b="1" smtClean="0">
                <a:solidFill>
                  <a:srgbClr val="002B41"/>
                </a:solidFill>
                <a:latin typeface="+mj-ea"/>
                <a:ea typeface="+mj-ea"/>
              </a:rPr>
              <a:t>章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：多媒体应用方案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、常见多媒体应用方案  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html5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音视频元素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音视频基础代码解析：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多媒体应用方案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818071"/>
            <a:ext cx="9721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使用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&lt;video&gt;</a:t>
            </a:r>
            <a:r>
              <a:rPr lang="zh-CN" altLang="en-US" sz="1800" dirty="0" smtClean="0">
                <a:solidFill>
                  <a:prstClr val="black"/>
                </a:solidFill>
              </a:rPr>
              <a:t>标签设置视频。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使用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&lt;audio&gt;</a:t>
            </a:r>
            <a:r>
              <a:rPr lang="zh-CN" altLang="en-US" sz="1800" dirty="0" smtClean="0">
                <a:solidFill>
                  <a:prstClr val="black"/>
                </a:solidFill>
              </a:rPr>
              <a:t>标签设置音频。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使用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&lt;source&gt;</a:t>
            </a:r>
            <a:r>
              <a:rPr lang="zh-CN" altLang="en-US" sz="1800" dirty="0" smtClean="0">
                <a:solidFill>
                  <a:prstClr val="black"/>
                </a:solidFill>
              </a:rPr>
              <a:t>标签设置视频</a:t>
            </a:r>
            <a:r>
              <a:rPr lang="en-US" altLang="zh-CN" sz="1800" dirty="0" smtClean="0">
                <a:solidFill>
                  <a:prstClr val="black"/>
                </a:solidFill>
              </a:rPr>
              <a:t>/</a:t>
            </a:r>
            <a:r>
              <a:rPr lang="zh-CN" altLang="en-US" sz="1800" dirty="0" smtClean="0">
                <a:solidFill>
                  <a:prstClr val="black"/>
                </a:solidFill>
              </a:rPr>
              <a:t>音频的多种格式。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使用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&lt;object&gt;</a:t>
            </a:r>
            <a:r>
              <a:rPr lang="zh-CN" altLang="en-US" sz="1800" dirty="0" smtClean="0">
                <a:solidFill>
                  <a:prstClr val="black"/>
                </a:solidFill>
              </a:rPr>
              <a:t>标签设置</a:t>
            </a:r>
            <a:r>
              <a:rPr lang="en-US" altLang="zh-CN" sz="1800" dirty="0" smtClean="0">
                <a:solidFill>
                  <a:prstClr val="black"/>
                </a:solidFill>
              </a:rPr>
              <a:t>flash</a:t>
            </a:r>
            <a:r>
              <a:rPr lang="zh-CN" altLang="en-US" sz="1800" dirty="0" smtClean="0">
                <a:solidFill>
                  <a:prstClr val="black"/>
                </a:solidFill>
              </a:rPr>
              <a:t>类型文件。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467817" y="2300079"/>
            <a:ext cx="244827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h5code.html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视频对象、音频对象：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多媒体应用方案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624113"/>
            <a:ext cx="5328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双标签，指定嵌入视频媒体。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通过标签对应属性来对视频媒体进行播放控制。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标签之间的区域仅用来定义辅助信息。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467817" y="2124125"/>
            <a:ext cx="14401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659810"/>
              </p:ext>
            </p:extLst>
          </p:nvPr>
        </p:nvGraphicFramePr>
        <p:xfrm>
          <a:off x="5724401" y="2343173"/>
          <a:ext cx="5703354" cy="332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597"/>
                <a:gridCol w="4058757"/>
              </a:tblGrid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src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值，指定视频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音频文件路径地址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controls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布尔属性，定义是否呈现播放器控件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autoplay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布尔属性，定义是否自动播放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loop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布尔属性，定义是否循环播放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muted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布尔属性，定义播放时是否默认静音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poster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值，定义视频下载及播放前的预览图，仅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video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元素使用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32"/>
          <p:cNvSpPr txBox="1"/>
          <p:nvPr/>
        </p:nvSpPr>
        <p:spPr>
          <a:xfrm>
            <a:off x="2340025" y="2124125"/>
            <a:ext cx="14401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8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资源对象：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多媒体应用方案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624113"/>
            <a:ext cx="53285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双标签，空对象。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用于指定多个媒体文件，供不同</a:t>
            </a:r>
            <a:r>
              <a:rPr lang="zh-CN" altLang="en-US" sz="1800" dirty="0">
                <a:solidFill>
                  <a:prstClr val="black"/>
                </a:solidFill>
              </a:rPr>
              <a:t>浏览器支持</a:t>
            </a:r>
            <a:r>
              <a:rPr lang="zh-CN" altLang="en-US" sz="1800" dirty="0" smtClean="0">
                <a:solidFill>
                  <a:prstClr val="black"/>
                </a:solidFill>
              </a:rPr>
              <a:t>的格式</a:t>
            </a:r>
            <a:r>
              <a:rPr lang="zh-CN" altLang="en-US" sz="1800" dirty="0">
                <a:solidFill>
                  <a:prstClr val="black"/>
                </a:solidFill>
              </a:rPr>
              <a:t>提供相同的媒体</a:t>
            </a:r>
            <a:r>
              <a:rPr lang="zh-CN" altLang="en-US" sz="1800" dirty="0" smtClean="0">
                <a:solidFill>
                  <a:prstClr val="black"/>
                </a:solidFill>
              </a:rPr>
              <a:t>内容。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放置于</a:t>
            </a:r>
            <a:r>
              <a:rPr lang="en-US" altLang="zh-CN" sz="1800" dirty="0" smtClean="0">
                <a:solidFill>
                  <a:prstClr val="black"/>
                </a:solidFill>
              </a:rPr>
              <a:t>&lt;video&gt;</a:t>
            </a:r>
            <a:r>
              <a:rPr lang="zh-CN" altLang="en-US" sz="1800" dirty="0" smtClean="0">
                <a:solidFill>
                  <a:prstClr val="black"/>
                </a:solidFill>
              </a:rPr>
              <a:t>或</a:t>
            </a:r>
            <a:r>
              <a:rPr lang="en-US" altLang="zh-CN" sz="1800" dirty="0" smtClean="0">
                <a:solidFill>
                  <a:prstClr val="black"/>
                </a:solidFill>
              </a:rPr>
              <a:t>&lt;audio&gt;</a:t>
            </a:r>
            <a:r>
              <a:rPr lang="zh-CN" altLang="en-US" sz="1800" dirty="0" smtClean="0">
                <a:solidFill>
                  <a:prstClr val="black"/>
                </a:solidFill>
              </a:rPr>
              <a:t>内部。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多</a:t>
            </a:r>
            <a:r>
              <a:rPr lang="zh-CN" altLang="en-US" sz="1800" dirty="0" smtClean="0">
                <a:solidFill>
                  <a:prstClr val="black"/>
                </a:solidFill>
              </a:rPr>
              <a:t>个</a:t>
            </a:r>
            <a:r>
              <a:rPr lang="en-US" altLang="zh-CN" sz="1800" dirty="0" smtClean="0">
                <a:solidFill>
                  <a:prstClr val="black"/>
                </a:solidFill>
              </a:rPr>
              <a:t>source</a:t>
            </a:r>
            <a:r>
              <a:rPr lang="zh-CN" altLang="en-US" sz="1800" dirty="0" smtClean="0">
                <a:solidFill>
                  <a:prstClr val="black"/>
                </a:solidFill>
              </a:rPr>
              <a:t>资源按</a:t>
            </a:r>
            <a:r>
              <a:rPr lang="en-US" altLang="zh-CN" sz="1800" dirty="0" smtClean="0">
                <a:solidFill>
                  <a:prstClr val="black"/>
                </a:solidFill>
              </a:rPr>
              <a:t>html</a:t>
            </a:r>
            <a:r>
              <a:rPr lang="zh-CN" altLang="en-US" sz="1800" dirty="0" smtClean="0">
                <a:solidFill>
                  <a:prstClr val="black"/>
                </a:solidFill>
              </a:rPr>
              <a:t>代码顺序进行解析。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467817" y="2124125"/>
            <a:ext cx="14401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5483"/>
              </p:ext>
            </p:extLst>
          </p:nvPr>
        </p:nvGraphicFramePr>
        <p:xfrm>
          <a:off x="5940425" y="2124125"/>
          <a:ext cx="5487330" cy="129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305"/>
                <a:gridCol w="3905025"/>
              </a:tblGrid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src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值，指定视频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音频文件路径地址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type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指定媒体资源的类型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948809" y="3569509"/>
            <a:ext cx="5328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b="1" dirty="0" smtClean="0">
                <a:solidFill>
                  <a:srgbClr val="56A8BD"/>
                </a:solidFill>
              </a:rPr>
              <a:t>提示：</a:t>
            </a:r>
            <a:endParaRPr lang="en-US" altLang="zh-CN" sz="1200" b="1" dirty="0" smtClean="0">
              <a:solidFill>
                <a:srgbClr val="56A8BD"/>
              </a:solidFill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rgbClr val="56A8BD"/>
                </a:solidFill>
              </a:rPr>
              <a:t>为</a:t>
            </a:r>
            <a:r>
              <a:rPr lang="zh-CN" altLang="en-US" sz="1200" dirty="0" smtClean="0">
                <a:solidFill>
                  <a:srgbClr val="56A8BD"/>
                </a:solidFill>
              </a:rPr>
              <a:t>每个</a:t>
            </a:r>
            <a:r>
              <a:rPr lang="en-US" altLang="zh-CN" sz="1200" dirty="0">
                <a:solidFill>
                  <a:srgbClr val="56A8BD"/>
                </a:solidFill>
              </a:rPr>
              <a:t>&lt;</a:t>
            </a:r>
            <a:r>
              <a:rPr lang="en-US" altLang="zh-CN" sz="1200" dirty="0" smtClean="0">
                <a:solidFill>
                  <a:srgbClr val="56A8BD"/>
                </a:solidFill>
              </a:rPr>
              <a:t>source&gt;</a:t>
            </a:r>
            <a:r>
              <a:rPr lang="zh-CN" altLang="en-US" sz="1200" dirty="0" smtClean="0">
                <a:solidFill>
                  <a:srgbClr val="56A8BD"/>
                </a:solidFill>
              </a:rPr>
              <a:t>元素指定</a:t>
            </a:r>
            <a:r>
              <a:rPr lang="en-US" altLang="zh-CN" sz="1200" dirty="0">
                <a:solidFill>
                  <a:srgbClr val="56A8BD"/>
                </a:solidFill>
              </a:rPr>
              <a:t>【</a:t>
            </a:r>
            <a:r>
              <a:rPr lang="en-US" altLang="zh-CN" sz="1200" dirty="0" smtClean="0">
                <a:solidFill>
                  <a:srgbClr val="56A8BD"/>
                </a:solidFill>
              </a:rPr>
              <a:t>type】</a:t>
            </a:r>
            <a:r>
              <a:rPr lang="zh-CN" altLang="en-US" sz="1200" dirty="0" smtClean="0">
                <a:solidFill>
                  <a:srgbClr val="56A8BD"/>
                </a:solidFill>
              </a:rPr>
              <a:t>属性，提高</a:t>
            </a:r>
            <a:r>
              <a:rPr lang="zh-CN" altLang="en-US" sz="1200" dirty="0">
                <a:solidFill>
                  <a:srgbClr val="56A8BD"/>
                </a:solidFill>
              </a:rPr>
              <a:t>网络性能，不用让</a:t>
            </a:r>
            <a:r>
              <a:rPr lang="zh-CN" altLang="en-US" sz="1200" dirty="0" smtClean="0">
                <a:solidFill>
                  <a:srgbClr val="56A8BD"/>
                </a:solidFill>
              </a:rPr>
              <a:t>浏览器下载一个</a:t>
            </a:r>
            <a:r>
              <a:rPr lang="en-US" altLang="zh-CN" sz="1200" dirty="0">
                <a:solidFill>
                  <a:srgbClr val="56A8BD"/>
                </a:solidFill>
              </a:rPr>
              <a:t>&lt;source</a:t>
            </a:r>
            <a:r>
              <a:rPr lang="en-US" altLang="zh-CN" sz="1200" dirty="0" smtClean="0">
                <a:solidFill>
                  <a:srgbClr val="56A8BD"/>
                </a:solidFill>
              </a:rPr>
              <a:t>&gt;</a:t>
            </a:r>
            <a:r>
              <a:rPr lang="zh-CN" altLang="en-US" sz="1200" dirty="0" smtClean="0">
                <a:solidFill>
                  <a:srgbClr val="56A8BD"/>
                </a:solidFill>
              </a:rPr>
              <a:t>元素后，</a:t>
            </a:r>
            <a:r>
              <a:rPr lang="zh-CN" altLang="en-US" sz="1200" dirty="0">
                <a:solidFill>
                  <a:srgbClr val="56A8BD"/>
                </a:solidFill>
              </a:rPr>
              <a:t>再判断格式是否支持。</a:t>
            </a:r>
            <a:endParaRPr lang="en-US" altLang="zh-CN" sz="1200" dirty="0" smtClean="0">
              <a:solidFill>
                <a:srgbClr val="56A8BD"/>
              </a:solidFill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rgbClr val="56A8BD"/>
                </a:solidFill>
              </a:rPr>
              <a:t>浏览器从第一</a:t>
            </a:r>
            <a:r>
              <a:rPr lang="zh-CN" altLang="en-US" sz="1200" dirty="0" smtClean="0">
                <a:solidFill>
                  <a:srgbClr val="56A8BD"/>
                </a:solidFill>
              </a:rPr>
              <a:t>个</a:t>
            </a:r>
            <a:r>
              <a:rPr lang="en-US" altLang="zh-CN" sz="1200" dirty="0">
                <a:solidFill>
                  <a:srgbClr val="56A8BD"/>
                </a:solidFill>
              </a:rPr>
              <a:t>&lt;source&gt;</a:t>
            </a:r>
            <a:r>
              <a:rPr lang="zh-CN" altLang="en-US" sz="1200" dirty="0">
                <a:solidFill>
                  <a:srgbClr val="56A8BD"/>
                </a:solidFill>
              </a:rPr>
              <a:t>元素</a:t>
            </a:r>
            <a:r>
              <a:rPr lang="zh-CN" altLang="en-US" sz="1200" dirty="0" smtClean="0">
                <a:solidFill>
                  <a:srgbClr val="56A8BD"/>
                </a:solidFill>
              </a:rPr>
              <a:t>开始解析</a:t>
            </a:r>
            <a:r>
              <a:rPr lang="zh-CN" altLang="en-US" sz="1200" dirty="0">
                <a:solidFill>
                  <a:srgbClr val="56A8BD"/>
                </a:solidFill>
              </a:rPr>
              <a:t>、</a:t>
            </a:r>
            <a:r>
              <a:rPr lang="zh-CN" altLang="en-US" sz="1200" dirty="0" smtClean="0">
                <a:solidFill>
                  <a:srgbClr val="56A8BD"/>
                </a:solidFill>
              </a:rPr>
              <a:t>加载，第一个</a:t>
            </a:r>
            <a:r>
              <a:rPr lang="en-US" altLang="zh-CN" sz="1200" dirty="0">
                <a:solidFill>
                  <a:srgbClr val="56A8BD"/>
                </a:solidFill>
              </a:rPr>
              <a:t>&lt;source&gt;</a:t>
            </a:r>
            <a:r>
              <a:rPr lang="zh-CN" altLang="en-US" sz="1200" dirty="0" smtClean="0">
                <a:solidFill>
                  <a:srgbClr val="56A8BD"/>
                </a:solidFill>
              </a:rPr>
              <a:t>元素应该</a:t>
            </a:r>
            <a:r>
              <a:rPr lang="zh-CN" altLang="en-US" sz="1200" dirty="0">
                <a:solidFill>
                  <a:srgbClr val="56A8BD"/>
                </a:solidFill>
              </a:rPr>
              <a:t>是最流行</a:t>
            </a:r>
            <a:r>
              <a:rPr lang="zh-CN" altLang="en-US" sz="1200" dirty="0" smtClean="0">
                <a:solidFill>
                  <a:srgbClr val="56A8BD"/>
                </a:solidFill>
              </a:rPr>
              <a:t>的格式（</a:t>
            </a:r>
            <a:r>
              <a:rPr lang="en-US" altLang="zh-CN" sz="1200" dirty="0">
                <a:solidFill>
                  <a:srgbClr val="56A8BD"/>
                </a:solidFill>
              </a:rPr>
              <a:t>.mp4/.mp3</a:t>
            </a:r>
            <a:r>
              <a:rPr lang="zh-CN" altLang="en-US" sz="1200" dirty="0" smtClean="0">
                <a:solidFill>
                  <a:srgbClr val="56A8BD"/>
                </a:solidFill>
              </a:rPr>
              <a:t>）。</a:t>
            </a:r>
            <a:endParaRPr lang="zh-CN" altLang="en-US" sz="1200" dirty="0">
              <a:solidFill>
                <a:srgbClr val="56A8BD"/>
              </a:solidFill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56A8BD"/>
                </a:solidFill>
              </a:rPr>
              <a:t>【type】</a:t>
            </a:r>
            <a:r>
              <a:rPr lang="zh-CN" altLang="en-US" sz="1200" dirty="0" smtClean="0">
                <a:solidFill>
                  <a:srgbClr val="56A8BD"/>
                </a:solidFill>
              </a:rPr>
              <a:t>的值写法：资源类型 </a:t>
            </a:r>
            <a:r>
              <a:rPr lang="en-US" altLang="zh-CN" sz="1200" dirty="0" smtClean="0">
                <a:solidFill>
                  <a:srgbClr val="56A8BD"/>
                </a:solidFill>
              </a:rPr>
              <a:t>/ </a:t>
            </a:r>
            <a:r>
              <a:rPr lang="zh-CN" altLang="en-US" sz="1200" dirty="0">
                <a:solidFill>
                  <a:srgbClr val="56A8BD"/>
                </a:solidFill>
              </a:rPr>
              <a:t>格式</a:t>
            </a:r>
            <a:r>
              <a:rPr lang="zh-CN" altLang="en-US" sz="1200" dirty="0" smtClean="0">
                <a:solidFill>
                  <a:srgbClr val="56A8BD"/>
                </a:solidFill>
              </a:rPr>
              <a:t>名称。</a:t>
            </a:r>
            <a:endParaRPr lang="en-US" altLang="zh-CN" sz="1200" dirty="0" smtClean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文件对象：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多媒体应用方案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624113"/>
            <a:ext cx="5328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双标签，用于在页面中嵌入一个对象，支持各种文件格式。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主要用于针对不兼容</a:t>
            </a:r>
            <a:r>
              <a:rPr lang="en-US" altLang="zh-CN" sz="1800" dirty="0" smtClean="0">
                <a:solidFill>
                  <a:prstClr val="black"/>
                </a:solidFill>
              </a:rPr>
              <a:t>h5</a:t>
            </a:r>
            <a:r>
              <a:rPr lang="zh-CN" altLang="en-US" sz="1800" dirty="0" smtClean="0">
                <a:solidFill>
                  <a:prstClr val="black"/>
                </a:solidFill>
              </a:rPr>
              <a:t>音视频播放的设备或浏览器实现兼容。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467817" y="2156063"/>
            <a:ext cx="14401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15608"/>
              </p:ext>
            </p:extLst>
          </p:nvPr>
        </p:nvGraphicFramePr>
        <p:xfrm>
          <a:off x="5940425" y="2197429"/>
          <a:ext cx="5487330" cy="129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4407210"/>
              </a:tblGrid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data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值，指定对象文件路径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type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设置或返回通过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【data】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属性下载的数据的内容类型。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3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对象参数：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多媒体应用方案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624113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单标签，用于为</a:t>
            </a:r>
            <a:r>
              <a:rPr lang="en-US" altLang="zh-CN" sz="1800" dirty="0">
                <a:solidFill>
                  <a:prstClr val="black"/>
                </a:solidFill>
              </a:rPr>
              <a:t>&lt;object</a:t>
            </a:r>
            <a:r>
              <a:rPr lang="en-US" altLang="zh-CN" sz="1800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对象提供相关参数设置。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置于</a:t>
            </a:r>
            <a:r>
              <a:rPr lang="en-US" altLang="zh-CN" sz="1800" dirty="0">
                <a:solidFill>
                  <a:prstClr val="black"/>
                </a:solidFill>
              </a:rPr>
              <a:t>&lt;object</a:t>
            </a:r>
            <a:r>
              <a:rPr lang="en-US" altLang="zh-CN" sz="1800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区域内部，主要有</a:t>
            </a:r>
            <a:r>
              <a:rPr lang="en-US" altLang="zh-CN" sz="1800" dirty="0" smtClean="0">
                <a:solidFill>
                  <a:prstClr val="black"/>
                </a:solidFill>
              </a:rPr>
              <a:t>【name】</a:t>
            </a:r>
            <a:r>
              <a:rPr lang="zh-CN" altLang="en-US" sz="1800" dirty="0" smtClean="0">
                <a:solidFill>
                  <a:prstClr val="black"/>
                </a:solidFill>
              </a:rPr>
              <a:t>和</a:t>
            </a:r>
            <a:r>
              <a:rPr lang="en-US" altLang="zh-CN" sz="1800" dirty="0" smtClean="0">
                <a:solidFill>
                  <a:prstClr val="black"/>
                </a:solidFill>
              </a:rPr>
              <a:t>【value】2</a:t>
            </a:r>
            <a:r>
              <a:rPr lang="zh-CN" altLang="en-US" sz="1800" dirty="0" smtClean="0">
                <a:solidFill>
                  <a:prstClr val="black"/>
                </a:solidFill>
              </a:rPr>
              <a:t>个属性定义。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prstClr val="black"/>
                </a:solidFill>
              </a:rPr>
              <a:t>param</a:t>
            </a:r>
            <a:r>
              <a:rPr lang="zh-CN" altLang="en-US" sz="1800" dirty="0">
                <a:solidFill>
                  <a:prstClr val="black"/>
                </a:solidFill>
              </a:rPr>
              <a:t>的参数名称和参数值定义多种多样，针对音</a:t>
            </a:r>
            <a:r>
              <a:rPr lang="zh-CN" altLang="en-US" sz="1800" dirty="0" smtClean="0">
                <a:solidFill>
                  <a:prstClr val="black"/>
                </a:solidFill>
              </a:rPr>
              <a:t>视频兼容</a:t>
            </a:r>
            <a:r>
              <a:rPr lang="zh-CN" altLang="en-US" sz="1800" dirty="0">
                <a:solidFill>
                  <a:prstClr val="black"/>
                </a:solidFill>
              </a:rPr>
              <a:t>嵌入</a:t>
            </a:r>
            <a:r>
              <a:rPr lang="en-US" altLang="zh-CN" sz="1800" dirty="0">
                <a:solidFill>
                  <a:prstClr val="black"/>
                </a:solidFill>
              </a:rPr>
              <a:t>flash</a:t>
            </a:r>
            <a:r>
              <a:rPr lang="zh-CN" altLang="en-US" sz="1800" dirty="0" smtClean="0">
                <a:solidFill>
                  <a:prstClr val="black"/>
                </a:solidFill>
              </a:rPr>
              <a:t>文件方案，</a:t>
            </a:r>
            <a:r>
              <a:rPr lang="zh-CN" altLang="en-US" sz="1800" dirty="0">
                <a:solidFill>
                  <a:prstClr val="black"/>
                </a:solidFill>
              </a:rPr>
              <a:t>记住对应</a:t>
            </a:r>
            <a:r>
              <a:rPr lang="zh-CN" altLang="en-US" sz="1800" dirty="0" smtClean="0">
                <a:solidFill>
                  <a:prstClr val="black"/>
                </a:solidFill>
              </a:rPr>
              <a:t>代码写法即</a:t>
            </a:r>
            <a:r>
              <a:rPr lang="zh-CN" altLang="en-US" sz="1800" dirty="0">
                <a:solidFill>
                  <a:prstClr val="black"/>
                </a:solidFill>
              </a:rPr>
              <a:t>可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467817" y="2124125"/>
            <a:ext cx="14401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431396"/>
              </p:ext>
            </p:extLst>
          </p:nvPr>
        </p:nvGraphicFramePr>
        <p:xfrm>
          <a:off x="7092553" y="2268141"/>
          <a:ext cx="4335202" cy="172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36"/>
                <a:gridCol w="3481866"/>
              </a:tblGrid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name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参数的名称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value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参数的值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31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type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参数的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MIME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页面中插入音视频的常见方案：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多媒体应用方案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242007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1800" dirty="0" smtClean="0">
                <a:solidFill>
                  <a:prstClr val="black"/>
                </a:solidFill>
              </a:rPr>
              <a:t>方案</a:t>
            </a:r>
            <a:r>
              <a:rPr lang="en-US" altLang="zh-CN" sz="1800" dirty="0" smtClean="0">
                <a:solidFill>
                  <a:prstClr val="black"/>
                </a:solidFill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</a:rPr>
              <a:t>：第三方平台资源引用音视频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0">
              <a:lnSpc>
                <a:spcPct val="200000"/>
              </a:lnSpc>
            </a:pPr>
            <a:r>
              <a:rPr lang="zh-CN" altLang="en-US" sz="1800" dirty="0" smtClean="0">
                <a:solidFill>
                  <a:prstClr val="black"/>
                </a:solidFill>
              </a:rPr>
              <a:t>方案</a:t>
            </a:r>
            <a:r>
              <a:rPr lang="en-US" altLang="zh-CN" sz="1800" dirty="0" smtClean="0">
                <a:solidFill>
                  <a:prstClr val="black"/>
                </a:solidFill>
              </a:rPr>
              <a:t>2</a:t>
            </a:r>
            <a:r>
              <a:rPr lang="zh-CN" altLang="en-US" sz="1800" dirty="0" smtClean="0">
                <a:solidFill>
                  <a:prstClr val="black"/>
                </a:solidFill>
              </a:rPr>
              <a:t>：使用播放器或插件引用音视频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0">
              <a:lnSpc>
                <a:spcPct val="200000"/>
              </a:lnSpc>
            </a:pPr>
            <a:r>
              <a:rPr lang="zh-CN" altLang="en-US" sz="1800" dirty="0" smtClean="0">
                <a:solidFill>
                  <a:prstClr val="black"/>
                </a:solidFill>
              </a:rPr>
              <a:t>方案</a:t>
            </a:r>
            <a:r>
              <a:rPr lang="en-US" altLang="zh-CN" sz="1800" dirty="0" smtClean="0">
                <a:solidFill>
                  <a:prstClr val="black"/>
                </a:solidFill>
              </a:rPr>
              <a:t>3</a:t>
            </a:r>
            <a:r>
              <a:rPr lang="zh-CN" altLang="en-US" sz="1800" dirty="0" smtClean="0">
                <a:solidFill>
                  <a:prstClr val="black"/>
                </a:solidFill>
              </a:rPr>
              <a:t>：</a:t>
            </a:r>
            <a:r>
              <a:rPr lang="en-US" altLang="zh-CN" sz="1800" dirty="0" smtClean="0">
                <a:solidFill>
                  <a:prstClr val="black"/>
                </a:solidFill>
              </a:rPr>
              <a:t>html5</a:t>
            </a:r>
            <a:r>
              <a:rPr lang="zh-CN" altLang="en-US" sz="1800" dirty="0" smtClean="0">
                <a:solidFill>
                  <a:prstClr val="black"/>
                </a:solidFill>
              </a:rPr>
              <a:t>原生代码引用音视频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第三方平台资源引用音视频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859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第三方平台资源引用音视频：</a:t>
            </a: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多媒体应用方案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124125"/>
            <a:ext cx="9721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1800" b="1" dirty="0" smtClean="0">
                <a:solidFill>
                  <a:prstClr val="black"/>
                </a:solidFill>
              </a:rPr>
              <a:t>方法：</a:t>
            </a:r>
            <a:endParaRPr lang="en-US" altLang="zh-CN" sz="1800" b="1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将音视频资源上传至大型第三方视频网站（优酷、腾讯、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youtube</a:t>
            </a:r>
            <a:r>
              <a:rPr lang="zh-CN" altLang="en-US" sz="1800" dirty="0" smtClean="0">
                <a:solidFill>
                  <a:prstClr val="black"/>
                </a:solidFill>
              </a:rPr>
              <a:t>等）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通过第三方视频站的视频播放页面中的分享代码，直接嵌入到页面中。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 smtClean="0">
                <a:solidFill>
                  <a:prstClr val="black"/>
                </a:solidFill>
              </a:rPr>
              <a:t>优缺点：</a:t>
            </a:r>
            <a:endParaRPr lang="en-US" altLang="zh-CN" sz="1800" b="1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无成本，节省网络带宽及服务器资源。</a:t>
            </a:r>
            <a:r>
              <a:rPr lang="en-US" altLang="zh-CN" sz="1800" dirty="0" smtClean="0">
                <a:solidFill>
                  <a:prstClr val="black"/>
                </a:solidFill>
              </a:rPr>
              <a:t>PC</a:t>
            </a:r>
            <a:r>
              <a:rPr lang="zh-CN" altLang="en-US" sz="1800" dirty="0" smtClean="0">
                <a:solidFill>
                  <a:prstClr val="black"/>
                </a:solidFill>
              </a:rPr>
              <a:t>端、移动端、新旧浏览器兼容性良好。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外部资源特点明显。</a:t>
            </a:r>
            <a:endParaRPr lang="en-US" altLang="zh-CN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分享代码解析：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多媒体应用方案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818071"/>
            <a:ext cx="5256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内嵌框架，指定将另一个页面嵌入到当前页面。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双标签，</a:t>
            </a:r>
            <a:r>
              <a:rPr lang="en-US" altLang="zh-CN" sz="1800" dirty="0" smtClean="0">
                <a:solidFill>
                  <a:prstClr val="black"/>
                </a:solidFill>
              </a:rPr>
              <a:t>inline</a:t>
            </a:r>
            <a:r>
              <a:rPr lang="zh-CN" altLang="en-US" sz="1800" dirty="0" smtClean="0">
                <a:solidFill>
                  <a:prstClr val="black"/>
                </a:solidFill>
              </a:rPr>
              <a:t>级别元素。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相关样式的属性推荐用</a:t>
            </a:r>
            <a:r>
              <a:rPr lang="en-US" altLang="zh-CN" sz="1800" dirty="0" smtClean="0">
                <a:solidFill>
                  <a:prstClr val="black"/>
                </a:solidFill>
              </a:rPr>
              <a:t>CSS</a:t>
            </a:r>
            <a:r>
              <a:rPr lang="zh-CN" altLang="en-US" sz="1800" dirty="0" smtClean="0">
                <a:solidFill>
                  <a:prstClr val="black"/>
                </a:solidFill>
              </a:rPr>
              <a:t>设置。</a:t>
            </a:r>
            <a:endParaRPr lang="en-US" altLang="zh-CN" sz="1800" dirty="0">
              <a:solidFill>
                <a:prstClr val="black"/>
              </a:solidFill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208911"/>
              </p:ext>
            </p:extLst>
          </p:nvPr>
        </p:nvGraphicFramePr>
        <p:xfrm>
          <a:off x="6300465" y="2295571"/>
          <a:ext cx="5040560" cy="328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790"/>
                <a:gridCol w="2778770"/>
              </a:tblGrid>
              <a:tr h="40677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iframe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常用属性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756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src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定义嵌入页面的</a:t>
                      </a:r>
                      <a:r>
                        <a:rPr lang="en-US" altLang="zh-CN" sz="1400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地址 ，必须！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56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width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定义内嵌区域的宽度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56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height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定义内嵌区域的宽度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56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frameborder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定义内嵌区域的边框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56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allowfullscreen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开启是否全屏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32"/>
          <p:cNvSpPr txBox="1"/>
          <p:nvPr/>
        </p:nvSpPr>
        <p:spPr>
          <a:xfrm>
            <a:off x="539825" y="2300079"/>
            <a:ext cx="187220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4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开源播放器引用音视频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33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开源播放器音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视频：</a:t>
            </a: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多媒体应用方案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817" y="2124125"/>
            <a:ext cx="97210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1800" b="1" dirty="0" smtClean="0">
                <a:solidFill>
                  <a:prstClr val="black"/>
                </a:solidFill>
              </a:rPr>
              <a:t>方法：</a:t>
            </a:r>
            <a:endParaRPr lang="en-US" altLang="zh-CN" sz="1800" b="1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将音视频资源上传至项目服务器或专门的云服务器，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通过一些开源的网络播放器或插件来嵌入到页面中。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800" b="1" dirty="0" smtClean="0">
                <a:solidFill>
                  <a:prstClr val="black"/>
                </a:solidFill>
              </a:rPr>
              <a:t>优缺点：</a:t>
            </a:r>
            <a:endParaRPr lang="en-US" altLang="zh-CN" sz="1800" b="1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有成本，</a:t>
            </a:r>
            <a:r>
              <a:rPr lang="en-US" altLang="zh-CN" sz="1800" dirty="0" smtClean="0">
                <a:solidFill>
                  <a:prstClr val="black"/>
                </a:solidFill>
              </a:rPr>
              <a:t>PC</a:t>
            </a:r>
            <a:r>
              <a:rPr lang="zh-CN" altLang="en-US" sz="1800" dirty="0" smtClean="0">
                <a:solidFill>
                  <a:prstClr val="black"/>
                </a:solidFill>
              </a:rPr>
              <a:t>端、移动端、新旧浏览器兼容性良好，更多个性化的功能配置和订制服务。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原生音视频元素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05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音视频格式：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多媒体应用方案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55604"/>
              </p:ext>
            </p:extLst>
          </p:nvPr>
        </p:nvGraphicFramePr>
        <p:xfrm>
          <a:off x="576451" y="2268141"/>
          <a:ext cx="10476542" cy="379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809"/>
                <a:gridCol w="1113849"/>
                <a:gridCol w="5585604"/>
                <a:gridCol w="2520280"/>
              </a:tblGrid>
              <a:tr h="466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兼容性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66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.mp4</a:t>
                      </a:r>
                      <a:endParaRPr lang="zh-CN" altLang="en-US" sz="1400" b="1" dirty="0">
                        <a:solidFill>
                          <a:srgbClr val="D75569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视频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html5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原生支持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PC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和移动端，兼容良好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不同浏览器对不同格式的支持度不一样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最主流的视频文件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66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webm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视频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66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ogg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视频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66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.m3u8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流媒体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直播、流媒体的特殊类型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80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.mp3</a:t>
                      </a:r>
                      <a:endParaRPr lang="zh-CN" altLang="en-US" sz="1400" b="1" dirty="0">
                        <a:solidFill>
                          <a:srgbClr val="D75569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音频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19813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最主流的音频文件</a:t>
                      </a:r>
                    </a:p>
                  </a:txBody>
                  <a:tcPr anchor="ctr"/>
                </a:tc>
              </a:tr>
              <a:tr h="466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flv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flash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视频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需要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flash player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特定播放器播放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多数浏览器都预置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flash player</a:t>
                      </a:r>
                      <a:b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移动端不支持，逐渐淘汰</a:t>
                      </a:r>
                      <a:r>
                        <a:rPr lang="en-US" altLang="zh-CN" sz="1400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ing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64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swf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flash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动画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7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11571</TotalTime>
  <Words>851</Words>
  <Application>Microsoft Office PowerPoint</Application>
  <PresentationFormat>自定义</PresentationFormat>
  <Paragraphs>147</Paragraphs>
  <Slides>14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928</cp:revision>
  <dcterms:created xsi:type="dcterms:W3CDTF">2019-02-21T04:23:58Z</dcterms:created>
  <dcterms:modified xsi:type="dcterms:W3CDTF">2019-08-02T06:28:31Z</dcterms:modified>
  <cp:category>视频教学</cp:category>
</cp:coreProperties>
</file>