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49" r:id="rId3"/>
    <p:sldId id="570" r:id="rId4"/>
    <p:sldId id="571" r:id="rId5"/>
    <p:sldId id="558" r:id="rId6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002B41"/>
    <a:srgbClr val="56A8BD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75881336480533"/>
          <c:y val="0.19679047471861505"/>
          <c:w val="0.55079554398584685"/>
          <c:h val="0.817420398360679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C55A11"/>
            </a:solidFill>
          </c:spPr>
          <c:dPt>
            <c:idx val="0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51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结束语</a:t>
            </a:r>
            <a:endParaRPr lang="zh-CN" altLang="en-US" sz="1600" b="1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432433" y="2052117"/>
            <a:ext cx="802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感谢你的收看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希望对你的学习或职业有帮助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结束语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840137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800" dirty="0" smtClean="0">
                <a:solidFill>
                  <a:srgbClr val="56A8BD"/>
                </a:solidFill>
              </a:rPr>
              <a:t>致能</a:t>
            </a:r>
            <a:r>
              <a:rPr lang="zh-CN" altLang="en-US" sz="1800" dirty="0">
                <a:solidFill>
                  <a:srgbClr val="56A8BD"/>
                </a:solidFill>
              </a:rPr>
              <a:t>坚持看</a:t>
            </a:r>
            <a:r>
              <a:rPr lang="zh-CN" altLang="en-US" sz="1800" dirty="0" smtClean="0">
                <a:solidFill>
                  <a:srgbClr val="56A8BD"/>
                </a:solidFill>
              </a:rPr>
              <a:t>下来的小伙伴们：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你具备一定持之以恒的学习能力，你的耐心和毅力都是棒</a:t>
            </a:r>
            <a:r>
              <a:rPr lang="zh-CN" altLang="en-US" sz="1800" dirty="0">
                <a:solidFill>
                  <a:srgbClr val="56A8BD"/>
                </a:solidFill>
              </a:rPr>
              <a:t>棒哒</a:t>
            </a:r>
            <a:r>
              <a:rPr lang="en-US" altLang="zh-CN" sz="1800" dirty="0" smtClean="0">
                <a:solidFill>
                  <a:srgbClr val="56A8BD"/>
                </a:solidFill>
              </a:rPr>
              <a:t>~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你应该建立和具备了</a:t>
            </a:r>
            <a:r>
              <a:rPr lang="zh-CN" altLang="en-US" sz="1800" dirty="0">
                <a:solidFill>
                  <a:srgbClr val="56A8BD"/>
                </a:solidFill>
              </a:rPr>
              <a:t>进入编程领域的自信心，不要轻言放弃</a:t>
            </a:r>
            <a:r>
              <a:rPr lang="en-US" altLang="zh-CN" sz="1800" dirty="0">
                <a:solidFill>
                  <a:srgbClr val="56A8BD"/>
                </a:solidFill>
              </a:rPr>
              <a:t>~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从现在开始，如果要深入下去，你需要给自己制定明确的行业方向</a:t>
            </a:r>
            <a:r>
              <a:rPr lang="en-US" altLang="zh-CN" sz="1800" dirty="0" smtClean="0">
                <a:solidFill>
                  <a:srgbClr val="56A8BD"/>
                </a:solidFill>
              </a:rPr>
              <a:t>~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65" y="203081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432433" y="1528897"/>
            <a:ext cx="802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站建议：结束是新的开始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结束语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216" y="2380213"/>
            <a:ext cx="6440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不同的方向，下一阶段的学习内容是不同的，所以从现在开始需要为自己找到一个方向。</a:t>
            </a:r>
            <a:endParaRPr lang="en-US" altLang="zh-CN" sz="1800" dirty="0" smtClean="0">
              <a:solidFill>
                <a:srgbClr val="002B4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不管选择哪个方向，都需要在入门的基础上逐渐深入进去，由入门</a:t>
            </a:r>
            <a:r>
              <a:rPr lang="en-US" altLang="zh-CN" sz="1800" dirty="0" smtClean="0">
                <a:solidFill>
                  <a:srgbClr val="002B41"/>
                </a:solidFill>
              </a:rPr>
              <a:t>&gt;</a:t>
            </a:r>
            <a:r>
              <a:rPr lang="zh-CN" altLang="en-US" sz="1800" dirty="0" smtClean="0">
                <a:solidFill>
                  <a:srgbClr val="002B41"/>
                </a:solidFill>
              </a:rPr>
              <a:t>进阶</a:t>
            </a:r>
            <a:r>
              <a:rPr lang="en-US" altLang="zh-CN" sz="1800" dirty="0" smtClean="0">
                <a:solidFill>
                  <a:srgbClr val="002B41"/>
                </a:solidFill>
              </a:rPr>
              <a:t>&gt;</a:t>
            </a:r>
            <a:r>
              <a:rPr lang="zh-CN" altLang="en-US" sz="1800" dirty="0" smtClean="0">
                <a:solidFill>
                  <a:srgbClr val="002B41"/>
                </a:solidFill>
              </a:rPr>
              <a:t>精通，且</a:t>
            </a:r>
            <a:r>
              <a:rPr lang="zh-CN" altLang="en-US" sz="1800" dirty="0">
                <a:solidFill>
                  <a:srgbClr val="002B41"/>
                </a:solidFill>
              </a:rPr>
              <a:t>都需要大量的实践去</a:t>
            </a:r>
            <a:r>
              <a:rPr lang="zh-CN" altLang="en-US" sz="1800" dirty="0" smtClean="0">
                <a:solidFill>
                  <a:srgbClr val="002B41"/>
                </a:solidFill>
              </a:rPr>
              <a:t>巩固。</a:t>
            </a:r>
            <a:endParaRPr lang="en-US" altLang="zh-CN" sz="1800" dirty="0" smtClean="0">
              <a:solidFill>
                <a:srgbClr val="002B4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技术迭代更新很快，入门之后可以参与考虑专业系统的培训，以获得比自学来的更快速、高效的知识量和实操能力。</a:t>
            </a:r>
            <a:endParaRPr lang="en-US" altLang="zh-CN" sz="1800" dirty="0" smtClean="0">
              <a:solidFill>
                <a:srgbClr val="002B4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0505" y="2196133"/>
            <a:ext cx="4860022" cy="3672408"/>
            <a:chOff x="6660505" y="2196133"/>
            <a:chExt cx="4860022" cy="3672408"/>
          </a:xfrm>
        </p:grpSpPr>
        <p:grpSp>
          <p:nvGrpSpPr>
            <p:cNvPr id="6" name="组合 5"/>
            <p:cNvGrpSpPr/>
            <p:nvPr/>
          </p:nvGrpSpPr>
          <p:grpSpPr>
            <a:xfrm>
              <a:off x="6866138" y="2196133"/>
              <a:ext cx="4258863" cy="3153947"/>
              <a:chOff x="3395897" y="1378382"/>
              <a:chExt cx="5376210" cy="3981410"/>
            </a:xfrm>
          </p:grpSpPr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2663410071"/>
                  </p:ext>
                </p:extLst>
              </p:nvPr>
            </p:nvGraphicFramePr>
            <p:xfrm>
              <a:off x="3395897" y="1378382"/>
              <a:ext cx="5376210" cy="37852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8" name="组合 7"/>
              <p:cNvGrpSpPr/>
              <p:nvPr/>
            </p:nvGrpSpPr>
            <p:grpSpPr>
              <a:xfrm>
                <a:off x="5137588" y="2600154"/>
                <a:ext cx="1988083" cy="1988085"/>
                <a:chOff x="1488310" y="1579494"/>
                <a:chExt cx="1414094" cy="1414094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488310" y="1579494"/>
                  <a:ext cx="1414094" cy="1414094"/>
                  <a:chOff x="3176812" y="2273198"/>
                  <a:chExt cx="2641825" cy="2726239"/>
                </a:xfrm>
              </p:grpSpPr>
              <p:sp>
                <p:nvSpPr>
                  <p:cNvPr id="18" name="椭圆 17"/>
                  <p:cNvSpPr/>
                  <p:nvPr/>
                </p:nvSpPr>
                <p:spPr>
                  <a:xfrm>
                    <a:off x="3176812" y="2273198"/>
                    <a:ext cx="2641825" cy="2726239"/>
                  </a:xfrm>
                  <a:prstGeom prst="ellipse">
                    <a:avLst/>
                  </a:prstGeom>
                  <a:gradFill flip="none" rotWithShape="1">
                    <a:gsLst>
                      <a:gs pos="57000">
                        <a:schemeClr val="accent1">
                          <a:lumMod val="5000"/>
                          <a:lumOff val="95000"/>
                        </a:schemeClr>
                      </a:gs>
                      <a:gs pos="9200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  <a:effectLst>
                    <a:outerShdw blurRad="127000" dist="254000" dir="7200000" sx="99000" sy="99000" algn="tr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3268970" y="2368298"/>
                    <a:ext cx="2457512" cy="2536037"/>
                  </a:xfrm>
                  <a:prstGeom prst="ellipse">
                    <a:avLst/>
                  </a:prstGeom>
                  <a:gradFill flip="none" rotWithShape="1">
                    <a:gsLst>
                      <a:gs pos="49000">
                        <a:schemeClr val="accent1">
                          <a:lumMod val="5000"/>
                          <a:lumOff val="95000"/>
                        </a:schemeClr>
                      </a:gs>
                      <a:gs pos="92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文本框 3"/>
                <p:cNvSpPr txBox="1"/>
                <p:nvPr/>
              </p:nvSpPr>
              <p:spPr>
                <a:xfrm>
                  <a:off x="1764131" y="2003610"/>
                  <a:ext cx="862447" cy="635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rgbClr val="56A8BD"/>
                      </a:solidFill>
                      <a:latin typeface="微软雅黑" pitchFamily="34" charset="-122"/>
                      <a:ea typeface="微软雅黑" pitchFamily="34" charset="-122"/>
                    </a:rPr>
                    <a:t>HTML</a:t>
                  </a:r>
                </a:p>
                <a:p>
                  <a:pPr algn="ctr"/>
                  <a:r>
                    <a:rPr lang="en-US" altLang="zh-CN" sz="2000" b="1" dirty="0" smtClean="0">
                      <a:solidFill>
                        <a:srgbClr val="56A8BD"/>
                      </a:solidFill>
                      <a:latin typeface="微软雅黑" pitchFamily="34" charset="-122"/>
                      <a:ea typeface="微软雅黑" pitchFamily="34" charset="-122"/>
                    </a:rPr>
                    <a:t>CSS</a:t>
                  </a:r>
                  <a:endParaRPr lang="zh-CN" altLang="en-US" sz="2000" b="1" dirty="0" smtClean="0">
                    <a:solidFill>
                      <a:srgbClr val="56A8BD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 rot="19379487">
                <a:off x="4925657" y="2204711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2302763">
                <a:off x="6899453" y="2221649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6098573">
                <a:off x="7417047" y="3972536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5905408" y="5059754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5060171">
                <a:off x="4476725" y="3994380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356419" y="2268141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400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24801" y="2268141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60505" y="4182740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72673" y="5406876"/>
              <a:ext cx="160022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产品</a:t>
              </a:r>
              <a:r>
                <a:rPr lang="en-US" altLang="zh-CN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策划</a:t>
              </a:r>
              <a:endPara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88897" y="4182740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图形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432433" y="1528897"/>
            <a:ext cx="802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过来人提示：不要忘记了诗和远方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结束语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216" y="2340149"/>
            <a:ext cx="64403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情商比智商更重要：踏入圈子比闭门造车会有更多机会和收获。</a:t>
            </a:r>
            <a:endParaRPr lang="en-US" altLang="zh-CN" sz="1800" dirty="0" smtClean="0">
              <a:solidFill>
                <a:srgbClr val="002B4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身体是革命的本钱：千万别当宅到死的呆萌码农。</a:t>
            </a:r>
            <a:endParaRPr lang="en-US" altLang="zh-CN" sz="1800" dirty="0" smtClean="0">
              <a:solidFill>
                <a:srgbClr val="002B4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2B41"/>
                </a:solidFill>
              </a:rPr>
              <a:t>站得高看得远：多关注行业资讯，培养宏观和前瞻意识会让道路走的更加顺畅。</a:t>
            </a:r>
            <a:endParaRPr lang="en-US" altLang="zh-CN" sz="1800" dirty="0" smtClean="0">
              <a:solidFill>
                <a:srgbClr val="002B4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00" y="2302074"/>
            <a:ext cx="46958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3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3801" y="2125866"/>
            <a:ext cx="11161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D75569"/>
                </a:solidFill>
              </a:rPr>
              <a:t>预祝你每天进步一点点</a:t>
            </a:r>
            <a:endParaRPr lang="en-US" altLang="zh-CN" sz="3200" b="1" dirty="0" smtClean="0">
              <a:solidFill>
                <a:srgbClr val="D7556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D75569"/>
                </a:solidFill>
              </a:rPr>
              <a:t>学习顺利，事业有成！</a:t>
            </a:r>
            <a:endParaRPr lang="zh-CN" altLang="en-US" sz="3200" b="1" dirty="0">
              <a:solidFill>
                <a:srgbClr val="D75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11631</TotalTime>
  <Words>274</Words>
  <Application>Microsoft Office PowerPoint</Application>
  <PresentationFormat>自定义</PresentationFormat>
  <Paragraphs>29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941</cp:revision>
  <dcterms:created xsi:type="dcterms:W3CDTF">2019-02-21T04:23:58Z</dcterms:created>
  <dcterms:modified xsi:type="dcterms:W3CDTF">2019-08-03T05:46:50Z</dcterms:modified>
  <cp:category>视频教学</cp:category>
</cp:coreProperties>
</file>