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73" r:id="rId4"/>
    <p:sldId id="274" r:id="rId5"/>
    <p:sldId id="275" r:id="rId6"/>
    <p:sldId id="281" r:id="rId7"/>
    <p:sldId id="282" r:id="rId8"/>
    <p:sldId id="284" r:id="rId9"/>
    <p:sldId id="277" r:id="rId10"/>
    <p:sldId id="276" r:id="rId11"/>
    <p:sldId id="278" r:id="rId12"/>
    <p:sldId id="279" r:id="rId13"/>
    <p:sldId id="280" r:id="rId14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BD"/>
    <a:srgbClr val="002B41"/>
    <a:srgbClr val="3C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70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034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8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67817" y="3927227"/>
            <a:ext cx="8539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第四章：认知</a:t>
            </a:r>
            <a:r>
              <a:rPr lang="en-US" altLang="zh-CN" sz="1600" b="1" dirty="0" smtClean="0">
                <a:solidFill>
                  <a:srgbClr val="002B41"/>
                </a:solidFill>
                <a:latin typeface="+mj-ea"/>
                <a:ea typeface="+mj-ea"/>
              </a:rPr>
              <a:t>html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语言</a:t>
            </a:r>
            <a:endParaRPr lang="en-US" altLang="zh-CN" sz="1600" b="1" dirty="0" smtClean="0">
              <a:solidFill>
                <a:srgbClr val="002B4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、基础文档解析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	2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、认知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html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语言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	3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、语法及规范</a:t>
            </a:r>
            <a:endParaRPr lang="zh-CN" altLang="en-US" sz="1600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语法结构：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467817" y="2753008"/>
            <a:ext cx="69127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种符号：</a:t>
            </a:r>
          </a:p>
          <a:p>
            <a:pPr marL="884819" lvl="1" indent="-28575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尖括号 </a:t>
            </a:r>
            <a:r>
              <a:rPr lang="en-US" altLang="zh-CN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【&lt; 】 【&gt;】 </a:t>
            </a: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，所有</a:t>
            </a:r>
            <a:r>
              <a:rPr lang="zh-CN" altLang="en-US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都必须被括在</a:t>
            </a: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其中。</a:t>
            </a:r>
            <a:endParaRPr lang="zh-CN" altLang="en-US" sz="1400" kern="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种标签：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1969" lvl="1" indent="-34290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14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双标签：成对出现。</a:t>
            </a:r>
            <a:r>
              <a:rPr lang="en-US" altLang="zh-CN" sz="14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4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标签名</a:t>
            </a:r>
            <a:r>
              <a:rPr lang="en-US" altLang="zh-CN" sz="14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4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开始，</a:t>
            </a:r>
            <a:r>
              <a:rPr lang="en-US" altLang="zh-CN" sz="14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zh-CN" altLang="en-US" sz="14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标签名</a:t>
            </a:r>
            <a:r>
              <a:rPr lang="en-US" altLang="zh-CN" sz="14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4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r>
              <a:rPr lang="zh-CN" altLang="en-US" sz="14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。主要用来包裹内容形成结构区域。</a:t>
            </a:r>
            <a:endParaRPr lang="zh-CN" altLang="en-US" sz="1400" kern="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1969" lvl="1" indent="-34290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14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单标签：</a:t>
            </a:r>
            <a:r>
              <a:rPr lang="zh-CN" altLang="en-US" sz="14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只有开始标签，没有结束标签。在开始标签末尾可以使用</a:t>
            </a:r>
            <a:r>
              <a:rPr lang="en-US" altLang="zh-CN" sz="14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【/】</a:t>
            </a:r>
            <a:r>
              <a:rPr lang="zh-CN" altLang="en-US" sz="14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进行关闭。</a:t>
            </a:r>
            <a:endParaRPr lang="zh-CN" altLang="en-US" sz="1400" kern="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语言基础</a:t>
            </a:r>
          </a:p>
        </p:txBody>
      </p:sp>
      <p:sp>
        <p:nvSpPr>
          <p:cNvPr id="11" name="文本框 32"/>
          <p:cNvSpPr txBox="1"/>
          <p:nvPr/>
        </p:nvSpPr>
        <p:spPr>
          <a:xfrm>
            <a:off x="467817" y="2195495"/>
            <a:ext cx="806489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标签名 属性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值”属性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值”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&gt;…&lt;/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617" y="4584202"/>
            <a:ext cx="34099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25" y="3869129"/>
            <a:ext cx="3337942" cy="39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3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语法结构：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467817" y="2753008"/>
            <a:ext cx="70567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个组成部分：标签名 、属性、值</a:t>
            </a:r>
            <a:endParaRPr lang="zh-CN" altLang="en-US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4819" lvl="1" indent="-28575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标签可以拥有属性，属性和值都写在开始标签的尖括号中。</a:t>
            </a:r>
          </a:p>
          <a:p>
            <a:pPr marL="884819" lvl="1" indent="-28575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标签和属性之间用空格分隔，多个属性之间也用空格分隔。</a:t>
            </a:r>
          </a:p>
          <a:p>
            <a:pPr marL="884819" lvl="1" indent="-28575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如果属性有对应的值，则属性和值之间是等式关系，且</a:t>
            </a: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值最好写在引号中。</a:t>
            </a:r>
            <a:endParaRPr lang="zh-CN" altLang="en-US" sz="1400" kern="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语言基础</a:t>
            </a:r>
          </a:p>
        </p:txBody>
      </p:sp>
      <p:sp>
        <p:nvSpPr>
          <p:cNvPr id="11" name="文本框 32"/>
          <p:cNvSpPr txBox="1"/>
          <p:nvPr/>
        </p:nvSpPr>
        <p:spPr>
          <a:xfrm>
            <a:off x="467817" y="2195495"/>
            <a:ext cx="806489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标签名 属性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值”属性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值”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&gt;…&lt;/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617" y="3420269"/>
            <a:ext cx="34099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0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编写规范：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467817" y="2249869"/>
            <a:ext cx="7056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标签名和属性都使用小写</a:t>
            </a:r>
          </a:p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属性的值用双引号括起来</a:t>
            </a:r>
          </a:p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标签的使用符合嵌套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1400" kern="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语言基础</a:t>
            </a:r>
          </a:p>
        </p:txBody>
      </p:sp>
    </p:spTree>
    <p:extLst>
      <p:ext uri="{BB962C8B-B14F-4D97-AF65-F5344CB8AC3E}">
        <p14:creationId xmlns:p14="http://schemas.microsoft.com/office/powerpoint/2010/main" val="34391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467817" y="2249869"/>
            <a:ext cx="8424936" cy="131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浏览你喜欢的网站页面，使用浏览器的开发者工具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【F12】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查看一下页面源码，找出其中的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部分，并分析总结出你觉得最为常见的标签。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到底有哪些标签，分别代表了什么样的语义？通过提供的参考手册或者直接网上搜索查看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语言基础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841" y="2340149"/>
            <a:ext cx="11430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语言基础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043881" y="1717166"/>
            <a:ext cx="3384376" cy="3719327"/>
            <a:chOff x="611833" y="1632613"/>
            <a:chExt cx="3384376" cy="3719327"/>
          </a:xfrm>
        </p:grpSpPr>
        <p:grpSp>
          <p:nvGrpSpPr>
            <p:cNvPr id="26" name="组合 25"/>
            <p:cNvGrpSpPr/>
            <p:nvPr/>
          </p:nvGrpSpPr>
          <p:grpSpPr>
            <a:xfrm flipH="1">
              <a:off x="2136001" y="1632613"/>
              <a:ext cx="1860208" cy="3719327"/>
              <a:chOff x="3808798" y="2011148"/>
              <a:chExt cx="1860208" cy="3719327"/>
            </a:xfrm>
          </p:grpSpPr>
          <p:sp>
            <p:nvSpPr>
              <p:cNvPr id="24" name="PA_Freeform: Shape 42"/>
              <p:cNvSpPr/>
              <p:nvPr>
                <p:custDataLst>
                  <p:tags r:id="rId1"/>
                </p:custDataLst>
              </p:nvPr>
            </p:nvSpPr>
            <p:spPr bwMode="auto">
              <a:xfrm rot="10800000">
                <a:off x="3808798" y="3870267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A8BD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accent2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PA_Freeform: Shape 42"/>
              <p:cNvSpPr/>
              <p:nvPr>
                <p:custDataLst>
                  <p:tags r:id="rId2"/>
                </p:custDataLst>
              </p:nvPr>
            </p:nvSpPr>
            <p:spPr bwMode="auto">
              <a:xfrm rot="5400000" flipH="1" flipV="1">
                <a:off x="3808798" y="2011148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A8BD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accent2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11833" y="1980109"/>
              <a:ext cx="3024336" cy="3024336"/>
              <a:chOff x="4388559" y="2916213"/>
              <a:chExt cx="3024336" cy="3024336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4388559" y="2916213"/>
                <a:ext cx="3024336" cy="3024336"/>
              </a:xfrm>
              <a:prstGeom prst="diamond">
                <a:avLst/>
              </a:prstGeom>
              <a:noFill/>
              <a:ln>
                <a:solidFill>
                  <a:srgbClr val="56A8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5" name="文本框 523"/>
              <p:cNvSpPr txBox="1">
                <a:spLocks noChangeArrowheads="1"/>
              </p:cNvSpPr>
              <p:nvPr/>
            </p:nvSpPr>
            <p:spPr bwMode="auto">
              <a:xfrm>
                <a:off x="4820607" y="4074438"/>
                <a:ext cx="238879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4000" b="1" dirty="0" smtClean="0">
                    <a:solidFill>
                      <a:srgbClr val="56A8BD"/>
                    </a:solidFill>
                  </a:rPr>
                  <a:t>基础</a:t>
                </a:r>
                <a:r>
                  <a:rPr lang="zh-CN" altLang="en-US" sz="4000" b="1" dirty="0" smtClean="0">
                    <a:solidFill>
                      <a:schemeClr val="bg1"/>
                    </a:solidFill>
                  </a:rPr>
                  <a:t>文档</a:t>
                </a:r>
                <a:r>
                  <a:rPr lang="en-US" altLang="zh-CN" sz="4000" b="1" dirty="0" smtClean="0">
                    <a:solidFill>
                      <a:schemeClr val="bg1"/>
                    </a:solidFill>
                  </a:rPr>
                  <a:t> </a:t>
                </a:r>
                <a:endParaRPr lang="zh-CN" altLang="en-US" sz="4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5364361" y="1888937"/>
            <a:ext cx="5256584" cy="2395428"/>
            <a:chOff x="4212233" y="1816929"/>
            <a:chExt cx="6624736" cy="2395428"/>
          </a:xfrm>
        </p:grpSpPr>
        <p:sp>
          <p:nvSpPr>
            <p:cNvPr id="28" name="文本框 11"/>
            <p:cNvSpPr txBox="1"/>
            <p:nvPr/>
          </p:nvSpPr>
          <p:spPr>
            <a:xfrm>
              <a:off x="4212233" y="1816929"/>
              <a:ext cx="5544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6A8B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1</a:t>
              </a:r>
              <a:r>
                <a:rPr lang="zh-CN" altLang="en-US" sz="2800" dirty="0" smtClean="0">
                  <a:solidFill>
                    <a:srgbClr val="56A8B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文档快速创建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1"/>
            <p:cNvSpPr txBox="1"/>
            <p:nvPr/>
          </p:nvSpPr>
          <p:spPr>
            <a:xfrm>
              <a:off x="4212233" y="2753033"/>
              <a:ext cx="6624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6A8B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</a:t>
              </a:r>
              <a:r>
                <a:rPr lang="zh-CN" altLang="en-US" sz="2800" dirty="0" smtClean="0">
                  <a:solidFill>
                    <a:srgbClr val="56A8B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基础代码解析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11"/>
            <p:cNvSpPr txBox="1"/>
            <p:nvPr/>
          </p:nvSpPr>
          <p:spPr>
            <a:xfrm>
              <a:off x="4212233" y="3689137"/>
              <a:ext cx="6624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6A8B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3</a:t>
              </a:r>
              <a:r>
                <a:rPr lang="zh-CN" altLang="en-US" sz="2800" dirty="0" smtClean="0">
                  <a:solidFill>
                    <a:srgbClr val="56A8B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自定义代码模块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4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文档创建及解析：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576449" y="2124125"/>
            <a:ext cx="9684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400" kern="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【!+ tab】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【html + tab】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基础文档模版。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语言基础</a:t>
            </a:r>
          </a:p>
        </p:txBody>
      </p:sp>
      <p:sp>
        <p:nvSpPr>
          <p:cNvPr id="8" name="文本框 32"/>
          <p:cNvSpPr txBox="1"/>
          <p:nvPr/>
        </p:nvSpPr>
        <p:spPr>
          <a:xfrm>
            <a:off x="1763961" y="2196133"/>
            <a:ext cx="76413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!+ tab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3060105" y="2198465"/>
            <a:ext cx="111757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+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660898"/>
            <a:ext cx="10923587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8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文档解析：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467817" y="2700189"/>
            <a:ext cx="9684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文档类型声明：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</a:t>
            </a: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DOCTYPE html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位于代码开始之前（首行），告知浏览器用什么规则进行解析</a:t>
            </a:r>
            <a:endParaRPr lang="en-US" altLang="zh-CN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页面结构标签：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4819" lvl="1" indent="-28575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altLang="zh-CN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 …  &lt;/html&gt;  </a:t>
            </a:r>
            <a:r>
              <a:rPr lang="zh-CN" altLang="en-US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定义整个</a:t>
            </a:r>
            <a:r>
              <a:rPr lang="en-US" altLang="zh-CN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文档的开始和结束 </a:t>
            </a:r>
          </a:p>
          <a:p>
            <a:pPr marL="884819" lvl="1" indent="-28575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altLang="zh-CN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 … &lt;/head&gt; </a:t>
            </a:r>
            <a:r>
              <a:rPr lang="zh-CN" altLang="en-US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文档的头部信息区域</a:t>
            </a:r>
          </a:p>
          <a:p>
            <a:pPr marL="884819" lvl="1" indent="-28575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altLang="zh-CN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 … &lt;/body&gt; </a:t>
            </a:r>
            <a:r>
              <a:rPr lang="zh-CN" altLang="en-US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文档的主体内容</a:t>
            </a: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字符编码指定：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</a:p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文档标题设定：自定义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语言基础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04721" y="2395550"/>
            <a:ext cx="2232248" cy="3328975"/>
          </a:xfrm>
          <a:prstGeom prst="rect">
            <a:avLst/>
          </a:prstGeom>
        </p:spPr>
      </p:pic>
      <p:sp>
        <p:nvSpPr>
          <p:cNvPr id="11" name="文本框 32"/>
          <p:cNvSpPr txBox="1"/>
          <p:nvPr/>
        </p:nvSpPr>
        <p:spPr>
          <a:xfrm>
            <a:off x="467817" y="2195495"/>
            <a:ext cx="252028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必须包含的内容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8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自定义代码：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467818" y="2700189"/>
            <a:ext cx="5760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操作：文件 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 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用户代码片段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查找：</a:t>
            </a:r>
            <a:r>
              <a:rPr lang="en-US" altLang="zh-CN" sz="1400" kern="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html.json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或者新建代码片段文件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编辑：在文件中进行代码片段的编辑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对应提供的</a:t>
            </a:r>
            <a:r>
              <a:rPr lang="en-US" altLang="zh-CN" sz="1400" kern="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html.snippets.json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文件学习</a:t>
            </a:r>
            <a:endParaRPr lang="zh-CN" altLang="en-US" sz="1400" kern="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语言基础</a:t>
            </a:r>
          </a:p>
        </p:txBody>
      </p:sp>
      <p:sp>
        <p:nvSpPr>
          <p:cNvPr id="11" name="文本框 32"/>
          <p:cNvSpPr txBox="1"/>
          <p:nvPr/>
        </p:nvSpPr>
        <p:spPr>
          <a:xfrm>
            <a:off x="467817" y="2195495"/>
            <a:ext cx="331236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snippets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73" y="2195495"/>
            <a:ext cx="5061694" cy="3891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57" y="4644405"/>
            <a:ext cx="10858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0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语言基础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043881" y="1717166"/>
            <a:ext cx="3384376" cy="3719327"/>
            <a:chOff x="611833" y="1632613"/>
            <a:chExt cx="3384376" cy="3719327"/>
          </a:xfrm>
        </p:grpSpPr>
        <p:grpSp>
          <p:nvGrpSpPr>
            <p:cNvPr id="26" name="组合 25"/>
            <p:cNvGrpSpPr/>
            <p:nvPr/>
          </p:nvGrpSpPr>
          <p:grpSpPr>
            <a:xfrm flipH="1">
              <a:off x="2136001" y="1632613"/>
              <a:ext cx="1860208" cy="3719327"/>
              <a:chOff x="3808798" y="2011148"/>
              <a:chExt cx="1860208" cy="3719327"/>
            </a:xfrm>
          </p:grpSpPr>
          <p:sp>
            <p:nvSpPr>
              <p:cNvPr id="24" name="PA_Freeform: Shape 42"/>
              <p:cNvSpPr/>
              <p:nvPr>
                <p:custDataLst>
                  <p:tags r:id="rId1"/>
                </p:custDataLst>
              </p:nvPr>
            </p:nvSpPr>
            <p:spPr bwMode="auto">
              <a:xfrm rot="10800000">
                <a:off x="3808798" y="3870267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A8BD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accent2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PA_Freeform: Shape 42"/>
              <p:cNvSpPr/>
              <p:nvPr>
                <p:custDataLst>
                  <p:tags r:id="rId2"/>
                </p:custDataLst>
              </p:nvPr>
            </p:nvSpPr>
            <p:spPr bwMode="auto">
              <a:xfrm rot="5400000" flipH="1" flipV="1">
                <a:off x="3808798" y="2011148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A8BD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accent2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11833" y="1980109"/>
              <a:ext cx="3075848" cy="3024336"/>
              <a:chOff x="4388559" y="2916213"/>
              <a:chExt cx="3075848" cy="3024336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4388559" y="2916213"/>
                <a:ext cx="3024336" cy="3024336"/>
              </a:xfrm>
              <a:prstGeom prst="diamond">
                <a:avLst/>
              </a:prstGeom>
              <a:noFill/>
              <a:ln>
                <a:solidFill>
                  <a:srgbClr val="56A8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5" name="文本框 523"/>
              <p:cNvSpPr txBox="1">
                <a:spLocks noChangeArrowheads="1"/>
              </p:cNvSpPr>
              <p:nvPr/>
            </p:nvSpPr>
            <p:spPr bwMode="auto">
              <a:xfrm>
                <a:off x="4748599" y="4074438"/>
                <a:ext cx="271580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4000" b="1" dirty="0" smtClean="0">
                    <a:solidFill>
                      <a:srgbClr val="56A8BD"/>
                    </a:solidFill>
                  </a:rPr>
                  <a:t>认知 </a:t>
                </a:r>
                <a:r>
                  <a:rPr lang="en-US" altLang="zh-CN" sz="4000" b="1" dirty="0" smtClean="0">
                    <a:solidFill>
                      <a:schemeClr val="bg1"/>
                    </a:solidFill>
                  </a:rPr>
                  <a:t>html </a:t>
                </a:r>
                <a:endParaRPr lang="zh-CN" altLang="en-US" sz="4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5364361" y="1888937"/>
            <a:ext cx="5256584" cy="2395428"/>
            <a:chOff x="4212233" y="1816929"/>
            <a:chExt cx="6624736" cy="2395428"/>
          </a:xfrm>
        </p:grpSpPr>
        <p:sp>
          <p:nvSpPr>
            <p:cNvPr id="28" name="文本框 11"/>
            <p:cNvSpPr txBox="1"/>
            <p:nvPr/>
          </p:nvSpPr>
          <p:spPr>
            <a:xfrm>
              <a:off x="4212233" y="1816929"/>
              <a:ext cx="5544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6A8B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1</a:t>
              </a:r>
              <a:r>
                <a:rPr lang="zh-CN" altLang="en-US" sz="2800" dirty="0" smtClean="0">
                  <a:solidFill>
                    <a:srgbClr val="56A8B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结构化语言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1"/>
            <p:cNvSpPr txBox="1"/>
            <p:nvPr/>
          </p:nvSpPr>
          <p:spPr>
            <a:xfrm>
              <a:off x="4212233" y="2753033"/>
              <a:ext cx="6624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6A8B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</a:t>
              </a:r>
              <a:r>
                <a:rPr lang="zh-CN" altLang="en-US" sz="2800" dirty="0" smtClean="0">
                  <a:solidFill>
                    <a:srgbClr val="56A8B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语义化语言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11"/>
            <p:cNvSpPr txBox="1"/>
            <p:nvPr/>
          </p:nvSpPr>
          <p:spPr>
            <a:xfrm>
              <a:off x="4212233" y="3689137"/>
              <a:ext cx="6624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6A8B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3</a:t>
              </a:r>
              <a:r>
                <a:rPr lang="zh-CN" altLang="en-US" sz="2800" dirty="0" smtClean="0">
                  <a:solidFill>
                    <a:srgbClr val="56A8B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标记语言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42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576450" y="2340149"/>
            <a:ext cx="10476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全称：超文本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语言（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Hypertext </a:t>
            </a: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Markup Language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——————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考试要记。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4819" lvl="1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Hypertext —— </a:t>
            </a: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超文本，说明</a:t>
            </a:r>
            <a:r>
              <a:rPr lang="en-US" altLang="zh-CN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可以将除了文本之外的其他元素引导到页面中，比如图片、音视频、超级链接等</a:t>
            </a:r>
            <a:endParaRPr lang="en-US" altLang="zh-CN" sz="1400" kern="0" dirty="0" smtClean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4819" lvl="1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kern="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4819" lvl="1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Markup——</a:t>
            </a: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标记，用标记</a:t>
            </a:r>
            <a:r>
              <a:rPr lang="en-US" altLang="zh-CN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标签（</a:t>
            </a:r>
            <a:r>
              <a:rPr lang="en-US" altLang="zh-CN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）的形式，形成语言结构，用来创建和表示页面中各种元素对象</a:t>
            </a:r>
            <a:endParaRPr lang="en-US" altLang="zh-CN" sz="1400" kern="0" dirty="0" smtClean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4819" lvl="1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kern="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语言基础</a:t>
            </a:r>
          </a:p>
        </p:txBody>
      </p:sp>
    </p:spTree>
    <p:extLst>
      <p:ext uri="{BB962C8B-B14F-4D97-AF65-F5344CB8AC3E}">
        <p14:creationId xmlns:p14="http://schemas.microsoft.com/office/powerpoint/2010/main" val="26401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认知：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576450" y="2340149"/>
            <a:ext cx="9828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解析：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是简单的静态语言，不需要进行编译，直接由浏览器来解析和执行。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作用：将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页面中要呈现的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各种内容元素，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进行结构化处理，形成具有“语义化”的页面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结构，同时创建对应的文档对象模型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【DOM】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语言基础</a:t>
            </a:r>
          </a:p>
        </p:txBody>
      </p:sp>
    </p:spTree>
    <p:extLst>
      <p:ext uri="{BB962C8B-B14F-4D97-AF65-F5344CB8AC3E}">
        <p14:creationId xmlns:p14="http://schemas.microsoft.com/office/powerpoint/2010/main" val="5098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语言基础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043881" y="1717166"/>
            <a:ext cx="3384376" cy="3719327"/>
            <a:chOff x="611833" y="1632613"/>
            <a:chExt cx="3384376" cy="3719327"/>
          </a:xfrm>
        </p:grpSpPr>
        <p:grpSp>
          <p:nvGrpSpPr>
            <p:cNvPr id="26" name="组合 25"/>
            <p:cNvGrpSpPr/>
            <p:nvPr/>
          </p:nvGrpSpPr>
          <p:grpSpPr>
            <a:xfrm flipH="1">
              <a:off x="2136001" y="1632613"/>
              <a:ext cx="1860208" cy="3719327"/>
              <a:chOff x="3808798" y="2011148"/>
              <a:chExt cx="1860208" cy="3719327"/>
            </a:xfrm>
          </p:grpSpPr>
          <p:sp>
            <p:nvSpPr>
              <p:cNvPr id="24" name="PA_Freeform: Shape 42"/>
              <p:cNvSpPr/>
              <p:nvPr>
                <p:custDataLst>
                  <p:tags r:id="rId1"/>
                </p:custDataLst>
              </p:nvPr>
            </p:nvSpPr>
            <p:spPr bwMode="auto">
              <a:xfrm rot="10800000">
                <a:off x="3808798" y="3870267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A8BD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accent2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PA_Freeform: Shape 42"/>
              <p:cNvSpPr/>
              <p:nvPr>
                <p:custDataLst>
                  <p:tags r:id="rId2"/>
                </p:custDataLst>
              </p:nvPr>
            </p:nvSpPr>
            <p:spPr bwMode="auto">
              <a:xfrm rot="5400000" flipH="1" flipV="1">
                <a:off x="3808798" y="2011148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A8BD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accent2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11833" y="1980109"/>
              <a:ext cx="3024336" cy="3024336"/>
              <a:chOff x="4388559" y="2916213"/>
              <a:chExt cx="3024336" cy="3024336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4388559" y="2916213"/>
                <a:ext cx="3024336" cy="3024336"/>
              </a:xfrm>
              <a:prstGeom prst="diamond">
                <a:avLst/>
              </a:prstGeom>
              <a:noFill/>
              <a:ln>
                <a:solidFill>
                  <a:srgbClr val="56A8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5" name="文本框 523"/>
              <p:cNvSpPr txBox="1">
                <a:spLocks noChangeArrowheads="1"/>
              </p:cNvSpPr>
              <p:nvPr/>
            </p:nvSpPr>
            <p:spPr bwMode="auto">
              <a:xfrm>
                <a:off x="4820607" y="4074438"/>
                <a:ext cx="238879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4000" b="1" dirty="0" smtClean="0">
                    <a:solidFill>
                      <a:srgbClr val="56A8BD"/>
                    </a:solidFill>
                  </a:rPr>
                  <a:t>语法</a:t>
                </a:r>
                <a:r>
                  <a:rPr lang="zh-CN" altLang="en-US" sz="4000" b="1" dirty="0" smtClean="0">
                    <a:solidFill>
                      <a:schemeClr val="bg1"/>
                    </a:solidFill>
                  </a:rPr>
                  <a:t>规范</a:t>
                </a:r>
                <a:r>
                  <a:rPr lang="en-US" altLang="zh-CN" sz="4000" b="1" dirty="0" smtClean="0">
                    <a:solidFill>
                      <a:schemeClr val="bg1"/>
                    </a:solidFill>
                  </a:rPr>
                  <a:t> </a:t>
                </a:r>
                <a:endParaRPr lang="zh-CN" altLang="en-US" sz="4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5364361" y="1888937"/>
            <a:ext cx="5256584" cy="1459324"/>
            <a:chOff x="4212233" y="1816929"/>
            <a:chExt cx="6624736" cy="1459324"/>
          </a:xfrm>
        </p:grpSpPr>
        <p:sp>
          <p:nvSpPr>
            <p:cNvPr id="28" name="文本框 11"/>
            <p:cNvSpPr txBox="1"/>
            <p:nvPr/>
          </p:nvSpPr>
          <p:spPr>
            <a:xfrm>
              <a:off x="4212233" y="1816929"/>
              <a:ext cx="5544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6A8B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1</a:t>
              </a:r>
              <a:r>
                <a:rPr lang="zh-CN" altLang="en-US" sz="2800" dirty="0" smtClean="0">
                  <a:solidFill>
                    <a:srgbClr val="56A8B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语法结构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1"/>
            <p:cNvSpPr txBox="1"/>
            <p:nvPr/>
          </p:nvSpPr>
          <p:spPr>
            <a:xfrm>
              <a:off x="4212233" y="2753033"/>
              <a:ext cx="6624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6A8B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</a:t>
              </a:r>
              <a:r>
                <a:rPr lang="zh-CN" altLang="en-US" sz="2800" dirty="0" smtClean="0">
                  <a:solidFill>
                    <a:srgbClr val="56A8B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编写规范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2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3682</TotalTime>
  <Words>637</Words>
  <Application>Microsoft Office PowerPoint</Application>
  <PresentationFormat>自定义</PresentationFormat>
  <Paragraphs>74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218</cp:revision>
  <dcterms:created xsi:type="dcterms:W3CDTF">2019-02-21T04:23:58Z</dcterms:created>
  <dcterms:modified xsi:type="dcterms:W3CDTF">2019-06-14T16:17:29Z</dcterms:modified>
  <cp:category>视频教学</cp:category>
</cp:coreProperties>
</file>