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8" r:id="rId3"/>
    <p:sldId id="267" r:id="rId4"/>
    <p:sldId id="272" r:id="rId5"/>
    <p:sldId id="273" r:id="rId6"/>
    <p:sldId id="280" r:id="rId7"/>
    <p:sldId id="281" r:id="rId8"/>
    <p:sldId id="282" r:id="rId9"/>
    <p:sldId id="289" r:id="rId10"/>
    <p:sldId id="283" r:id="rId11"/>
    <p:sldId id="284" r:id="rId12"/>
    <p:sldId id="285" r:id="rId13"/>
    <p:sldId id="286" r:id="rId14"/>
    <p:sldId id="287" r:id="rId15"/>
    <p:sldId id="290" r:id="rId16"/>
    <p:sldId id="291" r:id="rId17"/>
    <p:sldId id="292" r:id="rId18"/>
    <p:sldId id="293" r:id="rId19"/>
    <p:sldId id="294" r:id="rId20"/>
    <p:sldId id="298" r:id="rId21"/>
    <p:sldId id="295" r:id="rId22"/>
    <p:sldId id="296" r:id="rId23"/>
    <p:sldId id="297" r:id="rId24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BD"/>
    <a:srgbClr val="002B41"/>
    <a:srgbClr val="3C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70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12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58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27227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第五章：实例练习</a:t>
            </a:r>
            <a:endParaRPr lang="en-US" altLang="zh-CN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html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构建新闻页面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、为页面添加</a:t>
            </a:r>
            <a:r>
              <a:rPr lang="en-US" altLang="zh-CN" sz="1600" dirty="0" err="1" smtClean="0">
                <a:solidFill>
                  <a:srgbClr val="002B41"/>
                </a:solidFill>
                <a:latin typeface="+mj-ea"/>
                <a:ea typeface="+mj-ea"/>
              </a:rPr>
              <a:t>css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样式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3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</a:t>
            </a:r>
            <a:r>
              <a:rPr lang="en-US" altLang="zh-CN" sz="1600" dirty="0">
                <a:solidFill>
                  <a:srgbClr val="002B41"/>
                </a:solidFill>
                <a:latin typeface="+mj-ea"/>
                <a:ea typeface="+mj-ea"/>
              </a:rPr>
              <a:t>html</a:t>
            </a:r>
            <a:r>
              <a:rPr lang="zh-CN" altLang="en-US" sz="1600" dirty="0">
                <a:solidFill>
                  <a:srgbClr val="002B41"/>
                </a:solidFill>
                <a:latin typeface="+mj-ea"/>
                <a:ea typeface="+mj-ea"/>
              </a:rPr>
              <a:t>和</a:t>
            </a:r>
            <a:r>
              <a:rPr lang="en-US" altLang="zh-CN" sz="1600" dirty="0" err="1">
                <a:solidFill>
                  <a:srgbClr val="002B41"/>
                </a:solidFill>
                <a:latin typeface="+mj-ea"/>
                <a:ea typeface="+mj-ea"/>
              </a:rPr>
              <a:t>css</a:t>
            </a:r>
            <a:r>
              <a:rPr lang="zh-CN" altLang="en-US" sz="1600" dirty="0">
                <a:solidFill>
                  <a:srgbClr val="002B41"/>
                </a:solidFill>
                <a:latin typeface="+mj-ea"/>
                <a:ea typeface="+mj-ea"/>
              </a:rPr>
              <a:t>关联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的方式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4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</a:t>
            </a:r>
            <a:r>
              <a:rPr lang="en-US" altLang="zh-CN" sz="1600" dirty="0" err="1" smtClean="0">
                <a:solidFill>
                  <a:srgbClr val="002B41"/>
                </a:solidFill>
                <a:latin typeface="+mj-ea"/>
                <a:ea typeface="+mj-ea"/>
              </a:rPr>
              <a:t>css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调用的优先级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愿望：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实例：为网页添加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样式</a:t>
            </a:r>
          </a:p>
        </p:txBody>
      </p:sp>
      <p:sp>
        <p:nvSpPr>
          <p:cNvPr id="7" name="文本框 33"/>
          <p:cNvSpPr txBox="1"/>
          <p:nvPr/>
        </p:nvSpPr>
        <p:spPr>
          <a:xfrm>
            <a:off x="936490" y="2340149"/>
            <a:ext cx="774023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150000"/>
              </a:lnSpc>
              <a:defRPr/>
            </a:pPr>
            <a:r>
              <a:rPr lang="zh-CN" altLang="en-US" sz="2000" kern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</a:t>
            </a:r>
            <a:r>
              <a:rPr lang="en-US" altLang="zh-CN" sz="2000" kern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kern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结构已经形成，怎么让页面变得漂亮一些呢？？</a:t>
            </a:r>
            <a:endParaRPr lang="en-US" altLang="zh-CN" sz="20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F:\卡哇伊黑眼妹卖萌表情\疑问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270" y="283977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下箭头 1"/>
          <p:cNvSpPr/>
          <p:nvPr/>
        </p:nvSpPr>
        <p:spPr>
          <a:xfrm>
            <a:off x="3852193" y="3204245"/>
            <a:ext cx="432048" cy="85839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33"/>
          <p:cNvSpPr txBox="1"/>
          <p:nvPr/>
        </p:nvSpPr>
        <p:spPr>
          <a:xfrm>
            <a:off x="936490" y="4284365"/>
            <a:ext cx="774023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150000"/>
              </a:lnSpc>
              <a:defRPr/>
            </a:pPr>
            <a:r>
              <a:rPr lang="zh-CN" altLang="en-US" sz="2000" b="1" kern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b="1" kern="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b="1" kern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语言来设置和控制页面中各种元素对象的视觉效果</a:t>
            </a:r>
            <a:endParaRPr lang="en-US" altLang="zh-CN" sz="2000" b="1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30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实例：为网页添加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样式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31694" y="2577154"/>
            <a:ext cx="9042441" cy="2876365"/>
            <a:chOff x="1535673" y="2448804"/>
            <a:chExt cx="9042441" cy="2876365"/>
          </a:xfrm>
        </p:grpSpPr>
        <p:cxnSp>
          <p:nvCxnSpPr>
            <p:cNvPr id="8" name="直线连接符 70"/>
            <p:cNvCxnSpPr/>
            <p:nvPr/>
          </p:nvCxnSpPr>
          <p:spPr>
            <a:xfrm>
              <a:off x="1766458" y="3904012"/>
              <a:ext cx="8604000" cy="1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grpSp>
          <p:nvGrpSpPr>
            <p:cNvPr id="9" name="组合 8"/>
            <p:cNvGrpSpPr/>
            <p:nvPr/>
          </p:nvGrpSpPr>
          <p:grpSpPr>
            <a:xfrm>
              <a:off x="10116543" y="3673225"/>
              <a:ext cx="461571" cy="461571"/>
              <a:chOff x="10116543" y="3673225"/>
              <a:chExt cx="461571" cy="461571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0116543" y="3673225"/>
                <a:ext cx="461571" cy="461571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56A8B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9170">
                  <a:defRPr/>
                </a:pPr>
                <a:endParaRPr kumimoji="1" lang="zh-CN" altLang="en-US" sz="2400" kern="0">
                  <a:solidFill>
                    <a:srgbClr val="56A8BD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206787" y="3763471"/>
                <a:ext cx="281083" cy="281080"/>
              </a:xfrm>
              <a:prstGeom prst="ellipse">
                <a:avLst/>
              </a:prstGeom>
              <a:solidFill>
                <a:srgbClr val="56A8B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9170">
                  <a:defRPr/>
                </a:pPr>
                <a:endParaRPr kumimoji="1" lang="zh-CN" altLang="en-US" sz="2400" kern="0">
                  <a:ln>
                    <a:solidFill>
                      <a:srgbClr val="56A8BD"/>
                    </a:solidFill>
                  </a:ln>
                  <a:solidFill>
                    <a:srgbClr val="56A8BD"/>
                  </a:solidFill>
                </a:endParaRPr>
              </a:p>
            </p:txBody>
          </p:sp>
        </p:grpSp>
        <p:sp>
          <p:nvSpPr>
            <p:cNvPr id="10" name="椭圆 9"/>
            <p:cNvSpPr/>
            <p:nvPr/>
          </p:nvSpPr>
          <p:spPr>
            <a:xfrm>
              <a:off x="4804699" y="3799847"/>
              <a:ext cx="208331" cy="208331"/>
            </a:xfrm>
            <a:prstGeom prst="ellipse">
              <a:avLst/>
            </a:prstGeom>
            <a:solidFill>
              <a:srgbClr val="F1AF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endParaRPr kumimoji="1" lang="zh-CN" altLang="en-US" sz="2400" kern="0"/>
            </a:p>
          </p:txBody>
        </p:sp>
        <p:cxnSp>
          <p:nvCxnSpPr>
            <p:cNvPr id="11" name="直线箭头连接符 76"/>
            <p:cNvCxnSpPr/>
            <p:nvPr/>
          </p:nvCxnSpPr>
          <p:spPr>
            <a:xfrm>
              <a:off x="4908865" y="4008178"/>
              <a:ext cx="0" cy="734033"/>
            </a:xfrm>
            <a:prstGeom prst="straightConnector1">
              <a:avLst/>
            </a:prstGeom>
            <a:noFill/>
            <a:ln w="6350" cap="flat" cmpd="sng" algn="ctr">
              <a:solidFill>
                <a:srgbClr val="F1AF59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2" name="矩形 11"/>
            <p:cNvSpPr/>
            <p:nvPr/>
          </p:nvSpPr>
          <p:spPr>
            <a:xfrm>
              <a:off x="3680108" y="4866785"/>
              <a:ext cx="17459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/>
              <a:r>
                <a:rPr lang="zh-CN" altLang="en-US" sz="2000" kern="0" dirty="0" smtClean="0">
                  <a:latin typeface="Century Gothic"/>
                  <a:ea typeface="微软雅黑" charset="0"/>
                </a:rPr>
                <a:t>寻找</a:t>
              </a:r>
              <a:r>
                <a:rPr lang="en-US" altLang="zh-CN" sz="2000" kern="0" dirty="0" smtClean="0">
                  <a:latin typeface="Century Gothic"/>
                  <a:ea typeface="微软雅黑" charset="0"/>
                </a:rPr>
                <a:t>html</a:t>
              </a:r>
              <a:r>
                <a:rPr lang="zh-CN" altLang="en-US" sz="2000" kern="0" dirty="0" smtClean="0">
                  <a:latin typeface="Century Gothic"/>
                  <a:ea typeface="微软雅黑" charset="0"/>
                </a:rPr>
                <a:t>对象</a:t>
              </a:r>
              <a:endParaRPr lang="zh-CN" altLang="en-US" sz="2000" kern="0" dirty="0">
                <a:latin typeface="Century Gothic"/>
                <a:ea typeface="微软雅黑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612562" y="3799847"/>
              <a:ext cx="208331" cy="208331"/>
            </a:xfrm>
            <a:prstGeom prst="ellipse">
              <a:avLst/>
            </a:prstGeom>
            <a:solidFill>
              <a:srgbClr val="F1AF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endParaRPr kumimoji="1" lang="zh-CN" altLang="en-US" sz="2400" kern="0"/>
            </a:p>
          </p:txBody>
        </p:sp>
        <p:cxnSp>
          <p:nvCxnSpPr>
            <p:cNvPr id="14" name="直线箭头连接符 80"/>
            <p:cNvCxnSpPr/>
            <p:nvPr/>
          </p:nvCxnSpPr>
          <p:spPr>
            <a:xfrm flipV="1">
              <a:off x="6701013" y="3063296"/>
              <a:ext cx="0" cy="734033"/>
            </a:xfrm>
            <a:prstGeom prst="straightConnector1">
              <a:avLst/>
            </a:prstGeom>
            <a:noFill/>
            <a:ln w="6350" cap="flat" cmpd="sng" algn="ctr">
              <a:solidFill>
                <a:srgbClr val="F1AF59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5" name="矩形 14"/>
            <p:cNvSpPr/>
            <p:nvPr/>
          </p:nvSpPr>
          <p:spPr>
            <a:xfrm>
              <a:off x="5912356" y="2465157"/>
              <a:ext cx="15760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/>
              <a:r>
                <a:rPr lang="zh-CN" altLang="en-US" sz="2000" kern="0" dirty="0" smtClean="0">
                  <a:latin typeface="Century Gothic"/>
                  <a:ea typeface="微软雅黑" charset="0"/>
                </a:rPr>
                <a:t>查询</a:t>
              </a:r>
              <a:r>
                <a:rPr lang="en-US" altLang="zh-CN" sz="2000" kern="0" dirty="0" err="1" smtClean="0">
                  <a:latin typeface="Century Gothic"/>
                  <a:ea typeface="微软雅黑" charset="0"/>
                </a:rPr>
                <a:t>css</a:t>
              </a:r>
              <a:r>
                <a:rPr lang="zh-CN" altLang="en-US" sz="2000" kern="0" dirty="0" smtClean="0">
                  <a:latin typeface="Century Gothic"/>
                  <a:ea typeface="微软雅黑" charset="0"/>
                </a:rPr>
                <a:t>属性</a:t>
              </a:r>
              <a:endParaRPr lang="zh-CN" altLang="en-US" sz="2000" kern="0" dirty="0">
                <a:latin typeface="Century Gothic"/>
                <a:ea typeface="微软雅黑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8418922" y="3799847"/>
              <a:ext cx="208331" cy="208331"/>
            </a:xfrm>
            <a:prstGeom prst="ellipse">
              <a:avLst/>
            </a:prstGeom>
            <a:solidFill>
              <a:srgbClr val="F1AF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endParaRPr kumimoji="1" lang="zh-CN" altLang="en-US" sz="2400" kern="0"/>
            </a:p>
          </p:txBody>
        </p:sp>
        <p:cxnSp>
          <p:nvCxnSpPr>
            <p:cNvPr id="17" name="直线箭头连接符 84"/>
            <p:cNvCxnSpPr/>
            <p:nvPr/>
          </p:nvCxnSpPr>
          <p:spPr>
            <a:xfrm>
              <a:off x="8510965" y="4008178"/>
              <a:ext cx="0" cy="734033"/>
            </a:xfrm>
            <a:prstGeom prst="straightConnector1">
              <a:avLst/>
            </a:prstGeom>
            <a:noFill/>
            <a:ln w="6350" cap="flat" cmpd="sng" algn="ctr">
              <a:solidFill>
                <a:srgbClr val="F1AF59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8" name="矩形 17"/>
            <p:cNvSpPr/>
            <p:nvPr/>
          </p:nvSpPr>
          <p:spPr>
            <a:xfrm>
              <a:off x="7621635" y="4925059"/>
              <a:ext cx="20112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/>
              <a:r>
                <a:rPr lang="zh-CN" altLang="en-US" sz="2000" kern="0" dirty="0" smtClean="0">
                  <a:latin typeface="Century Gothic"/>
                  <a:ea typeface="微软雅黑" charset="0"/>
                </a:rPr>
                <a:t>设定属性值</a:t>
              </a:r>
              <a:endParaRPr lang="zh-CN" altLang="en-US" sz="2000" kern="0" dirty="0">
                <a:latin typeface="Century Gothic"/>
                <a:ea typeface="微软雅黑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998495" y="3797328"/>
              <a:ext cx="208331" cy="208331"/>
            </a:xfrm>
            <a:prstGeom prst="ellipse">
              <a:avLst/>
            </a:prstGeom>
            <a:solidFill>
              <a:srgbClr val="F1AF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endParaRPr kumimoji="1" lang="zh-CN" altLang="en-US" sz="2400" kern="0"/>
            </a:p>
          </p:txBody>
        </p:sp>
        <p:cxnSp>
          <p:nvCxnSpPr>
            <p:cNvPr id="20" name="直线箭头连接符 92"/>
            <p:cNvCxnSpPr/>
            <p:nvPr/>
          </p:nvCxnSpPr>
          <p:spPr>
            <a:xfrm flipV="1">
              <a:off x="3096471" y="3060777"/>
              <a:ext cx="0" cy="734033"/>
            </a:xfrm>
            <a:prstGeom prst="straightConnector1">
              <a:avLst/>
            </a:prstGeom>
            <a:noFill/>
            <a:ln w="6350" cap="flat" cmpd="sng" algn="ctr">
              <a:solidFill>
                <a:srgbClr val="F1AF59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1951916" y="2448804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/>
              <a:r>
                <a:rPr lang="zh-CN" altLang="en-US" sz="2000" kern="0" dirty="0" smtClean="0">
                  <a:latin typeface="Century Gothic"/>
                  <a:ea typeface="微软雅黑" charset="0"/>
                </a:rPr>
                <a:t>归纳需求</a:t>
              </a:r>
              <a:endParaRPr lang="zh-CN" altLang="en-US" sz="2000" kern="0" dirty="0">
                <a:latin typeface="Century Gothic"/>
                <a:ea typeface="微软雅黑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535673" y="3668226"/>
              <a:ext cx="461571" cy="461571"/>
              <a:chOff x="10116543" y="3673225"/>
              <a:chExt cx="461571" cy="46157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0116543" y="3673225"/>
                <a:ext cx="461571" cy="461571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56A8B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9170">
                  <a:defRPr/>
                </a:pPr>
                <a:endParaRPr kumimoji="1" lang="zh-CN" altLang="en-US" sz="2400" kern="0">
                  <a:solidFill>
                    <a:srgbClr val="56A8BD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0206787" y="3763471"/>
                <a:ext cx="281083" cy="281080"/>
              </a:xfrm>
              <a:prstGeom prst="ellipse">
                <a:avLst/>
              </a:prstGeom>
              <a:solidFill>
                <a:srgbClr val="56A8B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9170">
                  <a:defRPr/>
                </a:pPr>
                <a:endParaRPr kumimoji="1" lang="zh-CN" altLang="en-US" sz="2400" kern="0">
                  <a:ln>
                    <a:solidFill>
                      <a:srgbClr val="56A8BD"/>
                    </a:solidFill>
                  </a:ln>
                  <a:solidFill>
                    <a:srgbClr val="56A8BD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10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拟定需求：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实例：为网页添加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样式</a:t>
            </a:r>
          </a:p>
        </p:txBody>
      </p:sp>
      <p:sp>
        <p:nvSpPr>
          <p:cNvPr id="7" name="文本框 33"/>
          <p:cNvSpPr txBox="1"/>
          <p:nvPr/>
        </p:nvSpPr>
        <p:spPr>
          <a:xfrm>
            <a:off x="936490" y="2340149"/>
            <a:ext cx="9036383" cy="184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defTabSz="9144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新闻的标题更加醒目、色彩更加突出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4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正文文字变大，行距变宽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4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你还想美化些什么呢？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73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编写思路：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实例：为网页添加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样式</a:t>
            </a:r>
          </a:p>
        </p:txBody>
      </p:sp>
      <p:sp>
        <p:nvSpPr>
          <p:cNvPr id="7" name="文本框 33"/>
          <p:cNvSpPr txBox="1"/>
          <p:nvPr/>
        </p:nvSpPr>
        <p:spPr>
          <a:xfrm>
            <a:off x="936490" y="2340149"/>
            <a:ext cx="9036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defTabSz="9144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找到需要添加样式的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4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添加样式声明：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3……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以此类推</a:t>
            </a:r>
            <a:endParaRPr lang="en-US" altLang="zh-CN" sz="20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4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样式属性，赋予需要的值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实践总结：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实例：为网页添加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样式</a:t>
            </a:r>
          </a:p>
        </p:txBody>
      </p:sp>
      <p:sp>
        <p:nvSpPr>
          <p:cNvPr id="7" name="文本框 33"/>
          <p:cNvSpPr txBox="1"/>
          <p:nvPr/>
        </p:nvSpPr>
        <p:spPr>
          <a:xfrm>
            <a:off x="936490" y="2340149"/>
            <a:ext cx="9036383" cy="184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defTabSz="9144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样式需求可以看作是一组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定义的声明，由样式的属性和值来设定！</a:t>
            </a:r>
            <a:endParaRPr lang="en-US" altLang="zh-CN" sz="20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4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声明的样式内容，可以作为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属性的值来进行定义！</a:t>
            </a:r>
            <a:endParaRPr lang="en-US" altLang="zh-CN" sz="20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4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属性是通用的（全局的）属性，所有标签都适用！</a:t>
            </a:r>
            <a:endParaRPr lang="en-US" altLang="zh-CN" sz="20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9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1"/>
          <p:cNvSpPr txBox="1"/>
          <p:nvPr/>
        </p:nvSpPr>
        <p:spPr>
          <a:xfrm>
            <a:off x="2084475" y="2176969"/>
            <a:ext cx="77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html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引用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css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的三种方式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04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3"/>
          <p:cNvSpPr txBox="1"/>
          <p:nvPr/>
        </p:nvSpPr>
        <p:spPr>
          <a:xfrm>
            <a:off x="936490" y="2340149"/>
            <a:ext cx="9036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行间引用 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html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代码行中直接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内联引用 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html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页面建立专门的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代码区域进行关联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外链引用 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html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页面中从外部链接导入独立的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引用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的三种方式</a:t>
            </a:r>
          </a:p>
        </p:txBody>
      </p:sp>
    </p:spTree>
    <p:extLst>
      <p:ext uri="{BB962C8B-B14F-4D97-AF65-F5344CB8AC3E}">
        <p14:creationId xmlns:p14="http://schemas.microsoft.com/office/powerpoint/2010/main" val="127232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行间样式：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3"/>
          <p:cNvSpPr txBox="1"/>
          <p:nvPr/>
        </p:nvSpPr>
        <p:spPr>
          <a:xfrm>
            <a:off x="827857" y="2916213"/>
            <a:ext cx="9828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属性来设定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样式，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代码位于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标签的开始标记中。</a:t>
            </a:r>
          </a:p>
          <a:p>
            <a:pPr marL="457200" indent="-45720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样式仅对当前使用的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对象（标签）有效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引用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的三种方式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949263" y="2300079"/>
            <a:ext cx="8663569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&lt;h1 style="font-size:12px; color:#F00;"&gt;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&lt;/h1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1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内联样式：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3"/>
          <p:cNvSpPr txBox="1"/>
          <p:nvPr/>
        </p:nvSpPr>
        <p:spPr>
          <a:xfrm>
            <a:off x="467818" y="2254493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区域中，使用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&lt;style&gt;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标签创建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语言区域，进行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编写。</a:t>
            </a:r>
            <a:endParaRPr lang="zh-CN" altLang="en-US" sz="20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样式仅对当前页面有效，不能跨页面使用</a:t>
            </a:r>
            <a:endParaRPr lang="en-US" altLang="zh-CN" sz="20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引用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的三种方式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7740625" y="2214131"/>
            <a:ext cx="3456384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 type="text/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 {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font-size:12px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:#000FFF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style&gt;</a:t>
            </a:r>
          </a:p>
        </p:txBody>
      </p:sp>
    </p:spTree>
    <p:extLst>
      <p:ext uri="{BB962C8B-B14F-4D97-AF65-F5344CB8AC3E}">
        <p14:creationId xmlns:p14="http://schemas.microsoft.com/office/powerpoint/2010/main" val="22148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外链样式：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3"/>
          <p:cNvSpPr txBox="1"/>
          <p:nvPr/>
        </p:nvSpPr>
        <p:spPr>
          <a:xfrm>
            <a:off x="467817" y="2842458"/>
            <a:ext cx="100091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单独写在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的独立文件中，在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</a:t>
            </a: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区域使用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link&gt;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标签链接对应的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20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altLang="zh-CN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&lt;link&gt;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 sz="20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属性指定为</a:t>
            </a:r>
            <a:r>
              <a:rPr lang="en-US" altLang="zh-CN" sz="20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stylesheet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属性指定</a:t>
            </a:r>
            <a:r>
              <a:rPr lang="en-US" altLang="zh-CN" sz="20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文件的路径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个独立的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文件可以被多个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页面链接调用。</a:t>
            </a:r>
            <a:endParaRPr lang="en-US" altLang="zh-CN" sz="20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引用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的三种方式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949263" y="2300079"/>
            <a:ext cx="8663569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&lt;link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stylesheet”type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=“text/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文件的路径”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016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1"/>
          <p:cNvSpPr txBox="1"/>
          <p:nvPr/>
        </p:nvSpPr>
        <p:spPr>
          <a:xfrm>
            <a:off x="2084475" y="2176969"/>
            <a:ext cx="77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、编写一个简单的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html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页面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90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1"/>
          <p:cNvSpPr txBox="1"/>
          <p:nvPr/>
        </p:nvSpPr>
        <p:spPr>
          <a:xfrm>
            <a:off x="2084475" y="2176969"/>
            <a:ext cx="77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css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调用的优先级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73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调用的优先级关系</a:t>
            </a:r>
          </a:p>
        </p:txBody>
      </p:sp>
      <p:sp>
        <p:nvSpPr>
          <p:cNvPr id="2" name="矩形 1"/>
          <p:cNvSpPr/>
          <p:nvPr/>
        </p:nvSpPr>
        <p:spPr>
          <a:xfrm>
            <a:off x="683841" y="2484165"/>
            <a:ext cx="7795134" cy="1133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当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种引用方式同时存在并作用于一个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标签对象的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时候，哪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种被优先使用呢？</a:t>
            </a:r>
          </a:p>
        </p:txBody>
      </p:sp>
      <p:pic>
        <p:nvPicPr>
          <p:cNvPr id="6" name="Picture 2" descr="F:\卡哇伊黑眼妹卖萌表情\疑问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270" y="378030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2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3"/>
          <p:cNvSpPr txBox="1"/>
          <p:nvPr/>
        </p:nvSpPr>
        <p:spPr>
          <a:xfrm>
            <a:off x="467817" y="2842458"/>
            <a:ext cx="10297144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作用的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对象在相同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值的情况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对象越近的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代码，优先级越高。</a:t>
            </a:r>
            <a:endParaRPr lang="zh-CN" altLang="en-US" sz="20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err="1">
                <a:solidFill>
                  <a:srgbClr val="56A8BD"/>
                </a:solidFill>
              </a:rPr>
              <a:t>css</a:t>
            </a:r>
            <a:r>
              <a:rPr lang="zh-CN" altLang="en-US" sz="3200" b="1" dirty="0">
                <a:solidFill>
                  <a:srgbClr val="56A8BD"/>
                </a:solidFill>
              </a:rPr>
              <a:t>调用的优先级关系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755849" y="2304633"/>
            <a:ext cx="160678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就近原则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42579" y="3924325"/>
            <a:ext cx="7810214" cy="400110"/>
            <a:chOff x="889125" y="3924325"/>
            <a:chExt cx="7810214" cy="400110"/>
          </a:xfrm>
        </p:grpSpPr>
        <p:sp>
          <p:nvSpPr>
            <p:cNvPr id="8" name="文本框 32"/>
            <p:cNvSpPr txBox="1"/>
            <p:nvPr/>
          </p:nvSpPr>
          <p:spPr>
            <a:xfrm>
              <a:off x="889125" y="3924325"/>
              <a:ext cx="1606786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行间样式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32"/>
            <p:cNvSpPr txBox="1"/>
            <p:nvPr/>
          </p:nvSpPr>
          <p:spPr>
            <a:xfrm>
              <a:off x="3990839" y="3924325"/>
              <a:ext cx="1606786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内联样式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32"/>
            <p:cNvSpPr txBox="1"/>
            <p:nvPr/>
          </p:nvSpPr>
          <p:spPr>
            <a:xfrm>
              <a:off x="7092553" y="3924325"/>
              <a:ext cx="1606786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外链样式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2916089" y="4094630"/>
              <a:ext cx="576064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6012433" y="4094630"/>
              <a:ext cx="576064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1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3"/>
          <p:cNvSpPr txBox="1"/>
          <p:nvPr/>
        </p:nvSpPr>
        <p:spPr>
          <a:xfrm>
            <a:off x="467817" y="2842458"/>
            <a:ext cx="100091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标准：结构（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）、样式（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）和行为（</a:t>
            </a:r>
            <a:r>
              <a:rPr lang="en-US" altLang="zh-CN" sz="2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）的分离</a:t>
            </a:r>
            <a:endParaRPr lang="en-US" altLang="zh-CN" sz="20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链方式实现了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结构和</a:t>
            </a:r>
            <a:r>
              <a:rPr lang="en-US" altLang="zh-CN" sz="20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样式完全分离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。便于代码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的最大限度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重用以及文件</a:t>
            </a:r>
            <a:r>
              <a:rPr lang="zh-CN" altLang="en-US" sz="2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的最优化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配置。</a:t>
            </a:r>
            <a:r>
              <a:rPr lang="en-US" altLang="zh-CN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最通用方式</a:t>
            </a:r>
            <a:endParaRPr lang="en-US" altLang="zh-CN" sz="20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defTabSz="9144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0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内联方式及行间样式主要则用于调试、演示、动态设定以及提升优先级等方面。</a:t>
            </a:r>
            <a:endParaRPr lang="en-US" altLang="zh-CN" sz="20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err="1">
                <a:solidFill>
                  <a:srgbClr val="56A8BD"/>
                </a:solidFill>
              </a:rPr>
              <a:t>css</a:t>
            </a:r>
            <a:r>
              <a:rPr lang="zh-CN" altLang="en-US" sz="3200" b="1" dirty="0">
                <a:solidFill>
                  <a:srgbClr val="56A8BD"/>
                </a:solidFill>
              </a:rPr>
              <a:t>调用的优先级关系</a:t>
            </a:r>
          </a:p>
        </p:txBody>
      </p:sp>
      <p:sp>
        <p:nvSpPr>
          <p:cNvPr id="2" name="矩形 1"/>
          <p:cNvSpPr/>
          <p:nvPr/>
        </p:nvSpPr>
        <p:spPr>
          <a:xfrm>
            <a:off x="755849" y="2268141"/>
            <a:ext cx="8061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外链方式</a:t>
            </a:r>
            <a:r>
              <a:rPr lang="en-US" altLang="zh-CN" b="1" dirty="0" smtClean="0">
                <a:solidFill>
                  <a:schemeClr val="accent2"/>
                </a:solidFill>
              </a:rPr>
              <a:t>——</a:t>
            </a:r>
            <a:r>
              <a:rPr lang="zh-CN" altLang="en-US" b="1" dirty="0" smtClean="0">
                <a:solidFill>
                  <a:schemeClr val="accent2"/>
                </a:solidFill>
              </a:rPr>
              <a:t>是应用最广泛、最符合标准、被推荐的方式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实例：编写一个简单页面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362480" y="2560128"/>
            <a:ext cx="9042441" cy="2876365"/>
            <a:chOff x="1535673" y="2448804"/>
            <a:chExt cx="9042441" cy="2876365"/>
          </a:xfrm>
        </p:grpSpPr>
        <p:cxnSp>
          <p:nvCxnSpPr>
            <p:cNvPr id="12" name="直线连接符 70"/>
            <p:cNvCxnSpPr/>
            <p:nvPr/>
          </p:nvCxnSpPr>
          <p:spPr>
            <a:xfrm>
              <a:off x="1766458" y="3904012"/>
              <a:ext cx="8604000" cy="1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grpSp>
          <p:nvGrpSpPr>
            <p:cNvPr id="13" name="组合 12"/>
            <p:cNvGrpSpPr/>
            <p:nvPr/>
          </p:nvGrpSpPr>
          <p:grpSpPr>
            <a:xfrm>
              <a:off x="10116543" y="3673225"/>
              <a:ext cx="461571" cy="461571"/>
              <a:chOff x="10116543" y="3673225"/>
              <a:chExt cx="461571" cy="461571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0116543" y="3673225"/>
                <a:ext cx="461571" cy="461571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56A8B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9170">
                  <a:defRPr/>
                </a:pPr>
                <a:endParaRPr kumimoji="1" lang="zh-CN" altLang="en-US" sz="2400" kern="0">
                  <a:solidFill>
                    <a:srgbClr val="56A8BD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10206787" y="3763471"/>
                <a:ext cx="281083" cy="281080"/>
              </a:xfrm>
              <a:prstGeom prst="ellipse">
                <a:avLst/>
              </a:prstGeom>
              <a:solidFill>
                <a:srgbClr val="56A8B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9170">
                  <a:defRPr/>
                </a:pPr>
                <a:endParaRPr kumimoji="1" lang="zh-CN" altLang="en-US" sz="2400" kern="0">
                  <a:ln>
                    <a:solidFill>
                      <a:srgbClr val="56A8BD"/>
                    </a:solidFill>
                  </a:ln>
                  <a:solidFill>
                    <a:srgbClr val="56A8BD"/>
                  </a:solidFill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4804699" y="3799847"/>
              <a:ext cx="208331" cy="208331"/>
            </a:xfrm>
            <a:prstGeom prst="ellipse">
              <a:avLst/>
            </a:prstGeom>
            <a:solidFill>
              <a:srgbClr val="F1AF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endParaRPr kumimoji="1" lang="zh-CN" altLang="en-US" sz="2400" kern="0"/>
            </a:p>
          </p:txBody>
        </p:sp>
        <p:cxnSp>
          <p:nvCxnSpPr>
            <p:cNvPr id="15" name="直线箭头连接符 76"/>
            <p:cNvCxnSpPr/>
            <p:nvPr/>
          </p:nvCxnSpPr>
          <p:spPr>
            <a:xfrm>
              <a:off x="4908865" y="4008178"/>
              <a:ext cx="0" cy="734033"/>
            </a:xfrm>
            <a:prstGeom prst="straightConnector1">
              <a:avLst/>
            </a:prstGeom>
            <a:noFill/>
            <a:ln w="6350" cap="flat" cmpd="sng" algn="ctr">
              <a:solidFill>
                <a:srgbClr val="F1AF59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6" name="矩形 15"/>
            <p:cNvSpPr/>
            <p:nvPr/>
          </p:nvSpPr>
          <p:spPr>
            <a:xfrm>
              <a:off x="4030231" y="4866785"/>
              <a:ext cx="18357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/>
              <a:r>
                <a:rPr lang="zh-CN" altLang="en-US" sz="2000" kern="0" dirty="0" smtClean="0">
                  <a:latin typeface="Century Gothic"/>
                  <a:ea typeface="微软雅黑" charset="0"/>
                </a:rPr>
                <a:t>准备素材</a:t>
              </a:r>
              <a:r>
                <a:rPr lang="en-US" altLang="zh-CN" sz="2000" kern="0" dirty="0" smtClean="0">
                  <a:latin typeface="Century Gothic"/>
                  <a:ea typeface="微软雅黑" charset="0"/>
                </a:rPr>
                <a:t>/</a:t>
              </a:r>
              <a:r>
                <a:rPr lang="zh-CN" altLang="en-US" sz="2000" kern="0" dirty="0" smtClean="0">
                  <a:latin typeface="Century Gothic"/>
                  <a:ea typeface="微软雅黑" charset="0"/>
                </a:rPr>
                <a:t>建站</a:t>
              </a:r>
              <a:endParaRPr lang="zh-CN" altLang="en-US" sz="2000" kern="0" dirty="0">
                <a:latin typeface="Century Gothic"/>
                <a:ea typeface="微软雅黑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12562" y="3799847"/>
              <a:ext cx="208331" cy="208331"/>
            </a:xfrm>
            <a:prstGeom prst="ellipse">
              <a:avLst/>
            </a:prstGeom>
            <a:solidFill>
              <a:srgbClr val="F1AF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endParaRPr kumimoji="1" lang="zh-CN" altLang="en-US" sz="2400" kern="0"/>
            </a:p>
          </p:txBody>
        </p:sp>
        <p:cxnSp>
          <p:nvCxnSpPr>
            <p:cNvPr id="18" name="直线箭头连接符 80"/>
            <p:cNvCxnSpPr/>
            <p:nvPr/>
          </p:nvCxnSpPr>
          <p:spPr>
            <a:xfrm flipV="1">
              <a:off x="6701013" y="3063296"/>
              <a:ext cx="0" cy="734033"/>
            </a:xfrm>
            <a:prstGeom prst="straightConnector1">
              <a:avLst/>
            </a:prstGeom>
            <a:noFill/>
            <a:ln w="6350" cap="flat" cmpd="sng" algn="ctr">
              <a:solidFill>
                <a:srgbClr val="F1AF59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9" name="矩形 18"/>
            <p:cNvSpPr/>
            <p:nvPr/>
          </p:nvSpPr>
          <p:spPr>
            <a:xfrm>
              <a:off x="5839238" y="2465157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/>
              <a:r>
                <a:rPr lang="zh-CN" altLang="en-US" sz="2000" kern="0" dirty="0" smtClean="0">
                  <a:latin typeface="Century Gothic"/>
                  <a:ea typeface="微软雅黑" charset="0"/>
                </a:rPr>
                <a:t>添加内容元素</a:t>
              </a:r>
              <a:endParaRPr lang="zh-CN" altLang="en-US" sz="2000" kern="0" dirty="0">
                <a:latin typeface="Century Gothic"/>
                <a:ea typeface="微软雅黑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418922" y="3799847"/>
              <a:ext cx="208331" cy="208331"/>
            </a:xfrm>
            <a:prstGeom prst="ellipse">
              <a:avLst/>
            </a:prstGeom>
            <a:solidFill>
              <a:srgbClr val="F1AF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endParaRPr kumimoji="1" lang="zh-CN" altLang="en-US" sz="2400" kern="0"/>
            </a:p>
          </p:txBody>
        </p:sp>
        <p:cxnSp>
          <p:nvCxnSpPr>
            <p:cNvPr id="21" name="直线箭头连接符 84"/>
            <p:cNvCxnSpPr/>
            <p:nvPr/>
          </p:nvCxnSpPr>
          <p:spPr>
            <a:xfrm>
              <a:off x="8510965" y="4008178"/>
              <a:ext cx="0" cy="734033"/>
            </a:xfrm>
            <a:prstGeom prst="straightConnector1">
              <a:avLst/>
            </a:prstGeom>
            <a:noFill/>
            <a:ln w="6350" cap="flat" cmpd="sng" algn="ctr">
              <a:solidFill>
                <a:srgbClr val="F1AF59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22" name="矩形 21"/>
            <p:cNvSpPr/>
            <p:nvPr/>
          </p:nvSpPr>
          <p:spPr>
            <a:xfrm>
              <a:off x="7789553" y="4925059"/>
              <a:ext cx="149241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/>
              <a:r>
                <a:rPr lang="zh-CN" altLang="en-US" sz="2000" kern="0" dirty="0" smtClean="0">
                  <a:latin typeface="Century Gothic"/>
                  <a:ea typeface="微软雅黑" charset="0"/>
                </a:rPr>
                <a:t>标签结构化</a:t>
              </a:r>
              <a:endParaRPr lang="zh-CN" altLang="en-US" sz="2000" kern="0" dirty="0">
                <a:latin typeface="Century Gothic"/>
                <a:ea typeface="微软雅黑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2998495" y="3797328"/>
              <a:ext cx="208331" cy="208331"/>
            </a:xfrm>
            <a:prstGeom prst="ellipse">
              <a:avLst/>
            </a:prstGeom>
            <a:solidFill>
              <a:srgbClr val="F1AF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defRPr/>
              </a:pPr>
              <a:endParaRPr kumimoji="1" lang="zh-CN" altLang="en-US" sz="2400" kern="0"/>
            </a:p>
          </p:txBody>
        </p:sp>
        <p:cxnSp>
          <p:nvCxnSpPr>
            <p:cNvPr id="24" name="直线箭头连接符 92"/>
            <p:cNvCxnSpPr/>
            <p:nvPr/>
          </p:nvCxnSpPr>
          <p:spPr>
            <a:xfrm flipV="1">
              <a:off x="3096471" y="3060777"/>
              <a:ext cx="0" cy="734033"/>
            </a:xfrm>
            <a:prstGeom prst="straightConnector1">
              <a:avLst/>
            </a:prstGeom>
            <a:noFill/>
            <a:ln w="6350" cap="flat" cmpd="sng" algn="ctr">
              <a:solidFill>
                <a:srgbClr val="F1AF59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25" name="矩形 24"/>
            <p:cNvSpPr/>
            <p:nvPr/>
          </p:nvSpPr>
          <p:spPr>
            <a:xfrm>
              <a:off x="2616081" y="2448804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9170"/>
              <a:r>
                <a:rPr lang="zh-CN" altLang="en-US" sz="2000" kern="0" dirty="0" smtClean="0">
                  <a:latin typeface="Century Gothic"/>
                  <a:ea typeface="微软雅黑" charset="0"/>
                </a:rPr>
                <a:t>找参考</a:t>
              </a:r>
              <a:endParaRPr lang="zh-CN" altLang="en-US" sz="2000" kern="0" dirty="0">
                <a:latin typeface="Century Gothic"/>
                <a:ea typeface="微软雅黑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535673" y="3668226"/>
              <a:ext cx="461571" cy="461571"/>
              <a:chOff x="10116543" y="3673225"/>
              <a:chExt cx="461571" cy="461571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0116543" y="3673225"/>
                <a:ext cx="461571" cy="461571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56A8B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9170">
                  <a:defRPr/>
                </a:pPr>
                <a:endParaRPr kumimoji="1" lang="zh-CN" altLang="en-US" sz="2400" kern="0">
                  <a:solidFill>
                    <a:srgbClr val="56A8BD"/>
                  </a:solidFill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0206787" y="3763471"/>
                <a:ext cx="281083" cy="281080"/>
              </a:xfrm>
              <a:prstGeom prst="ellipse">
                <a:avLst/>
              </a:prstGeom>
              <a:solidFill>
                <a:srgbClr val="56A8B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9170">
                  <a:defRPr/>
                </a:pPr>
                <a:endParaRPr kumimoji="1" lang="zh-CN" altLang="en-US" sz="2400" kern="0">
                  <a:ln>
                    <a:solidFill>
                      <a:srgbClr val="56A8BD"/>
                    </a:solidFill>
                  </a:ln>
                  <a:solidFill>
                    <a:srgbClr val="56A8BD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84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043881" y="1717166"/>
            <a:ext cx="3384376" cy="3719327"/>
            <a:chOff x="611833" y="1632613"/>
            <a:chExt cx="3384376" cy="3719327"/>
          </a:xfrm>
        </p:grpSpPr>
        <p:grpSp>
          <p:nvGrpSpPr>
            <p:cNvPr id="26" name="组合 25"/>
            <p:cNvGrpSpPr/>
            <p:nvPr/>
          </p:nvGrpSpPr>
          <p:grpSpPr>
            <a:xfrm flipH="1">
              <a:off x="2136001" y="1632613"/>
              <a:ext cx="1860208" cy="3719327"/>
              <a:chOff x="3808798" y="2011148"/>
              <a:chExt cx="1860208" cy="3719327"/>
            </a:xfrm>
          </p:grpSpPr>
          <p:sp>
            <p:nvSpPr>
              <p:cNvPr id="24" name="PA_Freeform: Shape 42"/>
              <p:cNvSpPr/>
              <p:nvPr>
                <p:custDataLst>
                  <p:tags r:id="rId1"/>
                </p:custDataLst>
              </p:nvPr>
            </p:nvSpPr>
            <p:spPr bwMode="auto">
              <a:xfrm rot="10800000">
                <a:off x="3808798" y="3870267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A8BD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accent2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PA_Freeform: Shape 42"/>
              <p:cNvSpPr/>
              <p:nvPr>
                <p:custDataLst>
                  <p:tags r:id="rId2"/>
                </p:custDataLst>
              </p:nvPr>
            </p:nvSpPr>
            <p:spPr bwMode="auto">
              <a:xfrm rot="5400000" flipH="1" flipV="1">
                <a:off x="3808798" y="2011148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A8BD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accent2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11833" y="1980109"/>
              <a:ext cx="3024336" cy="3024336"/>
              <a:chOff x="4388559" y="2916213"/>
              <a:chExt cx="3024336" cy="3024336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4388559" y="2916213"/>
                <a:ext cx="3024336" cy="3024336"/>
              </a:xfrm>
              <a:prstGeom prst="diamond">
                <a:avLst/>
              </a:prstGeom>
              <a:noFill/>
              <a:ln>
                <a:solidFill>
                  <a:srgbClr val="56A8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5" name="文本框 523"/>
              <p:cNvSpPr txBox="1">
                <a:spLocks noChangeArrowheads="1"/>
              </p:cNvSpPr>
              <p:nvPr/>
            </p:nvSpPr>
            <p:spPr bwMode="auto">
              <a:xfrm>
                <a:off x="4820607" y="4074438"/>
                <a:ext cx="238879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r>
                  <a:rPr lang="zh-CN" altLang="en-US" sz="4000" b="1" dirty="0" smtClean="0">
                    <a:solidFill>
                      <a:srgbClr val="56A8BD"/>
                    </a:solidFill>
                  </a:rPr>
                  <a:t>常见</a:t>
                </a:r>
                <a:r>
                  <a:rPr lang="zh-CN" altLang="en-US" sz="4000" b="1" dirty="0" smtClean="0">
                    <a:solidFill>
                      <a:schemeClr val="bg1"/>
                    </a:solidFill>
                  </a:rPr>
                  <a:t>标签</a:t>
                </a:r>
                <a:r>
                  <a:rPr lang="en-US" altLang="zh-CN" sz="4000" b="1" dirty="0" smtClean="0">
                    <a:solidFill>
                      <a:schemeClr val="bg1"/>
                    </a:solidFill>
                  </a:rPr>
                  <a:t> </a:t>
                </a:r>
                <a:endParaRPr lang="zh-CN" altLang="en-US" sz="4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8" name="文本框 11"/>
          <p:cNvSpPr txBox="1"/>
          <p:nvPr/>
        </p:nvSpPr>
        <p:spPr>
          <a:xfrm>
            <a:off x="5364361" y="1888937"/>
            <a:ext cx="4399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6A8BD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56A8BD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布局结构类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文本框 11"/>
          <p:cNvSpPr txBox="1"/>
          <p:nvPr/>
        </p:nvSpPr>
        <p:spPr>
          <a:xfrm>
            <a:off x="5364361" y="2825041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6A8BD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56A8BD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（文本）格式化类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11"/>
          <p:cNvSpPr txBox="1"/>
          <p:nvPr/>
        </p:nvSpPr>
        <p:spPr>
          <a:xfrm>
            <a:off x="5364361" y="3761145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6A8BD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rgbClr val="56A8BD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（交互）多媒体类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1"/>
          <p:cNvSpPr txBox="1"/>
          <p:nvPr/>
        </p:nvSpPr>
        <p:spPr>
          <a:xfrm>
            <a:off x="5364361" y="4644405"/>
            <a:ext cx="5256584" cy="52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6A8BD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solidFill>
                  <a:srgbClr val="56A8BD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表格表单类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常见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标签参考</a:t>
            </a:r>
          </a:p>
        </p:txBody>
      </p:sp>
    </p:spTree>
    <p:extLst>
      <p:ext uri="{BB962C8B-B14F-4D97-AF65-F5344CB8AC3E}">
        <p14:creationId xmlns:p14="http://schemas.microsoft.com/office/powerpoint/2010/main" val="9584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布局结构常见标签：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49409"/>
              </p:ext>
            </p:extLst>
          </p:nvPr>
        </p:nvGraphicFramePr>
        <p:xfrm>
          <a:off x="467817" y="2340146"/>
          <a:ext cx="10801200" cy="374442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61502"/>
                <a:gridCol w="6663434"/>
                <a:gridCol w="2376264"/>
              </a:tblGrid>
              <a:tr h="416047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标签名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语义描述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标签类型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</a:tr>
              <a:tr h="41604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div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通用的栏目、板块区域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双标签</a:t>
                      </a: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</a:br>
                      <a:endParaRPr lang="en-US" altLang="zh-CN" sz="1400" b="0" dirty="0" smtClean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包裹形成布局区域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4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section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9813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通用的栏目、板块区域（比</a:t>
                      </a: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div</a:t>
                      </a: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小范围的，“部分”的区域）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9813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 smtClean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4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span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9813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通用的小组合区域（最小范围的）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604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header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页面头部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4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footer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页面底部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4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aside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页面侧边栏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4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err="1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nav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导航区域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47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article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文本区域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常见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标签参考</a:t>
            </a:r>
          </a:p>
        </p:txBody>
      </p:sp>
    </p:spTree>
    <p:extLst>
      <p:ext uri="{BB962C8B-B14F-4D97-AF65-F5344CB8AC3E}">
        <p14:creationId xmlns:p14="http://schemas.microsoft.com/office/powerpoint/2010/main" val="7048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42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（文本）格式化常见标签：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47610"/>
              </p:ext>
            </p:extLst>
          </p:nvPr>
        </p:nvGraphicFramePr>
        <p:xfrm>
          <a:off x="467817" y="2275757"/>
          <a:ext cx="10801200" cy="320669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88232"/>
                <a:gridCol w="6336704"/>
                <a:gridCol w="2376264"/>
              </a:tblGrid>
              <a:tr h="458099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标签名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语义描述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标签类型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h1/h2/h3/h4/h5/h6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标题（有</a:t>
                      </a: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个级别，</a:t>
                      </a: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h1</a:t>
                      </a: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最主要、以此类推）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双标签</a:t>
                      </a: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</a:br>
                      <a:endParaRPr lang="en-US" altLang="zh-CN" sz="1400" b="0" dirty="0" smtClean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包裹完成格式化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9813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段落、正文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19813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 smtClean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strong/</a:t>
                      </a:r>
                      <a:r>
                        <a:rPr lang="en-US" altLang="zh-CN" sz="1400" b="0" dirty="0" err="1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em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重点强调</a:t>
                      </a: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一般强调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b/i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粗体</a:t>
                      </a: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斜体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err="1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ul</a:t>
                      </a: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en-US" altLang="zh-CN" sz="1400" b="0" dirty="0" err="1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ol</a:t>
                      </a: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/dl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列表区域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li/</a:t>
                      </a:r>
                      <a:r>
                        <a:rPr lang="en-US" altLang="zh-CN" sz="1400" b="0" dirty="0" err="1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dt</a:t>
                      </a: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en-US" altLang="zh-CN" sz="1400" b="0" dirty="0" err="1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dd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列表项目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常见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标签参考</a:t>
            </a:r>
          </a:p>
        </p:txBody>
      </p:sp>
    </p:spTree>
    <p:extLst>
      <p:ext uri="{BB962C8B-B14F-4D97-AF65-F5344CB8AC3E}">
        <p14:creationId xmlns:p14="http://schemas.microsoft.com/office/powerpoint/2010/main" val="45329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（交互）多媒体标签：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5797"/>
              </p:ext>
            </p:extLst>
          </p:nvPr>
        </p:nvGraphicFramePr>
        <p:xfrm>
          <a:off x="467817" y="2275757"/>
          <a:ext cx="10801200" cy="274859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88232"/>
                <a:gridCol w="6336704"/>
                <a:gridCol w="2376264"/>
              </a:tblGrid>
              <a:tr h="458099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标签名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语义描述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标签类型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超级链接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双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err="1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img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9813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图片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单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audio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音频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813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video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视频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双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canvas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画布（可以绘制图形的区域）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双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常见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标签参考</a:t>
            </a:r>
          </a:p>
        </p:txBody>
      </p:sp>
    </p:spTree>
    <p:extLst>
      <p:ext uri="{BB962C8B-B14F-4D97-AF65-F5344CB8AC3E}">
        <p14:creationId xmlns:p14="http://schemas.microsoft.com/office/powerpoint/2010/main" val="29253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381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表格表单标签：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99324"/>
              </p:ext>
            </p:extLst>
          </p:nvPr>
        </p:nvGraphicFramePr>
        <p:xfrm>
          <a:off x="467817" y="2275757"/>
          <a:ext cx="10801200" cy="366479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88232"/>
                <a:gridCol w="6336704"/>
                <a:gridCol w="2376264"/>
              </a:tblGrid>
              <a:tr h="458099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标签名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语义描述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标签类型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8BD"/>
                    </a:solidFill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table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整体表格区域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双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err="1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tr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9813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表格内的行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813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td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表格内的单元格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8138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form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整体表单区域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双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input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表单中的组件元素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单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button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表单中的按钮元素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双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9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select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表单中的下拉列表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b="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双</a:t>
                      </a:r>
                      <a:endParaRPr lang="zh-CN" altLang="en-US" sz="1400" b="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A8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常见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标签参考</a:t>
            </a:r>
          </a:p>
        </p:txBody>
      </p:sp>
    </p:spTree>
    <p:extLst>
      <p:ext uri="{BB962C8B-B14F-4D97-AF65-F5344CB8AC3E}">
        <p14:creationId xmlns:p14="http://schemas.microsoft.com/office/powerpoint/2010/main" val="20748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1"/>
          <p:cNvSpPr txBox="1"/>
          <p:nvPr/>
        </p:nvSpPr>
        <p:spPr>
          <a:xfrm>
            <a:off x="2084475" y="2176969"/>
            <a:ext cx="77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、为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html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页面添加</a:t>
            </a:r>
            <a:r>
              <a:rPr lang="en-US" altLang="zh-CN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css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样式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04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3649</TotalTime>
  <Words>946</Words>
  <Application>Microsoft Office PowerPoint</Application>
  <PresentationFormat>自定义</PresentationFormat>
  <Paragraphs>173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222</cp:revision>
  <dcterms:created xsi:type="dcterms:W3CDTF">2019-02-21T04:23:58Z</dcterms:created>
  <dcterms:modified xsi:type="dcterms:W3CDTF">2019-06-15T09:42:06Z</dcterms:modified>
  <cp:category>视频教学</cp:category>
</cp:coreProperties>
</file>