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273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4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6" r:id="rId25"/>
    <p:sldId id="307" r:id="rId26"/>
    <p:sldId id="308" r:id="rId27"/>
    <p:sldId id="309" r:id="rId28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7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5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6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27227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第六章：认知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err="1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语法基础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err="1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基础选择符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err="1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组合选择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符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4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、选择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符优先级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关系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15" name="矩形 14"/>
          <p:cNvSpPr/>
          <p:nvPr/>
        </p:nvSpPr>
        <p:spPr>
          <a:xfrm>
            <a:off x="467817" y="2268141"/>
            <a:ext cx="59404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标签</a:t>
            </a:r>
            <a:r>
              <a:rPr lang="zh-CN" altLang="en-US" sz="2000" dirty="0"/>
              <a:t>选择符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/>
              <a:t>id</a:t>
            </a:r>
            <a:r>
              <a:rPr lang="zh-CN" altLang="en-US" sz="2000" dirty="0"/>
              <a:t>选择符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/>
              <a:t>class</a:t>
            </a:r>
            <a:r>
              <a:rPr lang="zh-CN" altLang="en-US" sz="2000" dirty="0"/>
              <a:t>选择符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37" y="2949833"/>
            <a:ext cx="22383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59651" y="206808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掌握基础选择符即可控制所有的对象</a:t>
            </a:r>
          </a:p>
        </p:txBody>
      </p:sp>
    </p:spTree>
    <p:extLst>
      <p:ext uri="{BB962C8B-B14F-4D97-AF65-F5344CB8AC3E}">
        <p14:creationId xmlns:p14="http://schemas.microsoft.com/office/powerpoint/2010/main" val="32061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标签选择符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8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484165"/>
            <a:ext cx="6552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直接以</a:t>
            </a:r>
            <a:r>
              <a:rPr lang="en-US" altLang="zh-CN" sz="2000" dirty="0"/>
              <a:t>html</a:t>
            </a:r>
            <a:r>
              <a:rPr lang="zh-CN" altLang="en-US" sz="2000" dirty="0"/>
              <a:t>标签的标签名作为选择符对象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常用于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网页中</a:t>
            </a:r>
            <a:r>
              <a:rPr lang="zh-CN" altLang="en-US" sz="2000" dirty="0"/>
              <a:t>的基础标签进行统一</a:t>
            </a:r>
            <a:r>
              <a:rPr lang="zh-CN" altLang="en-US" sz="2000" dirty="0" smtClean="0"/>
              <a:t>的基准设定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90" y="2412157"/>
            <a:ext cx="40576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【#</a:t>
            </a:r>
            <a:r>
              <a:rPr lang="en-US" altLang="zh-CN" sz="28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idname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809" y="2124125"/>
            <a:ext cx="10153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以</a:t>
            </a:r>
            <a:r>
              <a:rPr lang="en-US" altLang="zh-CN" sz="2000" dirty="0"/>
              <a:t>html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属性值</a:t>
            </a:r>
            <a:r>
              <a:rPr lang="zh-CN" altLang="en-US" sz="2000" dirty="0"/>
              <a:t>作为</a:t>
            </a:r>
            <a:r>
              <a:rPr lang="zh-CN" altLang="en-US" sz="2000" dirty="0" smtClean="0"/>
              <a:t>对象，并使用</a:t>
            </a:r>
            <a:r>
              <a:rPr lang="en-US" altLang="zh-CN" sz="2000" dirty="0" smtClean="0"/>
              <a:t>【#】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的标识。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标签的</a:t>
            </a:r>
            <a:r>
              <a:rPr lang="en-US" altLang="zh-CN" sz="2000" dirty="0" smtClean="0"/>
              <a:t>id</a:t>
            </a:r>
            <a:r>
              <a:rPr lang="zh-CN" altLang="en-US" sz="2000" dirty="0"/>
              <a:t>属性</a:t>
            </a:r>
            <a:r>
              <a:rPr lang="zh-CN" altLang="en-US" sz="2000" dirty="0" smtClean="0"/>
              <a:t>是通用（全局）属性</a:t>
            </a:r>
            <a:r>
              <a:rPr lang="zh-CN" altLang="en-US" sz="2000" dirty="0"/>
              <a:t>，但</a:t>
            </a:r>
            <a:r>
              <a:rPr lang="en-US" altLang="zh-CN" sz="2000" dirty="0"/>
              <a:t>id</a:t>
            </a:r>
            <a:r>
              <a:rPr lang="zh-CN" altLang="en-US" sz="2000" dirty="0"/>
              <a:t>值的命名是唯一</a:t>
            </a:r>
            <a:r>
              <a:rPr lang="zh-CN" altLang="en-US" sz="2000" dirty="0" smtClean="0"/>
              <a:t>的！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常用于具有针对性的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对象（唯一对象）。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91009"/>
              </p:ext>
            </p:extLst>
          </p:nvPr>
        </p:nvGraphicFramePr>
        <p:xfrm>
          <a:off x="623701" y="4284365"/>
          <a:ext cx="10026650" cy="111757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013325"/>
                <a:gridCol w="5013325"/>
              </a:tblGrid>
              <a:tr h="3725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zh-CN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zh-CN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给标签添加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#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+id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值作为选择符对象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&lt;h1 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id=“</a:t>
                      </a:r>
                      <a:r>
                        <a:rPr lang="en-US" altLang="zh-CN" sz="1800" b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newstitle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&gt;…&lt;/h1&gt;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#</a:t>
                      </a:r>
                      <a:r>
                        <a:rPr lang="en-US" altLang="zh-CN" sz="1800" b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newstitle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{ … 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4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类选择符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【.</a:t>
            </a:r>
            <a:r>
              <a:rPr lang="en-US" altLang="zh-CN" sz="28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809" y="2124125"/>
            <a:ext cx="10153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将一组</a:t>
            </a:r>
            <a:r>
              <a:rPr lang="en-US" altLang="zh-CN" sz="2000" dirty="0" err="1" smtClean="0"/>
              <a:t>css</a:t>
            </a:r>
            <a:r>
              <a:rPr lang="zh-CN" altLang="en-US" sz="2000" dirty="0" smtClean="0"/>
              <a:t>声明归纳成一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类别，起个名字并使用</a:t>
            </a:r>
            <a:r>
              <a:rPr lang="en-US" altLang="zh-CN" sz="2000" dirty="0" smtClean="0"/>
              <a:t>【.】</a:t>
            </a:r>
            <a:r>
              <a:rPr lang="zh-CN" altLang="en-US" sz="2000" dirty="0" smtClean="0"/>
              <a:t>作为类的标识。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给需要添加声明的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标签，使用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全局属性来添加对应的声明。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标签附加多个类，</a:t>
            </a:r>
            <a:r>
              <a:rPr lang="zh-CN" altLang="en-US" sz="2000" dirty="0"/>
              <a:t>类名之间用空格</a:t>
            </a:r>
            <a:r>
              <a:rPr lang="zh-CN" altLang="en-US" sz="2000" dirty="0" smtClean="0"/>
              <a:t>分隔，且后者优先。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常用于提取通用的样式声明，添加给多种不同的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标签对象。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8196"/>
              </p:ext>
            </p:extLst>
          </p:nvPr>
        </p:nvGraphicFramePr>
        <p:xfrm>
          <a:off x="623701" y="4750966"/>
          <a:ext cx="10026650" cy="111757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013325"/>
                <a:gridCol w="5013325"/>
              </a:tblGrid>
              <a:tr h="3725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zh-CN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zh-CN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给标签添加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+class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值作为选择符对象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&lt;h1 class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=“</a:t>
                      </a:r>
                      <a:r>
                        <a:rPr lang="en-US" altLang="zh-CN" sz="1800" b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redtext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&gt;…&lt;/h1&gt;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800" b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redtext</a:t>
                      </a:r>
                      <a:r>
                        <a:rPr lang="en-US" altLang="zh-CN" sz="18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{ … 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9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4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809" y="2124125"/>
            <a:ext cx="10153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的值都是自定义的，首先需要遵循基础的命名规范。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不允许用数字开头，推荐使用小写。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自定义名称最好</a:t>
            </a:r>
            <a:r>
              <a:rPr lang="zh-CN" altLang="en-US" sz="2000" dirty="0"/>
              <a:t>具有语义化，可使用 </a:t>
            </a:r>
            <a:r>
              <a:rPr lang="en-US" altLang="zh-CN" sz="2000" dirty="0" smtClean="0"/>
              <a:t>【-】 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_】 </a:t>
            </a:r>
            <a:r>
              <a:rPr lang="zh-CN" altLang="en-US" sz="2000" dirty="0"/>
              <a:t>来连接词组</a:t>
            </a: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</p:spTree>
    <p:extLst>
      <p:ext uri="{BB962C8B-B14F-4D97-AF65-F5344CB8AC3E}">
        <p14:creationId xmlns:p14="http://schemas.microsoft.com/office/powerpoint/2010/main" val="16188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4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优先级关系：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809" y="2988221"/>
            <a:ext cx="10153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id</a:t>
            </a:r>
            <a:r>
              <a:rPr lang="zh-CN" altLang="en-US" sz="2000" dirty="0" smtClean="0"/>
              <a:t>具有唯一性，因此优先级最高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是自定义的类别归纳，优先级其次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tag</a:t>
            </a:r>
            <a:r>
              <a:rPr lang="zh-CN" altLang="en-US" sz="2000" dirty="0" smtClean="0"/>
              <a:t>标签名是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默认的对象设置，优先级最低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2" name="矩形 1"/>
          <p:cNvSpPr/>
          <p:nvPr/>
        </p:nvSpPr>
        <p:spPr>
          <a:xfrm>
            <a:off x="756171" y="2268141"/>
            <a:ext cx="5652603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选择符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 class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选择符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标签选择符</a:t>
            </a:r>
          </a:p>
        </p:txBody>
      </p:sp>
    </p:spTree>
    <p:extLst>
      <p:ext uri="{BB962C8B-B14F-4D97-AF65-F5344CB8AC3E}">
        <p14:creationId xmlns:p14="http://schemas.microsoft.com/office/powerpoint/2010/main" val="3290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组合选择符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5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15" name="矩形 14"/>
          <p:cNvSpPr/>
          <p:nvPr/>
        </p:nvSpPr>
        <p:spPr>
          <a:xfrm>
            <a:off x="792088" y="2268141"/>
            <a:ext cx="594042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通配选择符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后代选择符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子代选择符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群组选择符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指定选择符</a:t>
            </a:r>
          </a:p>
        </p:txBody>
      </p:sp>
    </p:spTree>
    <p:extLst>
      <p:ext uri="{BB962C8B-B14F-4D97-AF65-F5344CB8AC3E}">
        <p14:creationId xmlns:p14="http://schemas.microsoft.com/office/powerpoint/2010/main" val="17171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844205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适配当前文档</a:t>
            </a:r>
            <a:r>
              <a:rPr lang="zh-CN" altLang="en-US" sz="2000" dirty="0"/>
              <a:t>中的所有</a:t>
            </a:r>
            <a:r>
              <a:rPr lang="en-US" altLang="zh-CN" sz="2000" dirty="0"/>
              <a:t>html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也可以搭配其他选择符组合使用，进行某个范围内的通配。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常用于硬性消除</a:t>
            </a:r>
            <a:r>
              <a:rPr lang="en-US" altLang="zh-CN" sz="2000" dirty="0" smtClean="0"/>
              <a:t>html</a:t>
            </a:r>
            <a:r>
              <a:rPr lang="zh-CN" altLang="en-US" sz="2000" dirty="0"/>
              <a:t>文档中所有对象</a:t>
            </a:r>
            <a:r>
              <a:rPr lang="zh-CN" altLang="en-US" sz="2000" dirty="0" smtClean="0"/>
              <a:t>的默认样式效果。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72" y="2438661"/>
            <a:ext cx="4444453" cy="167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7817" y="2268141"/>
            <a:ext cx="1296144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801" y="2772197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根据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结构的嵌套</a:t>
            </a:r>
            <a:r>
              <a:rPr lang="zh-CN" altLang="en-US" sz="1800" dirty="0"/>
              <a:t>关系</a:t>
            </a:r>
            <a:r>
              <a:rPr lang="zh-CN" altLang="en-US" sz="1800" dirty="0" smtClean="0"/>
              <a:t>，选择前者内部的后者对象。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对象名之间用空格分隔，用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空格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代表包含关系。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前者包含后者可以是多重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，所有</a:t>
            </a:r>
            <a:r>
              <a:rPr lang="zh-CN" altLang="en-US" sz="1800" dirty="0"/>
              <a:t>符合条件的</a:t>
            </a:r>
            <a:r>
              <a:rPr lang="zh-CN" altLang="en-US" sz="1800" dirty="0" smtClean="0"/>
              <a:t>后代（如儿子、孙子、孙子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孙子</a:t>
            </a:r>
            <a:r>
              <a:rPr lang="en-US" altLang="zh-CN" sz="1800" dirty="0" smtClean="0"/>
              <a:t>…</a:t>
            </a:r>
            <a:r>
              <a:rPr lang="zh-CN" altLang="en-US" sz="1800" dirty="0" smtClean="0"/>
              <a:t>）都将被选择。</a:t>
            </a:r>
            <a:endParaRPr lang="zh-CN" altLang="en-US" sz="18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不管有多少代，样式作用的对象仅限于最后一个对象。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2" name="矩形 1"/>
          <p:cNvSpPr/>
          <p:nvPr/>
        </p:nvSpPr>
        <p:spPr>
          <a:xfrm>
            <a:off x="467817" y="2238524"/>
            <a:ext cx="36004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a   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b  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99" y="2070934"/>
            <a:ext cx="4802051" cy="142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284" y="4525080"/>
            <a:ext cx="483406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1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语言基础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801" y="2772197"/>
            <a:ext cx="62944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根据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结构的嵌套</a:t>
            </a:r>
            <a:r>
              <a:rPr lang="zh-CN" altLang="en-US" sz="1800" dirty="0"/>
              <a:t>关系</a:t>
            </a:r>
            <a:r>
              <a:rPr lang="zh-CN" altLang="en-US" sz="1800" dirty="0" smtClean="0"/>
              <a:t>，选择前者内部的后者对象。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对象名之间用</a:t>
            </a:r>
            <a:r>
              <a:rPr lang="en-US" altLang="zh-CN" sz="1800" dirty="0" smtClean="0"/>
              <a:t>【 &gt; 】</a:t>
            </a:r>
            <a:r>
              <a:rPr lang="zh-CN" altLang="en-US" sz="1800" dirty="0" smtClean="0"/>
              <a:t>分隔，</a:t>
            </a:r>
            <a:r>
              <a:rPr lang="en-US" altLang="zh-CN" sz="1800" dirty="0" smtClean="0"/>
              <a:t>【&gt;】</a:t>
            </a:r>
            <a:r>
              <a:rPr lang="zh-CN" altLang="en-US" sz="1800" dirty="0" smtClean="0"/>
              <a:t>代表</a:t>
            </a:r>
            <a:r>
              <a:rPr lang="zh-CN" altLang="en-US" sz="1800" dirty="0"/>
              <a:t>父子</a:t>
            </a:r>
            <a:r>
              <a:rPr lang="zh-CN" altLang="en-US" sz="1800" dirty="0" smtClean="0"/>
              <a:t>关系。只有子对象将被选择。</a:t>
            </a:r>
            <a:endParaRPr lang="zh-CN" altLang="en-US" sz="18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样式作用的对象仅限于子对象。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2" name="矩形 1"/>
          <p:cNvSpPr/>
          <p:nvPr/>
        </p:nvSpPr>
        <p:spPr>
          <a:xfrm>
            <a:off x="467817" y="2238524"/>
            <a:ext cx="36004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a  &gt; 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05" y="2844205"/>
            <a:ext cx="484853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801" y="2772197"/>
            <a:ext cx="6294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将同样的</a:t>
            </a:r>
            <a:r>
              <a:rPr lang="zh-CN" altLang="en-US" sz="1800" dirty="0" smtClean="0"/>
              <a:t>样式一次性用于</a:t>
            </a:r>
            <a:r>
              <a:rPr lang="zh-CN" altLang="en-US" sz="1800" dirty="0"/>
              <a:t>多个选择符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选择</a:t>
            </a:r>
            <a:r>
              <a:rPr lang="zh-CN" altLang="en-US" sz="1800" dirty="0"/>
              <a:t>符</a:t>
            </a:r>
            <a:r>
              <a:rPr lang="zh-CN" altLang="en-US" sz="1800" dirty="0" smtClean="0"/>
              <a:t>对象名称之间</a:t>
            </a:r>
            <a:r>
              <a:rPr lang="zh-CN" altLang="en-US" sz="1800" dirty="0"/>
              <a:t>用</a:t>
            </a:r>
            <a:r>
              <a:rPr lang="zh-CN" altLang="en-US" sz="1800" dirty="0" smtClean="0"/>
              <a:t>逗号</a:t>
            </a:r>
            <a:r>
              <a:rPr lang="en-US" altLang="zh-CN" sz="1800" dirty="0" smtClean="0"/>
              <a:t>【 , 】</a:t>
            </a:r>
            <a:r>
              <a:rPr lang="zh-CN" altLang="en-US" sz="1800" dirty="0" smtClean="0"/>
              <a:t>隔开即可。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2" name="矩形 1"/>
          <p:cNvSpPr/>
          <p:nvPr/>
        </p:nvSpPr>
        <p:spPr>
          <a:xfrm>
            <a:off x="467817" y="2238524"/>
            <a:ext cx="36004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a  , 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b , 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42" y="2124125"/>
            <a:ext cx="4385320" cy="328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4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801" y="2772197"/>
            <a:ext cx="62944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适用于多种选择符类型叠加一起来作精确限定，且可以叠加多次。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常见用于将</a:t>
            </a:r>
            <a:r>
              <a:rPr lang="en-US" altLang="zh-CN" sz="1800" dirty="0"/>
              <a:t>class</a:t>
            </a:r>
            <a:r>
              <a:rPr lang="zh-CN" altLang="en-US" sz="1800" dirty="0"/>
              <a:t>类选择符和标签选择</a:t>
            </a:r>
            <a:r>
              <a:rPr lang="zh-CN" altLang="en-US" sz="1800" dirty="0" smtClean="0"/>
              <a:t>符叠加使用。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dirty="0" smtClean="0"/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2" name="矩形 1"/>
          <p:cNvSpPr/>
          <p:nvPr/>
        </p:nvSpPr>
        <p:spPr>
          <a:xfrm>
            <a:off x="467817" y="2238524"/>
            <a:ext cx="36004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标签名</a:t>
            </a:r>
            <a:r>
              <a:rPr lang="en-US" altLang="zh-CN" dirty="0" smtClean="0">
                <a:solidFill>
                  <a:schemeClr val="bg1"/>
                </a:solidFill>
              </a:rPr>
              <a:t>.class</a:t>
            </a:r>
            <a:r>
              <a:rPr lang="zh-CN" altLang="en-US" dirty="0" smtClean="0">
                <a:solidFill>
                  <a:schemeClr val="bg1"/>
                </a:solidFill>
              </a:rPr>
              <a:t>类名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41" y="3564285"/>
            <a:ext cx="5405003" cy="134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8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选择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符的权重值定义优先级关系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15" name="矩形 14"/>
          <p:cNvSpPr/>
          <p:nvPr/>
        </p:nvSpPr>
        <p:spPr>
          <a:xfrm>
            <a:off x="792088" y="2268141"/>
            <a:ext cx="10116889" cy="145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err="1" smtClean="0"/>
              <a:t>css</a:t>
            </a:r>
            <a:r>
              <a:rPr lang="zh-CN" altLang="en-US" b="1" dirty="0" smtClean="0"/>
              <a:t>具有多种不同类型的选择符，当多种选择符类型都同时作用于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对象的时候，如果样式发生冲突，那么到底哪个优先？？</a:t>
            </a:r>
            <a:endParaRPr lang="zh-CN" altLang="en-US" b="1" dirty="0"/>
          </a:p>
        </p:txBody>
      </p:sp>
      <p:pic>
        <p:nvPicPr>
          <p:cNvPr id="5" name="Picture 2" descr="F:\卡哇伊黑眼妹卖萌表情\疑问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65" y="399633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9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sp>
        <p:nvSpPr>
          <p:cNvPr id="15" name="矩形 14"/>
          <p:cNvSpPr/>
          <p:nvPr/>
        </p:nvSpPr>
        <p:spPr>
          <a:xfrm>
            <a:off x="792088" y="2268141"/>
            <a:ext cx="101168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每一种选择符都有一个相对重要的程度值，用来对比和决定哪种的优先级别更高，简称权重值。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在权重值相同的情况下，选择符的优先级按照就近原则来执行。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在权重值不相同的情况下，则需要通过权重值的计算来确定选择符的优先级。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组合形式的选择符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权重值的计算可以简单的看作用加法来完成。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权重值定义：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06161"/>
              </p:ext>
            </p:extLst>
          </p:nvPr>
        </p:nvGraphicFramePr>
        <p:xfrm>
          <a:off x="467817" y="2340147"/>
          <a:ext cx="5256584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92"/>
                <a:gridCol w="2628292"/>
              </a:tblGrid>
              <a:tr h="518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 smtClean="0"/>
                        <a:t>选择符类型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 smtClean="0"/>
                        <a:t>权重值定义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 smtClean="0"/>
                        <a:t>通配选择符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 smtClean="0"/>
                        <a:t>标签选择符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class</a:t>
                      </a:r>
                      <a:r>
                        <a:rPr lang="zh-CN" altLang="en-US" sz="1800" dirty="0" smtClean="0"/>
                        <a:t>类选择符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18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id</a:t>
                      </a:r>
                      <a:r>
                        <a:rPr lang="zh-CN" altLang="en-US" sz="1800" dirty="0" smtClean="0"/>
                        <a:t>选择符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41" y="2268141"/>
            <a:ext cx="51435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92553" y="5462786"/>
            <a:ext cx="358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56A8BD"/>
                </a:solidFill>
              </a:rPr>
              <a:t>看图：更好玩的星球大战</a:t>
            </a:r>
            <a:r>
              <a:rPr lang="en-US" altLang="zh-CN" sz="1600" dirty="0" err="1" smtClean="0">
                <a:solidFill>
                  <a:srgbClr val="56A8BD"/>
                </a:solidFill>
              </a:rPr>
              <a:t>css</a:t>
            </a:r>
            <a:r>
              <a:rPr lang="zh-CN" altLang="en-US" sz="1600" dirty="0" smtClean="0">
                <a:solidFill>
                  <a:srgbClr val="56A8BD"/>
                </a:solidFill>
              </a:rPr>
              <a:t>权重之争</a:t>
            </a:r>
            <a:endParaRPr lang="zh-CN" altLang="en-US" sz="16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权重值特例：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12" y="2721743"/>
            <a:ext cx="2505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83842" y="2303403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如果在样式声明的尾部添加了              ，那么该样式无条件绝对优先！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             会覆盖所有的样式规则，这种太过绝对的定义反而容易导致问题的产生，所以不推荐使用！</a:t>
            </a:r>
            <a:endParaRPr lang="zh-CN" altLang="en-US" sz="2000" dirty="0"/>
          </a:p>
        </p:txBody>
      </p:sp>
      <p:sp>
        <p:nvSpPr>
          <p:cNvPr id="10" name="文本框 32"/>
          <p:cNvSpPr txBox="1"/>
          <p:nvPr/>
        </p:nvSpPr>
        <p:spPr>
          <a:xfrm>
            <a:off x="4462808" y="2567855"/>
            <a:ext cx="111757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!important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1115889" y="3780309"/>
            <a:ext cx="111757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!important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4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由两大组成部分构成：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22028" y="2628181"/>
            <a:ext cx="9310885" cy="2952328"/>
            <a:chOff x="755849" y="2340149"/>
            <a:chExt cx="9310885" cy="29523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284" y="2340149"/>
              <a:ext cx="3981450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文本框 32"/>
            <p:cNvSpPr txBox="1"/>
            <p:nvPr/>
          </p:nvSpPr>
          <p:spPr>
            <a:xfrm>
              <a:off x="1331913" y="2588949"/>
              <a:ext cx="252028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选择符对象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32"/>
            <p:cNvSpPr txBox="1"/>
            <p:nvPr/>
          </p:nvSpPr>
          <p:spPr>
            <a:xfrm>
              <a:off x="1332756" y="3957101"/>
              <a:ext cx="252028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样式的声明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 flipH="1">
              <a:off x="4141068" y="2804973"/>
              <a:ext cx="2304256" cy="17043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 rot="21120000" flipH="1">
              <a:off x="4181680" y="3959348"/>
              <a:ext cx="2842350" cy="16078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32"/>
            <p:cNvSpPr txBox="1"/>
            <p:nvPr/>
          </p:nvSpPr>
          <p:spPr>
            <a:xfrm>
              <a:off x="755849" y="4892367"/>
              <a:ext cx="1440160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32"/>
            <p:cNvSpPr txBox="1"/>
            <p:nvPr/>
          </p:nvSpPr>
          <p:spPr>
            <a:xfrm>
              <a:off x="3132113" y="4892367"/>
              <a:ext cx="1440160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60000">
              <a:off x="2771237" y="4586383"/>
              <a:ext cx="978235" cy="17663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 rot="20340000" flipH="1">
              <a:off x="1390582" y="4586383"/>
              <a:ext cx="978235" cy="17663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8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25" y="2367161"/>
            <a:ext cx="4495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7817" y="2268141"/>
            <a:ext cx="594042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选择符即是</a:t>
            </a:r>
            <a:r>
              <a:rPr lang="en-US" altLang="zh-CN" sz="2000" dirty="0"/>
              <a:t>CSS</a:t>
            </a:r>
            <a:r>
              <a:rPr lang="zh-CN" altLang="en-US" sz="2000" dirty="0"/>
              <a:t>样式要</a:t>
            </a:r>
            <a:r>
              <a:rPr lang="zh-CN" altLang="en-US" sz="2000" dirty="0" smtClean="0"/>
              <a:t>作用的</a:t>
            </a:r>
            <a:r>
              <a:rPr lang="en-US" altLang="zh-CN" sz="2000" dirty="0"/>
              <a:t>html</a:t>
            </a:r>
            <a:r>
              <a:rPr lang="zh-CN" altLang="en-US" sz="2000" dirty="0"/>
              <a:t>对象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样式声明必须被括在花括号 </a:t>
            </a:r>
            <a:r>
              <a:rPr lang="en-US" altLang="zh-CN" sz="2000" dirty="0"/>
              <a:t>{ }</a:t>
            </a:r>
            <a:r>
              <a:rPr lang="zh-CN" altLang="en-US" sz="2000" dirty="0"/>
              <a:t>当中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每句声明都由</a:t>
            </a:r>
            <a:r>
              <a:rPr lang="zh-CN" altLang="en-US" sz="2000" dirty="0"/>
              <a:t>样式属性和对应值两部分组成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声明</a:t>
            </a:r>
            <a:r>
              <a:rPr lang="zh-CN" altLang="en-US" sz="2000" dirty="0"/>
              <a:t>的属性和值之间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文冒号</a:t>
            </a:r>
            <a:r>
              <a:rPr lang="en-US" altLang="zh-CN" sz="2000" dirty="0" smtClean="0"/>
              <a:t>【:】</a:t>
            </a:r>
            <a:r>
              <a:rPr lang="zh-CN" altLang="en-US" sz="2000" dirty="0" smtClean="0"/>
              <a:t>分隔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每句声明都用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文分号</a:t>
            </a:r>
            <a:r>
              <a:rPr lang="en-US" altLang="zh-CN" sz="2000" dirty="0" smtClean="0"/>
              <a:t>【;】</a:t>
            </a:r>
            <a:r>
              <a:rPr lang="zh-CN" altLang="en-US" sz="2000" dirty="0" smtClean="0"/>
              <a:t>结束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18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选择符（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7" name="矩形 6"/>
          <p:cNvSpPr/>
          <p:nvPr/>
        </p:nvSpPr>
        <p:spPr>
          <a:xfrm>
            <a:off x="467817" y="2268141"/>
            <a:ext cx="648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以</a:t>
            </a:r>
            <a:r>
              <a:rPr lang="en-US" altLang="zh-CN" sz="2000" dirty="0"/>
              <a:t>html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声明的作用对象</a:t>
            </a:r>
            <a:r>
              <a:rPr lang="zh-CN" altLang="en-US" sz="2000" dirty="0"/>
              <a:t>，有</a:t>
            </a:r>
            <a:r>
              <a:rPr lang="zh-CN" altLang="en-US" sz="2000" dirty="0" smtClean="0"/>
              <a:t>多种类型。基础的如下：</a:t>
            </a:r>
            <a:endParaRPr lang="zh-CN" altLang="en-US" sz="2000" dirty="0"/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56A8BD"/>
                </a:solidFill>
              </a:rPr>
              <a:t>标签本身（标签名称）</a:t>
            </a: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56A8BD"/>
                </a:solidFill>
              </a:rPr>
              <a:t>标签的特定属性（</a:t>
            </a:r>
            <a:r>
              <a:rPr lang="en-US" altLang="zh-CN" sz="2000" dirty="0">
                <a:solidFill>
                  <a:srgbClr val="56A8BD"/>
                </a:solidFill>
              </a:rPr>
              <a:t>id</a:t>
            </a:r>
            <a:r>
              <a:rPr lang="zh-CN" altLang="en-US" sz="2000" dirty="0">
                <a:solidFill>
                  <a:srgbClr val="56A8BD"/>
                </a:solidFill>
              </a:rPr>
              <a:t>或</a:t>
            </a:r>
            <a:r>
              <a:rPr lang="en-US" altLang="zh-CN" sz="2000" dirty="0">
                <a:solidFill>
                  <a:srgbClr val="56A8BD"/>
                </a:solidFill>
              </a:rPr>
              <a:t>class</a:t>
            </a:r>
            <a:r>
              <a:rPr lang="zh-CN" altLang="en-US" sz="2000" dirty="0">
                <a:solidFill>
                  <a:srgbClr val="56A8BD"/>
                </a:solidFill>
              </a:rPr>
              <a:t>）</a:t>
            </a: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56A8BD"/>
                </a:solidFill>
              </a:rPr>
              <a:t>标签的某种状态（伪类）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87" y="2268141"/>
            <a:ext cx="24955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3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7" name="矩形 6"/>
          <p:cNvSpPr/>
          <p:nvPr/>
        </p:nvSpPr>
        <p:spPr>
          <a:xfrm>
            <a:off x="467817" y="2268141"/>
            <a:ext cx="648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err="1" smtClean="0"/>
              <a:t>css</a:t>
            </a:r>
            <a:r>
              <a:rPr lang="zh-CN" altLang="en-US" sz="2000" dirty="0" smtClean="0"/>
              <a:t>属性根据</a:t>
            </a:r>
            <a:r>
              <a:rPr lang="zh-CN" altLang="en-US" sz="2000" dirty="0"/>
              <a:t>不同的视觉</a:t>
            </a:r>
            <a:r>
              <a:rPr lang="zh-CN" altLang="en-US" sz="2000" dirty="0" smtClean="0"/>
              <a:t>表现进行分类。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常见的：</a:t>
            </a: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56A8BD"/>
                </a:solidFill>
              </a:rPr>
              <a:t>文本的设定</a:t>
            </a: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56A8BD"/>
                </a:solidFill>
              </a:rPr>
              <a:t>尺寸的设定</a:t>
            </a: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56A8BD"/>
                </a:solidFill>
              </a:rPr>
              <a:t>色彩的设定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729" y="1548061"/>
            <a:ext cx="25241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1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取值及单位：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7" name="矩形 6"/>
          <p:cNvSpPr/>
          <p:nvPr/>
        </p:nvSpPr>
        <p:spPr>
          <a:xfrm>
            <a:off x="467817" y="2268141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根据</a:t>
            </a:r>
            <a:r>
              <a:rPr lang="en-US" altLang="zh-CN" sz="2000" dirty="0" err="1" smtClean="0"/>
              <a:t>css</a:t>
            </a:r>
            <a:r>
              <a:rPr lang="zh-CN" altLang="en-US" sz="2000" dirty="0" smtClean="0"/>
              <a:t>属性</a:t>
            </a:r>
            <a:r>
              <a:rPr lang="zh-CN" altLang="en-US" sz="2000" dirty="0"/>
              <a:t>的不同类型</a:t>
            </a:r>
            <a:r>
              <a:rPr lang="zh-CN" altLang="en-US" sz="2000" dirty="0" smtClean="0"/>
              <a:t>，都会有</a:t>
            </a:r>
            <a:r>
              <a:rPr lang="zh-CN" altLang="en-US" sz="2000" dirty="0"/>
              <a:t>对应的</a:t>
            </a:r>
            <a:r>
              <a:rPr lang="zh-CN" altLang="en-US" sz="2000" dirty="0" smtClean="0"/>
              <a:t>取值范围以及单位设定。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常见的：</a:t>
            </a: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56A8BD"/>
                </a:solidFill>
              </a:rPr>
              <a:t>色彩：关键词、色值</a:t>
            </a:r>
            <a:endParaRPr lang="zh-CN" altLang="en-US" sz="2000" dirty="0">
              <a:solidFill>
                <a:srgbClr val="56A8BD"/>
              </a:solidFill>
            </a:endParaRP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56A8BD"/>
                </a:solidFill>
              </a:rPr>
              <a:t>尺寸：数值</a:t>
            </a:r>
            <a:r>
              <a:rPr lang="en-US" altLang="zh-CN" sz="2000" dirty="0" smtClean="0">
                <a:solidFill>
                  <a:srgbClr val="56A8BD"/>
                </a:solidFill>
              </a:rPr>
              <a:t>+</a:t>
            </a:r>
            <a:r>
              <a:rPr lang="zh-CN" altLang="en-US" sz="2000" dirty="0" smtClean="0">
                <a:solidFill>
                  <a:srgbClr val="56A8BD"/>
                </a:solidFill>
              </a:rPr>
              <a:t>单位</a:t>
            </a:r>
            <a:endParaRPr lang="zh-CN" altLang="en-US" sz="2000" dirty="0">
              <a:solidFill>
                <a:srgbClr val="56A8BD"/>
              </a:solidFill>
            </a:endParaRPr>
          </a:p>
          <a:p>
            <a:pPr marL="941969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56A8BD"/>
                </a:solidFill>
              </a:rPr>
              <a:t>路径：</a:t>
            </a:r>
            <a:r>
              <a:rPr lang="en-US" altLang="zh-CN" sz="2000" dirty="0" err="1" smtClean="0">
                <a:solidFill>
                  <a:srgbClr val="56A8BD"/>
                </a:solidFill>
              </a:rPr>
              <a:t>url</a:t>
            </a:r>
            <a:r>
              <a:rPr lang="en-US" altLang="zh-CN" sz="2000" dirty="0" smtClean="0">
                <a:solidFill>
                  <a:srgbClr val="56A8BD"/>
                </a:solidFill>
              </a:rPr>
              <a:t>(</a:t>
            </a:r>
            <a:r>
              <a:rPr lang="zh-CN" altLang="en-US" sz="2000" dirty="0" smtClean="0">
                <a:solidFill>
                  <a:srgbClr val="56A8BD"/>
                </a:solidFill>
              </a:rPr>
              <a:t>地址</a:t>
            </a:r>
            <a:r>
              <a:rPr lang="en-US" altLang="zh-CN" sz="2000" dirty="0" smtClean="0">
                <a:solidFill>
                  <a:srgbClr val="56A8BD"/>
                </a:solidFill>
              </a:rPr>
              <a:t>)</a:t>
            </a:r>
            <a:endParaRPr lang="zh-CN" altLang="en-US" sz="2000" dirty="0">
              <a:solidFill>
                <a:srgbClr val="56A8B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21" y="2648277"/>
            <a:ext cx="23717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注释方法：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语言基础</a:t>
            </a:r>
          </a:p>
        </p:txBody>
      </p:sp>
      <p:sp>
        <p:nvSpPr>
          <p:cNvPr id="7" name="矩形 6"/>
          <p:cNvSpPr/>
          <p:nvPr/>
        </p:nvSpPr>
        <p:spPr>
          <a:xfrm>
            <a:off x="467817" y="226814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【/*】</a:t>
            </a:r>
            <a:r>
              <a:rPr lang="zh-CN" altLang="en-US" sz="2000" dirty="0" smtClean="0"/>
              <a:t>开始，</a:t>
            </a:r>
            <a:r>
              <a:rPr lang="en-US" altLang="zh-CN" sz="2000" dirty="0" smtClean="0"/>
              <a:t>【*/】</a:t>
            </a:r>
            <a:r>
              <a:rPr lang="zh-CN" altLang="en-US" sz="2000" dirty="0" smtClean="0"/>
              <a:t>结束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单行或多行均可适用</a:t>
            </a:r>
            <a:endParaRPr lang="zh-CN" altLang="en-US" sz="2000" dirty="0">
              <a:solidFill>
                <a:srgbClr val="56A8B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58661"/>
            <a:ext cx="50958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4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基础选择符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2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</TotalTime>
  <Words>1157</Words>
  <Application>Microsoft Office PowerPoint</Application>
  <PresentationFormat>自定义</PresentationFormat>
  <Paragraphs>151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230</cp:revision>
  <dcterms:created xsi:type="dcterms:W3CDTF">2019-02-21T04:23:58Z</dcterms:created>
  <dcterms:modified xsi:type="dcterms:W3CDTF">2019-06-15T09:48:16Z</dcterms:modified>
  <cp:category>视频教学</cp:category>
</cp:coreProperties>
</file>