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3"/>
  </p:notesMasterIdLst>
  <p:sldIdLst>
    <p:sldId id="256" r:id="rId2"/>
    <p:sldId id="319" r:id="rId3"/>
    <p:sldId id="273" r:id="rId4"/>
    <p:sldId id="301" r:id="rId5"/>
    <p:sldId id="302" r:id="rId6"/>
    <p:sldId id="320" r:id="rId7"/>
    <p:sldId id="303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21" r:id="rId18"/>
    <p:sldId id="316" r:id="rId19"/>
    <p:sldId id="315" r:id="rId20"/>
    <p:sldId id="318" r:id="rId21"/>
    <p:sldId id="317" r:id="rId22"/>
  </p:sldIdLst>
  <p:sldSz cx="11880850" cy="6840538"/>
  <p:notesSz cx="6858000" cy="9144000"/>
  <p:defaultTextStyle>
    <a:defPPr>
      <a:defRPr lang="zh-CN"/>
    </a:defPPr>
    <a:lvl1pPr marL="0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A8BD"/>
    <a:srgbClr val="002B41"/>
    <a:srgbClr val="3C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>
      <p:cViewPr>
        <p:scale>
          <a:sx n="100" d="100"/>
          <a:sy n="100" d="100"/>
        </p:scale>
        <p:origin x="-1080" y="-270"/>
      </p:cViewPr>
      <p:guideLst>
        <p:guide orient="horz" pos="2155"/>
        <p:guide pos="3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9D1AC-A8BF-4B60-A284-0E980C6D75C5}" type="datetimeFigureOut">
              <a:rPr lang="zh-CN" altLang="en-US" smtClean="0"/>
              <a:t>2019/6/19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685800"/>
            <a:ext cx="5953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B95B-2029-42C4-A169-5B6C05C0B8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7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599069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198138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79720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396277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995346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594415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193484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792553" algn="l" defTabSz="119813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未标题-2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80586" y="-266463"/>
            <a:ext cx="4500264" cy="40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4"/>
          <p:cNvSpPr txBox="1"/>
          <p:nvPr userDrawn="1"/>
        </p:nvSpPr>
        <p:spPr>
          <a:xfrm>
            <a:off x="467817" y="2190323"/>
            <a:ext cx="470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前端开发系列课程</a:t>
            </a:r>
            <a:endParaRPr lang="zh-CN" altLang="en-US" sz="24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67816" y="2651988"/>
            <a:ext cx="6408713" cy="1200329"/>
            <a:chOff x="3526907" y="1766113"/>
            <a:chExt cx="4202826" cy="1200329"/>
          </a:xfrm>
        </p:grpSpPr>
        <p:sp>
          <p:nvSpPr>
            <p:cNvPr id="16" name="矩形 15"/>
            <p:cNvSpPr/>
            <p:nvPr userDrawn="1"/>
          </p:nvSpPr>
          <p:spPr>
            <a:xfrm>
              <a:off x="3526907" y="1766113"/>
              <a:ext cx="255999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html / </a:t>
              </a:r>
              <a:r>
                <a:rPr kumimoji="0" lang="en-US" altLang="zh-CN" sz="72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css</a:t>
              </a:r>
              <a:endPara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6124159" y="1873834"/>
              <a:ext cx="160557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19813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6A8BD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入门篇</a:t>
              </a:r>
              <a:endParaRPr kumimoji="0" lang="en-US" altLang="zh-CN" sz="5800" b="1" i="0" u="none" strike="noStrike" kern="1200" cap="none" spc="0" normalizeH="0" baseline="0" noProof="0" dirty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9" name="文本框 229"/>
          <p:cNvSpPr txBox="1"/>
          <p:nvPr userDrawn="1"/>
        </p:nvSpPr>
        <p:spPr>
          <a:xfrm>
            <a:off x="9684841" y="5724525"/>
            <a:ext cx="164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讲师：如水迷</a:t>
            </a:r>
            <a:endParaRPr lang="zh-CN" altLang="en-US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3" descr="F:\柠檬学院\logo竖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5" y="395933"/>
            <a:ext cx="1008111" cy="10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5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360425" y="542925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60425" y="6228581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1698330" y="219014"/>
            <a:ext cx="9609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前端开发系列课程：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html + </a:t>
            </a:r>
            <a:r>
              <a:rPr kumimoji="0" lang="en-US" altLang="zh-CN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css</a:t>
            </a: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入门篇</a:t>
            </a:r>
            <a:endParaRPr lang="zh-CN" altLang="en-US" sz="1400" dirty="0">
              <a:solidFill>
                <a:srgbClr val="56A8BD"/>
              </a:solidFill>
            </a:endParaRPr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2051993" y="6300589"/>
            <a:ext cx="9468432" cy="297140"/>
            <a:chOff x="2051993" y="6300589"/>
            <a:chExt cx="9468432" cy="297140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2051993" y="6300589"/>
              <a:ext cx="12595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讲师：如水迷</a:t>
              </a:r>
              <a:endParaRPr lang="zh-CN" altLang="en-US" sz="1200" dirty="0">
                <a:solidFill>
                  <a:srgbClr val="56A8BD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6876529" y="6320730"/>
              <a:ext cx="46438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dirty="0" smtClean="0">
                  <a:solidFill>
                    <a:srgbClr val="56A8BD"/>
                  </a:solidFill>
                </a:rPr>
                <a:t>课程笔记、源码及相关资源，请在课程页面联系咨询老师免费获取</a:t>
              </a:r>
              <a:endParaRPr lang="en-US" altLang="zh-CN" sz="1200" dirty="0" smtClean="0">
                <a:solidFill>
                  <a:srgbClr val="56A8BD"/>
                </a:solidFill>
              </a:endParaRPr>
            </a:p>
          </p:txBody>
        </p:sp>
      </p:grpSp>
      <p:pic>
        <p:nvPicPr>
          <p:cNvPr id="1026" name="Picture 2" descr="F:\柠檬学院\logo横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25" y="205855"/>
            <a:ext cx="1310173" cy="33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924201" y="6320729"/>
            <a:ext cx="2434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dirty="0" smtClean="0">
                <a:solidFill>
                  <a:srgbClr val="56A8BD"/>
                </a:solidFill>
              </a:rPr>
              <a:t>留言信箱：</a:t>
            </a:r>
            <a:r>
              <a:rPr lang="en-US" altLang="zh-CN" sz="1200" dirty="0" smtClean="0">
                <a:solidFill>
                  <a:srgbClr val="56A8BD"/>
                </a:solidFill>
              </a:rPr>
              <a:t>998858@qq.com</a:t>
            </a:r>
            <a:endParaRPr lang="zh-CN" altLang="en-US" sz="1200" dirty="0">
              <a:solidFill>
                <a:srgbClr val="56A8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40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8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defTabSz="119813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302" indent="-449302" algn="l" defTabSz="1198138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73487" indent="-374418" algn="l" defTabSz="1198138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497673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96742" indent="-299535" algn="l" defTabSz="1198138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95811" indent="-299535" algn="l" defTabSz="1198138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9488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93950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93019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92088" indent="-299535" algn="l" defTabSz="11981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9069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8138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720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6277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5346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4415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3484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2553" algn="l" defTabSz="119813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29"/>
          <p:cNvSpPr txBox="1"/>
          <p:nvPr/>
        </p:nvSpPr>
        <p:spPr>
          <a:xfrm>
            <a:off x="467817" y="3927227"/>
            <a:ext cx="100091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200000"/>
              </a:lnSpc>
              <a:buFont typeface="Arial" pitchFamily="34" charset="0"/>
              <a:buNone/>
            </a:pP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第七章：</a:t>
            </a:r>
            <a:r>
              <a:rPr lang="en-US" altLang="zh-CN" sz="1600" b="1" dirty="0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b="1" dirty="0" smtClean="0">
                <a:solidFill>
                  <a:srgbClr val="002B41"/>
                </a:solidFill>
                <a:latin typeface="+mj-ea"/>
                <a:ea typeface="+mj-ea"/>
              </a:rPr>
              <a:t>核心：盒模型</a:t>
            </a:r>
            <a:endParaRPr lang="en-US" altLang="zh-CN" sz="1600" b="1" dirty="0" smtClean="0">
              <a:solidFill>
                <a:srgbClr val="002B41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1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en-US" altLang="zh-CN" sz="1600" dirty="0" err="1" smtClean="0">
                <a:solidFill>
                  <a:srgbClr val="002B41"/>
                </a:solidFill>
                <a:latin typeface="+mj-ea"/>
                <a:ea typeface="+mj-ea"/>
              </a:rPr>
              <a:t>css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盒模型思维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2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盒模型相关</a:t>
            </a:r>
            <a:r>
              <a:rPr lang="zh-CN" altLang="en-US" sz="1600" dirty="0">
                <a:solidFill>
                  <a:srgbClr val="002B41"/>
                </a:solidFill>
                <a:latin typeface="+mj-ea"/>
                <a:ea typeface="+mj-ea"/>
              </a:rPr>
              <a:t>属性</a:t>
            </a:r>
            <a:r>
              <a:rPr lang="en-US" altLang="zh-CN" sz="1600" dirty="0" smtClean="0">
                <a:solidFill>
                  <a:srgbClr val="002B41"/>
                </a:solidFill>
                <a:latin typeface="+mj-ea"/>
                <a:ea typeface="+mj-ea"/>
              </a:rPr>
              <a:t>	3</a:t>
            </a:r>
            <a:r>
              <a:rPr lang="zh-CN" altLang="en-US" sz="1600" dirty="0" smtClean="0">
                <a:solidFill>
                  <a:srgbClr val="002B41"/>
                </a:solidFill>
                <a:latin typeface="+mj-ea"/>
                <a:ea typeface="+mj-ea"/>
              </a:rPr>
              <a:t>、尺寸计算及模式转换</a:t>
            </a:r>
            <a:endParaRPr lang="zh-CN" altLang="en-US" sz="1600" dirty="0">
              <a:solidFill>
                <a:srgbClr val="002B4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36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外边距属性：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margin</a:t>
            </a:r>
            <a:r>
              <a:rPr lang="zh-CN" altLang="en-US" sz="1800" dirty="0" smtClean="0"/>
              <a:t>设置盒子外部四边的边距尺寸，用来控制盒子所在的位置，并不属于盒子本身。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margin</a:t>
            </a:r>
            <a:r>
              <a:rPr lang="zh-CN" altLang="en-US" sz="1800" dirty="0" smtClean="0"/>
              <a:t>是复合属性，可以拆解成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个方向的独立属性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定义</a:t>
            </a:r>
            <a:r>
              <a:rPr lang="zh-CN" altLang="en-US" sz="1800" dirty="0"/>
              <a:t>的是长度（距离</a:t>
            </a:r>
            <a:r>
              <a:rPr lang="zh-CN" altLang="en-US" sz="1800" dirty="0" smtClean="0"/>
              <a:t>），需要</a:t>
            </a:r>
            <a:r>
              <a:rPr lang="zh-CN" altLang="en-US" sz="1800" dirty="0"/>
              <a:t>指定</a:t>
            </a:r>
            <a:r>
              <a:rPr lang="zh-CN" altLang="en-US" sz="1800" dirty="0" smtClean="0"/>
              <a:t>单位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默认</a:t>
            </a:r>
            <a:r>
              <a:rPr lang="zh-CN" altLang="en-US" sz="1800" dirty="0"/>
              <a:t>值为</a:t>
            </a:r>
            <a:r>
              <a:rPr lang="en-US" altLang="zh-CN" sz="1800" dirty="0"/>
              <a:t>0</a:t>
            </a:r>
            <a:r>
              <a:rPr lang="zh-CN" altLang="en-US" sz="1800" dirty="0" smtClean="0"/>
              <a:t>，可以设定负值</a:t>
            </a:r>
            <a:endParaRPr lang="en-US" altLang="zh-CN" sz="1800" dirty="0"/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268017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margin-top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212233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margin-right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6156449" y="2186841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margin-bottom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8604721" y="2186841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margin-left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91" y="2800350"/>
            <a:ext cx="51625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36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</a:t>
            </a:r>
            <a:r>
              <a:rPr lang="zh-CN" altLang="en-US" sz="1800" dirty="0" smtClean="0"/>
              <a:t>设置盒子的边框效果，具有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个要素：</a:t>
            </a:r>
            <a:endParaRPr lang="en-US" altLang="zh-CN" sz="1800" dirty="0" smtClean="0"/>
          </a:p>
          <a:p>
            <a:pPr marL="601081" lvl="1" indent="-285750" defTabSz="91440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border-width</a:t>
            </a:r>
            <a:r>
              <a:rPr lang="en-US" altLang="zh-CN" sz="18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：边框宽度</a:t>
            </a:r>
            <a:endParaRPr lang="en-US" altLang="zh-CN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1081" lvl="1" indent="-285750" defTabSz="91440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border-color</a:t>
            </a:r>
            <a:r>
              <a:rPr lang="en-US" altLang="zh-CN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：边框</a:t>
            </a:r>
            <a:r>
              <a:rPr lang="zh-CN" altLang="en-US" sz="1800" dirty="0" smtClean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色彩</a:t>
            </a:r>
            <a:endParaRPr lang="en-US" altLang="zh-CN" sz="1800" dirty="0" smtClean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1081" lvl="1" indent="-285750" defTabSz="914400">
              <a:lnSpc>
                <a:spcPct val="200000"/>
              </a:lnSpc>
              <a:buFont typeface="Wingdings" pitchFamily="2" charset="2"/>
              <a:buChar char="ü"/>
            </a:pPr>
            <a:r>
              <a:rPr lang="en-US" altLang="zh-CN" sz="18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border-style</a:t>
            </a:r>
            <a:r>
              <a:rPr lang="en-US" altLang="zh-CN" sz="18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dirty="0">
                <a:solidFill>
                  <a:srgbClr val="56A8BD"/>
                </a:solidFill>
                <a:latin typeface="微软雅黑" pitchFamily="34" charset="-122"/>
                <a:ea typeface="微软雅黑" pitchFamily="34" charset="-122"/>
              </a:rPr>
              <a:t>：边框样式</a:t>
            </a:r>
            <a:endParaRPr lang="en-US" altLang="zh-CN" sz="1800" dirty="0">
              <a:solidFill>
                <a:srgbClr val="56A8BD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用</a:t>
            </a:r>
            <a:r>
              <a:rPr lang="en-US" altLang="zh-CN" sz="1800" dirty="0" smtClean="0"/>
              <a:t>border</a:t>
            </a:r>
            <a:r>
              <a:rPr lang="zh-CN" altLang="en-US" sz="1800" dirty="0" smtClean="0"/>
              <a:t>复合属性定义边框，通常定义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个要素的值，其中边框样式最为关键。</a:t>
            </a:r>
            <a:endParaRPr lang="en-US" altLang="zh-CN" sz="1800" dirty="0"/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268017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212233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border-color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6156449" y="2186841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border-style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67" y="2772197"/>
            <a:ext cx="502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1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边框属性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border-width</a:t>
            </a:r>
            <a:r>
              <a:rPr lang="zh-CN" altLang="en-US" sz="1800" dirty="0" smtClean="0"/>
              <a:t>宽度默认为</a:t>
            </a:r>
            <a:r>
              <a:rPr lang="en-US" altLang="zh-CN" sz="1800" dirty="0" smtClean="0"/>
              <a:t>3px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如果未设定</a:t>
            </a:r>
            <a:r>
              <a:rPr lang="en-US" altLang="zh-CN" sz="1800" dirty="0" smtClean="0"/>
              <a:t>border-style</a:t>
            </a:r>
            <a:r>
              <a:rPr lang="zh-CN" altLang="en-US" sz="1800" dirty="0" smtClean="0"/>
              <a:t>样式，宽度则为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，不呈现。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border-width</a:t>
            </a:r>
            <a:r>
              <a:rPr lang="zh-CN" altLang="en-US" sz="1800" dirty="0" smtClean="0"/>
              <a:t>的尺寸不支持</a:t>
            </a:r>
            <a:r>
              <a:rPr lang="en-US" altLang="zh-CN" sz="1800" dirty="0" smtClean="0"/>
              <a:t>%</a:t>
            </a:r>
            <a:r>
              <a:rPr lang="zh-CN" altLang="en-US" sz="1800" dirty="0" smtClean="0"/>
              <a:t>百分比。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/>
              <a:t>border-width</a:t>
            </a:r>
            <a:r>
              <a:rPr lang="zh-CN" altLang="en-US" sz="1800" dirty="0"/>
              <a:t>的尺寸不</a:t>
            </a:r>
            <a:r>
              <a:rPr lang="zh-CN" altLang="en-US" sz="1800" dirty="0" smtClean="0"/>
              <a:t>支持负值。</a:t>
            </a:r>
            <a:endParaRPr lang="en-US" altLang="zh-CN" sz="1800" dirty="0"/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23302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border-width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67" y="2772197"/>
            <a:ext cx="502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770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边框属性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色彩：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1109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border-color</a:t>
            </a:r>
            <a:r>
              <a:rPr lang="zh-CN" altLang="en-US" sz="1800" dirty="0" smtClean="0"/>
              <a:t>色彩默认为元素的文本色彩。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值为色彩值，多种形式可体现。</a:t>
            </a:r>
            <a:endParaRPr lang="en-US" altLang="zh-CN" sz="1800" dirty="0" smtClean="0"/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23302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border-color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67" y="2772197"/>
            <a:ext cx="50292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56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边框属性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border-style</a:t>
            </a:r>
            <a:r>
              <a:rPr lang="zh-CN" altLang="en-US" sz="1800" dirty="0" smtClean="0"/>
              <a:t>样式默认为</a:t>
            </a:r>
            <a:r>
              <a:rPr lang="en-US" altLang="zh-CN" sz="1800" dirty="0" smtClean="0"/>
              <a:t>none</a:t>
            </a:r>
            <a:r>
              <a:rPr lang="zh-CN" altLang="en-US" sz="1800" dirty="0" smtClean="0"/>
              <a:t>（无）。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border-style</a:t>
            </a:r>
            <a:r>
              <a:rPr lang="zh-CN" altLang="en-US" sz="1800" dirty="0" smtClean="0"/>
              <a:t>样式会受到</a:t>
            </a:r>
            <a:r>
              <a:rPr lang="en-US" altLang="zh-CN" sz="1800" dirty="0" smtClean="0"/>
              <a:t>border-width</a:t>
            </a:r>
            <a:r>
              <a:rPr lang="zh-CN" altLang="en-US" sz="1800" dirty="0" smtClean="0"/>
              <a:t>宽度的影响。</a:t>
            </a:r>
            <a:endParaRPr lang="en-US" altLang="zh-CN" sz="1800" dirty="0" smtClean="0"/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233022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border-style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89029"/>
              </p:ext>
            </p:extLst>
          </p:nvPr>
        </p:nvGraphicFramePr>
        <p:xfrm>
          <a:off x="6732513" y="2071284"/>
          <a:ext cx="4296271" cy="3869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757"/>
                <a:gridCol w="3263514"/>
              </a:tblGrid>
              <a:tr h="429918"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dotted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点状虚线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dashed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短横状虚线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solid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实线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double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双线（边框宽度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起步）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groove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 3D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凹槽边框（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边框宽度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起步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ridge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3D 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突槽边框（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边框宽度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起步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outset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凸起边框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边框宽度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起步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29918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inset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凹陷边框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（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边框宽度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3px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起步</a:t>
                      </a:r>
                      <a:r>
                        <a:rPr lang="zh-CN" alt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边框属性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方向拆解：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182856"/>
            <a:ext cx="5976664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border</a:t>
            </a:r>
            <a:r>
              <a:rPr lang="zh-CN" altLang="en-US" sz="1800" dirty="0" smtClean="0"/>
              <a:t>复合属性，还可以按照方向来进行单独设置：</a:t>
            </a:r>
            <a:endParaRPr lang="en-US" altLang="zh-CN" sz="1800" dirty="0"/>
          </a:p>
        </p:txBody>
      </p:sp>
      <p:sp>
        <p:nvSpPr>
          <p:cNvPr id="7" name="文本框 32"/>
          <p:cNvSpPr txBox="1"/>
          <p:nvPr/>
        </p:nvSpPr>
        <p:spPr>
          <a:xfrm>
            <a:off x="873895" y="2916213"/>
            <a:ext cx="19701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3060105" y="2916213"/>
            <a:ext cx="19701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border-right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5292353" y="2916213"/>
            <a:ext cx="19701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border-bottom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7524601" y="2916213"/>
            <a:ext cx="19701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border-left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1695318" y="3420269"/>
            <a:ext cx="356675" cy="72008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2"/>
          <p:cNvSpPr txBox="1"/>
          <p:nvPr/>
        </p:nvSpPr>
        <p:spPr>
          <a:xfrm>
            <a:off x="873895" y="4284365"/>
            <a:ext cx="24742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border-top-width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2"/>
          <p:cNvSpPr txBox="1"/>
          <p:nvPr/>
        </p:nvSpPr>
        <p:spPr>
          <a:xfrm>
            <a:off x="873895" y="4788421"/>
            <a:ext cx="24742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border-top-color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2"/>
          <p:cNvSpPr txBox="1"/>
          <p:nvPr/>
        </p:nvSpPr>
        <p:spPr>
          <a:xfrm>
            <a:off x="873895" y="5292477"/>
            <a:ext cx="247424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border-top-style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459139" y="4401669"/>
            <a:ext cx="4032448" cy="504056"/>
          </a:xfrm>
          <a:prstGeom prst="borderCallout2">
            <a:avLst/>
          </a:prstGeom>
          <a:noFill/>
          <a:ln>
            <a:solidFill>
              <a:srgbClr val="56A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关键词顺序：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border +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方向 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要素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53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939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方向性复合属性值的缩写规律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【TRBL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顺时针原则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margin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2021602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32"/>
          <p:cNvSpPr txBox="1"/>
          <p:nvPr/>
        </p:nvSpPr>
        <p:spPr>
          <a:xfrm>
            <a:off x="3636169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9955"/>
              </p:ext>
            </p:extLst>
          </p:nvPr>
        </p:nvGraphicFramePr>
        <p:xfrm>
          <a:off x="455980" y="2803531"/>
          <a:ext cx="10308981" cy="3065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82"/>
                <a:gridCol w="1819275"/>
                <a:gridCol w="2952750"/>
                <a:gridCol w="4638674"/>
              </a:tblGrid>
              <a:tr h="5314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例子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例子注释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3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个值</a:t>
                      </a:r>
                      <a:endParaRPr lang="zh-CN" altLang="en-US" sz="1400" b="1" dirty="0">
                        <a:solidFill>
                          <a:srgbClr val="DC6C7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个方向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56A8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margin:10px;    </a:t>
                      </a:r>
                      <a:endParaRPr lang="zh-CN" altLang="en-US" sz="1400" dirty="0">
                        <a:solidFill>
                          <a:srgbClr val="56A8B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 所有 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4 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个外边距都是 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 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31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个值</a:t>
                      </a:r>
                      <a:endParaRPr lang="zh-CN" altLang="en-US" sz="1400" b="1" dirty="0">
                        <a:solidFill>
                          <a:srgbClr val="DC6C7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上下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 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/   </a:t>
                      </a:r>
                      <a:r>
                        <a:rPr lang="zh-CN" altLang="en-US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左右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56A8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border-width:5px 10px; </a:t>
                      </a:r>
                      <a:endParaRPr lang="zh-CN" altLang="en-US" sz="1400" dirty="0">
                        <a:solidFill>
                          <a:srgbClr val="56A8B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/* 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上下边框宽度为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，左右边框宽度为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10px*/</a:t>
                      </a:r>
                      <a:endParaRPr lang="zh-CN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35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个值</a:t>
                      </a:r>
                      <a:endParaRPr lang="zh-CN" altLang="en-US" sz="1400" b="1" dirty="0">
                        <a:solidFill>
                          <a:srgbClr val="DC6C7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左右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56A8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padding:30px 20px 10px;</a:t>
                      </a:r>
                      <a:endParaRPr lang="zh-CN" altLang="en-US" sz="1400" dirty="0">
                        <a:solidFill>
                          <a:srgbClr val="56A8B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/* 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，左右内边距为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，下内边距为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10px */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7354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400" b="1" i="0" kern="1200" dirty="0" smtClean="0">
                          <a:solidFill>
                            <a:srgbClr val="DC6C7C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个值</a:t>
                      </a:r>
                      <a:endParaRPr lang="zh-CN" altLang="en-US" sz="1400" b="1" dirty="0">
                        <a:solidFill>
                          <a:srgbClr val="DC6C7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上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右  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/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下 </a:t>
                      </a:r>
                      <a:r>
                        <a:rPr lang="en-US" altLang="zh-CN" sz="14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/  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左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56A8BD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padding:5px 10px 15px 20px;</a:t>
                      </a:r>
                      <a:endParaRPr lang="zh-CN" altLang="en-US" sz="1400" dirty="0">
                        <a:solidFill>
                          <a:srgbClr val="56A8BD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/* 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上内边距为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，右内边距为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10px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，下内边距为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15px </a:t>
                      </a:r>
                      <a:r>
                        <a:rPr lang="zh-CN" altLang="en-US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，左内边距为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20px</a:t>
                      </a:r>
                      <a:r>
                        <a:rPr lang="en-US" altLang="zh-CN" sz="14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en-US" altLang="zh-CN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*/</a:t>
                      </a:r>
                      <a:endParaRPr lang="zh-CN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86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3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、盒模型计算及模式转换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662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盒子的自身尺寸：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441847" y="2186841"/>
            <a:ext cx="549857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content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padding + border</a:t>
            </a:r>
          </a:p>
        </p:txBody>
      </p:sp>
      <p:sp>
        <p:nvSpPr>
          <p:cNvPr id="12" name="文本框 32"/>
          <p:cNvSpPr txBox="1"/>
          <p:nvPr/>
        </p:nvSpPr>
        <p:spPr>
          <a:xfrm>
            <a:off x="323801" y="2997513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盒子的占位尺寸：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2"/>
          <p:cNvSpPr txBox="1"/>
          <p:nvPr/>
        </p:nvSpPr>
        <p:spPr>
          <a:xfrm>
            <a:off x="405223" y="3636293"/>
            <a:ext cx="55352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占位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content 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padding + 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 + margin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41" y="2628181"/>
            <a:ext cx="5198917" cy="31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盒子计算的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种模式：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283428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标准模式：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content-box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3631829" y="2186841"/>
            <a:ext cx="283428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怪异模式：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border-box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96121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标准模式：以</a:t>
            </a:r>
            <a:r>
              <a:rPr lang="en-US" altLang="zh-CN" sz="1800" dirty="0" smtClean="0"/>
              <a:t>width/height</a:t>
            </a:r>
            <a:r>
              <a:rPr lang="zh-CN" altLang="en-US" sz="1800" dirty="0" smtClean="0"/>
              <a:t>作为盒子的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区域尺寸，盒子自身尺寸计算得出。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怪异模式：以</a:t>
            </a:r>
            <a:r>
              <a:rPr lang="en-US" altLang="zh-CN" sz="1800" dirty="0" smtClean="0"/>
              <a:t>width/height</a:t>
            </a:r>
            <a:r>
              <a:rPr lang="zh-CN" altLang="en-US" sz="1800" dirty="0" smtClean="0"/>
              <a:t>作为盒子自身尺寸，其内部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区域尺寸计算得出。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0392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box model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盒模型思维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文本框 32"/>
          <p:cNvSpPr txBox="1"/>
          <p:nvPr/>
        </p:nvSpPr>
        <p:spPr>
          <a:xfrm>
            <a:off x="2988097" y="3132237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去呈现</a:t>
            </a:r>
            <a:r>
              <a:rPr lang="en-US" altLang="zh-CN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元素的核心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种模式的转换：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7" name="文本框 32"/>
          <p:cNvSpPr txBox="1"/>
          <p:nvPr/>
        </p:nvSpPr>
        <p:spPr>
          <a:xfrm>
            <a:off x="441847" y="2186841"/>
            <a:ext cx="283428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box-sizing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7817" y="2696121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使用</a:t>
            </a:r>
            <a:r>
              <a:rPr lang="en-US" altLang="zh-CN" sz="1800" dirty="0" smtClean="0"/>
              <a:t>box-sizing</a:t>
            </a:r>
            <a:r>
              <a:rPr lang="zh-CN" altLang="en-US" sz="1800" dirty="0" smtClean="0"/>
              <a:t>属性可以将盒模型的模式由默认的标准模式转换为怪异模式。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怪异模式可以更为方便的去指定盒子的自身尺寸，省去计算。</a:t>
            </a:r>
            <a:endParaRPr lang="en-US" altLang="zh-CN" sz="1800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870827"/>
              </p:ext>
            </p:extLst>
          </p:nvPr>
        </p:nvGraphicFramePr>
        <p:xfrm>
          <a:off x="683841" y="4069590"/>
          <a:ext cx="9605105" cy="1654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3909159"/>
                <a:gridCol w="4327794"/>
              </a:tblGrid>
              <a:tr h="411606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值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b="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公式</a:t>
                      </a:r>
                      <a:endParaRPr lang="zh-CN" altLang="en-US" sz="1400" b="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005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4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content-box</a:t>
                      </a:r>
                      <a:endParaRPr lang="zh-CN" altLang="en-US" sz="14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设定盒子为标准模式（默认值）</a:t>
                      </a:r>
                      <a:endParaRPr lang="en-US" altLang="zh-CN" sz="140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98138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盒子尺寸</a:t>
                      </a:r>
                      <a:r>
                        <a:rPr lang="en-US" altLang="zh-CN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=width/height + padding + border</a:t>
                      </a:r>
                      <a:endParaRPr lang="zh-CN" altLang="en-US" sz="140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00582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altLang="zh-CN" sz="1400" b="0" i="0" kern="1200" dirty="0" smtClean="0">
                          <a:solidFill>
                            <a:srgbClr val="3A3A3A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border-box</a:t>
                      </a:r>
                      <a:endParaRPr lang="zh-CN" altLang="en-US" sz="1400" dirty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zh-CN" altLang="en-US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设定盒子为怪异模式</a:t>
                      </a:r>
                      <a:endParaRPr lang="en-US" altLang="zh-CN" sz="140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1198138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盒子尺寸</a:t>
                      </a:r>
                      <a:r>
                        <a:rPr lang="en-US" altLang="zh-CN" sz="1400" dirty="0" smtClean="0">
                          <a:solidFill>
                            <a:srgbClr val="3A3A3A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=width/height</a:t>
                      </a:r>
                      <a:endParaRPr lang="zh-CN" altLang="en-US" sz="1400" dirty="0" smtClean="0">
                        <a:solidFill>
                          <a:srgbClr val="3A3A3A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3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转换示例：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0072" y="2268141"/>
            <a:ext cx="2504762" cy="378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553" y="2268141"/>
            <a:ext cx="2504762" cy="377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81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5" name="文本框 229"/>
          <p:cNvSpPr txBox="1"/>
          <p:nvPr/>
        </p:nvSpPr>
        <p:spPr>
          <a:xfrm>
            <a:off x="1005762" y="3348261"/>
            <a:ext cx="3926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生活中的盒子</a:t>
            </a:r>
            <a:endParaRPr lang="en-US" altLang="zh-CN" sz="1800" dirty="0" smtClean="0">
              <a:solidFill>
                <a:srgbClr val="DC6C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229"/>
          <p:cNvSpPr txBox="1"/>
          <p:nvPr/>
        </p:nvSpPr>
        <p:spPr>
          <a:xfrm>
            <a:off x="6516489" y="3348261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中的盒子</a:t>
            </a:r>
            <a:endParaRPr lang="en-US" altLang="zh-CN" sz="1800" dirty="0" smtClean="0">
              <a:solidFill>
                <a:srgbClr val="DC6C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89" y="3880438"/>
            <a:ext cx="3038034" cy="206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521" y="3870388"/>
            <a:ext cx="3048383" cy="2060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39825" y="2024822"/>
            <a:ext cx="87849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solidFill>
                  <a:prstClr val="black"/>
                </a:solidFill>
              </a:rPr>
              <a:t>浏览器窗口中呈现的页面区域，看作是一个</a:t>
            </a:r>
            <a:r>
              <a:rPr lang="en-US" altLang="zh-CN" sz="2000" dirty="0" smtClean="0">
                <a:solidFill>
                  <a:prstClr val="black"/>
                </a:solidFill>
              </a:rPr>
              <a:t>2D</a:t>
            </a:r>
            <a:r>
              <a:rPr lang="zh-CN" altLang="en-US" sz="2000" dirty="0" smtClean="0">
                <a:solidFill>
                  <a:prstClr val="black"/>
                </a:solidFill>
              </a:rPr>
              <a:t>平面，所有的</a:t>
            </a: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对象都可以看作是平面中的矩形（盒子）！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5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4" name="矩形 3"/>
          <p:cNvSpPr/>
          <p:nvPr/>
        </p:nvSpPr>
        <p:spPr>
          <a:xfrm>
            <a:off x="539825" y="2024822"/>
            <a:ext cx="87849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html</a:t>
            </a:r>
            <a:r>
              <a:rPr lang="zh-CN" altLang="en-US" sz="2000" dirty="0" smtClean="0">
                <a:solidFill>
                  <a:prstClr val="black"/>
                </a:solidFill>
              </a:rPr>
              <a:t>对象中装载的内容 </a:t>
            </a:r>
            <a:r>
              <a:rPr lang="en-US" altLang="zh-CN" sz="2000" dirty="0" smtClean="0">
                <a:solidFill>
                  <a:prstClr val="black"/>
                </a:solidFill>
              </a:rPr>
              <a:t>= </a:t>
            </a:r>
            <a:r>
              <a:rPr lang="zh-CN" altLang="en-US" sz="2000" dirty="0" smtClean="0">
                <a:solidFill>
                  <a:prstClr val="black"/>
                </a:solidFill>
              </a:rPr>
              <a:t>盒子中装载的内容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9" name="Picture 2" descr="C:\Users\Administrator\Desktop\10453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6" y="3276253"/>
            <a:ext cx="4821297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229"/>
          <p:cNvSpPr txBox="1"/>
          <p:nvPr/>
        </p:nvSpPr>
        <p:spPr>
          <a:xfrm>
            <a:off x="672978" y="2629922"/>
            <a:ext cx="33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生活中的盒子</a:t>
            </a:r>
            <a:endParaRPr lang="en-US" altLang="zh-CN" sz="1800" dirty="0" smtClean="0">
              <a:solidFill>
                <a:srgbClr val="DC6C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229"/>
          <p:cNvSpPr txBox="1"/>
          <p:nvPr/>
        </p:nvSpPr>
        <p:spPr>
          <a:xfrm>
            <a:off x="6183705" y="2629922"/>
            <a:ext cx="333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CSS</a:t>
            </a:r>
            <a:r>
              <a:rPr lang="zh-CN" altLang="en-US" sz="1800" dirty="0" smtClean="0">
                <a:solidFill>
                  <a:srgbClr val="DC6C7C"/>
                </a:solidFill>
                <a:latin typeface="微软雅黑" pitchFamily="34" charset="-122"/>
                <a:ea typeface="微软雅黑" pitchFamily="34" charset="-122"/>
              </a:rPr>
              <a:t>中的盒子</a:t>
            </a:r>
            <a:endParaRPr lang="en-US" altLang="zh-CN" sz="1800" dirty="0" smtClean="0">
              <a:solidFill>
                <a:srgbClr val="DC6C7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13" y="3273248"/>
            <a:ext cx="4062302" cy="227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70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485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构成部分：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15" name="矩形 14"/>
          <p:cNvSpPr/>
          <p:nvPr/>
        </p:nvSpPr>
        <p:spPr>
          <a:xfrm>
            <a:off x="792088" y="2268141"/>
            <a:ext cx="10116889" cy="246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盒子中装载的内容（</a:t>
            </a:r>
            <a:r>
              <a:rPr lang="en-US" altLang="zh-CN" sz="2000" dirty="0"/>
              <a:t>content</a:t>
            </a:r>
            <a:r>
              <a:rPr lang="zh-CN" altLang="en-US" sz="2000" dirty="0"/>
              <a:t>）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盒子内边距（</a:t>
            </a:r>
            <a:r>
              <a:rPr lang="en-US" altLang="zh-CN" sz="2000" dirty="0"/>
              <a:t>padding</a:t>
            </a:r>
            <a:r>
              <a:rPr lang="zh-CN" altLang="en-US" sz="2000" dirty="0"/>
              <a:t>）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盒子边框（</a:t>
            </a:r>
            <a:r>
              <a:rPr lang="en-US" altLang="zh-CN" sz="2000" dirty="0"/>
              <a:t>border</a:t>
            </a:r>
            <a:r>
              <a:rPr lang="zh-CN" altLang="en-US" sz="2000" dirty="0"/>
              <a:t>）</a:t>
            </a:r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000" dirty="0"/>
              <a:t>盒子外边距（</a:t>
            </a:r>
            <a:r>
              <a:rPr lang="en-US" altLang="zh-CN" sz="2000" dirty="0"/>
              <a:t>margin</a:t>
            </a:r>
            <a:r>
              <a:rPr lang="zh-CN" altLang="en-US" sz="20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50" y="2044517"/>
            <a:ext cx="5619750" cy="3427595"/>
          </a:xfrm>
          <a:prstGeom prst="rect">
            <a:avLst/>
          </a:prstGeom>
        </p:spPr>
      </p:pic>
      <p:sp>
        <p:nvSpPr>
          <p:cNvPr id="6" name="文本框 32"/>
          <p:cNvSpPr txBox="1"/>
          <p:nvPr/>
        </p:nvSpPr>
        <p:spPr>
          <a:xfrm>
            <a:off x="6444481" y="548354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8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：可以通过</a:t>
            </a:r>
            <a:r>
              <a:rPr lang="en-US" altLang="zh-CN" sz="18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F12</a:t>
            </a:r>
            <a:r>
              <a:rPr lang="zh-CN" altLang="en-US" sz="1800" dirty="0" smtClean="0">
                <a:solidFill>
                  <a:srgbClr val="56A8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查看盒模型</a:t>
            </a:r>
            <a:endParaRPr lang="zh-CN" altLang="en-US" sz="1800" dirty="0">
              <a:solidFill>
                <a:srgbClr val="56A8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4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11"/>
          <p:cNvSpPr txBox="1"/>
          <p:nvPr/>
        </p:nvSpPr>
        <p:spPr>
          <a:xfrm>
            <a:off x="2084475" y="2176969"/>
            <a:ext cx="77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、</a:t>
            </a: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box model</a:t>
            </a:r>
            <a:r>
              <a:rPr lang="zh-CN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盒模型属性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554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盒模型属性：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56030"/>
              </p:ext>
            </p:extLst>
          </p:nvPr>
        </p:nvGraphicFramePr>
        <p:xfrm>
          <a:off x="539826" y="2340149"/>
          <a:ext cx="7920879" cy="352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774"/>
                <a:gridCol w="2483665"/>
                <a:gridCol w="3960440"/>
              </a:tblGrid>
              <a:tr h="588065"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属性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描述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微软雅黑" pitchFamily="34" charset="-122"/>
                          <a:ea typeface="微软雅黑" pitchFamily="34" charset="-122"/>
                        </a:rPr>
                        <a:t>说明</a:t>
                      </a:r>
                      <a:endParaRPr lang="zh-CN" altLang="en-US" sz="16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width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设置对象宽度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可以带有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【min-】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【max-】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的前缀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/>
                      </a:r>
                      <a:b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</a:b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用来设定范围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height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设置对象高度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padding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设置对象的内部边距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可以单独指定某个方向的边距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margin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设置对象的外部边距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88065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border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设置对象的边框效果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包含边框设定的多个参数，可以分解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37" y="2340149"/>
            <a:ext cx="223837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4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宽高属性：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7" y="2556173"/>
            <a:ext cx="101168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宽高属性默认设定的是盒子中的</a:t>
            </a:r>
            <a:r>
              <a:rPr lang="en-US" altLang="zh-CN" sz="1800" dirty="0" smtClean="0"/>
              <a:t>content</a:t>
            </a:r>
            <a:r>
              <a:rPr lang="zh-CN" altLang="en-US" sz="1800" dirty="0" smtClean="0"/>
              <a:t>区域尺寸</a:t>
            </a:r>
            <a:endParaRPr lang="zh-CN" altLang="en-US" sz="18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定义的是长度（距离），其值需要指定单位</a:t>
            </a:r>
            <a:endParaRPr lang="zh-CN" altLang="en-US" sz="1800" dirty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未指定值的时候，值默认为</a:t>
            </a:r>
            <a:r>
              <a:rPr lang="en-US" altLang="zh-CN" sz="1800" dirty="0" smtClean="0"/>
              <a:t>auto</a:t>
            </a:r>
            <a:r>
              <a:rPr lang="zh-CN" altLang="en-US" sz="1800" dirty="0" smtClean="0"/>
              <a:t>（自动）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添加</a:t>
            </a:r>
            <a:r>
              <a:rPr lang="en-US" altLang="zh-CN" sz="1800" dirty="0" smtClean="0"/>
              <a:t>【min-】</a:t>
            </a:r>
            <a:r>
              <a:rPr lang="zh-CN" altLang="en-US" sz="1800" dirty="0" smtClean="0"/>
              <a:t>前缀，设定最小宽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高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添加</a:t>
            </a:r>
            <a:r>
              <a:rPr lang="en-US" altLang="zh-CN" sz="1800" dirty="0" smtClean="0"/>
              <a:t>【max-】</a:t>
            </a:r>
            <a:r>
              <a:rPr lang="zh-CN" altLang="en-US" sz="1800" dirty="0" smtClean="0"/>
              <a:t>前缀，设定最大宽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高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465" y="2700189"/>
            <a:ext cx="50482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32"/>
          <p:cNvSpPr txBox="1"/>
          <p:nvPr/>
        </p:nvSpPr>
        <p:spPr>
          <a:xfrm>
            <a:off x="441847" y="2186841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width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1835969" y="2186841"/>
            <a:ext cx="100811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1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/>
        </p:nvSpPr>
        <p:spPr>
          <a:xfrm>
            <a:off x="360425" y="1548061"/>
            <a:ext cx="608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内边距属性：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0425" y="755973"/>
            <a:ext cx="11160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19813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css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6A8B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盒模型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7818" y="2696121"/>
            <a:ext cx="59766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设置盒子内部四边的边距尺寸，用来控制盒子中内容区域到盒子边缘（边框）的距离。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zh-CN" sz="1800" dirty="0" smtClean="0"/>
              <a:t>padding</a:t>
            </a:r>
            <a:r>
              <a:rPr lang="zh-CN" altLang="en-US" sz="1800" dirty="0" smtClean="0"/>
              <a:t>是复合属性，可以拆解成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个方向的独立属性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定义</a:t>
            </a:r>
            <a:r>
              <a:rPr lang="zh-CN" altLang="en-US" sz="1800" dirty="0"/>
              <a:t>的是长度（距离</a:t>
            </a:r>
            <a:r>
              <a:rPr lang="zh-CN" altLang="en-US" sz="1800" dirty="0" smtClean="0"/>
              <a:t>），需要</a:t>
            </a:r>
            <a:r>
              <a:rPr lang="zh-CN" altLang="en-US" sz="1800" dirty="0"/>
              <a:t>指定</a:t>
            </a:r>
            <a:r>
              <a:rPr lang="zh-CN" altLang="en-US" sz="1800" dirty="0" smtClean="0"/>
              <a:t>单位</a:t>
            </a:r>
            <a:endParaRPr lang="en-US" altLang="zh-CN" sz="1800" dirty="0" smtClean="0"/>
          </a:p>
          <a:p>
            <a:pPr marL="342900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1800" dirty="0" smtClean="0"/>
              <a:t>默认</a:t>
            </a:r>
            <a:r>
              <a:rPr lang="zh-CN" altLang="en-US" sz="1800" dirty="0"/>
              <a:t>值为</a:t>
            </a:r>
            <a:r>
              <a:rPr lang="en-US" altLang="zh-CN" sz="1800" dirty="0"/>
              <a:t>0</a:t>
            </a:r>
            <a:r>
              <a:rPr lang="zh-CN" altLang="en-US" sz="1800" dirty="0"/>
              <a:t>，不允许出现</a:t>
            </a:r>
            <a:r>
              <a:rPr lang="zh-CN" altLang="en-US" sz="1800" dirty="0" smtClean="0"/>
              <a:t>负值</a:t>
            </a:r>
            <a:endParaRPr lang="en-US" altLang="zh-CN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00" y="2700189"/>
            <a:ext cx="50387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32"/>
          <p:cNvSpPr txBox="1"/>
          <p:nvPr/>
        </p:nvSpPr>
        <p:spPr>
          <a:xfrm>
            <a:off x="441847" y="2186841"/>
            <a:ext cx="1394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32"/>
          <p:cNvSpPr txBox="1"/>
          <p:nvPr/>
        </p:nvSpPr>
        <p:spPr>
          <a:xfrm>
            <a:off x="2268017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padding-top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2"/>
          <p:cNvSpPr txBox="1"/>
          <p:nvPr/>
        </p:nvSpPr>
        <p:spPr>
          <a:xfrm>
            <a:off x="4212233" y="2186841"/>
            <a:ext cx="187220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padding-right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32"/>
          <p:cNvSpPr txBox="1"/>
          <p:nvPr/>
        </p:nvSpPr>
        <p:spPr>
          <a:xfrm>
            <a:off x="6156449" y="2186841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padding-bottom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8604721" y="2186841"/>
            <a:ext cx="2376264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padding-left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41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视频教学​">
  <a:themeElements>
    <a:clrScheme name="视频教学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6A8BD"/>
      </a:accent1>
      <a:accent2>
        <a:srgbClr val="D75569"/>
      </a:accent2>
      <a:accent3>
        <a:srgbClr val="002B41"/>
      </a:accent3>
      <a:accent4>
        <a:srgbClr val="8064A2"/>
      </a:accent4>
      <a:accent5>
        <a:srgbClr val="4BACC6"/>
      </a:accent5>
      <a:accent6>
        <a:srgbClr val="F79646"/>
      </a:accent6>
      <a:hlink>
        <a:srgbClr val="4BACC6"/>
      </a:hlink>
      <a:folHlink>
        <a:srgbClr val="4BACC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985</Words>
  <Application>Microsoft Office PowerPoint</Application>
  <PresentationFormat>自定义</PresentationFormat>
  <Paragraphs>181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1_视频教学​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柠檬学院 edu.bjlemon.com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html/css入门篇</dc:title>
  <dc:subject>web前端开发系列课程</dc:subject>
  <dc:creator>如水迷</dc:creator>
  <cp:keywords>零基础入门web前端开发</cp:keywords>
  <cp:lastModifiedBy>brier</cp:lastModifiedBy>
  <cp:revision>337</cp:revision>
  <dcterms:created xsi:type="dcterms:W3CDTF">2019-02-21T04:23:58Z</dcterms:created>
  <dcterms:modified xsi:type="dcterms:W3CDTF">2019-06-19T05:47:38Z</dcterms:modified>
  <cp:category>视频教学</cp:category>
</cp:coreProperties>
</file>