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6" r:id="rId4"/>
    <p:sldId id="267" r:id="rId5"/>
    <p:sldId id="271" r:id="rId6"/>
    <p:sldId id="270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45F7337-F00A-43AE-90BB-C1751C0ADD26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E37DE4-9331-481E-8F96-C2C9D5EBA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37DE4-9331-481E-8F96-C2C9D5EBA10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000250"/>
            <a:ext cx="9144000" cy="242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pic>
        <p:nvPicPr>
          <p:cNvPr id="12" name="Picture 12" descr="dfdg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2000250"/>
            <a:ext cx="9144000" cy="242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pic>
        <p:nvPicPr>
          <p:cNvPr id="14" name="Picture 9" descr="C:\Users\TrungNT\Desktop\Untitled-5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8" y="2657475"/>
            <a:ext cx="2286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5786438" y="3643313"/>
            <a:ext cx="2571750" cy="15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1" descr="Untitled-2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2313" y="5643563"/>
            <a:ext cx="2378075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7026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D41C2-4DA5-4B84-B692-714001ADBF90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3024F4-CF1A-4FDD-9D7D-CBAD6740D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599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D41C2-4DA5-4B84-B692-714001ADBF90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3024F4-CF1A-4FDD-9D7D-CBAD6740D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6055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4048" y="2564905"/>
            <a:ext cx="3397002" cy="86409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algn="r" eaLnBrk="1" hangingPunct="1"/>
            <a:r>
              <a:rPr lang="vi-VN" b="1" dirty="0">
                <a:solidFill>
                  <a:srgbClr val="0070C0"/>
                </a:solidFill>
                <a:latin typeface="Arial" charset="0"/>
              </a:rPr>
              <a:t>Thank you!</a:t>
            </a:r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 bwMode="auto">
          <a:xfrm>
            <a:off x="6000750" y="3500438"/>
            <a:ext cx="2400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charset="0"/>
              <a:buNone/>
            </a:pPr>
            <a:r>
              <a:rPr lang="vi-VN" sz="1200">
                <a:solidFill>
                  <a:srgbClr val="0070C0"/>
                </a:solidFill>
                <a:latin typeface="Myriad Pro" charset="0"/>
              </a:rPr>
              <a:t>			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1688" y="3355975"/>
            <a:ext cx="6215062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313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D41C2-4DA5-4B84-B692-714001ADBF90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3024F4-CF1A-4FDD-9D7D-CBAD6740D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203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4385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D41C2-4DA5-4B84-B692-714001ADBF90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3024F4-CF1A-4FDD-9D7D-CBAD6740D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873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D41C2-4DA5-4B84-B692-714001ADBF90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3024F4-CF1A-4FDD-9D7D-CBAD6740D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18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D41C2-4DA5-4B84-B692-714001ADBF90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3024F4-CF1A-4FDD-9D7D-CBAD6740D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229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D41C2-4DA5-4B84-B692-714001ADBF90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3024F4-CF1A-4FDD-9D7D-CBAD6740D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16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D41C2-4DA5-4B84-B692-714001ADBF90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3024F4-CF1A-4FDD-9D7D-CBAD6740D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56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D41C2-4DA5-4B84-B692-714001ADBF90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3024F4-CF1A-4FDD-9D7D-CBAD6740D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1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TrungNT\Desktop\Untitled-1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25" y="6357958"/>
            <a:ext cx="70008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8358188" y="357188"/>
            <a:ext cx="785812" cy="571500"/>
            <a:chOff x="8358214" y="214290"/>
            <a:chExt cx="785786" cy="785818"/>
          </a:xfrm>
        </p:grpSpPr>
        <p:sp>
          <p:nvSpPr>
            <p:cNvPr id="15" name="Rectangle 14"/>
            <p:cNvSpPr/>
            <p:nvPr/>
          </p:nvSpPr>
          <p:spPr>
            <a:xfrm>
              <a:off x="8358214" y="214290"/>
              <a:ext cx="117471" cy="7858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01084" y="214290"/>
              <a:ext cx="642916" cy="785818"/>
            </a:xfrm>
            <a:prstGeom prst="rect">
              <a:avLst/>
            </a:prstGeom>
            <a:solidFill>
              <a:srgbClr val="00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399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3200" b="1" kern="1200" cap="all" dirty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741363" indent="-741363" algn="l" defTabSz="914400" rtl="0" eaLnBrk="0" fontAlgn="base" latinLnBrk="0" hangingPunct="0">
        <a:spcBef>
          <a:spcPct val="20000"/>
        </a:spcBef>
        <a:spcAft>
          <a:spcPct val="0"/>
        </a:spcAft>
        <a:buClr>
          <a:schemeClr val="accent1"/>
        </a:buClr>
        <a:buFont typeface="Calibri" pitchFamily="34" charset="0"/>
        <a:buChar char="❶"/>
        <a:defRPr lang="en-US" sz="3200" kern="120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14400" indent="-569913" algn="l" defTabSz="914400" rtl="0" eaLnBrk="1" latinLnBrk="0" hangingPunct="1">
        <a:spcBef>
          <a:spcPct val="20000"/>
        </a:spcBef>
        <a:buClr>
          <a:srgbClr val="C00000"/>
        </a:buClr>
        <a:buFont typeface="Wingdings 3" pitchFamily="18" charset="2"/>
        <a:buChar char="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6500" indent="-5842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6588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6700" indent="-6223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438400" y="2130425"/>
            <a:ext cx="6019800" cy="1470025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 smtClean="0"/>
              <a:t>Vina</a:t>
            </a:r>
            <a:r>
              <a:rPr lang="en-US" dirty="0" smtClean="0"/>
              <a:t> phone </a:t>
            </a:r>
            <a:r>
              <a:rPr lang="en-US" smtClean="0"/>
              <a:t>postpaid billing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438400" y="3733800"/>
            <a:ext cx="6019800" cy="6096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1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114799" y="1871663"/>
            <a:ext cx="3124201" cy="2128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CCBS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44051" y="2294334"/>
            <a:ext cx="990600" cy="1354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VNP BSS POS (23 incl. HN, HCM)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1379" y="1871662"/>
            <a:ext cx="2061949" cy="2128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2" y="1871662"/>
            <a:ext cx="1223748" cy="3538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51379" y="4271097"/>
            <a:ext cx="5587621" cy="1139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VNP BSS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17612" y="2846540"/>
            <a:ext cx="262178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626862" y="2506263"/>
            <a:ext cx="262178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022" y="22860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MSCs</a:t>
            </a:r>
          </a:p>
          <a:p>
            <a:pPr algn="ctr"/>
            <a:r>
              <a:rPr lang="en-US" sz="1200" dirty="0" smtClean="0"/>
              <a:t>GGSN/ SGSN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95022" y="28575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022" y="34290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HLRs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022" y="40005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SMSCs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022" y="45720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NEs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48051" y="2286000"/>
            <a:ext cx="533400" cy="1600201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Mediation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57651" y="2286001"/>
            <a:ext cx="1295400" cy="5715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Postpaid Rating Configuration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57651" y="2917032"/>
            <a:ext cx="1295400" cy="969169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Rating &amp; Charging &amp; Standard Promotion for Post paid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86451" y="2286001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Billing </a:t>
            </a:r>
            <a:r>
              <a:rPr lang="en-US" sz="1200" dirty="0">
                <a:solidFill>
                  <a:schemeClr val="tx1"/>
                </a:solidFill>
              </a:rPr>
              <a:t>(Adjustment &amp; Promotion)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81851" y="3007520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Invoice &amp; Payment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81851" y="2286000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Debt Management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86451" y="3007520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Provisioning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39151" y="2294334"/>
            <a:ext cx="419100" cy="1354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UI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8051" y="4572000"/>
            <a:ext cx="838200" cy="762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Activation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2662452" y="4572000"/>
            <a:ext cx="990600" cy="761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warehousing &amp; Reporting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757116" y="4572001"/>
            <a:ext cx="990600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Trouble Ticketing &amp; Customer Enquiry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850642" y="4572001"/>
            <a:ext cx="1240809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Payment GW (Bank Transfer / ATM / Easy Pay)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175896" y="4556081"/>
            <a:ext cx="982355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Roaming &amp; Settlement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7844051" y="3786622"/>
            <a:ext cx="990600" cy="1623579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P&amp;T BSS POS (41)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err="1" smtClean="0"/>
              <a:t>chức</a:t>
            </a:r>
            <a:r>
              <a:rPr lang="en-US" smtClean="0"/>
              <a:t> </a:t>
            </a:r>
            <a:r>
              <a:rPr lang="en-US" smtClean="0"/>
              <a:t>năng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68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/>
          <p:nvPr/>
        </p:nvCxnSpPr>
        <p:spPr>
          <a:xfrm>
            <a:off x="3733800" y="4030834"/>
            <a:ext cx="411025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14799" y="1871663"/>
            <a:ext cx="3124201" cy="186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CCBS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44051" y="2294334"/>
            <a:ext cx="990600" cy="1354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VNP BSS POS (23 incl. HN, HCM)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1379" y="1871662"/>
            <a:ext cx="2061949" cy="2357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2" y="1871662"/>
            <a:ext cx="1223748" cy="3538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51379" y="4271097"/>
            <a:ext cx="5587621" cy="1139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VNP BSS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17612" y="2846540"/>
            <a:ext cx="262178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626862" y="2506263"/>
            <a:ext cx="262178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022" y="22860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MSCs</a:t>
            </a:r>
          </a:p>
          <a:p>
            <a:pPr algn="ctr"/>
            <a:r>
              <a:rPr lang="en-US" sz="1200" dirty="0" smtClean="0"/>
              <a:t>GGSN/ SGSN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95022" y="28575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022" y="34290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HLRs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022" y="40005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SMSCs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022" y="45720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NEs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2286000"/>
            <a:ext cx="419100" cy="1600201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Mediation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86251" y="2286001"/>
            <a:ext cx="1066799" cy="5715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Postpaid Rating Configuration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86251" y="2917032"/>
            <a:ext cx="1066800" cy="969169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Rating &amp; Charging &amp; Standard Promotion for Post paid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86451" y="2286001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Billing </a:t>
            </a:r>
            <a:r>
              <a:rPr lang="en-US" sz="1200" dirty="0">
                <a:solidFill>
                  <a:schemeClr val="tx1"/>
                </a:solidFill>
              </a:rPr>
              <a:t>(Adjustment &amp; Promotion)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81851" y="3007520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Invoice &amp; Payment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81851" y="2286000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Debt Management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86451" y="3007520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Provisioning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39151" y="2294334"/>
            <a:ext cx="419100" cy="1354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UI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8051" y="4572000"/>
            <a:ext cx="838200" cy="762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Activation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2662452" y="4572000"/>
            <a:ext cx="990600" cy="761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warehousing &amp; Reporting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757116" y="4572001"/>
            <a:ext cx="990600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Trouble Ticketing &amp; Customer Enquiry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850642" y="4572001"/>
            <a:ext cx="1240809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Payment GW (Bank Transfer / ATM / Easy Pay)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175896" y="4556081"/>
            <a:ext cx="982355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Roaming &amp; Settlement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7844051" y="3657600"/>
            <a:ext cx="990600" cy="1752601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P&amp;T BSS POS (41)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239000" y="2438400"/>
            <a:ext cx="533400" cy="71294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" name="Left-Right Arrow 50"/>
          <p:cNvSpPr/>
          <p:nvPr/>
        </p:nvSpPr>
        <p:spPr>
          <a:xfrm>
            <a:off x="7239000" y="5029201"/>
            <a:ext cx="533400" cy="288878"/>
          </a:xfrm>
          <a:prstGeom prst="leftRightArrow">
            <a:avLst/>
          </a:prstGeom>
          <a:solidFill>
            <a:schemeClr val="accent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2" name="Up-Down Arrow 51"/>
          <p:cNvSpPr/>
          <p:nvPr/>
        </p:nvSpPr>
        <p:spPr>
          <a:xfrm>
            <a:off x="5991653" y="3750471"/>
            <a:ext cx="614148" cy="537296"/>
          </a:xfrm>
          <a:prstGeom prst="upDownArrow">
            <a:avLst>
              <a:gd name="adj1" fmla="val 50000"/>
              <a:gd name="adj2" fmla="val 28069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7" name="Curved Connector 56"/>
          <p:cNvCxnSpPr>
            <a:stCxn id="20" idx="2"/>
            <a:endCxn id="29" idx="1"/>
          </p:cNvCxnSpPr>
          <p:nvPr/>
        </p:nvCxnSpPr>
        <p:spPr>
          <a:xfrm rot="16200000" flipH="1">
            <a:off x="5862851" y="2552700"/>
            <a:ext cx="876301" cy="3086100"/>
          </a:xfrm>
          <a:prstGeom prst="curvedConnector2">
            <a:avLst/>
          </a:prstGeom>
          <a:ln>
            <a:headEnd type="stealth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0" idx="1"/>
            <a:endCxn id="23" idx="0"/>
          </p:cNvCxnSpPr>
          <p:nvPr/>
        </p:nvCxnSpPr>
        <p:spPr>
          <a:xfrm rot="10800000" flipV="1">
            <a:off x="2167151" y="3332560"/>
            <a:ext cx="2019300" cy="1239440"/>
          </a:xfrm>
          <a:prstGeom prst="curvedConnector2">
            <a:avLst/>
          </a:prstGeom>
          <a:ln>
            <a:headEnd type="oval"/>
            <a:tailEnd type="stealt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3" idx="1"/>
            <a:endCxn id="5" idx="3"/>
          </p:cNvCxnSpPr>
          <p:nvPr/>
        </p:nvCxnSpPr>
        <p:spPr>
          <a:xfrm rot="10800000">
            <a:off x="1295401" y="3640932"/>
            <a:ext cx="452651" cy="1312069"/>
          </a:xfrm>
          <a:prstGeom prst="curvedConnector3">
            <a:avLst/>
          </a:prstGeom>
          <a:ln>
            <a:headEnd type="oval"/>
            <a:tailEnd type="stealt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67151" y="2302424"/>
            <a:ext cx="385549" cy="1600201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Prepaid / Postpaid </a:t>
            </a:r>
            <a:r>
              <a:rPr lang="en-US" sz="1200" dirty="0" err="1" smtClean="0">
                <a:solidFill>
                  <a:schemeClr val="tx1"/>
                </a:solidFill>
              </a:rPr>
              <a:t>xDR</a:t>
            </a:r>
            <a:r>
              <a:rPr lang="en-US" sz="1200" dirty="0" smtClean="0">
                <a:solidFill>
                  <a:schemeClr val="tx1"/>
                </a:solidFill>
              </a:rPr>
              <a:t> classification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95400" y="281106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713328" y="284347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1219200" y="2895600"/>
            <a:ext cx="369332" cy="39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none" rtlCol="0">
            <a:spAutoFit/>
          </a:bodyPr>
          <a:lstStyle/>
          <a:p>
            <a:pPr algn="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b="1" dirty="0" err="1" smtClean="0">
                <a:solidFill>
                  <a:schemeClr val="accent1"/>
                </a:solidFill>
                <a:latin typeface="Myriad Pro" charset="0"/>
              </a:rPr>
              <a:t>xDR</a:t>
            </a:r>
            <a:endParaRPr lang="en-US" sz="1200" b="1" dirty="0">
              <a:solidFill>
                <a:schemeClr val="accent1"/>
              </a:solidFill>
              <a:latin typeface="Myriad Pro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3600069" y="2936081"/>
            <a:ext cx="590931" cy="74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none" rtlCol="0">
            <a:spAutoFit/>
          </a:bodyPr>
          <a:lstStyle/>
          <a:p>
            <a:pPr algn="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Myriad Pro" charset="0"/>
              </a:rPr>
              <a:t>Postpaid</a:t>
            </a:r>
          </a:p>
          <a:p>
            <a:pPr algn="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b="1" dirty="0" err="1" smtClean="0">
                <a:solidFill>
                  <a:schemeClr val="accent1"/>
                </a:solidFill>
                <a:latin typeface="Myriad Pro" charset="0"/>
              </a:rPr>
              <a:t>xDR</a:t>
            </a:r>
            <a:endParaRPr lang="en-US" sz="1200" b="1" dirty="0">
              <a:solidFill>
                <a:schemeClr val="accent1"/>
              </a:solidFill>
              <a:latin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01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636225" y="4267200"/>
            <a:ext cx="5659272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Comverse Postpaid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44051" y="1312069"/>
            <a:ext cx="990600" cy="1354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VNP BSS POS (23 incl. HN, HCM)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343400"/>
            <a:ext cx="3924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400800" y="4343400"/>
            <a:ext cx="757451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14799" y="838200"/>
            <a:ext cx="3124201" cy="186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CCBS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652" y="881062"/>
            <a:ext cx="1223748" cy="3538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51379" y="2971800"/>
            <a:ext cx="5644118" cy="1139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VNP BSS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817612" y="1813077"/>
            <a:ext cx="262178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626862" y="1472800"/>
            <a:ext cx="262178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5022" y="12954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MSCs</a:t>
            </a:r>
          </a:p>
          <a:p>
            <a:pPr algn="ctr"/>
            <a:r>
              <a:rPr lang="en-US" sz="1200" dirty="0" smtClean="0"/>
              <a:t>GGSN/ SGSN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95022" y="18669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5022" y="24384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HLRs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5022" y="30099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SMSCs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5022" y="35814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NEs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86451" y="1252538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Billing </a:t>
            </a:r>
            <a:r>
              <a:rPr lang="en-US" sz="1200" dirty="0">
                <a:solidFill>
                  <a:schemeClr val="tx1"/>
                </a:solidFill>
              </a:rPr>
              <a:t>(Adjustment &amp; Promotion)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81851" y="1974057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Invoice &amp; Payment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81851" y="1252537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Debt Management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86451" y="1974057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Provisioning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39151" y="1260871"/>
            <a:ext cx="419100" cy="1354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UI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748051" y="3272703"/>
            <a:ext cx="838200" cy="762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Activation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2662452" y="3272703"/>
            <a:ext cx="990600" cy="761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warehousing &amp; Reporting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3757116" y="3272704"/>
            <a:ext cx="990600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Trouble Ticketing &amp; Customer Enquiry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4850642" y="3272704"/>
            <a:ext cx="1240809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Payment GW (Bank Transfer / ATM / Easy Pay)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6175896" y="3256784"/>
            <a:ext cx="982355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Roaming &amp; Settlement</a:t>
            </a:r>
            <a:endParaRPr lang="en-US" sz="1200" dirty="0"/>
          </a:p>
        </p:txBody>
      </p:sp>
      <p:sp>
        <p:nvSpPr>
          <p:cNvPr id="62" name="Right Arrow 61"/>
          <p:cNvSpPr/>
          <p:nvPr/>
        </p:nvSpPr>
        <p:spPr>
          <a:xfrm>
            <a:off x="7239000" y="1464473"/>
            <a:ext cx="533400" cy="71294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6" name="Up-Down Arrow 65"/>
          <p:cNvSpPr/>
          <p:nvPr/>
        </p:nvSpPr>
        <p:spPr>
          <a:xfrm>
            <a:off x="6091452" y="2663104"/>
            <a:ext cx="614148" cy="537296"/>
          </a:xfrm>
          <a:prstGeom prst="upDownArrow">
            <a:avLst>
              <a:gd name="adj1" fmla="val 50000"/>
              <a:gd name="adj2" fmla="val 28069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Up-Down Arrow 70"/>
          <p:cNvSpPr/>
          <p:nvPr/>
        </p:nvSpPr>
        <p:spPr>
          <a:xfrm>
            <a:off x="6432077" y="3847676"/>
            <a:ext cx="614148" cy="537296"/>
          </a:xfrm>
          <a:prstGeom prst="upDownArrow">
            <a:avLst>
              <a:gd name="adj1" fmla="val 50000"/>
              <a:gd name="adj2" fmla="val 28069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54050"/>
          </a:xfrm>
        </p:spPr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smtClean="0"/>
              <a:t>tích hợp triển </a:t>
            </a:r>
            <a:r>
              <a:rPr lang="en-US" smtClean="0"/>
              <a:t>khai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651379" y="838201"/>
            <a:ext cx="2061949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76400" y="1143000"/>
            <a:ext cx="419100" cy="1600201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Mediation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586251" y="1143001"/>
            <a:ext cx="1066799" cy="5715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Postpaid Rating Configuration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586251" y="1774032"/>
            <a:ext cx="1066800" cy="969169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Rating &amp; Charging &amp; Standard Promotion for Post paid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167151" y="1159424"/>
            <a:ext cx="385549" cy="1600201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Prepaid / Postpaid </a:t>
            </a:r>
            <a:r>
              <a:rPr lang="en-US" sz="1200" dirty="0" err="1" smtClean="0">
                <a:solidFill>
                  <a:schemeClr val="tx1"/>
                </a:solidFill>
              </a:rPr>
              <a:t>xDR</a:t>
            </a:r>
            <a:r>
              <a:rPr lang="en-US" sz="1200" dirty="0" smtClean="0">
                <a:solidFill>
                  <a:schemeClr val="tx1"/>
                </a:solidFill>
              </a:rPr>
              <a:t> classification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295400" y="1371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13328" y="140401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1219200" y="1456137"/>
            <a:ext cx="369332" cy="39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none" rtlCol="0">
            <a:spAutoFit/>
          </a:bodyPr>
          <a:lstStyle/>
          <a:p>
            <a:pPr algn="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b="1" dirty="0" err="1" smtClean="0">
                <a:solidFill>
                  <a:schemeClr val="accent1"/>
                </a:solidFill>
                <a:latin typeface="Myriad Pro" charset="0"/>
              </a:rPr>
              <a:t>xDR</a:t>
            </a:r>
            <a:endParaRPr lang="en-US" sz="1200" b="1" dirty="0">
              <a:solidFill>
                <a:schemeClr val="accent1"/>
              </a:solidFill>
              <a:latin typeface="Myriad Pro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3600069" y="1496618"/>
            <a:ext cx="590931" cy="74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none" rtlCol="0">
            <a:spAutoFit/>
          </a:bodyPr>
          <a:lstStyle/>
          <a:p>
            <a:pPr algn="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Myriad Pro" charset="0"/>
              </a:rPr>
              <a:t>Postpaid</a:t>
            </a:r>
          </a:p>
          <a:p>
            <a:pPr algn="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b="1" dirty="0" err="1" smtClean="0">
                <a:solidFill>
                  <a:schemeClr val="accent1"/>
                </a:solidFill>
                <a:latin typeface="Myriad Pro" charset="0"/>
              </a:rPr>
              <a:t>xDR</a:t>
            </a:r>
            <a:endParaRPr lang="en-US" sz="1200" b="1" dirty="0">
              <a:solidFill>
                <a:schemeClr val="accent1"/>
              </a:solidFill>
              <a:latin typeface="Myriad Pro" charset="0"/>
            </a:endParaRPr>
          </a:p>
        </p:txBody>
      </p:sp>
      <p:cxnSp>
        <p:nvCxnSpPr>
          <p:cNvPr id="4" name="Elbow Connector 3"/>
          <p:cNvCxnSpPr>
            <a:stCxn id="39" idx="2"/>
            <a:endCxn id="30" idx="1"/>
          </p:cNvCxnSpPr>
          <p:nvPr/>
        </p:nvCxnSpPr>
        <p:spPr>
          <a:xfrm rot="16200000" flipH="1">
            <a:off x="740775" y="4362350"/>
            <a:ext cx="838200" cy="9526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 bwMode="auto">
          <a:xfrm>
            <a:off x="76200" y="5102367"/>
            <a:ext cx="59343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rtlCol="0">
            <a:spAutoFit/>
          </a:bodyPr>
          <a:lstStyle/>
          <a:p>
            <a:pPr algn="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Myriad Pro" charset="0"/>
              </a:rPr>
              <a:t>CAP2</a:t>
            </a:r>
          </a:p>
          <a:p>
            <a:pPr algn="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b="1" dirty="0" err="1" smtClean="0">
                <a:solidFill>
                  <a:schemeClr val="accent1"/>
                </a:solidFill>
                <a:latin typeface="Myriad Pro" charset="0"/>
              </a:rPr>
              <a:t>xDR</a:t>
            </a:r>
            <a:endParaRPr lang="en-US" sz="1200" b="1" dirty="0">
              <a:solidFill>
                <a:schemeClr val="accent1"/>
              </a:solidFill>
              <a:latin typeface="Myriad Pro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844051" y="2667001"/>
            <a:ext cx="990600" cy="2133599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P&amp;T BSS POS (x/41)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1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Bent-Up Arrow 60"/>
          <p:cNvSpPr/>
          <p:nvPr/>
        </p:nvSpPr>
        <p:spPr>
          <a:xfrm rot="5400000" flipH="1">
            <a:off x="2055300" y="2196895"/>
            <a:ext cx="2910603" cy="1230004"/>
          </a:xfrm>
          <a:prstGeom prst="bentUpArrow">
            <a:avLst>
              <a:gd name="adj1" fmla="val 48972"/>
              <a:gd name="adj2" fmla="val 43331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RATED XDR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36225" y="4267200"/>
            <a:ext cx="5659272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Comverse Postpaid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44051" y="1312069"/>
            <a:ext cx="990600" cy="1354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VNP BSS POS (23 incl. HN, HCM)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44051" y="2628901"/>
            <a:ext cx="990600" cy="2171699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P&amp;T BSS POS (41)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343400"/>
            <a:ext cx="39243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400800" y="4343400"/>
            <a:ext cx="757451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14799" y="838200"/>
            <a:ext cx="3124201" cy="186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CCBS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652" y="881062"/>
            <a:ext cx="1223748" cy="3538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51379" y="2971800"/>
            <a:ext cx="5644118" cy="1139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VNP BSS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817612" y="1813077"/>
            <a:ext cx="262178" cy="304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626862" y="1472800"/>
            <a:ext cx="262178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5022" y="12954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MSCs</a:t>
            </a:r>
          </a:p>
          <a:p>
            <a:pPr algn="ctr"/>
            <a:r>
              <a:rPr lang="en-US" sz="1200" dirty="0" smtClean="0"/>
              <a:t>GGSN/ SGSN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95022" y="18669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5022" y="24384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HLRs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5022" y="30099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SMSCs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5022" y="3581401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NEs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86451" y="1252538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Billing </a:t>
            </a:r>
            <a:r>
              <a:rPr lang="en-US" sz="1200" dirty="0">
                <a:solidFill>
                  <a:schemeClr val="tx1"/>
                </a:solidFill>
              </a:rPr>
              <a:t>(Adjustment &amp; Promotion)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81851" y="1974057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Invoice &amp; Payment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81851" y="1252537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Debt Management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86451" y="1974057"/>
            <a:ext cx="1143000" cy="65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Service Provisioning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39151" y="1260871"/>
            <a:ext cx="419100" cy="1354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UI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748051" y="3272703"/>
            <a:ext cx="838200" cy="762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Activation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2662452" y="3272703"/>
            <a:ext cx="990600" cy="761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warehousing &amp; Reporting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3757116" y="3272704"/>
            <a:ext cx="990600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Trouble Ticketing &amp; Customer Enquiry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4850642" y="3272704"/>
            <a:ext cx="1240809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Payment GW (Bank Transfer / ATM / Easy Pay)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6175896" y="3256784"/>
            <a:ext cx="982355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Roaming &amp; Settlement</a:t>
            </a:r>
            <a:endParaRPr lang="en-US" sz="1200" dirty="0"/>
          </a:p>
        </p:txBody>
      </p:sp>
      <p:sp>
        <p:nvSpPr>
          <p:cNvPr id="62" name="Right Arrow 61"/>
          <p:cNvSpPr/>
          <p:nvPr/>
        </p:nvSpPr>
        <p:spPr>
          <a:xfrm>
            <a:off x="7239000" y="1464473"/>
            <a:ext cx="533400" cy="71294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6" name="Up-Down Arrow 65"/>
          <p:cNvSpPr/>
          <p:nvPr/>
        </p:nvSpPr>
        <p:spPr>
          <a:xfrm>
            <a:off x="6091452" y="2663104"/>
            <a:ext cx="614148" cy="537296"/>
          </a:xfrm>
          <a:prstGeom prst="upDownArrow">
            <a:avLst>
              <a:gd name="adj1" fmla="val 50000"/>
              <a:gd name="adj2" fmla="val 28069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Bent-Up Arrow 1"/>
          <p:cNvSpPr/>
          <p:nvPr/>
        </p:nvSpPr>
        <p:spPr>
          <a:xfrm rot="5400000">
            <a:off x="342900" y="4533900"/>
            <a:ext cx="1143000" cy="1066800"/>
          </a:xfrm>
          <a:prstGeom prst="bentUpArrow">
            <a:avLst>
              <a:gd name="adj1" fmla="val 41631"/>
              <a:gd name="adj2" fmla="val 37793"/>
              <a:gd name="adj3" fmla="val 32676"/>
            </a:avLst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smtClean="0"/>
              <a:t>CAP2</a:t>
            </a:r>
          </a:p>
          <a:p>
            <a:pPr algn="ctr"/>
            <a:r>
              <a:rPr lang="en-US" sz="1200" smtClean="0"/>
              <a:t>RAW </a:t>
            </a:r>
            <a:r>
              <a:rPr lang="en-US" sz="1200" dirty="0" smtClean="0"/>
              <a:t>XDR</a:t>
            </a:r>
            <a:endParaRPr lang="en-US" sz="1200" dirty="0"/>
          </a:p>
        </p:txBody>
      </p:sp>
      <p:sp>
        <p:nvSpPr>
          <p:cNvPr id="71" name="Up-Down Arrow 70"/>
          <p:cNvSpPr/>
          <p:nvPr/>
        </p:nvSpPr>
        <p:spPr>
          <a:xfrm>
            <a:off x="6432077" y="3847676"/>
            <a:ext cx="614148" cy="537296"/>
          </a:xfrm>
          <a:prstGeom prst="upDownArrow">
            <a:avLst>
              <a:gd name="adj1" fmla="val 50000"/>
              <a:gd name="adj2" fmla="val 28069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5405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465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2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27980" y="3044317"/>
            <a:ext cx="5659272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Comverse Postpaid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35806" y="1481351"/>
            <a:ext cx="990600" cy="4077565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P&amp;T BSS POS (64)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9655" y="3120517"/>
            <a:ext cx="3924300" cy="2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6292555" y="3958717"/>
            <a:ext cx="757451" cy="1494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UI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92555" y="3120517"/>
            <a:ext cx="757451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652" y="1485899"/>
            <a:ext cx="1223748" cy="4073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43134" y="1481352"/>
            <a:ext cx="5587621" cy="1139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VNP BSS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5022" y="1900239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MSCs</a:t>
            </a:r>
          </a:p>
          <a:p>
            <a:pPr algn="ctr"/>
            <a:r>
              <a:rPr lang="en-US" sz="1200" dirty="0" smtClean="0"/>
              <a:t>GGSN/ SGSN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95022" y="2471739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5022" y="3043239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HLRs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5022" y="3614739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SMSCs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5022" y="4186239"/>
            <a:ext cx="990600" cy="4572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NEs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39806" y="1782255"/>
            <a:ext cx="838200" cy="762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Activation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2554207" y="1782255"/>
            <a:ext cx="990600" cy="761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warehousing &amp; Reporting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3648871" y="1782256"/>
            <a:ext cx="990600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Trouble Ticketing &amp; Customer Enquiry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4742397" y="1782256"/>
            <a:ext cx="1240809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Payment GW (Bank Transfer / ATM / Easy Pay)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6067651" y="1766336"/>
            <a:ext cx="982355" cy="761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Roaming &amp; Settlement</a:t>
            </a:r>
            <a:endParaRPr lang="en-US" sz="1200" dirty="0"/>
          </a:p>
        </p:txBody>
      </p:sp>
      <p:sp>
        <p:nvSpPr>
          <p:cNvPr id="70" name="Right Arrow 69"/>
          <p:cNvSpPr/>
          <p:nvPr/>
        </p:nvSpPr>
        <p:spPr>
          <a:xfrm>
            <a:off x="7130755" y="3881559"/>
            <a:ext cx="533400" cy="712941"/>
          </a:xfrm>
          <a:prstGeom prst="rightArrow">
            <a:avLst/>
          </a:prstGeom>
          <a:solidFill>
            <a:schemeClr val="accent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1" name="Up-Down Arrow 70"/>
          <p:cNvSpPr/>
          <p:nvPr/>
        </p:nvSpPr>
        <p:spPr>
          <a:xfrm>
            <a:off x="6323832" y="2587117"/>
            <a:ext cx="614148" cy="537296"/>
          </a:xfrm>
          <a:prstGeom prst="upDownArrow">
            <a:avLst>
              <a:gd name="adj1" fmla="val 50000"/>
              <a:gd name="adj2" fmla="val 28069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ight Arrow 33"/>
          <p:cNvSpPr/>
          <p:nvPr/>
        </p:nvSpPr>
        <p:spPr>
          <a:xfrm>
            <a:off x="1247633" y="3703329"/>
            <a:ext cx="457200" cy="1196576"/>
          </a:xfrm>
          <a:prstGeom prst="right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RAW XDR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Tương lai mô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err="1" smtClean="0"/>
              <a:t>toàn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28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r" eaLnBrk="1" hangingPunct="1">
          <a:spcBef>
            <a:spcPct val="20000"/>
          </a:spcBef>
          <a:buFont typeface="Arial" charset="0"/>
          <a:buNone/>
          <a:defRPr sz="2800" b="1" dirty="0">
            <a:solidFill>
              <a:schemeClr val="accent1"/>
            </a:solidFill>
            <a:latin typeface="Myriad Pro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444</Words>
  <Application>Microsoft Office PowerPoint</Application>
  <PresentationFormat>On-screen Show (4:3)</PresentationFormat>
  <Paragraphs>138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Vina phone postpaid billing</vt:lpstr>
      <vt:lpstr>Mô hình khối chức năng hệ thống</vt:lpstr>
      <vt:lpstr>Mô hình trao đổi thông tin hiện tại</vt:lpstr>
      <vt:lpstr>Mô hình tích hợp triển khai</vt:lpstr>
      <vt:lpstr>Thay thế rating</vt:lpstr>
      <vt:lpstr>Tương lai mô hình hội tụ hoàn toàn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THANHNGX</dc:creator>
  <cp:lastModifiedBy>H</cp:lastModifiedBy>
  <cp:revision>25</cp:revision>
  <dcterms:created xsi:type="dcterms:W3CDTF">2011-11-16T03:17:23Z</dcterms:created>
  <dcterms:modified xsi:type="dcterms:W3CDTF">2012-03-07T07:01:06Z</dcterms:modified>
</cp:coreProperties>
</file>