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8" r:id="rId1"/>
  </p:sldMasterIdLst>
  <p:notesMasterIdLst>
    <p:notesMasterId r:id="rId33"/>
  </p:notesMasterIdLst>
  <p:sldIdLst>
    <p:sldId id="630" r:id="rId2"/>
    <p:sldId id="671" r:id="rId3"/>
    <p:sldId id="672" r:id="rId4"/>
    <p:sldId id="673" r:id="rId5"/>
    <p:sldId id="638" r:id="rId6"/>
    <p:sldId id="639" r:id="rId7"/>
    <p:sldId id="640" r:id="rId8"/>
    <p:sldId id="643" r:id="rId9"/>
    <p:sldId id="644" r:id="rId10"/>
    <p:sldId id="645" r:id="rId11"/>
    <p:sldId id="647" r:id="rId12"/>
    <p:sldId id="649" r:id="rId13"/>
    <p:sldId id="636" r:id="rId14"/>
    <p:sldId id="654" r:id="rId15"/>
    <p:sldId id="655" r:id="rId16"/>
    <p:sldId id="656" r:id="rId17"/>
    <p:sldId id="657" r:id="rId18"/>
    <p:sldId id="658" r:id="rId19"/>
    <p:sldId id="659" r:id="rId20"/>
    <p:sldId id="660" r:id="rId21"/>
    <p:sldId id="661" r:id="rId22"/>
    <p:sldId id="662" r:id="rId23"/>
    <p:sldId id="663" r:id="rId24"/>
    <p:sldId id="664" r:id="rId25"/>
    <p:sldId id="665" r:id="rId26"/>
    <p:sldId id="666" r:id="rId27"/>
    <p:sldId id="667" r:id="rId28"/>
    <p:sldId id="668" r:id="rId29"/>
    <p:sldId id="669" r:id="rId30"/>
    <p:sldId id="670" r:id="rId31"/>
    <p:sldId id="543" r:id="rId32"/>
  </p:sldIdLst>
  <p:sldSz cx="9144000" cy="6858000" type="screen4x3"/>
  <p:notesSz cx="6858000" cy="9945688"/>
  <p:defaultTextStyle>
    <a:defPPr>
      <a:defRPr lang="en-US"/>
    </a:defPPr>
    <a:lvl1pPr algn="l" rtl="0" fontAlgn="base">
      <a:spcBef>
        <a:spcPct val="20000"/>
      </a:spcBef>
      <a:spcAft>
        <a:spcPct val="0"/>
      </a:spcAft>
      <a:buClr>
        <a:schemeClr val="accent1"/>
      </a:buClr>
      <a:buSzPct val="100000"/>
      <a:buFont typeface="Symbol" pitchFamily="18" charset="2"/>
      <a:defRPr sz="2400" kern="1200">
        <a:solidFill>
          <a:srgbClr val="4D4D4D"/>
        </a:solidFill>
        <a:latin typeface="Arial" charset="0"/>
        <a:ea typeface="+mn-ea"/>
        <a:cs typeface="Arial" charset="0"/>
      </a:defRPr>
    </a:lvl1pPr>
    <a:lvl2pPr marL="457200" algn="l" rtl="0" fontAlgn="base">
      <a:spcBef>
        <a:spcPct val="20000"/>
      </a:spcBef>
      <a:spcAft>
        <a:spcPct val="0"/>
      </a:spcAft>
      <a:buClr>
        <a:schemeClr val="accent1"/>
      </a:buClr>
      <a:buSzPct val="100000"/>
      <a:buFont typeface="Symbol" pitchFamily="18" charset="2"/>
      <a:defRPr sz="2400" kern="1200">
        <a:solidFill>
          <a:srgbClr val="4D4D4D"/>
        </a:solidFill>
        <a:latin typeface="Arial" charset="0"/>
        <a:ea typeface="+mn-ea"/>
        <a:cs typeface="Arial" charset="0"/>
      </a:defRPr>
    </a:lvl2pPr>
    <a:lvl3pPr marL="914400" algn="l" rtl="0" fontAlgn="base">
      <a:spcBef>
        <a:spcPct val="20000"/>
      </a:spcBef>
      <a:spcAft>
        <a:spcPct val="0"/>
      </a:spcAft>
      <a:buClr>
        <a:schemeClr val="accent1"/>
      </a:buClr>
      <a:buSzPct val="100000"/>
      <a:buFont typeface="Symbol" pitchFamily="18" charset="2"/>
      <a:defRPr sz="2400" kern="1200">
        <a:solidFill>
          <a:srgbClr val="4D4D4D"/>
        </a:solidFill>
        <a:latin typeface="Arial" charset="0"/>
        <a:ea typeface="+mn-ea"/>
        <a:cs typeface="Arial" charset="0"/>
      </a:defRPr>
    </a:lvl3pPr>
    <a:lvl4pPr marL="1371600" algn="l" rtl="0" fontAlgn="base">
      <a:spcBef>
        <a:spcPct val="20000"/>
      </a:spcBef>
      <a:spcAft>
        <a:spcPct val="0"/>
      </a:spcAft>
      <a:buClr>
        <a:schemeClr val="accent1"/>
      </a:buClr>
      <a:buSzPct val="100000"/>
      <a:buFont typeface="Symbol" pitchFamily="18" charset="2"/>
      <a:defRPr sz="2400" kern="1200">
        <a:solidFill>
          <a:srgbClr val="4D4D4D"/>
        </a:solidFill>
        <a:latin typeface="Arial" charset="0"/>
        <a:ea typeface="+mn-ea"/>
        <a:cs typeface="Arial" charset="0"/>
      </a:defRPr>
    </a:lvl4pPr>
    <a:lvl5pPr marL="1828800" algn="l" rtl="0" fontAlgn="base">
      <a:spcBef>
        <a:spcPct val="20000"/>
      </a:spcBef>
      <a:spcAft>
        <a:spcPct val="0"/>
      </a:spcAft>
      <a:buClr>
        <a:schemeClr val="accent1"/>
      </a:buClr>
      <a:buSzPct val="100000"/>
      <a:buFont typeface="Symbol" pitchFamily="18" charset="2"/>
      <a:defRPr sz="2400" kern="1200">
        <a:solidFill>
          <a:srgbClr val="4D4D4D"/>
        </a:solidFill>
        <a:latin typeface="Arial" charset="0"/>
        <a:ea typeface="+mn-ea"/>
        <a:cs typeface="Arial" charset="0"/>
      </a:defRPr>
    </a:lvl5pPr>
    <a:lvl6pPr marL="2286000" algn="l" defTabSz="914400" rtl="0" eaLnBrk="1" latinLnBrk="0" hangingPunct="1">
      <a:defRPr sz="2400" kern="1200">
        <a:solidFill>
          <a:srgbClr val="4D4D4D"/>
        </a:solidFill>
        <a:latin typeface="Arial" charset="0"/>
        <a:ea typeface="+mn-ea"/>
        <a:cs typeface="Arial" charset="0"/>
      </a:defRPr>
    </a:lvl6pPr>
    <a:lvl7pPr marL="2743200" algn="l" defTabSz="914400" rtl="0" eaLnBrk="1" latinLnBrk="0" hangingPunct="1">
      <a:defRPr sz="2400" kern="1200">
        <a:solidFill>
          <a:srgbClr val="4D4D4D"/>
        </a:solidFill>
        <a:latin typeface="Arial" charset="0"/>
        <a:ea typeface="+mn-ea"/>
        <a:cs typeface="Arial" charset="0"/>
      </a:defRPr>
    </a:lvl7pPr>
    <a:lvl8pPr marL="3200400" algn="l" defTabSz="914400" rtl="0" eaLnBrk="1" latinLnBrk="0" hangingPunct="1">
      <a:defRPr sz="2400" kern="1200">
        <a:solidFill>
          <a:srgbClr val="4D4D4D"/>
        </a:solidFill>
        <a:latin typeface="Arial" charset="0"/>
        <a:ea typeface="+mn-ea"/>
        <a:cs typeface="Arial" charset="0"/>
      </a:defRPr>
    </a:lvl8pPr>
    <a:lvl9pPr marL="3657600" algn="l" defTabSz="914400" rtl="0" eaLnBrk="1" latinLnBrk="0" hangingPunct="1">
      <a:defRPr sz="2400" kern="1200">
        <a:solidFill>
          <a:srgbClr val="4D4D4D"/>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381" autoAdjust="0"/>
    <p:restoredTop sz="92188" autoAdjust="0"/>
  </p:normalViewPr>
  <p:slideViewPr>
    <p:cSldViewPr snapToGrid="0" showGuides="1">
      <p:cViewPr>
        <p:scale>
          <a:sx n="100" d="100"/>
          <a:sy n="100" d="100"/>
        </p:scale>
        <p:origin x="-1860"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89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6888"/>
          </a:xfrm>
          <a:prstGeom prst="rect">
            <a:avLst/>
          </a:prstGeom>
        </p:spPr>
        <p:txBody>
          <a:bodyPr vert="horz" lIns="91440" tIns="45720" rIns="91440" bIns="45720" rtlCol="0"/>
          <a:lstStyle>
            <a:lvl1pPr algn="r">
              <a:defRPr sz="1200"/>
            </a:lvl1pPr>
          </a:lstStyle>
          <a:p>
            <a:fld id="{3F3CAD82-DC46-44CE-9FDD-B86F0A213024}" type="datetimeFigureOut">
              <a:rPr lang="en-US" smtClean="0"/>
              <a:pPr/>
              <a:t>9/23/2013</a:t>
            </a:fld>
            <a:endParaRPr lang="en-US"/>
          </a:p>
        </p:txBody>
      </p:sp>
      <p:sp>
        <p:nvSpPr>
          <p:cNvPr id="4" name="Slide Image Placeholder 3"/>
          <p:cNvSpPr>
            <a:spLocks noGrp="1" noRot="1" noChangeAspect="1"/>
          </p:cNvSpPr>
          <p:nvPr>
            <p:ph type="sldImg" idx="2"/>
          </p:nvPr>
        </p:nvSpPr>
        <p:spPr>
          <a:xfrm>
            <a:off x="942975" y="746125"/>
            <a:ext cx="4972050" cy="3729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24400"/>
            <a:ext cx="5486400" cy="4475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7213"/>
            <a:ext cx="2971800" cy="4968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7213"/>
            <a:ext cx="2971800" cy="496887"/>
          </a:xfrm>
          <a:prstGeom prst="rect">
            <a:avLst/>
          </a:prstGeom>
        </p:spPr>
        <p:txBody>
          <a:bodyPr vert="horz" lIns="91440" tIns="45720" rIns="91440" bIns="45720" rtlCol="0" anchor="b"/>
          <a:lstStyle>
            <a:lvl1pPr algn="r">
              <a:defRPr sz="1200"/>
            </a:lvl1pPr>
          </a:lstStyle>
          <a:p>
            <a:fld id="{DF6E2D19-FAB2-451E-8BF9-0DCEAB3532D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6E2D19-FAB2-451E-8BF9-0DCEAB3532D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6E2D19-FAB2-451E-8BF9-0DCEAB3532D9}" type="slidenum">
              <a:rPr lang="en-US" smtClean="0"/>
              <a:pPr/>
              <a:t>14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6E2D19-FAB2-451E-8BF9-0DCEAB3532D9}" type="slidenum">
              <a:rPr lang="en-US" smtClean="0"/>
              <a:pPr/>
              <a:t>20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 with</a:t>
            </a:r>
            <a:r>
              <a:rPr lang="en-US" baseline="0" dirty="0" smtClean="0"/>
              <a:t> the real screenshots </a:t>
            </a:r>
            <a:endParaRPr lang="en-US" dirty="0"/>
          </a:p>
        </p:txBody>
      </p:sp>
      <p:sp>
        <p:nvSpPr>
          <p:cNvPr id="4" name="Slide Number Placeholder 3"/>
          <p:cNvSpPr>
            <a:spLocks noGrp="1"/>
          </p:cNvSpPr>
          <p:nvPr>
            <p:ph type="sldNum" sz="quarter" idx="10"/>
          </p:nvPr>
        </p:nvSpPr>
        <p:spPr/>
        <p:txBody>
          <a:bodyPr/>
          <a:lstStyle/>
          <a:p>
            <a:fld id="{DF6E2D19-FAB2-451E-8BF9-0DCEAB3532D9}" type="slidenum">
              <a:rPr lang="en-US" smtClean="0"/>
              <a:pPr/>
              <a:t>22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6E2D19-FAB2-451E-8BF9-0DCEAB3532D9}"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sp>
        <p:nvSpPr>
          <p:cNvPr id="452611" name="Rectangle 3"/>
          <p:cNvSpPr>
            <a:spLocks noGrp="1" noChangeArrowheads="1"/>
          </p:cNvSpPr>
          <p:nvPr>
            <p:ph type="ctrTitle"/>
          </p:nvPr>
        </p:nvSpPr>
        <p:spPr bwMode="auto">
          <a:xfrm>
            <a:off x="0" y="4940300"/>
            <a:ext cx="8456613" cy="938213"/>
          </a:xfrm>
          <a:noFill/>
          <a:ln w="9525">
            <a:noFill/>
          </a:ln>
        </p:spPr>
        <p:txBody>
          <a:bodyPr lIns="720000" rIns="540000"/>
          <a:lstStyle>
            <a:lvl1pPr marL="0">
              <a:lnSpc>
                <a:spcPct val="80000"/>
              </a:lnSpc>
              <a:defRPr/>
            </a:lvl1pPr>
          </a:lstStyle>
          <a:p>
            <a:r>
              <a:rPr lang="en-US" smtClean="0"/>
              <a:t>Click to edit Master title style</a:t>
            </a:r>
            <a:endParaRPr lang="en-US"/>
          </a:p>
        </p:txBody>
      </p:sp>
      <p:sp>
        <p:nvSpPr>
          <p:cNvPr id="452612" name="Rectangle 4"/>
          <p:cNvSpPr>
            <a:spLocks noGrp="1" noChangeArrowheads="1"/>
          </p:cNvSpPr>
          <p:nvPr>
            <p:ph type="subTitle" idx="1"/>
          </p:nvPr>
        </p:nvSpPr>
        <p:spPr>
          <a:xfrm>
            <a:off x="0" y="5892800"/>
            <a:ext cx="8456613" cy="492125"/>
          </a:xfrm>
          <a:prstGeom prst="rect">
            <a:avLst/>
          </a:prstGeom>
        </p:spPr>
        <p:txBody>
          <a:bodyPr lIns="720000" anchor="ctr"/>
          <a:lstStyle>
            <a:lvl1pPr>
              <a:defRPr>
                <a:solidFill>
                  <a:schemeClr val="tx1"/>
                </a:solidFill>
              </a:defRPr>
            </a:lvl1pPr>
          </a:lstStyle>
          <a:p>
            <a:r>
              <a:rPr lang="en-US" smtClean="0"/>
              <a:t>Click to edit Master subtitle style</a:t>
            </a:r>
            <a:endParaRPr lang="en-US"/>
          </a:p>
        </p:txBody>
      </p:sp>
      <p:pic>
        <p:nvPicPr>
          <p:cNvPr id="6" name="Picture 5" descr="Vinaphone.png"/>
          <p:cNvPicPr>
            <a:picLocks noChangeAspect="1"/>
          </p:cNvPicPr>
          <p:nvPr userDrawn="1"/>
        </p:nvPicPr>
        <p:blipFill>
          <a:blip r:embed="rId2" cstate="print"/>
          <a:stretch>
            <a:fillRect/>
          </a:stretch>
        </p:blipFill>
        <p:spPr>
          <a:xfrm>
            <a:off x="2924175" y="0"/>
            <a:ext cx="3257550" cy="985965"/>
          </a:xfrm>
          <a:prstGeom prst="rect">
            <a:avLst/>
          </a:prstGeom>
        </p:spPr>
      </p:pic>
      <p:pic>
        <p:nvPicPr>
          <p:cNvPr id="7" name="Picture 6" descr="comverse_logo.gif"/>
          <p:cNvPicPr>
            <a:picLocks noChangeAspect="1"/>
          </p:cNvPicPr>
          <p:nvPr userDrawn="1"/>
        </p:nvPicPr>
        <p:blipFill>
          <a:blip r:embed="rId3" cstate="print"/>
          <a:stretch>
            <a:fillRect/>
          </a:stretch>
        </p:blipFill>
        <p:spPr>
          <a:xfrm>
            <a:off x="6998475" y="302400"/>
            <a:ext cx="1504950" cy="781050"/>
          </a:xfrm>
          <a:prstGeom prst="rect">
            <a:avLst/>
          </a:prstGeom>
        </p:spPr>
      </p:pic>
      <p:pic>
        <p:nvPicPr>
          <p:cNvPr id="8" name="Picture 7" descr="ELCOM.jpg"/>
          <p:cNvPicPr>
            <a:picLocks noChangeAspect="1"/>
          </p:cNvPicPr>
          <p:nvPr userDrawn="1"/>
        </p:nvPicPr>
        <p:blipFill>
          <a:blip r:embed="rId4" cstate="print"/>
          <a:stretch>
            <a:fillRect/>
          </a:stretch>
        </p:blipFill>
        <p:spPr>
          <a:xfrm>
            <a:off x="449225" y="347625"/>
            <a:ext cx="1608175" cy="651311"/>
          </a:xfrm>
          <a:prstGeom prst="rect">
            <a:avLst/>
          </a:prstGeom>
        </p:spPr>
      </p:pic>
    </p:spTree>
  </p:cSld>
  <p:clrMapOvr>
    <a:masterClrMapping/>
  </p:clrMapOvr>
  <p:transition>
    <p:cu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3"/>
          <p:cNvSpPr>
            <a:spLocks noGrp="1"/>
          </p:cNvSpPr>
          <p:nvPr>
            <p:ph type="sldNum" sz="quarter" idx="10"/>
          </p:nvPr>
        </p:nvSpPr>
        <p:spPr/>
        <p:txBody>
          <a:bodyPr/>
          <a:lstStyle>
            <a:lvl1pPr>
              <a:defRPr/>
            </a:lvl1pPr>
          </a:lstStyle>
          <a:p>
            <a:fld id="{0B002AEB-40E2-480C-916F-37F19B0F09EC}" type="slidenum">
              <a:rPr lang="en-US"/>
              <a:pPr/>
              <a:t>‹#›</a:t>
            </a:fld>
            <a:endParaRPr lang="en-US"/>
          </a:p>
        </p:txBody>
      </p:sp>
      <p:sp>
        <p:nvSpPr>
          <p:cNvPr id="8" name="Text Placeholder 7"/>
          <p:cNvSpPr>
            <a:spLocks noGrp="1"/>
          </p:cNvSpPr>
          <p:nvPr>
            <p:ph type="body" sz="quarter" idx="11"/>
          </p:nvPr>
        </p:nvSpPr>
        <p:spPr>
          <a:xfrm>
            <a:off x="776288" y="1128713"/>
            <a:ext cx="7623175" cy="5167312"/>
          </a:xfrm>
          <a:prstGeom prst="rect">
            <a:avLst/>
          </a:prstGeom>
        </p:spPr>
        <p:txBody>
          <a:bodyPr/>
          <a:lstStyle>
            <a:lvl1pPr marL="0" indent="0">
              <a:defRPr/>
            </a:lvl1pPr>
            <a:lvl2pPr>
              <a:defRPr sz="2400"/>
            </a:lvl2pPr>
            <a:lvl3pPr>
              <a:defRPr sz="20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cu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pSp>
        <p:nvGrpSpPr>
          <p:cNvPr id="6" name="Group 15"/>
          <p:cNvGrpSpPr>
            <a:grpSpLocks/>
          </p:cNvGrpSpPr>
          <p:nvPr userDrawn="1"/>
        </p:nvGrpSpPr>
        <p:grpSpPr bwMode="auto">
          <a:xfrm>
            <a:off x="4032250" y="4151313"/>
            <a:ext cx="4013200" cy="768350"/>
            <a:chOff x="1225" y="1843"/>
            <a:chExt cx="3310" cy="634"/>
          </a:xfrm>
        </p:grpSpPr>
        <p:sp>
          <p:nvSpPr>
            <p:cNvPr id="7" name="Freeform 16"/>
            <p:cNvSpPr>
              <a:spLocks/>
            </p:cNvSpPr>
            <p:nvPr/>
          </p:nvSpPr>
          <p:spPr bwMode="gray">
            <a:xfrm>
              <a:off x="1225" y="1911"/>
              <a:ext cx="428" cy="558"/>
            </a:xfrm>
            <a:custGeom>
              <a:avLst/>
              <a:gdLst/>
              <a:ahLst/>
              <a:cxnLst>
                <a:cxn ang="0">
                  <a:pos x="428" y="4"/>
                </a:cxn>
                <a:cxn ang="0">
                  <a:pos x="428" y="4"/>
                </a:cxn>
                <a:cxn ang="0">
                  <a:pos x="426" y="42"/>
                </a:cxn>
                <a:cxn ang="0">
                  <a:pos x="420" y="46"/>
                </a:cxn>
                <a:cxn ang="0">
                  <a:pos x="420" y="46"/>
                </a:cxn>
                <a:cxn ang="0">
                  <a:pos x="332" y="44"/>
                </a:cxn>
                <a:cxn ang="0">
                  <a:pos x="244" y="42"/>
                </a:cxn>
                <a:cxn ang="0">
                  <a:pos x="244" y="42"/>
                </a:cxn>
                <a:cxn ang="0">
                  <a:pos x="242" y="120"/>
                </a:cxn>
                <a:cxn ang="0">
                  <a:pos x="242" y="120"/>
                </a:cxn>
                <a:cxn ang="0">
                  <a:pos x="242" y="198"/>
                </a:cxn>
                <a:cxn ang="0">
                  <a:pos x="244" y="276"/>
                </a:cxn>
                <a:cxn ang="0">
                  <a:pos x="244" y="276"/>
                </a:cxn>
                <a:cxn ang="0">
                  <a:pos x="246" y="448"/>
                </a:cxn>
                <a:cxn ang="0">
                  <a:pos x="246" y="448"/>
                </a:cxn>
                <a:cxn ang="0">
                  <a:pos x="250" y="552"/>
                </a:cxn>
                <a:cxn ang="0">
                  <a:pos x="244" y="556"/>
                </a:cxn>
                <a:cxn ang="0">
                  <a:pos x="244" y="556"/>
                </a:cxn>
                <a:cxn ang="0">
                  <a:pos x="192" y="558"/>
                </a:cxn>
                <a:cxn ang="0">
                  <a:pos x="188" y="554"/>
                </a:cxn>
                <a:cxn ang="0">
                  <a:pos x="188" y="554"/>
                </a:cxn>
                <a:cxn ang="0">
                  <a:pos x="190" y="470"/>
                </a:cxn>
                <a:cxn ang="0">
                  <a:pos x="190" y="470"/>
                </a:cxn>
                <a:cxn ang="0">
                  <a:pos x="188" y="42"/>
                </a:cxn>
                <a:cxn ang="0">
                  <a:pos x="188" y="42"/>
                </a:cxn>
                <a:cxn ang="0">
                  <a:pos x="4" y="46"/>
                </a:cxn>
                <a:cxn ang="0">
                  <a:pos x="0" y="42"/>
                </a:cxn>
                <a:cxn ang="0">
                  <a:pos x="0" y="42"/>
                </a:cxn>
                <a:cxn ang="0">
                  <a:pos x="2" y="24"/>
                </a:cxn>
                <a:cxn ang="0">
                  <a:pos x="2" y="24"/>
                </a:cxn>
                <a:cxn ang="0">
                  <a:pos x="2" y="4"/>
                </a:cxn>
                <a:cxn ang="0">
                  <a:pos x="8" y="0"/>
                </a:cxn>
                <a:cxn ang="0">
                  <a:pos x="8" y="0"/>
                </a:cxn>
                <a:cxn ang="0">
                  <a:pos x="84" y="2"/>
                </a:cxn>
                <a:cxn ang="0">
                  <a:pos x="316" y="2"/>
                </a:cxn>
                <a:cxn ang="0">
                  <a:pos x="316" y="2"/>
                </a:cxn>
                <a:cxn ang="0">
                  <a:pos x="424" y="0"/>
                </a:cxn>
                <a:cxn ang="0">
                  <a:pos x="428" y="4"/>
                </a:cxn>
              </a:cxnLst>
              <a:rect l="0" t="0" r="r" b="b"/>
              <a:pathLst>
                <a:path w="428" h="558">
                  <a:moveTo>
                    <a:pt x="428" y="4"/>
                  </a:moveTo>
                  <a:lnTo>
                    <a:pt x="428" y="4"/>
                  </a:lnTo>
                  <a:lnTo>
                    <a:pt x="426" y="42"/>
                  </a:lnTo>
                  <a:lnTo>
                    <a:pt x="420" y="46"/>
                  </a:lnTo>
                  <a:lnTo>
                    <a:pt x="420" y="46"/>
                  </a:lnTo>
                  <a:lnTo>
                    <a:pt x="332" y="44"/>
                  </a:lnTo>
                  <a:lnTo>
                    <a:pt x="244" y="42"/>
                  </a:lnTo>
                  <a:lnTo>
                    <a:pt x="244" y="42"/>
                  </a:lnTo>
                  <a:lnTo>
                    <a:pt x="242" y="120"/>
                  </a:lnTo>
                  <a:lnTo>
                    <a:pt x="242" y="120"/>
                  </a:lnTo>
                  <a:lnTo>
                    <a:pt x="242" y="198"/>
                  </a:lnTo>
                  <a:lnTo>
                    <a:pt x="244" y="276"/>
                  </a:lnTo>
                  <a:lnTo>
                    <a:pt x="244" y="276"/>
                  </a:lnTo>
                  <a:lnTo>
                    <a:pt x="246" y="448"/>
                  </a:lnTo>
                  <a:lnTo>
                    <a:pt x="246" y="448"/>
                  </a:lnTo>
                  <a:lnTo>
                    <a:pt x="250" y="552"/>
                  </a:lnTo>
                  <a:lnTo>
                    <a:pt x="244" y="556"/>
                  </a:lnTo>
                  <a:lnTo>
                    <a:pt x="244" y="556"/>
                  </a:lnTo>
                  <a:lnTo>
                    <a:pt x="192" y="558"/>
                  </a:lnTo>
                  <a:lnTo>
                    <a:pt x="188" y="554"/>
                  </a:lnTo>
                  <a:lnTo>
                    <a:pt x="188" y="554"/>
                  </a:lnTo>
                  <a:lnTo>
                    <a:pt x="190" y="470"/>
                  </a:lnTo>
                  <a:lnTo>
                    <a:pt x="190" y="470"/>
                  </a:lnTo>
                  <a:lnTo>
                    <a:pt x="188" y="42"/>
                  </a:lnTo>
                  <a:lnTo>
                    <a:pt x="188" y="42"/>
                  </a:lnTo>
                  <a:lnTo>
                    <a:pt x="4" y="46"/>
                  </a:lnTo>
                  <a:lnTo>
                    <a:pt x="0" y="42"/>
                  </a:lnTo>
                  <a:lnTo>
                    <a:pt x="0" y="42"/>
                  </a:lnTo>
                  <a:lnTo>
                    <a:pt x="2" y="24"/>
                  </a:lnTo>
                  <a:lnTo>
                    <a:pt x="2" y="24"/>
                  </a:lnTo>
                  <a:lnTo>
                    <a:pt x="2" y="4"/>
                  </a:lnTo>
                  <a:lnTo>
                    <a:pt x="8" y="0"/>
                  </a:lnTo>
                  <a:lnTo>
                    <a:pt x="8" y="0"/>
                  </a:lnTo>
                  <a:lnTo>
                    <a:pt x="84" y="2"/>
                  </a:lnTo>
                  <a:lnTo>
                    <a:pt x="316" y="2"/>
                  </a:lnTo>
                  <a:lnTo>
                    <a:pt x="316" y="2"/>
                  </a:lnTo>
                  <a:lnTo>
                    <a:pt x="424" y="0"/>
                  </a:lnTo>
                  <a:lnTo>
                    <a:pt x="428" y="4"/>
                  </a:lnTo>
                  <a:close/>
                </a:path>
              </a:pathLst>
            </a:custGeom>
            <a:solidFill>
              <a:schemeClr val="tx1"/>
            </a:solidFill>
            <a:ln w="9525">
              <a:noFill/>
              <a:round/>
              <a:headEnd/>
              <a:tailEnd/>
            </a:ln>
          </p:spPr>
          <p:txBody>
            <a:bodyPr/>
            <a:lstStyle/>
            <a:p>
              <a:endParaRPr lang="en-US"/>
            </a:p>
          </p:txBody>
        </p:sp>
        <p:sp>
          <p:nvSpPr>
            <p:cNvPr id="8" name="Freeform 17"/>
            <p:cNvSpPr>
              <a:spLocks/>
            </p:cNvSpPr>
            <p:nvPr/>
          </p:nvSpPr>
          <p:spPr bwMode="gray">
            <a:xfrm>
              <a:off x="1675" y="1843"/>
              <a:ext cx="358" cy="626"/>
            </a:xfrm>
            <a:custGeom>
              <a:avLst/>
              <a:gdLst/>
              <a:ahLst/>
              <a:cxnLst>
                <a:cxn ang="0">
                  <a:pos x="352" y="624"/>
                </a:cxn>
                <a:cxn ang="0">
                  <a:pos x="298" y="622"/>
                </a:cxn>
                <a:cxn ang="0">
                  <a:pos x="298" y="492"/>
                </a:cxn>
                <a:cxn ang="0">
                  <a:pos x="298" y="384"/>
                </a:cxn>
                <a:cxn ang="0">
                  <a:pos x="296" y="340"/>
                </a:cxn>
                <a:cxn ang="0">
                  <a:pos x="292" y="318"/>
                </a:cxn>
                <a:cxn ang="0">
                  <a:pos x="286" y="298"/>
                </a:cxn>
                <a:cxn ang="0">
                  <a:pos x="272" y="278"/>
                </a:cxn>
                <a:cxn ang="0">
                  <a:pos x="252" y="264"/>
                </a:cxn>
                <a:cxn ang="0">
                  <a:pos x="240" y="260"/>
                </a:cxn>
                <a:cxn ang="0">
                  <a:pos x="214" y="256"/>
                </a:cxn>
                <a:cxn ang="0">
                  <a:pos x="200" y="254"/>
                </a:cxn>
                <a:cxn ang="0">
                  <a:pos x="164" y="258"/>
                </a:cxn>
                <a:cxn ang="0">
                  <a:pos x="126" y="270"/>
                </a:cxn>
                <a:cxn ang="0">
                  <a:pos x="108" y="278"/>
                </a:cxn>
                <a:cxn ang="0">
                  <a:pos x="76" y="296"/>
                </a:cxn>
                <a:cxn ang="0">
                  <a:pos x="62" y="308"/>
                </a:cxn>
                <a:cxn ang="0">
                  <a:pos x="62" y="316"/>
                </a:cxn>
                <a:cxn ang="0">
                  <a:pos x="68" y="620"/>
                </a:cxn>
                <a:cxn ang="0">
                  <a:pos x="64" y="624"/>
                </a:cxn>
                <a:cxn ang="0">
                  <a:pos x="8" y="620"/>
                </a:cxn>
                <a:cxn ang="0">
                  <a:pos x="10" y="276"/>
                </a:cxn>
                <a:cxn ang="0">
                  <a:pos x="10" y="210"/>
                </a:cxn>
                <a:cxn ang="0">
                  <a:pos x="6" y="78"/>
                </a:cxn>
                <a:cxn ang="0">
                  <a:pos x="6" y="8"/>
                </a:cxn>
                <a:cxn ang="0">
                  <a:pos x="60" y="0"/>
                </a:cxn>
                <a:cxn ang="0">
                  <a:pos x="64" y="4"/>
                </a:cxn>
                <a:cxn ang="0">
                  <a:pos x="62" y="126"/>
                </a:cxn>
                <a:cxn ang="0">
                  <a:pos x="62" y="262"/>
                </a:cxn>
                <a:cxn ang="0">
                  <a:pos x="98" y="242"/>
                </a:cxn>
                <a:cxn ang="0">
                  <a:pos x="136" y="226"/>
                </a:cxn>
                <a:cxn ang="0">
                  <a:pos x="176" y="216"/>
                </a:cxn>
                <a:cxn ang="0">
                  <a:pos x="218" y="212"/>
                </a:cxn>
                <a:cxn ang="0">
                  <a:pos x="238" y="214"/>
                </a:cxn>
                <a:cxn ang="0">
                  <a:pos x="274" y="222"/>
                </a:cxn>
                <a:cxn ang="0">
                  <a:pos x="290" y="228"/>
                </a:cxn>
                <a:cxn ang="0">
                  <a:pos x="318" y="248"/>
                </a:cxn>
                <a:cxn ang="0">
                  <a:pos x="338" y="278"/>
                </a:cxn>
                <a:cxn ang="0">
                  <a:pos x="342" y="288"/>
                </a:cxn>
                <a:cxn ang="0">
                  <a:pos x="350" y="326"/>
                </a:cxn>
                <a:cxn ang="0">
                  <a:pos x="350" y="378"/>
                </a:cxn>
                <a:cxn ang="0">
                  <a:pos x="352" y="458"/>
                </a:cxn>
                <a:cxn ang="0">
                  <a:pos x="352" y="624"/>
                </a:cxn>
              </a:cxnLst>
              <a:rect l="0" t="0" r="r" b="b"/>
              <a:pathLst>
                <a:path w="358" h="626">
                  <a:moveTo>
                    <a:pt x="352" y="624"/>
                  </a:moveTo>
                  <a:lnTo>
                    <a:pt x="352" y="624"/>
                  </a:lnTo>
                  <a:lnTo>
                    <a:pt x="302" y="626"/>
                  </a:lnTo>
                  <a:lnTo>
                    <a:pt x="298" y="622"/>
                  </a:lnTo>
                  <a:lnTo>
                    <a:pt x="298" y="622"/>
                  </a:lnTo>
                  <a:lnTo>
                    <a:pt x="298" y="492"/>
                  </a:lnTo>
                  <a:lnTo>
                    <a:pt x="298" y="492"/>
                  </a:lnTo>
                  <a:lnTo>
                    <a:pt x="298" y="384"/>
                  </a:lnTo>
                  <a:lnTo>
                    <a:pt x="298" y="384"/>
                  </a:lnTo>
                  <a:lnTo>
                    <a:pt x="296" y="340"/>
                  </a:lnTo>
                  <a:lnTo>
                    <a:pt x="296" y="340"/>
                  </a:lnTo>
                  <a:lnTo>
                    <a:pt x="292" y="318"/>
                  </a:lnTo>
                  <a:lnTo>
                    <a:pt x="286" y="298"/>
                  </a:lnTo>
                  <a:lnTo>
                    <a:pt x="286" y="298"/>
                  </a:lnTo>
                  <a:lnTo>
                    <a:pt x="280" y="288"/>
                  </a:lnTo>
                  <a:lnTo>
                    <a:pt x="272" y="278"/>
                  </a:lnTo>
                  <a:lnTo>
                    <a:pt x="262" y="270"/>
                  </a:lnTo>
                  <a:lnTo>
                    <a:pt x="252" y="264"/>
                  </a:lnTo>
                  <a:lnTo>
                    <a:pt x="252" y="264"/>
                  </a:lnTo>
                  <a:lnTo>
                    <a:pt x="240" y="260"/>
                  </a:lnTo>
                  <a:lnTo>
                    <a:pt x="226" y="258"/>
                  </a:lnTo>
                  <a:lnTo>
                    <a:pt x="214" y="256"/>
                  </a:lnTo>
                  <a:lnTo>
                    <a:pt x="200" y="254"/>
                  </a:lnTo>
                  <a:lnTo>
                    <a:pt x="200" y="254"/>
                  </a:lnTo>
                  <a:lnTo>
                    <a:pt x="182" y="256"/>
                  </a:lnTo>
                  <a:lnTo>
                    <a:pt x="164" y="258"/>
                  </a:lnTo>
                  <a:lnTo>
                    <a:pt x="146" y="262"/>
                  </a:lnTo>
                  <a:lnTo>
                    <a:pt x="126" y="270"/>
                  </a:lnTo>
                  <a:lnTo>
                    <a:pt x="126" y="270"/>
                  </a:lnTo>
                  <a:lnTo>
                    <a:pt x="108" y="278"/>
                  </a:lnTo>
                  <a:lnTo>
                    <a:pt x="92" y="286"/>
                  </a:lnTo>
                  <a:lnTo>
                    <a:pt x="76" y="296"/>
                  </a:lnTo>
                  <a:lnTo>
                    <a:pt x="62" y="308"/>
                  </a:lnTo>
                  <a:lnTo>
                    <a:pt x="62" y="308"/>
                  </a:lnTo>
                  <a:lnTo>
                    <a:pt x="62" y="316"/>
                  </a:lnTo>
                  <a:lnTo>
                    <a:pt x="62" y="316"/>
                  </a:lnTo>
                  <a:lnTo>
                    <a:pt x="64" y="468"/>
                  </a:lnTo>
                  <a:lnTo>
                    <a:pt x="68" y="620"/>
                  </a:lnTo>
                  <a:lnTo>
                    <a:pt x="64" y="624"/>
                  </a:lnTo>
                  <a:lnTo>
                    <a:pt x="64" y="624"/>
                  </a:lnTo>
                  <a:lnTo>
                    <a:pt x="14" y="626"/>
                  </a:lnTo>
                  <a:lnTo>
                    <a:pt x="8" y="620"/>
                  </a:lnTo>
                  <a:lnTo>
                    <a:pt x="8" y="620"/>
                  </a:lnTo>
                  <a:lnTo>
                    <a:pt x="10" y="276"/>
                  </a:lnTo>
                  <a:lnTo>
                    <a:pt x="10" y="276"/>
                  </a:lnTo>
                  <a:lnTo>
                    <a:pt x="10" y="210"/>
                  </a:lnTo>
                  <a:lnTo>
                    <a:pt x="8" y="144"/>
                  </a:lnTo>
                  <a:lnTo>
                    <a:pt x="6" y="78"/>
                  </a:lnTo>
                  <a:lnTo>
                    <a:pt x="0" y="12"/>
                  </a:lnTo>
                  <a:lnTo>
                    <a:pt x="6" y="8"/>
                  </a:lnTo>
                  <a:lnTo>
                    <a:pt x="6" y="8"/>
                  </a:lnTo>
                  <a:lnTo>
                    <a:pt x="60" y="0"/>
                  </a:lnTo>
                  <a:lnTo>
                    <a:pt x="64" y="4"/>
                  </a:lnTo>
                  <a:lnTo>
                    <a:pt x="64" y="4"/>
                  </a:lnTo>
                  <a:lnTo>
                    <a:pt x="62" y="66"/>
                  </a:lnTo>
                  <a:lnTo>
                    <a:pt x="62" y="126"/>
                  </a:lnTo>
                  <a:lnTo>
                    <a:pt x="62" y="262"/>
                  </a:lnTo>
                  <a:lnTo>
                    <a:pt x="62" y="262"/>
                  </a:lnTo>
                  <a:lnTo>
                    <a:pt x="80" y="252"/>
                  </a:lnTo>
                  <a:lnTo>
                    <a:pt x="98" y="242"/>
                  </a:lnTo>
                  <a:lnTo>
                    <a:pt x="116" y="232"/>
                  </a:lnTo>
                  <a:lnTo>
                    <a:pt x="136" y="226"/>
                  </a:lnTo>
                  <a:lnTo>
                    <a:pt x="156" y="220"/>
                  </a:lnTo>
                  <a:lnTo>
                    <a:pt x="176" y="216"/>
                  </a:lnTo>
                  <a:lnTo>
                    <a:pt x="196" y="214"/>
                  </a:lnTo>
                  <a:lnTo>
                    <a:pt x="218" y="212"/>
                  </a:lnTo>
                  <a:lnTo>
                    <a:pt x="218" y="212"/>
                  </a:lnTo>
                  <a:lnTo>
                    <a:pt x="238" y="214"/>
                  </a:lnTo>
                  <a:lnTo>
                    <a:pt x="256" y="216"/>
                  </a:lnTo>
                  <a:lnTo>
                    <a:pt x="274" y="222"/>
                  </a:lnTo>
                  <a:lnTo>
                    <a:pt x="290" y="228"/>
                  </a:lnTo>
                  <a:lnTo>
                    <a:pt x="290" y="228"/>
                  </a:lnTo>
                  <a:lnTo>
                    <a:pt x="304" y="238"/>
                  </a:lnTo>
                  <a:lnTo>
                    <a:pt x="318" y="248"/>
                  </a:lnTo>
                  <a:lnTo>
                    <a:pt x="330" y="262"/>
                  </a:lnTo>
                  <a:lnTo>
                    <a:pt x="338" y="278"/>
                  </a:lnTo>
                  <a:lnTo>
                    <a:pt x="338" y="278"/>
                  </a:lnTo>
                  <a:lnTo>
                    <a:pt x="342" y="288"/>
                  </a:lnTo>
                  <a:lnTo>
                    <a:pt x="346" y="300"/>
                  </a:lnTo>
                  <a:lnTo>
                    <a:pt x="350" y="326"/>
                  </a:lnTo>
                  <a:lnTo>
                    <a:pt x="350" y="326"/>
                  </a:lnTo>
                  <a:lnTo>
                    <a:pt x="350" y="378"/>
                  </a:lnTo>
                  <a:lnTo>
                    <a:pt x="352" y="458"/>
                  </a:lnTo>
                  <a:lnTo>
                    <a:pt x="352" y="458"/>
                  </a:lnTo>
                  <a:lnTo>
                    <a:pt x="358" y="620"/>
                  </a:lnTo>
                  <a:lnTo>
                    <a:pt x="352" y="624"/>
                  </a:lnTo>
                  <a:close/>
                </a:path>
              </a:pathLst>
            </a:custGeom>
            <a:solidFill>
              <a:schemeClr val="tx1"/>
            </a:solidFill>
            <a:ln w="9525">
              <a:noFill/>
              <a:round/>
              <a:headEnd/>
              <a:tailEnd/>
            </a:ln>
          </p:spPr>
          <p:txBody>
            <a:bodyPr/>
            <a:lstStyle/>
            <a:p>
              <a:endParaRPr lang="en-US"/>
            </a:p>
          </p:txBody>
        </p:sp>
        <p:sp>
          <p:nvSpPr>
            <p:cNvPr id="9" name="Freeform 18"/>
            <p:cNvSpPr>
              <a:spLocks noEditPoints="1"/>
            </p:cNvSpPr>
            <p:nvPr/>
          </p:nvSpPr>
          <p:spPr bwMode="gray">
            <a:xfrm>
              <a:off x="2073" y="2055"/>
              <a:ext cx="326" cy="422"/>
            </a:xfrm>
            <a:custGeom>
              <a:avLst/>
              <a:gdLst/>
              <a:ahLst/>
              <a:cxnLst>
                <a:cxn ang="0">
                  <a:pos x="276" y="414"/>
                </a:cxn>
                <a:cxn ang="0">
                  <a:pos x="270" y="382"/>
                </a:cxn>
                <a:cxn ang="0">
                  <a:pos x="226" y="406"/>
                </a:cxn>
                <a:cxn ang="0">
                  <a:pos x="178" y="420"/>
                </a:cxn>
                <a:cxn ang="0">
                  <a:pos x="144" y="422"/>
                </a:cxn>
                <a:cxn ang="0">
                  <a:pos x="88" y="412"/>
                </a:cxn>
                <a:cxn ang="0">
                  <a:pos x="52" y="394"/>
                </a:cxn>
                <a:cxn ang="0">
                  <a:pos x="32" y="376"/>
                </a:cxn>
                <a:cxn ang="0">
                  <a:pos x="12" y="346"/>
                </a:cxn>
                <a:cxn ang="0">
                  <a:pos x="2" y="308"/>
                </a:cxn>
                <a:cxn ang="0">
                  <a:pos x="2" y="270"/>
                </a:cxn>
                <a:cxn ang="0">
                  <a:pos x="28" y="214"/>
                </a:cxn>
                <a:cxn ang="0">
                  <a:pos x="58" y="188"/>
                </a:cxn>
                <a:cxn ang="0">
                  <a:pos x="96" y="172"/>
                </a:cxn>
                <a:cxn ang="0">
                  <a:pos x="182" y="150"/>
                </a:cxn>
                <a:cxn ang="0">
                  <a:pos x="270" y="124"/>
                </a:cxn>
                <a:cxn ang="0">
                  <a:pos x="264" y="84"/>
                </a:cxn>
                <a:cxn ang="0">
                  <a:pos x="246" y="60"/>
                </a:cxn>
                <a:cxn ang="0">
                  <a:pos x="196" y="42"/>
                </a:cxn>
                <a:cxn ang="0">
                  <a:pos x="142" y="44"/>
                </a:cxn>
                <a:cxn ang="0">
                  <a:pos x="54" y="72"/>
                </a:cxn>
                <a:cxn ang="0">
                  <a:pos x="50" y="50"/>
                </a:cxn>
                <a:cxn ang="0">
                  <a:pos x="54" y="26"/>
                </a:cxn>
                <a:cxn ang="0">
                  <a:pos x="118" y="8"/>
                </a:cxn>
                <a:cxn ang="0">
                  <a:pos x="184" y="0"/>
                </a:cxn>
                <a:cxn ang="0">
                  <a:pos x="242" y="8"/>
                </a:cxn>
                <a:cxn ang="0">
                  <a:pos x="278" y="22"/>
                </a:cxn>
                <a:cxn ang="0">
                  <a:pos x="314" y="64"/>
                </a:cxn>
                <a:cxn ang="0">
                  <a:pos x="320" y="92"/>
                </a:cxn>
                <a:cxn ang="0">
                  <a:pos x="322" y="120"/>
                </a:cxn>
                <a:cxn ang="0">
                  <a:pos x="320" y="304"/>
                </a:cxn>
                <a:cxn ang="0">
                  <a:pos x="320" y="412"/>
                </a:cxn>
                <a:cxn ang="0">
                  <a:pos x="204" y="188"/>
                </a:cxn>
                <a:cxn ang="0">
                  <a:pos x="134" y="204"/>
                </a:cxn>
                <a:cxn ang="0">
                  <a:pos x="102" y="216"/>
                </a:cxn>
                <a:cxn ang="0">
                  <a:pos x="78" y="234"/>
                </a:cxn>
                <a:cxn ang="0">
                  <a:pos x="56" y="276"/>
                </a:cxn>
                <a:cxn ang="0">
                  <a:pos x="58" y="312"/>
                </a:cxn>
                <a:cxn ang="0">
                  <a:pos x="86" y="356"/>
                </a:cxn>
                <a:cxn ang="0">
                  <a:pos x="118" y="374"/>
                </a:cxn>
                <a:cxn ang="0">
                  <a:pos x="156" y="380"/>
                </a:cxn>
                <a:cxn ang="0">
                  <a:pos x="202" y="374"/>
                </a:cxn>
                <a:cxn ang="0">
                  <a:pos x="244" y="356"/>
                </a:cxn>
                <a:cxn ang="0">
                  <a:pos x="270" y="180"/>
                </a:cxn>
              </a:cxnLst>
              <a:rect l="0" t="0" r="r" b="b"/>
              <a:pathLst>
                <a:path w="326" h="422">
                  <a:moveTo>
                    <a:pt x="320" y="412"/>
                  </a:moveTo>
                  <a:lnTo>
                    <a:pt x="320" y="412"/>
                  </a:lnTo>
                  <a:lnTo>
                    <a:pt x="276" y="414"/>
                  </a:lnTo>
                  <a:lnTo>
                    <a:pt x="270" y="410"/>
                  </a:lnTo>
                  <a:lnTo>
                    <a:pt x="270" y="382"/>
                  </a:lnTo>
                  <a:lnTo>
                    <a:pt x="270" y="382"/>
                  </a:lnTo>
                  <a:lnTo>
                    <a:pt x="256" y="392"/>
                  </a:lnTo>
                  <a:lnTo>
                    <a:pt x="240" y="400"/>
                  </a:lnTo>
                  <a:lnTo>
                    <a:pt x="226" y="406"/>
                  </a:lnTo>
                  <a:lnTo>
                    <a:pt x="210" y="412"/>
                  </a:lnTo>
                  <a:lnTo>
                    <a:pt x="194" y="416"/>
                  </a:lnTo>
                  <a:lnTo>
                    <a:pt x="178" y="420"/>
                  </a:lnTo>
                  <a:lnTo>
                    <a:pt x="162" y="420"/>
                  </a:lnTo>
                  <a:lnTo>
                    <a:pt x="144" y="422"/>
                  </a:lnTo>
                  <a:lnTo>
                    <a:pt x="144" y="422"/>
                  </a:lnTo>
                  <a:lnTo>
                    <a:pt x="114" y="420"/>
                  </a:lnTo>
                  <a:lnTo>
                    <a:pt x="100" y="416"/>
                  </a:lnTo>
                  <a:lnTo>
                    <a:pt x="88" y="412"/>
                  </a:lnTo>
                  <a:lnTo>
                    <a:pt x="74" y="408"/>
                  </a:lnTo>
                  <a:lnTo>
                    <a:pt x="62" y="400"/>
                  </a:lnTo>
                  <a:lnTo>
                    <a:pt x="52" y="394"/>
                  </a:lnTo>
                  <a:lnTo>
                    <a:pt x="42" y="386"/>
                  </a:lnTo>
                  <a:lnTo>
                    <a:pt x="42" y="386"/>
                  </a:lnTo>
                  <a:lnTo>
                    <a:pt x="32" y="376"/>
                  </a:lnTo>
                  <a:lnTo>
                    <a:pt x="24" y="366"/>
                  </a:lnTo>
                  <a:lnTo>
                    <a:pt x="16" y="356"/>
                  </a:lnTo>
                  <a:lnTo>
                    <a:pt x="12" y="346"/>
                  </a:lnTo>
                  <a:lnTo>
                    <a:pt x="6" y="334"/>
                  </a:lnTo>
                  <a:lnTo>
                    <a:pt x="4" y="322"/>
                  </a:lnTo>
                  <a:lnTo>
                    <a:pt x="2" y="308"/>
                  </a:lnTo>
                  <a:lnTo>
                    <a:pt x="0" y="294"/>
                  </a:lnTo>
                  <a:lnTo>
                    <a:pt x="0" y="294"/>
                  </a:lnTo>
                  <a:lnTo>
                    <a:pt x="2" y="270"/>
                  </a:lnTo>
                  <a:lnTo>
                    <a:pt x="8" y="248"/>
                  </a:lnTo>
                  <a:lnTo>
                    <a:pt x="16" y="230"/>
                  </a:lnTo>
                  <a:lnTo>
                    <a:pt x="28" y="214"/>
                  </a:lnTo>
                  <a:lnTo>
                    <a:pt x="28" y="214"/>
                  </a:lnTo>
                  <a:lnTo>
                    <a:pt x="42" y="200"/>
                  </a:lnTo>
                  <a:lnTo>
                    <a:pt x="58" y="188"/>
                  </a:lnTo>
                  <a:lnTo>
                    <a:pt x="76" y="180"/>
                  </a:lnTo>
                  <a:lnTo>
                    <a:pt x="96" y="172"/>
                  </a:lnTo>
                  <a:lnTo>
                    <a:pt x="96" y="172"/>
                  </a:lnTo>
                  <a:lnTo>
                    <a:pt x="116" y="164"/>
                  </a:lnTo>
                  <a:lnTo>
                    <a:pt x="138" y="158"/>
                  </a:lnTo>
                  <a:lnTo>
                    <a:pt x="182" y="150"/>
                  </a:lnTo>
                  <a:lnTo>
                    <a:pt x="182" y="150"/>
                  </a:lnTo>
                  <a:lnTo>
                    <a:pt x="270" y="140"/>
                  </a:lnTo>
                  <a:lnTo>
                    <a:pt x="270" y="124"/>
                  </a:lnTo>
                  <a:lnTo>
                    <a:pt x="270" y="124"/>
                  </a:lnTo>
                  <a:lnTo>
                    <a:pt x="268" y="102"/>
                  </a:lnTo>
                  <a:lnTo>
                    <a:pt x="264" y="84"/>
                  </a:lnTo>
                  <a:lnTo>
                    <a:pt x="256" y="70"/>
                  </a:lnTo>
                  <a:lnTo>
                    <a:pt x="246" y="60"/>
                  </a:lnTo>
                  <a:lnTo>
                    <a:pt x="246" y="60"/>
                  </a:lnTo>
                  <a:lnTo>
                    <a:pt x="232" y="52"/>
                  </a:lnTo>
                  <a:lnTo>
                    <a:pt x="216" y="46"/>
                  </a:lnTo>
                  <a:lnTo>
                    <a:pt x="196" y="42"/>
                  </a:lnTo>
                  <a:lnTo>
                    <a:pt x="172" y="42"/>
                  </a:lnTo>
                  <a:lnTo>
                    <a:pt x="172" y="42"/>
                  </a:lnTo>
                  <a:lnTo>
                    <a:pt x="142" y="44"/>
                  </a:lnTo>
                  <a:lnTo>
                    <a:pt x="112" y="50"/>
                  </a:lnTo>
                  <a:lnTo>
                    <a:pt x="82" y="60"/>
                  </a:lnTo>
                  <a:lnTo>
                    <a:pt x="54" y="72"/>
                  </a:lnTo>
                  <a:lnTo>
                    <a:pt x="48" y="68"/>
                  </a:lnTo>
                  <a:lnTo>
                    <a:pt x="48" y="68"/>
                  </a:lnTo>
                  <a:lnTo>
                    <a:pt x="50" y="50"/>
                  </a:lnTo>
                  <a:lnTo>
                    <a:pt x="50" y="50"/>
                  </a:lnTo>
                  <a:lnTo>
                    <a:pt x="50" y="32"/>
                  </a:lnTo>
                  <a:lnTo>
                    <a:pt x="54" y="26"/>
                  </a:lnTo>
                  <a:lnTo>
                    <a:pt x="54" y="26"/>
                  </a:lnTo>
                  <a:lnTo>
                    <a:pt x="86" y="16"/>
                  </a:lnTo>
                  <a:lnTo>
                    <a:pt x="118" y="8"/>
                  </a:lnTo>
                  <a:lnTo>
                    <a:pt x="150" y="2"/>
                  </a:lnTo>
                  <a:lnTo>
                    <a:pt x="184" y="0"/>
                  </a:lnTo>
                  <a:lnTo>
                    <a:pt x="184" y="0"/>
                  </a:lnTo>
                  <a:lnTo>
                    <a:pt x="204" y="2"/>
                  </a:lnTo>
                  <a:lnTo>
                    <a:pt x="224" y="4"/>
                  </a:lnTo>
                  <a:lnTo>
                    <a:pt x="242" y="8"/>
                  </a:lnTo>
                  <a:lnTo>
                    <a:pt x="260" y="14"/>
                  </a:lnTo>
                  <a:lnTo>
                    <a:pt x="260" y="14"/>
                  </a:lnTo>
                  <a:lnTo>
                    <a:pt x="278" y="22"/>
                  </a:lnTo>
                  <a:lnTo>
                    <a:pt x="292" y="34"/>
                  </a:lnTo>
                  <a:lnTo>
                    <a:pt x="304" y="48"/>
                  </a:lnTo>
                  <a:lnTo>
                    <a:pt x="314" y="64"/>
                  </a:lnTo>
                  <a:lnTo>
                    <a:pt x="314" y="64"/>
                  </a:lnTo>
                  <a:lnTo>
                    <a:pt x="318" y="78"/>
                  </a:lnTo>
                  <a:lnTo>
                    <a:pt x="320" y="92"/>
                  </a:lnTo>
                  <a:lnTo>
                    <a:pt x="322" y="106"/>
                  </a:lnTo>
                  <a:lnTo>
                    <a:pt x="322" y="120"/>
                  </a:lnTo>
                  <a:lnTo>
                    <a:pt x="322" y="120"/>
                  </a:lnTo>
                  <a:lnTo>
                    <a:pt x="320" y="250"/>
                  </a:lnTo>
                  <a:lnTo>
                    <a:pt x="320" y="304"/>
                  </a:lnTo>
                  <a:lnTo>
                    <a:pt x="320" y="304"/>
                  </a:lnTo>
                  <a:lnTo>
                    <a:pt x="322" y="356"/>
                  </a:lnTo>
                  <a:lnTo>
                    <a:pt x="326" y="406"/>
                  </a:lnTo>
                  <a:lnTo>
                    <a:pt x="320" y="412"/>
                  </a:lnTo>
                  <a:close/>
                  <a:moveTo>
                    <a:pt x="270" y="180"/>
                  </a:moveTo>
                  <a:lnTo>
                    <a:pt x="270" y="180"/>
                  </a:lnTo>
                  <a:lnTo>
                    <a:pt x="204" y="188"/>
                  </a:lnTo>
                  <a:lnTo>
                    <a:pt x="204" y="188"/>
                  </a:lnTo>
                  <a:lnTo>
                    <a:pt x="168" y="194"/>
                  </a:lnTo>
                  <a:lnTo>
                    <a:pt x="134" y="204"/>
                  </a:lnTo>
                  <a:lnTo>
                    <a:pt x="134" y="204"/>
                  </a:lnTo>
                  <a:lnTo>
                    <a:pt x="118" y="210"/>
                  </a:lnTo>
                  <a:lnTo>
                    <a:pt x="102" y="216"/>
                  </a:lnTo>
                  <a:lnTo>
                    <a:pt x="90" y="224"/>
                  </a:lnTo>
                  <a:lnTo>
                    <a:pt x="78" y="234"/>
                  </a:lnTo>
                  <a:lnTo>
                    <a:pt x="78" y="234"/>
                  </a:lnTo>
                  <a:lnTo>
                    <a:pt x="68" y="246"/>
                  </a:lnTo>
                  <a:lnTo>
                    <a:pt x="60" y="260"/>
                  </a:lnTo>
                  <a:lnTo>
                    <a:pt x="56" y="276"/>
                  </a:lnTo>
                  <a:lnTo>
                    <a:pt x="56" y="294"/>
                  </a:lnTo>
                  <a:lnTo>
                    <a:pt x="56" y="294"/>
                  </a:lnTo>
                  <a:lnTo>
                    <a:pt x="58" y="312"/>
                  </a:lnTo>
                  <a:lnTo>
                    <a:pt x="64" y="330"/>
                  </a:lnTo>
                  <a:lnTo>
                    <a:pt x="72" y="344"/>
                  </a:lnTo>
                  <a:lnTo>
                    <a:pt x="86" y="356"/>
                  </a:lnTo>
                  <a:lnTo>
                    <a:pt x="86" y="356"/>
                  </a:lnTo>
                  <a:lnTo>
                    <a:pt x="100" y="366"/>
                  </a:lnTo>
                  <a:lnTo>
                    <a:pt x="118" y="374"/>
                  </a:lnTo>
                  <a:lnTo>
                    <a:pt x="136" y="378"/>
                  </a:lnTo>
                  <a:lnTo>
                    <a:pt x="156" y="380"/>
                  </a:lnTo>
                  <a:lnTo>
                    <a:pt x="156" y="380"/>
                  </a:lnTo>
                  <a:lnTo>
                    <a:pt x="172" y="380"/>
                  </a:lnTo>
                  <a:lnTo>
                    <a:pt x="188" y="378"/>
                  </a:lnTo>
                  <a:lnTo>
                    <a:pt x="202" y="374"/>
                  </a:lnTo>
                  <a:lnTo>
                    <a:pt x="216" y="370"/>
                  </a:lnTo>
                  <a:lnTo>
                    <a:pt x="230" y="364"/>
                  </a:lnTo>
                  <a:lnTo>
                    <a:pt x="244" y="356"/>
                  </a:lnTo>
                  <a:lnTo>
                    <a:pt x="258" y="348"/>
                  </a:lnTo>
                  <a:lnTo>
                    <a:pt x="270" y="338"/>
                  </a:lnTo>
                  <a:lnTo>
                    <a:pt x="270" y="180"/>
                  </a:lnTo>
                  <a:close/>
                </a:path>
              </a:pathLst>
            </a:custGeom>
            <a:solidFill>
              <a:schemeClr val="tx1"/>
            </a:solidFill>
            <a:ln w="9525">
              <a:noFill/>
              <a:round/>
              <a:headEnd/>
              <a:tailEnd/>
            </a:ln>
          </p:spPr>
          <p:txBody>
            <a:bodyPr/>
            <a:lstStyle/>
            <a:p>
              <a:endParaRPr lang="en-US"/>
            </a:p>
          </p:txBody>
        </p:sp>
        <p:sp>
          <p:nvSpPr>
            <p:cNvPr id="10" name="Freeform 19"/>
            <p:cNvSpPr>
              <a:spLocks/>
            </p:cNvSpPr>
            <p:nvPr/>
          </p:nvSpPr>
          <p:spPr bwMode="gray">
            <a:xfrm>
              <a:off x="2479" y="2055"/>
              <a:ext cx="356" cy="414"/>
            </a:xfrm>
            <a:custGeom>
              <a:avLst/>
              <a:gdLst/>
              <a:ahLst/>
              <a:cxnLst>
                <a:cxn ang="0">
                  <a:pos x="352" y="412"/>
                </a:cxn>
                <a:cxn ang="0">
                  <a:pos x="296" y="408"/>
                </a:cxn>
                <a:cxn ang="0">
                  <a:pos x="296" y="308"/>
                </a:cxn>
                <a:cxn ang="0">
                  <a:pos x="294" y="158"/>
                </a:cxn>
                <a:cxn ang="0">
                  <a:pos x="294" y="114"/>
                </a:cxn>
                <a:cxn ang="0">
                  <a:pos x="288" y="96"/>
                </a:cxn>
                <a:cxn ang="0">
                  <a:pos x="280" y="78"/>
                </a:cxn>
                <a:cxn ang="0">
                  <a:pos x="268" y="64"/>
                </a:cxn>
                <a:cxn ang="0">
                  <a:pos x="252" y="54"/>
                </a:cxn>
                <a:cxn ang="0">
                  <a:pos x="242" y="50"/>
                </a:cxn>
                <a:cxn ang="0">
                  <a:pos x="202" y="44"/>
                </a:cxn>
                <a:cxn ang="0">
                  <a:pos x="182" y="46"/>
                </a:cxn>
                <a:cxn ang="0">
                  <a:pos x="144" y="52"/>
                </a:cxn>
                <a:cxn ang="0">
                  <a:pos x="110" y="66"/>
                </a:cxn>
                <a:cxn ang="0">
                  <a:pos x="76" y="84"/>
                </a:cxn>
                <a:cxn ang="0">
                  <a:pos x="60" y="114"/>
                </a:cxn>
                <a:cxn ang="0">
                  <a:pos x="62" y="188"/>
                </a:cxn>
                <a:cxn ang="0">
                  <a:pos x="66" y="334"/>
                </a:cxn>
                <a:cxn ang="0">
                  <a:pos x="62" y="412"/>
                </a:cxn>
                <a:cxn ang="0">
                  <a:pos x="12" y="414"/>
                </a:cxn>
                <a:cxn ang="0">
                  <a:pos x="8" y="408"/>
                </a:cxn>
                <a:cxn ang="0">
                  <a:pos x="10" y="252"/>
                </a:cxn>
                <a:cxn ang="0">
                  <a:pos x="6" y="136"/>
                </a:cxn>
                <a:cxn ang="0">
                  <a:pos x="4" y="14"/>
                </a:cxn>
                <a:cxn ang="0">
                  <a:pos x="56" y="6"/>
                </a:cxn>
                <a:cxn ang="0">
                  <a:pos x="60" y="10"/>
                </a:cxn>
                <a:cxn ang="0">
                  <a:pos x="58" y="52"/>
                </a:cxn>
                <a:cxn ang="0">
                  <a:pos x="134" y="14"/>
                </a:cxn>
                <a:cxn ang="0">
                  <a:pos x="152" y="8"/>
                </a:cxn>
                <a:cxn ang="0">
                  <a:pos x="194" y="2"/>
                </a:cxn>
                <a:cxn ang="0">
                  <a:pos x="216" y="0"/>
                </a:cxn>
                <a:cxn ang="0">
                  <a:pos x="254" y="4"/>
                </a:cxn>
                <a:cxn ang="0">
                  <a:pos x="288" y="16"/>
                </a:cxn>
                <a:cxn ang="0">
                  <a:pos x="304" y="24"/>
                </a:cxn>
                <a:cxn ang="0">
                  <a:pos x="328" y="50"/>
                </a:cxn>
                <a:cxn ang="0">
                  <a:pos x="338" y="66"/>
                </a:cxn>
                <a:cxn ang="0">
                  <a:pos x="346" y="88"/>
                </a:cxn>
                <a:cxn ang="0">
                  <a:pos x="350" y="114"/>
                </a:cxn>
                <a:cxn ang="0">
                  <a:pos x="350" y="166"/>
                </a:cxn>
                <a:cxn ang="0">
                  <a:pos x="352" y="246"/>
                </a:cxn>
                <a:cxn ang="0">
                  <a:pos x="352" y="412"/>
                </a:cxn>
              </a:cxnLst>
              <a:rect l="0" t="0" r="r" b="b"/>
              <a:pathLst>
                <a:path w="356" h="414">
                  <a:moveTo>
                    <a:pt x="352" y="412"/>
                  </a:moveTo>
                  <a:lnTo>
                    <a:pt x="352" y="412"/>
                  </a:lnTo>
                  <a:lnTo>
                    <a:pt x="300" y="414"/>
                  </a:lnTo>
                  <a:lnTo>
                    <a:pt x="296" y="408"/>
                  </a:lnTo>
                  <a:lnTo>
                    <a:pt x="296" y="408"/>
                  </a:lnTo>
                  <a:lnTo>
                    <a:pt x="296" y="308"/>
                  </a:lnTo>
                  <a:lnTo>
                    <a:pt x="296" y="308"/>
                  </a:lnTo>
                  <a:lnTo>
                    <a:pt x="294" y="158"/>
                  </a:lnTo>
                  <a:lnTo>
                    <a:pt x="294" y="158"/>
                  </a:lnTo>
                  <a:lnTo>
                    <a:pt x="294" y="114"/>
                  </a:lnTo>
                  <a:lnTo>
                    <a:pt x="294" y="114"/>
                  </a:lnTo>
                  <a:lnTo>
                    <a:pt x="288" y="96"/>
                  </a:lnTo>
                  <a:lnTo>
                    <a:pt x="280" y="78"/>
                  </a:lnTo>
                  <a:lnTo>
                    <a:pt x="280" y="78"/>
                  </a:lnTo>
                  <a:lnTo>
                    <a:pt x="274" y="70"/>
                  </a:lnTo>
                  <a:lnTo>
                    <a:pt x="268" y="64"/>
                  </a:lnTo>
                  <a:lnTo>
                    <a:pt x="260" y="58"/>
                  </a:lnTo>
                  <a:lnTo>
                    <a:pt x="252" y="54"/>
                  </a:lnTo>
                  <a:lnTo>
                    <a:pt x="252" y="54"/>
                  </a:lnTo>
                  <a:lnTo>
                    <a:pt x="242" y="50"/>
                  </a:lnTo>
                  <a:lnTo>
                    <a:pt x="230" y="46"/>
                  </a:lnTo>
                  <a:lnTo>
                    <a:pt x="202" y="44"/>
                  </a:lnTo>
                  <a:lnTo>
                    <a:pt x="202" y="44"/>
                  </a:lnTo>
                  <a:lnTo>
                    <a:pt x="182" y="46"/>
                  </a:lnTo>
                  <a:lnTo>
                    <a:pt x="162" y="48"/>
                  </a:lnTo>
                  <a:lnTo>
                    <a:pt x="144" y="52"/>
                  </a:lnTo>
                  <a:lnTo>
                    <a:pt x="126" y="58"/>
                  </a:lnTo>
                  <a:lnTo>
                    <a:pt x="110" y="66"/>
                  </a:lnTo>
                  <a:lnTo>
                    <a:pt x="92" y="74"/>
                  </a:lnTo>
                  <a:lnTo>
                    <a:pt x="76" y="84"/>
                  </a:lnTo>
                  <a:lnTo>
                    <a:pt x="60" y="96"/>
                  </a:lnTo>
                  <a:lnTo>
                    <a:pt x="60" y="114"/>
                  </a:lnTo>
                  <a:lnTo>
                    <a:pt x="60" y="114"/>
                  </a:lnTo>
                  <a:lnTo>
                    <a:pt x="62" y="188"/>
                  </a:lnTo>
                  <a:lnTo>
                    <a:pt x="62" y="260"/>
                  </a:lnTo>
                  <a:lnTo>
                    <a:pt x="66" y="334"/>
                  </a:lnTo>
                  <a:lnTo>
                    <a:pt x="68" y="406"/>
                  </a:lnTo>
                  <a:lnTo>
                    <a:pt x="62" y="412"/>
                  </a:lnTo>
                  <a:lnTo>
                    <a:pt x="62" y="412"/>
                  </a:lnTo>
                  <a:lnTo>
                    <a:pt x="12" y="414"/>
                  </a:lnTo>
                  <a:lnTo>
                    <a:pt x="8" y="408"/>
                  </a:lnTo>
                  <a:lnTo>
                    <a:pt x="8" y="408"/>
                  </a:lnTo>
                  <a:lnTo>
                    <a:pt x="10" y="316"/>
                  </a:lnTo>
                  <a:lnTo>
                    <a:pt x="10" y="252"/>
                  </a:lnTo>
                  <a:lnTo>
                    <a:pt x="10" y="252"/>
                  </a:lnTo>
                  <a:lnTo>
                    <a:pt x="6" y="136"/>
                  </a:lnTo>
                  <a:lnTo>
                    <a:pt x="0" y="18"/>
                  </a:lnTo>
                  <a:lnTo>
                    <a:pt x="4" y="14"/>
                  </a:lnTo>
                  <a:lnTo>
                    <a:pt x="4" y="14"/>
                  </a:lnTo>
                  <a:lnTo>
                    <a:pt x="56" y="6"/>
                  </a:lnTo>
                  <a:lnTo>
                    <a:pt x="60" y="10"/>
                  </a:lnTo>
                  <a:lnTo>
                    <a:pt x="60" y="10"/>
                  </a:lnTo>
                  <a:lnTo>
                    <a:pt x="58" y="52"/>
                  </a:lnTo>
                  <a:lnTo>
                    <a:pt x="58" y="52"/>
                  </a:lnTo>
                  <a:lnTo>
                    <a:pt x="94" y="30"/>
                  </a:lnTo>
                  <a:lnTo>
                    <a:pt x="134" y="14"/>
                  </a:lnTo>
                  <a:lnTo>
                    <a:pt x="134" y="14"/>
                  </a:lnTo>
                  <a:lnTo>
                    <a:pt x="152" y="8"/>
                  </a:lnTo>
                  <a:lnTo>
                    <a:pt x="174" y="4"/>
                  </a:lnTo>
                  <a:lnTo>
                    <a:pt x="194" y="2"/>
                  </a:lnTo>
                  <a:lnTo>
                    <a:pt x="216" y="0"/>
                  </a:lnTo>
                  <a:lnTo>
                    <a:pt x="216" y="0"/>
                  </a:lnTo>
                  <a:lnTo>
                    <a:pt x="236" y="2"/>
                  </a:lnTo>
                  <a:lnTo>
                    <a:pt x="254" y="4"/>
                  </a:lnTo>
                  <a:lnTo>
                    <a:pt x="272" y="10"/>
                  </a:lnTo>
                  <a:lnTo>
                    <a:pt x="288" y="16"/>
                  </a:lnTo>
                  <a:lnTo>
                    <a:pt x="288" y="16"/>
                  </a:lnTo>
                  <a:lnTo>
                    <a:pt x="304" y="24"/>
                  </a:lnTo>
                  <a:lnTo>
                    <a:pt x="316" y="36"/>
                  </a:lnTo>
                  <a:lnTo>
                    <a:pt x="328" y="50"/>
                  </a:lnTo>
                  <a:lnTo>
                    <a:pt x="338" y="66"/>
                  </a:lnTo>
                  <a:lnTo>
                    <a:pt x="338" y="66"/>
                  </a:lnTo>
                  <a:lnTo>
                    <a:pt x="342" y="76"/>
                  </a:lnTo>
                  <a:lnTo>
                    <a:pt x="346" y="88"/>
                  </a:lnTo>
                  <a:lnTo>
                    <a:pt x="348" y="102"/>
                  </a:lnTo>
                  <a:lnTo>
                    <a:pt x="350" y="114"/>
                  </a:lnTo>
                  <a:lnTo>
                    <a:pt x="350" y="114"/>
                  </a:lnTo>
                  <a:lnTo>
                    <a:pt x="350" y="166"/>
                  </a:lnTo>
                  <a:lnTo>
                    <a:pt x="352" y="246"/>
                  </a:lnTo>
                  <a:lnTo>
                    <a:pt x="352" y="246"/>
                  </a:lnTo>
                  <a:lnTo>
                    <a:pt x="356" y="408"/>
                  </a:lnTo>
                  <a:lnTo>
                    <a:pt x="352" y="412"/>
                  </a:lnTo>
                  <a:close/>
                </a:path>
              </a:pathLst>
            </a:custGeom>
            <a:solidFill>
              <a:schemeClr val="tx1"/>
            </a:solidFill>
            <a:ln w="9525">
              <a:noFill/>
              <a:round/>
              <a:headEnd/>
              <a:tailEnd/>
            </a:ln>
          </p:spPr>
          <p:txBody>
            <a:bodyPr/>
            <a:lstStyle/>
            <a:p>
              <a:endParaRPr lang="en-US"/>
            </a:p>
          </p:txBody>
        </p:sp>
        <p:sp>
          <p:nvSpPr>
            <p:cNvPr id="11" name="Freeform 20"/>
            <p:cNvSpPr>
              <a:spLocks/>
            </p:cNvSpPr>
            <p:nvPr/>
          </p:nvSpPr>
          <p:spPr bwMode="gray">
            <a:xfrm>
              <a:off x="2893" y="1843"/>
              <a:ext cx="336" cy="626"/>
            </a:xfrm>
            <a:custGeom>
              <a:avLst/>
              <a:gdLst/>
              <a:ahLst/>
              <a:cxnLst>
                <a:cxn ang="0">
                  <a:pos x="332" y="624"/>
                </a:cxn>
                <a:cxn ang="0">
                  <a:pos x="332" y="624"/>
                </a:cxn>
                <a:cxn ang="0">
                  <a:pos x="310" y="622"/>
                </a:cxn>
                <a:cxn ang="0">
                  <a:pos x="310" y="622"/>
                </a:cxn>
                <a:cxn ang="0">
                  <a:pos x="270" y="626"/>
                </a:cxn>
                <a:cxn ang="0">
                  <a:pos x="260" y="622"/>
                </a:cxn>
                <a:cxn ang="0">
                  <a:pos x="260" y="622"/>
                </a:cxn>
                <a:cxn ang="0">
                  <a:pos x="162" y="506"/>
                </a:cxn>
                <a:cxn ang="0">
                  <a:pos x="62" y="390"/>
                </a:cxn>
                <a:cxn ang="0">
                  <a:pos x="62" y="412"/>
                </a:cxn>
                <a:cxn ang="0">
                  <a:pos x="62" y="412"/>
                </a:cxn>
                <a:cxn ang="0">
                  <a:pos x="62" y="490"/>
                </a:cxn>
                <a:cxn ang="0">
                  <a:pos x="66" y="568"/>
                </a:cxn>
                <a:cxn ang="0">
                  <a:pos x="66" y="568"/>
                </a:cxn>
                <a:cxn ang="0">
                  <a:pos x="68" y="620"/>
                </a:cxn>
                <a:cxn ang="0">
                  <a:pos x="62" y="624"/>
                </a:cxn>
                <a:cxn ang="0">
                  <a:pos x="62" y="624"/>
                </a:cxn>
                <a:cxn ang="0">
                  <a:pos x="14" y="626"/>
                </a:cxn>
                <a:cxn ang="0">
                  <a:pos x="8" y="620"/>
                </a:cxn>
                <a:cxn ang="0">
                  <a:pos x="8" y="284"/>
                </a:cxn>
                <a:cxn ang="0">
                  <a:pos x="8" y="284"/>
                </a:cxn>
                <a:cxn ang="0">
                  <a:pos x="6" y="148"/>
                </a:cxn>
                <a:cxn ang="0">
                  <a:pos x="0" y="12"/>
                </a:cxn>
                <a:cxn ang="0">
                  <a:pos x="6" y="8"/>
                </a:cxn>
                <a:cxn ang="0">
                  <a:pos x="6" y="8"/>
                </a:cxn>
                <a:cxn ang="0">
                  <a:pos x="58" y="0"/>
                </a:cxn>
                <a:cxn ang="0">
                  <a:pos x="64" y="6"/>
                </a:cxn>
                <a:cxn ang="0">
                  <a:pos x="64" y="6"/>
                </a:cxn>
                <a:cxn ang="0">
                  <a:pos x="62" y="100"/>
                </a:cxn>
                <a:cxn ang="0">
                  <a:pos x="62" y="382"/>
                </a:cxn>
                <a:cxn ang="0">
                  <a:pos x="138" y="310"/>
                </a:cxn>
                <a:cxn ang="0">
                  <a:pos x="138" y="310"/>
                </a:cxn>
                <a:cxn ang="0">
                  <a:pos x="182" y="268"/>
                </a:cxn>
                <a:cxn ang="0">
                  <a:pos x="222" y="226"/>
                </a:cxn>
                <a:cxn ang="0">
                  <a:pos x="234" y="222"/>
                </a:cxn>
                <a:cxn ang="0">
                  <a:pos x="294" y="222"/>
                </a:cxn>
                <a:cxn ang="0">
                  <a:pos x="298" y="228"/>
                </a:cxn>
                <a:cxn ang="0">
                  <a:pos x="298" y="228"/>
                </a:cxn>
                <a:cxn ang="0">
                  <a:pos x="210" y="304"/>
                </a:cxn>
                <a:cxn ang="0">
                  <a:pos x="124" y="382"/>
                </a:cxn>
                <a:cxn ang="0">
                  <a:pos x="202" y="472"/>
                </a:cxn>
                <a:cxn ang="0">
                  <a:pos x="202" y="472"/>
                </a:cxn>
                <a:cxn ang="0">
                  <a:pos x="274" y="550"/>
                </a:cxn>
                <a:cxn ang="0">
                  <a:pos x="274" y="550"/>
                </a:cxn>
                <a:cxn ang="0">
                  <a:pos x="304" y="584"/>
                </a:cxn>
                <a:cxn ang="0">
                  <a:pos x="336" y="618"/>
                </a:cxn>
                <a:cxn ang="0">
                  <a:pos x="332" y="624"/>
                </a:cxn>
              </a:cxnLst>
              <a:rect l="0" t="0" r="r" b="b"/>
              <a:pathLst>
                <a:path w="336" h="626">
                  <a:moveTo>
                    <a:pt x="332" y="624"/>
                  </a:moveTo>
                  <a:lnTo>
                    <a:pt x="332" y="624"/>
                  </a:lnTo>
                  <a:lnTo>
                    <a:pt x="310" y="622"/>
                  </a:lnTo>
                  <a:lnTo>
                    <a:pt x="310" y="622"/>
                  </a:lnTo>
                  <a:lnTo>
                    <a:pt x="270" y="626"/>
                  </a:lnTo>
                  <a:lnTo>
                    <a:pt x="260" y="622"/>
                  </a:lnTo>
                  <a:lnTo>
                    <a:pt x="260" y="622"/>
                  </a:lnTo>
                  <a:lnTo>
                    <a:pt x="162" y="506"/>
                  </a:lnTo>
                  <a:lnTo>
                    <a:pt x="62" y="390"/>
                  </a:lnTo>
                  <a:lnTo>
                    <a:pt x="62" y="412"/>
                  </a:lnTo>
                  <a:lnTo>
                    <a:pt x="62" y="412"/>
                  </a:lnTo>
                  <a:lnTo>
                    <a:pt x="62" y="490"/>
                  </a:lnTo>
                  <a:lnTo>
                    <a:pt x="66" y="568"/>
                  </a:lnTo>
                  <a:lnTo>
                    <a:pt x="66" y="568"/>
                  </a:lnTo>
                  <a:lnTo>
                    <a:pt x="68" y="620"/>
                  </a:lnTo>
                  <a:lnTo>
                    <a:pt x="62" y="624"/>
                  </a:lnTo>
                  <a:lnTo>
                    <a:pt x="62" y="624"/>
                  </a:lnTo>
                  <a:lnTo>
                    <a:pt x="14" y="626"/>
                  </a:lnTo>
                  <a:lnTo>
                    <a:pt x="8" y="620"/>
                  </a:lnTo>
                  <a:lnTo>
                    <a:pt x="8" y="284"/>
                  </a:lnTo>
                  <a:lnTo>
                    <a:pt x="8" y="284"/>
                  </a:lnTo>
                  <a:lnTo>
                    <a:pt x="6" y="148"/>
                  </a:lnTo>
                  <a:lnTo>
                    <a:pt x="0" y="12"/>
                  </a:lnTo>
                  <a:lnTo>
                    <a:pt x="6" y="8"/>
                  </a:lnTo>
                  <a:lnTo>
                    <a:pt x="6" y="8"/>
                  </a:lnTo>
                  <a:lnTo>
                    <a:pt x="58" y="0"/>
                  </a:lnTo>
                  <a:lnTo>
                    <a:pt x="64" y="6"/>
                  </a:lnTo>
                  <a:lnTo>
                    <a:pt x="64" y="6"/>
                  </a:lnTo>
                  <a:lnTo>
                    <a:pt x="62" y="100"/>
                  </a:lnTo>
                  <a:lnTo>
                    <a:pt x="62" y="382"/>
                  </a:lnTo>
                  <a:lnTo>
                    <a:pt x="138" y="310"/>
                  </a:lnTo>
                  <a:lnTo>
                    <a:pt x="138" y="310"/>
                  </a:lnTo>
                  <a:lnTo>
                    <a:pt x="182" y="268"/>
                  </a:lnTo>
                  <a:lnTo>
                    <a:pt x="222" y="226"/>
                  </a:lnTo>
                  <a:lnTo>
                    <a:pt x="234" y="222"/>
                  </a:lnTo>
                  <a:lnTo>
                    <a:pt x="294" y="222"/>
                  </a:lnTo>
                  <a:lnTo>
                    <a:pt x="298" y="228"/>
                  </a:lnTo>
                  <a:lnTo>
                    <a:pt x="298" y="228"/>
                  </a:lnTo>
                  <a:lnTo>
                    <a:pt x="210" y="304"/>
                  </a:lnTo>
                  <a:lnTo>
                    <a:pt x="124" y="382"/>
                  </a:lnTo>
                  <a:lnTo>
                    <a:pt x="202" y="472"/>
                  </a:lnTo>
                  <a:lnTo>
                    <a:pt x="202" y="472"/>
                  </a:lnTo>
                  <a:lnTo>
                    <a:pt x="274" y="550"/>
                  </a:lnTo>
                  <a:lnTo>
                    <a:pt x="274" y="550"/>
                  </a:lnTo>
                  <a:lnTo>
                    <a:pt x="304" y="584"/>
                  </a:lnTo>
                  <a:lnTo>
                    <a:pt x="336" y="618"/>
                  </a:lnTo>
                  <a:lnTo>
                    <a:pt x="332" y="624"/>
                  </a:lnTo>
                  <a:close/>
                </a:path>
              </a:pathLst>
            </a:custGeom>
            <a:solidFill>
              <a:schemeClr val="tx1"/>
            </a:solidFill>
            <a:ln w="9525">
              <a:noFill/>
              <a:round/>
              <a:headEnd/>
              <a:tailEnd/>
            </a:ln>
          </p:spPr>
          <p:txBody>
            <a:bodyPr/>
            <a:lstStyle/>
            <a:p>
              <a:endParaRPr lang="en-US"/>
            </a:p>
          </p:txBody>
        </p:sp>
        <p:sp>
          <p:nvSpPr>
            <p:cNvPr id="12" name="Freeform 21"/>
            <p:cNvSpPr>
              <a:spLocks/>
            </p:cNvSpPr>
            <p:nvPr/>
          </p:nvSpPr>
          <p:spPr bwMode="gray">
            <a:xfrm>
              <a:off x="3357" y="1909"/>
              <a:ext cx="428" cy="560"/>
            </a:xfrm>
            <a:custGeom>
              <a:avLst/>
              <a:gdLst/>
              <a:ahLst/>
              <a:cxnLst>
                <a:cxn ang="0">
                  <a:pos x="428" y="8"/>
                </a:cxn>
                <a:cxn ang="0">
                  <a:pos x="428" y="8"/>
                </a:cxn>
                <a:cxn ang="0">
                  <a:pos x="380" y="90"/>
                </a:cxn>
                <a:cxn ang="0">
                  <a:pos x="332" y="172"/>
                </a:cxn>
                <a:cxn ang="0">
                  <a:pos x="238" y="330"/>
                </a:cxn>
                <a:cxn ang="0">
                  <a:pos x="238" y="338"/>
                </a:cxn>
                <a:cxn ang="0">
                  <a:pos x="238" y="338"/>
                </a:cxn>
                <a:cxn ang="0">
                  <a:pos x="240" y="446"/>
                </a:cxn>
                <a:cxn ang="0">
                  <a:pos x="244" y="554"/>
                </a:cxn>
                <a:cxn ang="0">
                  <a:pos x="238" y="558"/>
                </a:cxn>
                <a:cxn ang="0">
                  <a:pos x="238" y="558"/>
                </a:cxn>
                <a:cxn ang="0">
                  <a:pos x="188" y="560"/>
                </a:cxn>
                <a:cxn ang="0">
                  <a:pos x="182" y="556"/>
                </a:cxn>
                <a:cxn ang="0">
                  <a:pos x="182" y="556"/>
                </a:cxn>
                <a:cxn ang="0">
                  <a:pos x="184" y="468"/>
                </a:cxn>
                <a:cxn ang="0">
                  <a:pos x="184" y="382"/>
                </a:cxn>
                <a:cxn ang="0">
                  <a:pos x="184" y="382"/>
                </a:cxn>
                <a:cxn ang="0">
                  <a:pos x="182" y="334"/>
                </a:cxn>
                <a:cxn ang="0">
                  <a:pos x="94" y="174"/>
                </a:cxn>
                <a:cxn ang="0">
                  <a:pos x="94" y="174"/>
                </a:cxn>
                <a:cxn ang="0">
                  <a:pos x="0" y="10"/>
                </a:cxn>
                <a:cxn ang="0">
                  <a:pos x="4" y="4"/>
                </a:cxn>
                <a:cxn ang="0">
                  <a:pos x="4" y="4"/>
                </a:cxn>
                <a:cxn ang="0">
                  <a:pos x="60" y="0"/>
                </a:cxn>
                <a:cxn ang="0">
                  <a:pos x="68" y="6"/>
                </a:cxn>
                <a:cxn ang="0">
                  <a:pos x="68" y="6"/>
                </a:cxn>
                <a:cxn ang="0">
                  <a:pos x="140" y="146"/>
                </a:cxn>
                <a:cxn ang="0">
                  <a:pos x="214" y="286"/>
                </a:cxn>
                <a:cxn ang="0">
                  <a:pos x="214" y="286"/>
                </a:cxn>
                <a:cxn ang="0">
                  <a:pos x="254" y="218"/>
                </a:cxn>
                <a:cxn ang="0">
                  <a:pos x="294" y="148"/>
                </a:cxn>
                <a:cxn ang="0">
                  <a:pos x="332" y="76"/>
                </a:cxn>
                <a:cxn ang="0">
                  <a:pos x="368" y="6"/>
                </a:cxn>
                <a:cxn ang="0">
                  <a:pos x="374" y="2"/>
                </a:cxn>
                <a:cxn ang="0">
                  <a:pos x="424" y="2"/>
                </a:cxn>
                <a:cxn ang="0">
                  <a:pos x="428" y="8"/>
                </a:cxn>
              </a:cxnLst>
              <a:rect l="0" t="0" r="r" b="b"/>
              <a:pathLst>
                <a:path w="428" h="560">
                  <a:moveTo>
                    <a:pt x="428" y="8"/>
                  </a:moveTo>
                  <a:lnTo>
                    <a:pt x="428" y="8"/>
                  </a:lnTo>
                  <a:lnTo>
                    <a:pt x="380" y="90"/>
                  </a:lnTo>
                  <a:lnTo>
                    <a:pt x="332" y="172"/>
                  </a:lnTo>
                  <a:lnTo>
                    <a:pt x="238" y="330"/>
                  </a:lnTo>
                  <a:lnTo>
                    <a:pt x="238" y="338"/>
                  </a:lnTo>
                  <a:lnTo>
                    <a:pt x="238" y="338"/>
                  </a:lnTo>
                  <a:lnTo>
                    <a:pt x="240" y="446"/>
                  </a:lnTo>
                  <a:lnTo>
                    <a:pt x="244" y="554"/>
                  </a:lnTo>
                  <a:lnTo>
                    <a:pt x="238" y="558"/>
                  </a:lnTo>
                  <a:lnTo>
                    <a:pt x="238" y="558"/>
                  </a:lnTo>
                  <a:lnTo>
                    <a:pt x="188" y="560"/>
                  </a:lnTo>
                  <a:lnTo>
                    <a:pt x="182" y="556"/>
                  </a:lnTo>
                  <a:lnTo>
                    <a:pt x="182" y="556"/>
                  </a:lnTo>
                  <a:lnTo>
                    <a:pt x="184" y="468"/>
                  </a:lnTo>
                  <a:lnTo>
                    <a:pt x="184" y="382"/>
                  </a:lnTo>
                  <a:lnTo>
                    <a:pt x="184" y="382"/>
                  </a:lnTo>
                  <a:lnTo>
                    <a:pt x="182" y="334"/>
                  </a:lnTo>
                  <a:lnTo>
                    <a:pt x="94" y="174"/>
                  </a:lnTo>
                  <a:lnTo>
                    <a:pt x="94" y="174"/>
                  </a:lnTo>
                  <a:lnTo>
                    <a:pt x="0" y="10"/>
                  </a:lnTo>
                  <a:lnTo>
                    <a:pt x="4" y="4"/>
                  </a:lnTo>
                  <a:lnTo>
                    <a:pt x="4" y="4"/>
                  </a:lnTo>
                  <a:lnTo>
                    <a:pt x="60" y="0"/>
                  </a:lnTo>
                  <a:lnTo>
                    <a:pt x="68" y="6"/>
                  </a:lnTo>
                  <a:lnTo>
                    <a:pt x="68" y="6"/>
                  </a:lnTo>
                  <a:lnTo>
                    <a:pt x="140" y="146"/>
                  </a:lnTo>
                  <a:lnTo>
                    <a:pt x="214" y="286"/>
                  </a:lnTo>
                  <a:lnTo>
                    <a:pt x="214" y="286"/>
                  </a:lnTo>
                  <a:lnTo>
                    <a:pt x="254" y="218"/>
                  </a:lnTo>
                  <a:lnTo>
                    <a:pt x="294" y="148"/>
                  </a:lnTo>
                  <a:lnTo>
                    <a:pt x="332" y="76"/>
                  </a:lnTo>
                  <a:lnTo>
                    <a:pt x="368" y="6"/>
                  </a:lnTo>
                  <a:lnTo>
                    <a:pt x="374" y="2"/>
                  </a:lnTo>
                  <a:lnTo>
                    <a:pt x="424" y="2"/>
                  </a:lnTo>
                  <a:lnTo>
                    <a:pt x="428" y="8"/>
                  </a:lnTo>
                  <a:close/>
                </a:path>
              </a:pathLst>
            </a:custGeom>
            <a:solidFill>
              <a:schemeClr val="tx1"/>
            </a:solidFill>
            <a:ln w="9525">
              <a:noFill/>
              <a:round/>
              <a:headEnd/>
              <a:tailEnd/>
            </a:ln>
          </p:spPr>
          <p:txBody>
            <a:bodyPr/>
            <a:lstStyle/>
            <a:p>
              <a:endParaRPr lang="en-US"/>
            </a:p>
          </p:txBody>
        </p:sp>
        <p:sp>
          <p:nvSpPr>
            <p:cNvPr id="13" name="Freeform 22"/>
            <p:cNvSpPr>
              <a:spLocks noEditPoints="1"/>
            </p:cNvSpPr>
            <p:nvPr/>
          </p:nvSpPr>
          <p:spPr bwMode="gray">
            <a:xfrm>
              <a:off x="3739" y="2055"/>
              <a:ext cx="398" cy="422"/>
            </a:xfrm>
            <a:custGeom>
              <a:avLst/>
              <a:gdLst/>
              <a:ahLst/>
              <a:cxnLst>
                <a:cxn ang="0">
                  <a:pos x="396" y="232"/>
                </a:cxn>
                <a:cxn ang="0">
                  <a:pos x="386" y="292"/>
                </a:cxn>
                <a:cxn ang="0">
                  <a:pos x="362" y="344"/>
                </a:cxn>
                <a:cxn ang="0">
                  <a:pos x="338" y="374"/>
                </a:cxn>
                <a:cxn ang="0">
                  <a:pos x="288" y="406"/>
                </a:cxn>
                <a:cxn ang="0">
                  <a:pos x="224" y="420"/>
                </a:cxn>
                <a:cxn ang="0">
                  <a:pos x="172" y="420"/>
                </a:cxn>
                <a:cxn ang="0">
                  <a:pos x="108" y="406"/>
                </a:cxn>
                <a:cxn ang="0">
                  <a:pos x="60" y="374"/>
                </a:cxn>
                <a:cxn ang="0">
                  <a:pos x="36" y="344"/>
                </a:cxn>
                <a:cxn ang="0">
                  <a:pos x="12" y="292"/>
                </a:cxn>
                <a:cxn ang="0">
                  <a:pos x="0" y="232"/>
                </a:cxn>
                <a:cxn ang="0">
                  <a:pos x="0" y="188"/>
                </a:cxn>
                <a:cxn ang="0">
                  <a:pos x="12" y="126"/>
                </a:cxn>
                <a:cxn ang="0">
                  <a:pos x="38" y="74"/>
                </a:cxn>
                <a:cxn ang="0">
                  <a:pos x="64" y="46"/>
                </a:cxn>
                <a:cxn ang="0">
                  <a:pos x="114" y="16"/>
                </a:cxn>
                <a:cxn ang="0">
                  <a:pos x="180" y="2"/>
                </a:cxn>
                <a:cxn ang="0">
                  <a:pos x="230" y="2"/>
                </a:cxn>
                <a:cxn ang="0">
                  <a:pos x="292" y="18"/>
                </a:cxn>
                <a:cxn ang="0">
                  <a:pos x="340" y="48"/>
                </a:cxn>
                <a:cxn ang="0">
                  <a:pos x="364" y="78"/>
                </a:cxn>
                <a:cxn ang="0">
                  <a:pos x="386" y="130"/>
                </a:cxn>
                <a:cxn ang="0">
                  <a:pos x="396" y="190"/>
                </a:cxn>
                <a:cxn ang="0">
                  <a:pos x="340" y="218"/>
                </a:cxn>
                <a:cxn ang="0">
                  <a:pos x="334" y="154"/>
                </a:cxn>
                <a:cxn ang="0">
                  <a:pos x="312" y="98"/>
                </a:cxn>
                <a:cxn ang="0">
                  <a:pos x="284" y="66"/>
                </a:cxn>
                <a:cxn ang="0">
                  <a:pos x="256" y="50"/>
                </a:cxn>
                <a:cxn ang="0">
                  <a:pos x="202" y="42"/>
                </a:cxn>
                <a:cxn ang="0">
                  <a:pos x="164" y="46"/>
                </a:cxn>
                <a:cxn ang="0">
                  <a:pos x="118" y="62"/>
                </a:cxn>
                <a:cxn ang="0">
                  <a:pos x="88" y="92"/>
                </a:cxn>
                <a:cxn ang="0">
                  <a:pos x="74" y="118"/>
                </a:cxn>
                <a:cxn ang="0">
                  <a:pos x="56" y="208"/>
                </a:cxn>
                <a:cxn ang="0">
                  <a:pos x="64" y="272"/>
                </a:cxn>
                <a:cxn ang="0">
                  <a:pos x="74" y="302"/>
                </a:cxn>
                <a:cxn ang="0">
                  <a:pos x="86" y="328"/>
                </a:cxn>
                <a:cxn ang="0">
                  <a:pos x="118" y="360"/>
                </a:cxn>
                <a:cxn ang="0">
                  <a:pos x="164" y="378"/>
                </a:cxn>
                <a:cxn ang="0">
                  <a:pos x="202" y="380"/>
                </a:cxn>
                <a:cxn ang="0">
                  <a:pos x="254" y="374"/>
                </a:cxn>
                <a:cxn ang="0">
                  <a:pos x="292" y="352"/>
                </a:cxn>
                <a:cxn ang="0">
                  <a:pos x="312" y="330"/>
                </a:cxn>
                <a:cxn ang="0">
                  <a:pos x="340" y="248"/>
                </a:cxn>
              </a:cxnLst>
              <a:rect l="0" t="0" r="r" b="b"/>
              <a:pathLst>
                <a:path w="398" h="422">
                  <a:moveTo>
                    <a:pt x="398" y="212"/>
                  </a:moveTo>
                  <a:lnTo>
                    <a:pt x="398" y="212"/>
                  </a:lnTo>
                  <a:lnTo>
                    <a:pt x="396" y="232"/>
                  </a:lnTo>
                  <a:lnTo>
                    <a:pt x="394" y="254"/>
                  </a:lnTo>
                  <a:lnTo>
                    <a:pt x="390" y="274"/>
                  </a:lnTo>
                  <a:lnTo>
                    <a:pt x="386" y="292"/>
                  </a:lnTo>
                  <a:lnTo>
                    <a:pt x="380" y="310"/>
                  </a:lnTo>
                  <a:lnTo>
                    <a:pt x="372" y="328"/>
                  </a:lnTo>
                  <a:lnTo>
                    <a:pt x="362" y="344"/>
                  </a:lnTo>
                  <a:lnTo>
                    <a:pt x="350" y="360"/>
                  </a:lnTo>
                  <a:lnTo>
                    <a:pt x="350" y="360"/>
                  </a:lnTo>
                  <a:lnTo>
                    <a:pt x="338" y="374"/>
                  </a:lnTo>
                  <a:lnTo>
                    <a:pt x="324" y="386"/>
                  </a:lnTo>
                  <a:lnTo>
                    <a:pt x="306" y="396"/>
                  </a:lnTo>
                  <a:lnTo>
                    <a:pt x="288" y="406"/>
                  </a:lnTo>
                  <a:lnTo>
                    <a:pt x="268" y="412"/>
                  </a:lnTo>
                  <a:lnTo>
                    <a:pt x="246" y="418"/>
                  </a:lnTo>
                  <a:lnTo>
                    <a:pt x="224" y="420"/>
                  </a:lnTo>
                  <a:lnTo>
                    <a:pt x="198" y="422"/>
                  </a:lnTo>
                  <a:lnTo>
                    <a:pt x="198" y="422"/>
                  </a:lnTo>
                  <a:lnTo>
                    <a:pt x="172" y="420"/>
                  </a:lnTo>
                  <a:lnTo>
                    <a:pt x="150" y="418"/>
                  </a:lnTo>
                  <a:lnTo>
                    <a:pt x="128" y="412"/>
                  </a:lnTo>
                  <a:lnTo>
                    <a:pt x="108" y="406"/>
                  </a:lnTo>
                  <a:lnTo>
                    <a:pt x="90" y="396"/>
                  </a:lnTo>
                  <a:lnTo>
                    <a:pt x="74" y="386"/>
                  </a:lnTo>
                  <a:lnTo>
                    <a:pt x="60" y="374"/>
                  </a:lnTo>
                  <a:lnTo>
                    <a:pt x="48" y="358"/>
                  </a:lnTo>
                  <a:lnTo>
                    <a:pt x="48" y="358"/>
                  </a:lnTo>
                  <a:lnTo>
                    <a:pt x="36" y="344"/>
                  </a:lnTo>
                  <a:lnTo>
                    <a:pt x="26" y="328"/>
                  </a:lnTo>
                  <a:lnTo>
                    <a:pt x="18" y="310"/>
                  </a:lnTo>
                  <a:lnTo>
                    <a:pt x="12" y="292"/>
                  </a:lnTo>
                  <a:lnTo>
                    <a:pt x="6" y="272"/>
                  </a:lnTo>
                  <a:lnTo>
                    <a:pt x="2" y="252"/>
                  </a:lnTo>
                  <a:lnTo>
                    <a:pt x="0" y="232"/>
                  </a:lnTo>
                  <a:lnTo>
                    <a:pt x="0" y="210"/>
                  </a:lnTo>
                  <a:lnTo>
                    <a:pt x="0" y="210"/>
                  </a:lnTo>
                  <a:lnTo>
                    <a:pt x="0" y="188"/>
                  </a:lnTo>
                  <a:lnTo>
                    <a:pt x="2" y="166"/>
                  </a:lnTo>
                  <a:lnTo>
                    <a:pt x="6" y="146"/>
                  </a:lnTo>
                  <a:lnTo>
                    <a:pt x="12" y="126"/>
                  </a:lnTo>
                  <a:lnTo>
                    <a:pt x="20" y="108"/>
                  </a:lnTo>
                  <a:lnTo>
                    <a:pt x="28" y="90"/>
                  </a:lnTo>
                  <a:lnTo>
                    <a:pt x="38" y="74"/>
                  </a:lnTo>
                  <a:lnTo>
                    <a:pt x="50" y="60"/>
                  </a:lnTo>
                  <a:lnTo>
                    <a:pt x="50" y="60"/>
                  </a:lnTo>
                  <a:lnTo>
                    <a:pt x="64" y="46"/>
                  </a:lnTo>
                  <a:lnTo>
                    <a:pt x="78" y="34"/>
                  </a:lnTo>
                  <a:lnTo>
                    <a:pt x="94" y="24"/>
                  </a:lnTo>
                  <a:lnTo>
                    <a:pt x="114" y="16"/>
                  </a:lnTo>
                  <a:lnTo>
                    <a:pt x="134" y="10"/>
                  </a:lnTo>
                  <a:lnTo>
                    <a:pt x="156" y="4"/>
                  </a:lnTo>
                  <a:lnTo>
                    <a:pt x="180" y="2"/>
                  </a:lnTo>
                  <a:lnTo>
                    <a:pt x="204" y="0"/>
                  </a:lnTo>
                  <a:lnTo>
                    <a:pt x="204" y="0"/>
                  </a:lnTo>
                  <a:lnTo>
                    <a:pt x="230" y="2"/>
                  </a:lnTo>
                  <a:lnTo>
                    <a:pt x="252" y="6"/>
                  </a:lnTo>
                  <a:lnTo>
                    <a:pt x="274" y="10"/>
                  </a:lnTo>
                  <a:lnTo>
                    <a:pt x="292" y="18"/>
                  </a:lnTo>
                  <a:lnTo>
                    <a:pt x="310" y="26"/>
                  </a:lnTo>
                  <a:lnTo>
                    <a:pt x="326" y="36"/>
                  </a:lnTo>
                  <a:lnTo>
                    <a:pt x="340" y="48"/>
                  </a:lnTo>
                  <a:lnTo>
                    <a:pt x="352" y="64"/>
                  </a:lnTo>
                  <a:lnTo>
                    <a:pt x="352" y="64"/>
                  </a:lnTo>
                  <a:lnTo>
                    <a:pt x="364" y="78"/>
                  </a:lnTo>
                  <a:lnTo>
                    <a:pt x="372" y="94"/>
                  </a:lnTo>
                  <a:lnTo>
                    <a:pt x="380" y="112"/>
                  </a:lnTo>
                  <a:lnTo>
                    <a:pt x="386" y="130"/>
                  </a:lnTo>
                  <a:lnTo>
                    <a:pt x="392" y="150"/>
                  </a:lnTo>
                  <a:lnTo>
                    <a:pt x="394" y="168"/>
                  </a:lnTo>
                  <a:lnTo>
                    <a:pt x="396" y="190"/>
                  </a:lnTo>
                  <a:lnTo>
                    <a:pt x="398" y="212"/>
                  </a:lnTo>
                  <a:lnTo>
                    <a:pt x="398" y="212"/>
                  </a:lnTo>
                  <a:close/>
                  <a:moveTo>
                    <a:pt x="340" y="218"/>
                  </a:moveTo>
                  <a:lnTo>
                    <a:pt x="340" y="218"/>
                  </a:lnTo>
                  <a:lnTo>
                    <a:pt x="340" y="184"/>
                  </a:lnTo>
                  <a:lnTo>
                    <a:pt x="334" y="154"/>
                  </a:lnTo>
                  <a:lnTo>
                    <a:pt x="326" y="126"/>
                  </a:lnTo>
                  <a:lnTo>
                    <a:pt x="312" y="98"/>
                  </a:lnTo>
                  <a:lnTo>
                    <a:pt x="312" y="98"/>
                  </a:lnTo>
                  <a:lnTo>
                    <a:pt x="304" y="86"/>
                  </a:lnTo>
                  <a:lnTo>
                    <a:pt x="294" y="74"/>
                  </a:lnTo>
                  <a:lnTo>
                    <a:pt x="284" y="66"/>
                  </a:lnTo>
                  <a:lnTo>
                    <a:pt x="270" y="56"/>
                  </a:lnTo>
                  <a:lnTo>
                    <a:pt x="270" y="56"/>
                  </a:lnTo>
                  <a:lnTo>
                    <a:pt x="256" y="50"/>
                  </a:lnTo>
                  <a:lnTo>
                    <a:pt x="240" y="46"/>
                  </a:lnTo>
                  <a:lnTo>
                    <a:pt x="220" y="42"/>
                  </a:lnTo>
                  <a:lnTo>
                    <a:pt x="202" y="42"/>
                  </a:lnTo>
                  <a:lnTo>
                    <a:pt x="202" y="42"/>
                  </a:lnTo>
                  <a:lnTo>
                    <a:pt x="182" y="42"/>
                  </a:lnTo>
                  <a:lnTo>
                    <a:pt x="164" y="46"/>
                  </a:lnTo>
                  <a:lnTo>
                    <a:pt x="148" y="50"/>
                  </a:lnTo>
                  <a:lnTo>
                    <a:pt x="132" y="56"/>
                  </a:lnTo>
                  <a:lnTo>
                    <a:pt x="118" y="62"/>
                  </a:lnTo>
                  <a:lnTo>
                    <a:pt x="106" y="70"/>
                  </a:lnTo>
                  <a:lnTo>
                    <a:pt x="96" y="80"/>
                  </a:lnTo>
                  <a:lnTo>
                    <a:pt x="88" y="92"/>
                  </a:lnTo>
                  <a:lnTo>
                    <a:pt x="88" y="92"/>
                  </a:lnTo>
                  <a:lnTo>
                    <a:pt x="80" y="104"/>
                  </a:lnTo>
                  <a:lnTo>
                    <a:pt x="74" y="118"/>
                  </a:lnTo>
                  <a:lnTo>
                    <a:pt x="64" y="146"/>
                  </a:lnTo>
                  <a:lnTo>
                    <a:pt x="58" y="176"/>
                  </a:lnTo>
                  <a:lnTo>
                    <a:pt x="56" y="208"/>
                  </a:lnTo>
                  <a:lnTo>
                    <a:pt x="56" y="208"/>
                  </a:lnTo>
                  <a:lnTo>
                    <a:pt x="58" y="242"/>
                  </a:lnTo>
                  <a:lnTo>
                    <a:pt x="64" y="272"/>
                  </a:lnTo>
                  <a:lnTo>
                    <a:pt x="64" y="272"/>
                  </a:lnTo>
                  <a:lnTo>
                    <a:pt x="68" y="288"/>
                  </a:lnTo>
                  <a:lnTo>
                    <a:pt x="74" y="302"/>
                  </a:lnTo>
                  <a:lnTo>
                    <a:pt x="80" y="314"/>
                  </a:lnTo>
                  <a:lnTo>
                    <a:pt x="86" y="328"/>
                  </a:lnTo>
                  <a:lnTo>
                    <a:pt x="86" y="328"/>
                  </a:lnTo>
                  <a:lnTo>
                    <a:pt x="96" y="340"/>
                  </a:lnTo>
                  <a:lnTo>
                    <a:pt x="106" y="350"/>
                  </a:lnTo>
                  <a:lnTo>
                    <a:pt x="118" y="360"/>
                  </a:lnTo>
                  <a:lnTo>
                    <a:pt x="132" y="368"/>
                  </a:lnTo>
                  <a:lnTo>
                    <a:pt x="146" y="374"/>
                  </a:lnTo>
                  <a:lnTo>
                    <a:pt x="164" y="378"/>
                  </a:lnTo>
                  <a:lnTo>
                    <a:pt x="182" y="380"/>
                  </a:lnTo>
                  <a:lnTo>
                    <a:pt x="202" y="380"/>
                  </a:lnTo>
                  <a:lnTo>
                    <a:pt x="202" y="380"/>
                  </a:lnTo>
                  <a:lnTo>
                    <a:pt x="220" y="380"/>
                  </a:lnTo>
                  <a:lnTo>
                    <a:pt x="238" y="378"/>
                  </a:lnTo>
                  <a:lnTo>
                    <a:pt x="254" y="374"/>
                  </a:lnTo>
                  <a:lnTo>
                    <a:pt x="268" y="368"/>
                  </a:lnTo>
                  <a:lnTo>
                    <a:pt x="282" y="360"/>
                  </a:lnTo>
                  <a:lnTo>
                    <a:pt x="292" y="352"/>
                  </a:lnTo>
                  <a:lnTo>
                    <a:pt x="302" y="342"/>
                  </a:lnTo>
                  <a:lnTo>
                    <a:pt x="312" y="330"/>
                  </a:lnTo>
                  <a:lnTo>
                    <a:pt x="312" y="330"/>
                  </a:lnTo>
                  <a:lnTo>
                    <a:pt x="324" y="304"/>
                  </a:lnTo>
                  <a:lnTo>
                    <a:pt x="334" y="278"/>
                  </a:lnTo>
                  <a:lnTo>
                    <a:pt x="340" y="248"/>
                  </a:lnTo>
                  <a:lnTo>
                    <a:pt x="340" y="218"/>
                  </a:lnTo>
                  <a:lnTo>
                    <a:pt x="340" y="218"/>
                  </a:lnTo>
                  <a:close/>
                </a:path>
              </a:pathLst>
            </a:custGeom>
            <a:solidFill>
              <a:schemeClr val="tx1"/>
            </a:solidFill>
            <a:ln w="9525">
              <a:noFill/>
              <a:round/>
              <a:headEnd/>
              <a:tailEnd/>
            </a:ln>
          </p:spPr>
          <p:txBody>
            <a:bodyPr/>
            <a:lstStyle/>
            <a:p>
              <a:endParaRPr lang="en-US"/>
            </a:p>
          </p:txBody>
        </p:sp>
        <p:sp>
          <p:nvSpPr>
            <p:cNvPr id="14" name="Freeform 23"/>
            <p:cNvSpPr>
              <a:spLocks/>
            </p:cNvSpPr>
            <p:nvPr/>
          </p:nvSpPr>
          <p:spPr bwMode="gray">
            <a:xfrm>
              <a:off x="4183" y="2061"/>
              <a:ext cx="352" cy="416"/>
            </a:xfrm>
            <a:custGeom>
              <a:avLst/>
              <a:gdLst/>
              <a:ahLst/>
              <a:cxnLst>
                <a:cxn ang="0">
                  <a:pos x="300" y="408"/>
                </a:cxn>
                <a:cxn ang="0">
                  <a:pos x="296" y="404"/>
                </a:cxn>
                <a:cxn ang="0">
                  <a:pos x="296" y="368"/>
                </a:cxn>
                <a:cxn ang="0">
                  <a:pos x="264" y="388"/>
                </a:cxn>
                <a:cxn ang="0">
                  <a:pos x="228" y="404"/>
                </a:cxn>
                <a:cxn ang="0">
                  <a:pos x="190" y="412"/>
                </a:cxn>
                <a:cxn ang="0">
                  <a:pos x="150" y="416"/>
                </a:cxn>
                <a:cxn ang="0">
                  <a:pos x="124" y="414"/>
                </a:cxn>
                <a:cxn ang="0">
                  <a:pos x="102" y="410"/>
                </a:cxn>
                <a:cxn ang="0">
                  <a:pos x="56" y="390"/>
                </a:cxn>
                <a:cxn ang="0">
                  <a:pos x="44" y="382"/>
                </a:cxn>
                <a:cxn ang="0">
                  <a:pos x="28" y="362"/>
                </a:cxn>
                <a:cxn ang="0">
                  <a:pos x="20" y="352"/>
                </a:cxn>
                <a:cxn ang="0">
                  <a:pos x="6" y="304"/>
                </a:cxn>
                <a:cxn ang="0">
                  <a:pos x="2" y="278"/>
                </a:cxn>
                <a:cxn ang="0">
                  <a:pos x="2" y="252"/>
                </a:cxn>
                <a:cxn ang="0">
                  <a:pos x="2" y="154"/>
                </a:cxn>
                <a:cxn ang="0">
                  <a:pos x="2" y="82"/>
                </a:cxn>
                <a:cxn ang="0">
                  <a:pos x="4" y="2"/>
                </a:cxn>
                <a:cxn ang="0">
                  <a:pos x="56" y="0"/>
                </a:cxn>
                <a:cxn ang="0">
                  <a:pos x="62" y="6"/>
                </a:cxn>
                <a:cxn ang="0">
                  <a:pos x="58" y="156"/>
                </a:cxn>
                <a:cxn ang="0">
                  <a:pos x="58" y="252"/>
                </a:cxn>
                <a:cxn ang="0">
                  <a:pos x="64" y="298"/>
                </a:cxn>
                <a:cxn ang="0">
                  <a:pos x="70" y="320"/>
                </a:cxn>
                <a:cxn ang="0">
                  <a:pos x="80" y="338"/>
                </a:cxn>
                <a:cxn ang="0">
                  <a:pos x="92" y="354"/>
                </a:cxn>
                <a:cxn ang="0">
                  <a:pos x="112" y="366"/>
                </a:cxn>
                <a:cxn ang="0">
                  <a:pos x="134" y="372"/>
                </a:cxn>
                <a:cxn ang="0">
                  <a:pos x="162" y="374"/>
                </a:cxn>
                <a:cxn ang="0">
                  <a:pos x="182" y="374"/>
                </a:cxn>
                <a:cxn ang="0">
                  <a:pos x="218" y="368"/>
                </a:cxn>
                <a:cxn ang="0">
                  <a:pos x="250" y="354"/>
                </a:cxn>
                <a:cxn ang="0">
                  <a:pos x="280" y="336"/>
                </a:cxn>
                <a:cxn ang="0">
                  <a:pos x="294" y="270"/>
                </a:cxn>
                <a:cxn ang="0">
                  <a:pos x="294" y="204"/>
                </a:cxn>
                <a:cxn ang="0">
                  <a:pos x="288" y="8"/>
                </a:cxn>
                <a:cxn ang="0">
                  <a:pos x="292" y="2"/>
                </a:cxn>
                <a:cxn ang="0">
                  <a:pos x="342" y="0"/>
                </a:cxn>
                <a:cxn ang="0">
                  <a:pos x="346" y="6"/>
                </a:cxn>
                <a:cxn ang="0">
                  <a:pos x="346" y="162"/>
                </a:cxn>
                <a:cxn ang="0">
                  <a:pos x="352" y="402"/>
                </a:cxn>
              </a:cxnLst>
              <a:rect l="0" t="0" r="r" b="b"/>
              <a:pathLst>
                <a:path w="352" h="416">
                  <a:moveTo>
                    <a:pt x="346" y="406"/>
                  </a:moveTo>
                  <a:lnTo>
                    <a:pt x="300" y="408"/>
                  </a:lnTo>
                  <a:lnTo>
                    <a:pt x="296" y="404"/>
                  </a:lnTo>
                  <a:lnTo>
                    <a:pt x="296" y="404"/>
                  </a:lnTo>
                  <a:lnTo>
                    <a:pt x="296" y="368"/>
                  </a:lnTo>
                  <a:lnTo>
                    <a:pt x="296" y="368"/>
                  </a:lnTo>
                  <a:lnTo>
                    <a:pt x="280" y="380"/>
                  </a:lnTo>
                  <a:lnTo>
                    <a:pt x="264" y="388"/>
                  </a:lnTo>
                  <a:lnTo>
                    <a:pt x="246" y="398"/>
                  </a:lnTo>
                  <a:lnTo>
                    <a:pt x="228" y="404"/>
                  </a:lnTo>
                  <a:lnTo>
                    <a:pt x="210" y="410"/>
                  </a:lnTo>
                  <a:lnTo>
                    <a:pt x="190" y="412"/>
                  </a:lnTo>
                  <a:lnTo>
                    <a:pt x="170" y="416"/>
                  </a:lnTo>
                  <a:lnTo>
                    <a:pt x="150" y="416"/>
                  </a:lnTo>
                  <a:lnTo>
                    <a:pt x="150" y="416"/>
                  </a:lnTo>
                  <a:lnTo>
                    <a:pt x="124" y="414"/>
                  </a:lnTo>
                  <a:lnTo>
                    <a:pt x="102" y="410"/>
                  </a:lnTo>
                  <a:lnTo>
                    <a:pt x="102" y="410"/>
                  </a:lnTo>
                  <a:lnTo>
                    <a:pt x="78" y="402"/>
                  </a:lnTo>
                  <a:lnTo>
                    <a:pt x="56" y="390"/>
                  </a:lnTo>
                  <a:lnTo>
                    <a:pt x="56" y="390"/>
                  </a:lnTo>
                  <a:lnTo>
                    <a:pt x="44" y="382"/>
                  </a:lnTo>
                  <a:lnTo>
                    <a:pt x="36" y="372"/>
                  </a:lnTo>
                  <a:lnTo>
                    <a:pt x="28" y="362"/>
                  </a:lnTo>
                  <a:lnTo>
                    <a:pt x="20" y="352"/>
                  </a:lnTo>
                  <a:lnTo>
                    <a:pt x="20" y="352"/>
                  </a:lnTo>
                  <a:lnTo>
                    <a:pt x="12" y="328"/>
                  </a:lnTo>
                  <a:lnTo>
                    <a:pt x="6" y="304"/>
                  </a:lnTo>
                  <a:lnTo>
                    <a:pt x="6" y="304"/>
                  </a:lnTo>
                  <a:lnTo>
                    <a:pt x="2" y="278"/>
                  </a:lnTo>
                  <a:lnTo>
                    <a:pt x="2" y="252"/>
                  </a:lnTo>
                  <a:lnTo>
                    <a:pt x="2" y="252"/>
                  </a:lnTo>
                  <a:lnTo>
                    <a:pt x="2" y="204"/>
                  </a:lnTo>
                  <a:lnTo>
                    <a:pt x="2" y="154"/>
                  </a:lnTo>
                  <a:lnTo>
                    <a:pt x="2" y="154"/>
                  </a:lnTo>
                  <a:lnTo>
                    <a:pt x="2" y="82"/>
                  </a:lnTo>
                  <a:lnTo>
                    <a:pt x="0" y="8"/>
                  </a:lnTo>
                  <a:lnTo>
                    <a:pt x="4" y="2"/>
                  </a:lnTo>
                  <a:lnTo>
                    <a:pt x="4" y="2"/>
                  </a:lnTo>
                  <a:lnTo>
                    <a:pt x="56" y="0"/>
                  </a:lnTo>
                  <a:lnTo>
                    <a:pt x="62" y="6"/>
                  </a:lnTo>
                  <a:lnTo>
                    <a:pt x="62" y="6"/>
                  </a:lnTo>
                  <a:lnTo>
                    <a:pt x="60" y="80"/>
                  </a:lnTo>
                  <a:lnTo>
                    <a:pt x="58" y="156"/>
                  </a:lnTo>
                  <a:lnTo>
                    <a:pt x="58" y="252"/>
                  </a:lnTo>
                  <a:lnTo>
                    <a:pt x="58" y="252"/>
                  </a:lnTo>
                  <a:lnTo>
                    <a:pt x="60" y="276"/>
                  </a:lnTo>
                  <a:lnTo>
                    <a:pt x="64" y="298"/>
                  </a:lnTo>
                  <a:lnTo>
                    <a:pt x="64" y="298"/>
                  </a:lnTo>
                  <a:lnTo>
                    <a:pt x="70" y="320"/>
                  </a:lnTo>
                  <a:lnTo>
                    <a:pt x="80" y="338"/>
                  </a:lnTo>
                  <a:lnTo>
                    <a:pt x="80" y="338"/>
                  </a:lnTo>
                  <a:lnTo>
                    <a:pt x="86" y="346"/>
                  </a:lnTo>
                  <a:lnTo>
                    <a:pt x="92" y="354"/>
                  </a:lnTo>
                  <a:lnTo>
                    <a:pt x="102" y="360"/>
                  </a:lnTo>
                  <a:lnTo>
                    <a:pt x="112" y="366"/>
                  </a:lnTo>
                  <a:lnTo>
                    <a:pt x="122" y="370"/>
                  </a:lnTo>
                  <a:lnTo>
                    <a:pt x="134" y="372"/>
                  </a:lnTo>
                  <a:lnTo>
                    <a:pt x="148" y="374"/>
                  </a:lnTo>
                  <a:lnTo>
                    <a:pt x="162" y="374"/>
                  </a:lnTo>
                  <a:lnTo>
                    <a:pt x="162" y="374"/>
                  </a:lnTo>
                  <a:lnTo>
                    <a:pt x="182" y="374"/>
                  </a:lnTo>
                  <a:lnTo>
                    <a:pt x="200" y="372"/>
                  </a:lnTo>
                  <a:lnTo>
                    <a:pt x="218" y="368"/>
                  </a:lnTo>
                  <a:lnTo>
                    <a:pt x="234" y="362"/>
                  </a:lnTo>
                  <a:lnTo>
                    <a:pt x="250" y="354"/>
                  </a:lnTo>
                  <a:lnTo>
                    <a:pt x="266" y="346"/>
                  </a:lnTo>
                  <a:lnTo>
                    <a:pt x="280" y="336"/>
                  </a:lnTo>
                  <a:lnTo>
                    <a:pt x="294" y="324"/>
                  </a:lnTo>
                  <a:lnTo>
                    <a:pt x="294" y="270"/>
                  </a:lnTo>
                  <a:lnTo>
                    <a:pt x="294" y="204"/>
                  </a:lnTo>
                  <a:lnTo>
                    <a:pt x="294" y="204"/>
                  </a:lnTo>
                  <a:lnTo>
                    <a:pt x="292" y="106"/>
                  </a:lnTo>
                  <a:lnTo>
                    <a:pt x="288" y="8"/>
                  </a:lnTo>
                  <a:lnTo>
                    <a:pt x="292" y="2"/>
                  </a:lnTo>
                  <a:lnTo>
                    <a:pt x="292" y="2"/>
                  </a:lnTo>
                  <a:lnTo>
                    <a:pt x="318" y="2"/>
                  </a:lnTo>
                  <a:lnTo>
                    <a:pt x="342" y="0"/>
                  </a:lnTo>
                  <a:lnTo>
                    <a:pt x="346" y="6"/>
                  </a:lnTo>
                  <a:lnTo>
                    <a:pt x="346" y="6"/>
                  </a:lnTo>
                  <a:lnTo>
                    <a:pt x="346" y="162"/>
                  </a:lnTo>
                  <a:lnTo>
                    <a:pt x="346" y="162"/>
                  </a:lnTo>
                  <a:lnTo>
                    <a:pt x="346" y="282"/>
                  </a:lnTo>
                  <a:lnTo>
                    <a:pt x="352" y="402"/>
                  </a:lnTo>
                  <a:lnTo>
                    <a:pt x="346" y="406"/>
                  </a:lnTo>
                  <a:close/>
                </a:path>
              </a:pathLst>
            </a:custGeom>
            <a:solidFill>
              <a:schemeClr val="tx1"/>
            </a:solidFill>
            <a:ln w="9525">
              <a:noFill/>
              <a:round/>
              <a:headEnd/>
              <a:tailEnd/>
            </a:ln>
          </p:spPr>
          <p:txBody>
            <a:bodyPr/>
            <a:lstStyle/>
            <a:p>
              <a:endParaRPr lang="en-US"/>
            </a:p>
          </p:txBody>
        </p:sp>
      </p:grpSp>
      <p:sp>
        <p:nvSpPr>
          <p:cNvPr id="16" name="Text Placeholder 15"/>
          <p:cNvSpPr>
            <a:spLocks noGrp="1"/>
          </p:cNvSpPr>
          <p:nvPr>
            <p:ph type="body" sz="quarter" idx="11"/>
          </p:nvPr>
        </p:nvSpPr>
        <p:spPr>
          <a:xfrm>
            <a:off x="3482975" y="5240212"/>
            <a:ext cx="5119688" cy="650875"/>
          </a:xfrm>
          <a:prstGeom prst="rect">
            <a:avLst/>
          </a:prstGeom>
        </p:spPr>
        <p:txBody>
          <a:bodyPr anchor="ctr" anchorCtr="0"/>
          <a:lstStyle>
            <a:lvl1pPr algn="ctr">
              <a:defRPr sz="2000">
                <a:solidFill>
                  <a:schemeClr val="accent1"/>
                </a:solidFill>
              </a:defRPr>
            </a:lvl1pPr>
          </a:lstStyle>
          <a:p>
            <a:pPr lvl="0"/>
            <a:r>
              <a:rPr lang="en-US" smtClean="0"/>
              <a:t>Click to edit Master text styles</a:t>
            </a:r>
          </a:p>
        </p:txBody>
      </p:sp>
    </p:spTree>
  </p:cSld>
  <p:clrMapOvr>
    <a:masterClrMapping/>
  </p:clrMapOvr>
  <p:transition>
    <p:cu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Power message">
    <p:spTree>
      <p:nvGrpSpPr>
        <p:cNvPr id="1" name=""/>
        <p:cNvGrpSpPr/>
        <p:nvPr/>
      </p:nvGrpSpPr>
      <p:grpSpPr>
        <a:xfrm>
          <a:off x="0" y="0"/>
          <a:ext cx="0" cy="0"/>
          <a:chOff x="0" y="0"/>
          <a:chExt cx="0" cy="0"/>
        </a:xfrm>
      </p:grpSpPr>
      <p:pic>
        <p:nvPicPr>
          <p:cNvPr id="5" name="Picture 3" descr="skyline"/>
          <p:cNvPicPr>
            <a:picLocks noChangeAspect="1" noChangeArrowheads="1"/>
          </p:cNvPicPr>
          <p:nvPr userDrawn="1"/>
        </p:nvPicPr>
        <p:blipFill>
          <a:blip r:embed="rId2" cstate="print"/>
          <a:srcRect/>
          <a:stretch>
            <a:fillRect/>
          </a:stretch>
        </p:blipFill>
        <p:spPr bwMode="auto">
          <a:xfrm>
            <a:off x="0" y="5967413"/>
            <a:ext cx="9144000" cy="901700"/>
          </a:xfrm>
          <a:prstGeom prst="rect">
            <a:avLst/>
          </a:prstGeom>
          <a:noFill/>
        </p:spPr>
      </p:pic>
      <p:pic>
        <p:nvPicPr>
          <p:cNvPr id="6" name="Picture 4" descr="stripes"/>
          <p:cNvPicPr>
            <a:picLocks noChangeAspect="1" noChangeArrowheads="1"/>
          </p:cNvPicPr>
          <p:nvPr userDrawn="1"/>
        </p:nvPicPr>
        <p:blipFill>
          <a:blip r:embed="rId3" cstate="print"/>
          <a:srcRect/>
          <a:stretch>
            <a:fillRect/>
          </a:stretch>
        </p:blipFill>
        <p:spPr bwMode="auto">
          <a:xfrm>
            <a:off x="0" y="2595563"/>
            <a:ext cx="9144000" cy="4262437"/>
          </a:xfrm>
          <a:prstGeom prst="rect">
            <a:avLst/>
          </a:prstGeom>
          <a:noFill/>
        </p:spPr>
      </p:pic>
      <p:sp>
        <p:nvSpPr>
          <p:cNvPr id="9" name="Text Placeholder 8"/>
          <p:cNvSpPr>
            <a:spLocks noGrp="1"/>
          </p:cNvSpPr>
          <p:nvPr>
            <p:ph type="body" sz="quarter" idx="11" hasCustomPrompt="1"/>
          </p:nvPr>
        </p:nvSpPr>
        <p:spPr>
          <a:xfrm>
            <a:off x="1" y="1"/>
            <a:ext cx="9144000" cy="5598942"/>
          </a:xfrm>
          <a:prstGeom prst="rect">
            <a:avLst/>
          </a:prstGeom>
          <a:gradFill flip="none" rotWithShape="1">
            <a:gsLst>
              <a:gs pos="65000">
                <a:schemeClr val="bg1"/>
              </a:gs>
              <a:gs pos="0">
                <a:schemeClr val="bg1">
                  <a:alpha val="0"/>
                </a:schemeClr>
              </a:gs>
            </a:gsLst>
            <a:lin ang="16200000" scaled="1"/>
            <a:tileRect/>
          </a:gradFill>
        </p:spPr>
        <p:txBody>
          <a:bodyPr lIns="720000" tIns="1800000" rIns="720000" anchor="t" anchorCtr="0"/>
          <a:lstStyle>
            <a:lvl1pPr algn="ctr">
              <a:defRPr sz="2800"/>
            </a:lvl1pPr>
            <a:lvl2pPr algn="ctr">
              <a:defRPr/>
            </a:lvl2pPr>
            <a:lvl3pPr algn="ctr">
              <a:defRPr/>
            </a:lvl3pPr>
            <a:lvl4pPr algn="ctr">
              <a:defRPr/>
            </a:lvl4pPr>
            <a:lvl5pPr algn="ctr">
              <a:defRPr/>
            </a:lvl5pPr>
          </a:lstStyle>
          <a:p>
            <a:pPr lvl="0"/>
            <a:r>
              <a:rPr lang="en-US" dirty="0" smtClean="0"/>
              <a:t>We encourage using a few slides with one word or sentence in order to impact the viewer with a powerful message</a:t>
            </a:r>
            <a:endParaRPr lang="en-US" dirty="0"/>
          </a:p>
        </p:txBody>
      </p:sp>
      <p:sp>
        <p:nvSpPr>
          <p:cNvPr id="7" name="Slide Number Placeholder 2"/>
          <p:cNvSpPr>
            <a:spLocks noGrp="1"/>
          </p:cNvSpPr>
          <p:nvPr>
            <p:ph type="sldNum" sz="quarter" idx="10"/>
          </p:nvPr>
        </p:nvSpPr>
        <p:spPr>
          <a:xfrm>
            <a:off x="-158750" y="6578600"/>
            <a:ext cx="965200" cy="280988"/>
          </a:xfrm>
        </p:spPr>
        <p:txBody>
          <a:bodyPr/>
          <a:lstStyle/>
          <a:p>
            <a:fld id="{FBC6D984-658F-4BF4-90C1-66121686C5E9}" type="slidenum">
              <a:rPr lang="en-US" smtClean="0"/>
              <a:pPr/>
              <a:t>‹#›</a:t>
            </a:fld>
            <a:endParaRPr lang="en-US"/>
          </a:p>
        </p:txBody>
      </p:sp>
    </p:spTree>
  </p:cSld>
  <p:clrMapOvr>
    <a:masterClrMapping/>
  </p:clrMapOvr>
  <p:transition>
    <p:cu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60363" y="6161088"/>
            <a:ext cx="2133600" cy="365125"/>
          </a:xfrm>
          <a:prstGeom prst="rect">
            <a:avLst/>
          </a:prstGeom>
        </p:spPr>
        <p:txBody>
          <a:bodyPr/>
          <a:lstStyle>
            <a:lvl1pPr>
              <a:defRPr/>
            </a:lvl1pPr>
          </a:lstStyle>
          <a:p>
            <a:pPr>
              <a:defRPr/>
            </a:pPr>
            <a:fld id="{F8F51C33-BE8B-438F-AEFA-F4FAF7F2A0FF}" type="datetimeFigureOut">
              <a:rPr lang="en-US"/>
              <a:pPr>
                <a:defRPr/>
              </a:pPr>
              <a:t>9/23/2013</a:t>
            </a:fld>
            <a:endParaRPr lang="en-US"/>
          </a:p>
        </p:txBody>
      </p:sp>
      <p:sp>
        <p:nvSpPr>
          <p:cNvPr id="5" name="Footer Placeholder 4"/>
          <p:cNvSpPr>
            <a:spLocks noGrp="1"/>
          </p:cNvSpPr>
          <p:nvPr>
            <p:ph type="ftr" sz="quarter" idx="11"/>
          </p:nvPr>
        </p:nvSpPr>
        <p:spPr>
          <a:xfrm>
            <a:off x="3124200" y="6161088"/>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863B72B-A7B0-42FC-A5FA-3DFCEBC52B4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5" name="Picture 22" descr="shadow"/>
          <p:cNvPicPr>
            <a:picLocks noChangeAspect="1" noChangeArrowheads="1"/>
          </p:cNvPicPr>
          <p:nvPr/>
        </p:nvPicPr>
        <p:blipFill>
          <a:blip r:embed="rId7" cstate="screen"/>
          <a:srcRect b="-540"/>
          <a:stretch>
            <a:fillRect/>
          </a:stretch>
        </p:blipFill>
        <p:spPr bwMode="auto">
          <a:xfrm>
            <a:off x="0" y="900113"/>
            <a:ext cx="9144000" cy="420687"/>
          </a:xfrm>
          <a:prstGeom prst="rect">
            <a:avLst/>
          </a:prstGeom>
          <a:noFill/>
        </p:spPr>
      </p:pic>
      <p:sp>
        <p:nvSpPr>
          <p:cNvPr id="451607" name="Rectangle 23"/>
          <p:cNvSpPr>
            <a:spLocks noGrp="1" noChangeArrowheads="1"/>
          </p:cNvSpPr>
          <p:nvPr>
            <p:ph type="title"/>
          </p:nvPr>
        </p:nvSpPr>
        <p:spPr bwMode="gray">
          <a:xfrm>
            <a:off x="0" y="63500"/>
            <a:ext cx="9144000" cy="849313"/>
          </a:xfrm>
          <a:prstGeom prst="rect">
            <a:avLst/>
          </a:prstGeom>
          <a:solidFill>
            <a:srgbClr val="FFFFFF"/>
          </a:solidFill>
          <a:ln w="3175" algn="ctr">
            <a:solidFill>
              <a:srgbClr val="EAEAEA"/>
            </a:solidFill>
            <a:miter lim="800000"/>
            <a:headEnd/>
            <a:tailEnd/>
          </a:ln>
          <a:effectLst/>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451609" name="Rectangle 25"/>
          <p:cNvSpPr>
            <a:spLocks noGrp="1" noChangeArrowheads="1"/>
          </p:cNvSpPr>
          <p:nvPr>
            <p:ph type="sldNum" sz="quarter" idx="4"/>
          </p:nvPr>
        </p:nvSpPr>
        <p:spPr bwMode="black">
          <a:xfrm>
            <a:off x="-158750" y="6578600"/>
            <a:ext cx="965200" cy="2809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eaLnBrk="0" hangingPunct="0">
              <a:lnSpc>
                <a:spcPts val="1300"/>
              </a:lnSpc>
              <a:spcBef>
                <a:spcPct val="0"/>
              </a:spcBef>
              <a:buClrTx/>
              <a:buSzTx/>
              <a:buFontTx/>
              <a:buNone/>
              <a:defRPr sz="1200"/>
            </a:lvl1pPr>
          </a:lstStyle>
          <a:p>
            <a:fld id="{FBC6D984-658F-4BF4-90C1-66121686C5E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4" r:id="rId3"/>
    <p:sldLayoutId id="2147483665" r:id="rId4"/>
    <p:sldLayoutId id="2147483666" r:id="rId5"/>
  </p:sldLayoutIdLst>
  <p:transition>
    <p:cut/>
  </p:transition>
  <p:timing>
    <p:tnLst>
      <p:par>
        <p:cTn id="1" dur="indefinite" restart="never" nodeType="tmRoot"/>
      </p:par>
    </p:tnLst>
  </p:timing>
  <p:hf hdr="0" ftr="0" dt="0"/>
  <p:txStyles>
    <p:titleStyle>
      <a:lvl1pPr marL="354013" algn="l" rtl="0" eaLnBrk="1" fontAlgn="base" hangingPunct="1">
        <a:lnSpc>
          <a:spcPct val="85000"/>
        </a:lnSpc>
        <a:spcBef>
          <a:spcPct val="0"/>
        </a:spcBef>
        <a:spcAft>
          <a:spcPct val="0"/>
        </a:spcAft>
        <a:defRPr sz="3200">
          <a:solidFill>
            <a:schemeClr val="tx1"/>
          </a:solidFill>
          <a:latin typeface="+mj-lt"/>
          <a:ea typeface="+mj-ea"/>
          <a:cs typeface="+mj-cs"/>
        </a:defRPr>
      </a:lvl1pPr>
      <a:lvl2pPr marL="354013" algn="l" rtl="0" eaLnBrk="1" fontAlgn="base" hangingPunct="1">
        <a:lnSpc>
          <a:spcPct val="85000"/>
        </a:lnSpc>
        <a:spcBef>
          <a:spcPct val="0"/>
        </a:spcBef>
        <a:spcAft>
          <a:spcPct val="0"/>
        </a:spcAft>
        <a:defRPr sz="3200">
          <a:solidFill>
            <a:schemeClr val="tx1"/>
          </a:solidFill>
          <a:latin typeface="Arial" charset="0"/>
          <a:cs typeface="Arial" charset="0"/>
        </a:defRPr>
      </a:lvl2pPr>
      <a:lvl3pPr marL="354013" algn="l" rtl="0" eaLnBrk="1" fontAlgn="base" hangingPunct="1">
        <a:lnSpc>
          <a:spcPct val="85000"/>
        </a:lnSpc>
        <a:spcBef>
          <a:spcPct val="0"/>
        </a:spcBef>
        <a:spcAft>
          <a:spcPct val="0"/>
        </a:spcAft>
        <a:defRPr sz="3200">
          <a:solidFill>
            <a:schemeClr val="tx1"/>
          </a:solidFill>
          <a:latin typeface="Arial" charset="0"/>
          <a:cs typeface="Arial" charset="0"/>
        </a:defRPr>
      </a:lvl3pPr>
      <a:lvl4pPr marL="354013" algn="l" rtl="0" eaLnBrk="1" fontAlgn="base" hangingPunct="1">
        <a:lnSpc>
          <a:spcPct val="85000"/>
        </a:lnSpc>
        <a:spcBef>
          <a:spcPct val="0"/>
        </a:spcBef>
        <a:spcAft>
          <a:spcPct val="0"/>
        </a:spcAft>
        <a:defRPr sz="3200">
          <a:solidFill>
            <a:schemeClr val="tx1"/>
          </a:solidFill>
          <a:latin typeface="Arial" charset="0"/>
          <a:cs typeface="Arial" charset="0"/>
        </a:defRPr>
      </a:lvl4pPr>
      <a:lvl5pPr marL="354013" algn="l" rtl="0" eaLnBrk="1" fontAlgn="base" hangingPunct="1">
        <a:lnSpc>
          <a:spcPct val="85000"/>
        </a:lnSpc>
        <a:spcBef>
          <a:spcPct val="0"/>
        </a:spcBef>
        <a:spcAft>
          <a:spcPct val="0"/>
        </a:spcAft>
        <a:defRPr sz="3200">
          <a:solidFill>
            <a:schemeClr val="tx1"/>
          </a:solidFill>
          <a:latin typeface="Arial" charset="0"/>
          <a:cs typeface="Arial" charset="0"/>
        </a:defRPr>
      </a:lvl5pPr>
      <a:lvl6pPr marL="811213" algn="l" rtl="0" eaLnBrk="1" fontAlgn="base" hangingPunct="1">
        <a:lnSpc>
          <a:spcPct val="85000"/>
        </a:lnSpc>
        <a:spcBef>
          <a:spcPct val="0"/>
        </a:spcBef>
        <a:spcAft>
          <a:spcPct val="0"/>
        </a:spcAft>
        <a:defRPr sz="3200">
          <a:solidFill>
            <a:schemeClr val="tx1"/>
          </a:solidFill>
          <a:latin typeface="Arial" charset="0"/>
          <a:cs typeface="Arial" charset="0"/>
        </a:defRPr>
      </a:lvl6pPr>
      <a:lvl7pPr marL="1268413" algn="l" rtl="0" eaLnBrk="1" fontAlgn="base" hangingPunct="1">
        <a:lnSpc>
          <a:spcPct val="85000"/>
        </a:lnSpc>
        <a:spcBef>
          <a:spcPct val="0"/>
        </a:spcBef>
        <a:spcAft>
          <a:spcPct val="0"/>
        </a:spcAft>
        <a:defRPr sz="3200">
          <a:solidFill>
            <a:schemeClr val="tx1"/>
          </a:solidFill>
          <a:latin typeface="Arial" charset="0"/>
          <a:cs typeface="Arial" charset="0"/>
        </a:defRPr>
      </a:lvl7pPr>
      <a:lvl8pPr marL="1725613" algn="l" rtl="0" eaLnBrk="1" fontAlgn="base" hangingPunct="1">
        <a:lnSpc>
          <a:spcPct val="85000"/>
        </a:lnSpc>
        <a:spcBef>
          <a:spcPct val="0"/>
        </a:spcBef>
        <a:spcAft>
          <a:spcPct val="0"/>
        </a:spcAft>
        <a:defRPr sz="3200">
          <a:solidFill>
            <a:schemeClr val="tx1"/>
          </a:solidFill>
          <a:latin typeface="Arial" charset="0"/>
          <a:cs typeface="Arial" charset="0"/>
        </a:defRPr>
      </a:lvl8pPr>
      <a:lvl9pPr marL="2182813" algn="l" rtl="0" eaLnBrk="1" fontAlgn="base" hangingPunct="1">
        <a:lnSpc>
          <a:spcPct val="85000"/>
        </a:lnSpc>
        <a:spcBef>
          <a:spcPct val="0"/>
        </a:spcBef>
        <a:spcAft>
          <a:spcPct val="0"/>
        </a:spcAft>
        <a:defRPr sz="3200">
          <a:solidFill>
            <a:schemeClr val="tx1"/>
          </a:solidFill>
          <a:latin typeface="Arial" charset="0"/>
          <a:cs typeface="Arial" charset="0"/>
        </a:defRPr>
      </a:lvl9pPr>
    </p:titleStyle>
    <p:bodyStyle>
      <a:lvl1pPr algn="l" defTabSz="912813" rtl="0" eaLnBrk="1" fontAlgn="base" hangingPunct="1">
        <a:spcBef>
          <a:spcPct val="20000"/>
        </a:spcBef>
        <a:spcAft>
          <a:spcPct val="0"/>
        </a:spcAft>
        <a:buClr>
          <a:schemeClr val="accent1"/>
        </a:buClr>
        <a:defRPr sz="2400">
          <a:solidFill>
            <a:srgbClr val="4D4D4D"/>
          </a:solidFill>
          <a:latin typeface="+mn-lt"/>
          <a:ea typeface="+mn-ea"/>
          <a:cs typeface="+mn-cs"/>
        </a:defRPr>
      </a:lvl1pPr>
      <a:lvl2pPr marL="527050" indent="-276225" algn="l" defTabSz="912813" rtl="0" eaLnBrk="1" fontAlgn="base" hangingPunct="1">
        <a:spcBef>
          <a:spcPct val="20000"/>
        </a:spcBef>
        <a:spcAft>
          <a:spcPct val="0"/>
        </a:spcAft>
        <a:buClr>
          <a:schemeClr val="accent1"/>
        </a:buClr>
        <a:buChar char="•"/>
        <a:defRPr sz="2000">
          <a:solidFill>
            <a:srgbClr val="4D4D4D"/>
          </a:solidFill>
          <a:latin typeface="+mn-lt"/>
          <a:cs typeface="+mn-cs"/>
        </a:defRPr>
      </a:lvl2pPr>
      <a:lvl3pPr marL="982663" indent="-276225" algn="l" defTabSz="912813" rtl="0" eaLnBrk="1" fontAlgn="base" hangingPunct="1">
        <a:spcBef>
          <a:spcPct val="20000"/>
        </a:spcBef>
        <a:spcAft>
          <a:spcPct val="0"/>
        </a:spcAft>
        <a:buClr>
          <a:schemeClr val="accent1"/>
        </a:buClr>
        <a:buChar char="•"/>
        <a:defRPr>
          <a:solidFill>
            <a:srgbClr val="4D4D4D"/>
          </a:solidFill>
          <a:latin typeface="+mn-lt"/>
          <a:cs typeface="+mn-cs"/>
        </a:defRPr>
      </a:lvl3pPr>
      <a:lvl4pPr marL="1343025" indent="-180975" algn="l" defTabSz="912813" rtl="0" eaLnBrk="1" fontAlgn="base" hangingPunct="1">
        <a:spcBef>
          <a:spcPct val="20000"/>
        </a:spcBef>
        <a:spcAft>
          <a:spcPct val="0"/>
        </a:spcAft>
        <a:buClr>
          <a:schemeClr val="accent1"/>
        </a:buClr>
        <a:buChar char="•"/>
        <a:defRPr>
          <a:solidFill>
            <a:srgbClr val="4D4D4D"/>
          </a:solidFill>
          <a:latin typeface="+mn-lt"/>
          <a:cs typeface="+mn-cs"/>
        </a:defRPr>
      </a:lvl4pPr>
      <a:lvl5pPr marL="1790700" indent="-266700" algn="l" defTabSz="912813" rtl="0" eaLnBrk="1" fontAlgn="base" hangingPunct="1">
        <a:spcBef>
          <a:spcPct val="20000"/>
        </a:spcBef>
        <a:spcAft>
          <a:spcPct val="0"/>
        </a:spcAft>
        <a:buClr>
          <a:schemeClr val="accent1"/>
        </a:buClr>
        <a:buChar char="•"/>
        <a:defRPr>
          <a:solidFill>
            <a:srgbClr val="4D4D4D"/>
          </a:solidFill>
          <a:latin typeface="+mn-lt"/>
          <a:cs typeface="+mn-cs"/>
        </a:defRPr>
      </a:lvl5pPr>
      <a:lvl6pPr marL="2247900" indent="-266700" algn="l" defTabSz="912813" rtl="0" eaLnBrk="1" fontAlgn="base" hangingPunct="1">
        <a:spcBef>
          <a:spcPct val="20000"/>
        </a:spcBef>
        <a:spcAft>
          <a:spcPct val="0"/>
        </a:spcAft>
        <a:buClr>
          <a:schemeClr val="accent1"/>
        </a:buClr>
        <a:buChar char="•"/>
        <a:defRPr>
          <a:solidFill>
            <a:srgbClr val="4D4D4D"/>
          </a:solidFill>
          <a:latin typeface="+mn-lt"/>
          <a:cs typeface="+mn-cs"/>
        </a:defRPr>
      </a:lvl6pPr>
      <a:lvl7pPr marL="2705100" indent="-266700" algn="l" defTabSz="912813" rtl="0" eaLnBrk="1" fontAlgn="base" hangingPunct="1">
        <a:spcBef>
          <a:spcPct val="20000"/>
        </a:spcBef>
        <a:spcAft>
          <a:spcPct val="0"/>
        </a:spcAft>
        <a:buClr>
          <a:schemeClr val="accent1"/>
        </a:buClr>
        <a:buChar char="•"/>
        <a:defRPr>
          <a:solidFill>
            <a:srgbClr val="4D4D4D"/>
          </a:solidFill>
          <a:latin typeface="+mn-lt"/>
          <a:cs typeface="+mn-cs"/>
        </a:defRPr>
      </a:lvl7pPr>
      <a:lvl8pPr marL="3162300" indent="-266700" algn="l" defTabSz="912813" rtl="0" eaLnBrk="1" fontAlgn="base" hangingPunct="1">
        <a:spcBef>
          <a:spcPct val="20000"/>
        </a:spcBef>
        <a:spcAft>
          <a:spcPct val="0"/>
        </a:spcAft>
        <a:buClr>
          <a:schemeClr val="accent1"/>
        </a:buClr>
        <a:buChar char="•"/>
        <a:defRPr>
          <a:solidFill>
            <a:srgbClr val="4D4D4D"/>
          </a:solidFill>
          <a:latin typeface="+mn-lt"/>
          <a:cs typeface="+mn-cs"/>
        </a:defRPr>
      </a:lvl8pPr>
      <a:lvl9pPr marL="3619500" indent="-266700" algn="l" defTabSz="912813" rtl="0" eaLnBrk="1" fontAlgn="base" hangingPunct="1">
        <a:spcBef>
          <a:spcPct val="20000"/>
        </a:spcBef>
        <a:spcAft>
          <a:spcPct val="0"/>
        </a:spcAft>
        <a:buClr>
          <a:schemeClr val="accent1"/>
        </a:buClr>
        <a:buChar char="•"/>
        <a:defRPr>
          <a:solidFill>
            <a:srgbClr val="4D4D4D"/>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940300"/>
            <a:ext cx="9144000" cy="938213"/>
          </a:xfrm>
        </p:spPr>
        <p:txBody>
          <a:bodyPr/>
          <a:lstStyle/>
          <a:p>
            <a:r>
              <a:rPr lang="en-US" dirty="0" smtClean="0"/>
              <a:t>05 – Operation and Security</a:t>
            </a:r>
            <a:endParaRPr lang="en-US" dirty="0"/>
          </a:p>
        </p:txBody>
      </p:sp>
      <p:pic>
        <p:nvPicPr>
          <p:cNvPr id="18449" name="Picture 17"/>
          <p:cNvPicPr>
            <a:picLocks noChangeAspect="1" noChangeArrowheads="1"/>
          </p:cNvPicPr>
          <p:nvPr/>
        </p:nvPicPr>
        <p:blipFill>
          <a:blip r:embed="rId3" cstate="print"/>
          <a:srcRect/>
          <a:stretch>
            <a:fillRect/>
          </a:stretch>
        </p:blipFill>
        <p:spPr bwMode="auto">
          <a:xfrm>
            <a:off x="1" y="4924523"/>
            <a:ext cx="9144000" cy="200025"/>
          </a:xfrm>
          <a:prstGeom prst="rect">
            <a:avLst/>
          </a:prstGeom>
          <a:noFill/>
          <a:ln w="9525">
            <a:noFill/>
            <a:miter lim="800000"/>
            <a:headEnd/>
            <a:tailEnd/>
          </a:ln>
        </p:spPr>
      </p:pic>
      <p:pic>
        <p:nvPicPr>
          <p:cNvPr id="26" name="Picture 17"/>
          <p:cNvPicPr>
            <a:picLocks noChangeAspect="1" noChangeArrowheads="1"/>
          </p:cNvPicPr>
          <p:nvPr/>
        </p:nvPicPr>
        <p:blipFill>
          <a:blip r:embed="rId3" cstate="print"/>
          <a:srcRect/>
          <a:stretch>
            <a:fillRect/>
          </a:stretch>
        </p:blipFill>
        <p:spPr bwMode="auto">
          <a:xfrm>
            <a:off x="1" y="6355217"/>
            <a:ext cx="9144000" cy="200025"/>
          </a:xfrm>
          <a:prstGeom prst="rect">
            <a:avLst/>
          </a:prstGeom>
          <a:noFill/>
          <a:ln w="9525">
            <a:noFill/>
            <a:miter lim="800000"/>
            <a:headEnd/>
            <a:tailEnd/>
          </a:ln>
        </p:spPr>
      </p:pic>
      <p:sp>
        <p:nvSpPr>
          <p:cNvPr id="8" name="Subtitle 7"/>
          <p:cNvSpPr>
            <a:spLocks noGrp="1"/>
          </p:cNvSpPr>
          <p:nvPr>
            <p:ph type="subTitle" idx="1"/>
          </p:nvPr>
        </p:nvSpPr>
        <p:spPr>
          <a:xfrm>
            <a:off x="0" y="5892800"/>
            <a:ext cx="9144000" cy="492125"/>
          </a:xfrm>
        </p:spPr>
        <p:txBody>
          <a:bodyPr/>
          <a:lstStyle/>
          <a:p>
            <a:endParaRPr lang="en-US" dirty="0" smtClean="0"/>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Unified Platform – Job Management </a:t>
            </a:r>
            <a:endParaRPr lang="en-US" dirty="0"/>
          </a:p>
        </p:txBody>
      </p:sp>
      <p:sp>
        <p:nvSpPr>
          <p:cNvPr id="3" name="Slide Number Placeholder 2"/>
          <p:cNvSpPr>
            <a:spLocks noGrp="1"/>
          </p:cNvSpPr>
          <p:nvPr>
            <p:ph type="sldNum" sz="quarter" idx="10"/>
          </p:nvPr>
        </p:nvSpPr>
        <p:spPr/>
        <p:txBody>
          <a:bodyPr/>
          <a:lstStyle/>
          <a:p>
            <a:fld id="{0B002AEB-40E2-480C-916F-37F19B0F09EC}" type="slidenum">
              <a:rPr lang="en-US" smtClean="0"/>
              <a:pPr/>
              <a:t>10</a:t>
            </a:fld>
            <a:endParaRPr lang="en-US"/>
          </a:p>
        </p:txBody>
      </p:sp>
      <p:pic>
        <p:nvPicPr>
          <p:cNvPr id="14338" name="Picture 2"/>
          <p:cNvPicPr>
            <a:picLocks noChangeAspect="1" noChangeArrowheads="1"/>
          </p:cNvPicPr>
          <p:nvPr/>
        </p:nvPicPr>
        <p:blipFill>
          <a:blip r:embed="rId2" cstate="print"/>
          <a:srcRect/>
          <a:stretch>
            <a:fillRect/>
          </a:stretch>
        </p:blipFill>
        <p:spPr bwMode="auto">
          <a:xfrm>
            <a:off x="227604" y="1155015"/>
            <a:ext cx="6654086" cy="4972830"/>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3812205" y="2210653"/>
            <a:ext cx="5016636" cy="3739771"/>
          </a:xfrm>
          <a:prstGeom prst="rect">
            <a:avLst/>
          </a:prstGeom>
          <a:noFill/>
          <a:ln w="9525">
            <a:noFill/>
            <a:miter lim="800000"/>
            <a:headEnd/>
            <a:tailEnd/>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blinds(horizontal)">
                                      <p:cBhvr>
                                        <p:cTn id="7"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Unified Platform – System Inventory</a:t>
            </a:r>
            <a:endParaRPr lang="en-US" dirty="0"/>
          </a:p>
        </p:txBody>
      </p:sp>
      <p:sp>
        <p:nvSpPr>
          <p:cNvPr id="3" name="Slide Number Placeholder 2"/>
          <p:cNvSpPr>
            <a:spLocks noGrp="1"/>
          </p:cNvSpPr>
          <p:nvPr>
            <p:ph type="sldNum" sz="quarter" idx="10"/>
          </p:nvPr>
        </p:nvSpPr>
        <p:spPr/>
        <p:txBody>
          <a:bodyPr/>
          <a:lstStyle/>
          <a:p>
            <a:fld id="{0B002AEB-40E2-480C-916F-37F19B0F09EC}" type="slidenum">
              <a:rPr lang="en-US" smtClean="0"/>
              <a:pPr/>
              <a:t>11</a:t>
            </a:fld>
            <a:endParaRPr lang="en-US"/>
          </a:p>
        </p:txBody>
      </p:sp>
      <p:pic>
        <p:nvPicPr>
          <p:cNvPr id="16386" name="Picture 2"/>
          <p:cNvPicPr>
            <a:picLocks noChangeAspect="1" noChangeArrowheads="1"/>
          </p:cNvPicPr>
          <p:nvPr/>
        </p:nvPicPr>
        <p:blipFill>
          <a:blip r:embed="rId2" cstate="print"/>
          <a:srcRect/>
          <a:stretch>
            <a:fillRect/>
          </a:stretch>
        </p:blipFill>
        <p:spPr bwMode="auto">
          <a:xfrm>
            <a:off x="191069" y="1132765"/>
            <a:ext cx="7238031" cy="4217158"/>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1844802" y="1757505"/>
            <a:ext cx="7108130" cy="4157120"/>
          </a:xfrm>
          <a:prstGeom prst="rect">
            <a:avLst/>
          </a:prstGeom>
          <a:noFill/>
          <a:ln w="9525">
            <a:noFill/>
            <a:miter lim="800000"/>
            <a:headEnd/>
            <a:tailEnd/>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blinds(horizontal)">
                                      <p:cBhvr>
                                        <p:cTn id="7"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Unified Platform – Site Management </a:t>
            </a:r>
            <a:endParaRPr lang="en-US" dirty="0"/>
          </a:p>
        </p:txBody>
      </p:sp>
      <p:sp>
        <p:nvSpPr>
          <p:cNvPr id="3" name="Slide Number Placeholder 2"/>
          <p:cNvSpPr>
            <a:spLocks noGrp="1"/>
          </p:cNvSpPr>
          <p:nvPr>
            <p:ph type="sldNum" sz="quarter" idx="10"/>
          </p:nvPr>
        </p:nvSpPr>
        <p:spPr/>
        <p:txBody>
          <a:bodyPr/>
          <a:lstStyle/>
          <a:p>
            <a:fld id="{0B002AEB-40E2-480C-916F-37F19B0F09EC}" type="slidenum">
              <a:rPr lang="en-US" smtClean="0"/>
              <a:pPr/>
              <a:t>12</a:t>
            </a:fld>
            <a:endParaRPr lang="en-US"/>
          </a:p>
        </p:txBody>
      </p:sp>
      <p:pic>
        <p:nvPicPr>
          <p:cNvPr id="19458" name="Picture 2"/>
          <p:cNvPicPr>
            <a:picLocks noChangeAspect="1" noChangeArrowheads="1"/>
          </p:cNvPicPr>
          <p:nvPr/>
        </p:nvPicPr>
        <p:blipFill>
          <a:blip r:embed="rId2" cstate="print"/>
          <a:srcRect/>
          <a:stretch>
            <a:fillRect/>
          </a:stretch>
        </p:blipFill>
        <p:spPr bwMode="auto">
          <a:xfrm>
            <a:off x="354842" y="1195959"/>
            <a:ext cx="8263771" cy="4809056"/>
          </a:xfrm>
          <a:prstGeom prst="rect">
            <a:avLst/>
          </a:prstGeom>
          <a:noFill/>
          <a:ln w="9525">
            <a:noFill/>
            <a:miter lim="800000"/>
            <a:headEnd/>
            <a:tailEnd/>
          </a:ln>
        </p:spPr>
      </p:pic>
    </p:spTree>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 </a:t>
            </a:r>
            <a:endParaRPr lang="en-US" dirty="0"/>
          </a:p>
        </p:txBody>
      </p:sp>
      <p:sp>
        <p:nvSpPr>
          <p:cNvPr id="3" name="Slide Number Placeholder 2"/>
          <p:cNvSpPr>
            <a:spLocks noGrp="1"/>
          </p:cNvSpPr>
          <p:nvPr>
            <p:ph type="sldNum" sz="quarter" idx="10"/>
          </p:nvPr>
        </p:nvSpPr>
        <p:spPr/>
        <p:txBody>
          <a:bodyPr/>
          <a:lstStyle/>
          <a:p>
            <a:fld id="{0B002AEB-40E2-480C-916F-37F19B0F09EC}" type="slidenum">
              <a:rPr lang="en-US" smtClean="0"/>
              <a:pPr/>
              <a:t>13</a:t>
            </a:fld>
            <a:endParaRPr lang="en-US"/>
          </a:p>
        </p:txBody>
      </p:sp>
      <p:sp>
        <p:nvSpPr>
          <p:cNvPr id="4" name="Text Placeholder 3"/>
          <p:cNvSpPr>
            <a:spLocks noGrp="1"/>
          </p:cNvSpPr>
          <p:nvPr>
            <p:ph type="body" sz="quarter" idx="11"/>
          </p:nvPr>
        </p:nvSpPr>
        <p:spPr/>
        <p:txBody>
          <a:bodyPr/>
          <a:lstStyle/>
          <a:p>
            <a:r>
              <a:rPr lang="en-US" sz="1700" dirty="0" smtClean="0"/>
              <a:t>Please consider the following</a:t>
            </a:r>
          </a:p>
          <a:p>
            <a:pPr marL="457200" indent="-457200">
              <a:buFont typeface="+mj-lt"/>
              <a:buAutoNum type="arabicPeriod"/>
            </a:pPr>
            <a:r>
              <a:rPr lang="en-US" sz="1700" dirty="0" smtClean="0"/>
              <a:t>The standard OAM will be provided</a:t>
            </a:r>
          </a:p>
          <a:p>
            <a:pPr marL="457200" indent="-457200">
              <a:buFont typeface="+mj-lt"/>
              <a:buAutoNum type="arabicPeriod"/>
            </a:pPr>
            <a:r>
              <a:rPr lang="en-US" sz="1700" dirty="0" smtClean="0"/>
              <a:t>If VNP prefers, the alarm/trap can be shared to NOC via the SNMP</a:t>
            </a:r>
          </a:p>
          <a:p>
            <a:pPr marL="457200" indent="-457200">
              <a:buFont typeface="+mj-lt"/>
              <a:buAutoNum type="arabicPeriod"/>
            </a:pPr>
            <a:r>
              <a:rPr lang="en-US" sz="1700" dirty="0" smtClean="0"/>
              <a:t>Platform statistic can be retrieved from the platform management for further analysis purposes. </a:t>
            </a:r>
          </a:p>
        </p:txBody>
      </p:sp>
      <p:sp>
        <p:nvSpPr>
          <p:cNvPr id="5" name="Title 1"/>
          <p:cNvSpPr txBox="1">
            <a:spLocks/>
          </p:cNvSpPr>
          <p:nvPr/>
        </p:nvSpPr>
        <p:spPr bwMode="gray">
          <a:xfrm>
            <a:off x="0" y="63500"/>
            <a:ext cx="9144000" cy="849313"/>
          </a:xfrm>
          <a:prstGeom prst="rect">
            <a:avLst/>
          </a:prstGeom>
          <a:solidFill>
            <a:srgbClr val="FFFFFF"/>
          </a:solidFill>
          <a:ln w="3175" algn="ctr">
            <a:solidFill>
              <a:srgbClr val="EAEAEA"/>
            </a:solidFill>
            <a:miter lim="800000"/>
            <a:headEnd/>
            <a:tailEnd/>
          </a:ln>
          <a:effectLst/>
        </p:spPr>
        <p:txBody>
          <a:bodyPr vert="horz" wrap="square" lIns="0" tIns="0" rIns="0" bIns="0" numCol="1" anchor="ctr" anchorCtr="0" compatLnSpc="1">
            <a:prstTxWarp prst="textNoShape">
              <a:avLst/>
            </a:prstTxWarp>
          </a:bodyPr>
          <a:lstStyle/>
          <a:p>
            <a:pPr marL="354013" marR="0" lvl="0" indent="0" algn="l" defTabSz="914400" rtl="0" eaLnBrk="1" fontAlgn="base" latinLnBrk="0" hangingPunct="1">
              <a:lnSpc>
                <a:spcPct val="85000"/>
              </a:lnSpc>
              <a:spcBef>
                <a:spcPct val="0"/>
              </a:spcBef>
              <a:spcAft>
                <a:spcPct val="0"/>
              </a:spcAft>
              <a:buClrTx/>
              <a:buSzTx/>
              <a:buFontTx/>
              <a:buNone/>
              <a:tabLst/>
              <a:defRPr/>
            </a:pPr>
            <a:r>
              <a:rPr kumimoji="0" lang="en-US" sz="3200" b="0" i="0" u="none" strike="noStrike" kern="0" cap="none" spc="0" normalizeH="0" baseline="0" noProof="0" smtClean="0">
                <a:ln>
                  <a:noFill/>
                </a:ln>
                <a:solidFill>
                  <a:schemeClr val="tx1"/>
                </a:solidFill>
                <a:effectLst/>
                <a:uLnTx/>
                <a:uFillTx/>
                <a:latin typeface="+mj-lt"/>
                <a:ea typeface="+mj-ea"/>
                <a:cs typeface="+mj-cs"/>
              </a:rPr>
              <a:t>Recommendation</a:t>
            </a:r>
            <a:endParaRPr kumimoji="0" lang="en-US" sz="3200" b="0" i="0" u="none" strike="noStrike" kern="0" cap="none" spc="0" normalizeH="0" baseline="0" noProof="0" dirty="0">
              <a:ln>
                <a:noFill/>
              </a:ln>
              <a:solidFill>
                <a:schemeClr val="tx1"/>
              </a:solidFill>
              <a:effectLst/>
              <a:uLnTx/>
              <a:uFillTx/>
              <a:latin typeface="+mj-lt"/>
              <a:ea typeface="+mj-ea"/>
              <a:cs typeface="+mj-cs"/>
            </a:endParaRPr>
          </a:p>
        </p:txBody>
      </p:sp>
      <p:sp>
        <p:nvSpPr>
          <p:cNvPr id="6" name="Rounded Rectangle 5"/>
          <p:cNvSpPr/>
          <p:nvPr/>
        </p:nvSpPr>
        <p:spPr bwMode="auto">
          <a:xfrm>
            <a:off x="3752850" y="304800"/>
            <a:ext cx="1438275" cy="342900"/>
          </a:xfrm>
          <a:prstGeom prst="round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2813" rtl="0" eaLnBrk="1" fontAlgn="base" latinLnBrk="0" hangingPunct="1">
              <a:lnSpc>
                <a:spcPct val="100000"/>
              </a:lnSpc>
              <a:spcBef>
                <a:spcPct val="20000"/>
              </a:spcBef>
              <a:spcAft>
                <a:spcPct val="0"/>
              </a:spcAft>
              <a:buClr>
                <a:schemeClr val="accent1"/>
              </a:buClr>
              <a:buSzPct val="100000"/>
              <a:buFont typeface="Symbol" pitchFamily="18" charset="2"/>
              <a:buNone/>
              <a:tabLst/>
            </a:pPr>
            <a:r>
              <a:rPr kumimoji="0" lang="en-US" sz="1000" b="1" i="0" u="none" strike="noStrike" cap="none" normalizeH="0" baseline="0" dirty="0" smtClean="0">
                <a:ln>
                  <a:noFill/>
                </a:ln>
                <a:solidFill>
                  <a:schemeClr val="tx1"/>
                </a:solidFill>
                <a:effectLst/>
                <a:latin typeface="Calibri" pitchFamily="34" charset="0"/>
              </a:rPr>
              <a:t>Recommendation</a:t>
            </a:r>
          </a:p>
        </p:txBody>
      </p:sp>
    </p:spTree>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Security </a:t>
            </a:r>
            <a:endParaRPr lang="en-US" dirty="0"/>
          </a:p>
        </p:txBody>
      </p:sp>
      <p:sp>
        <p:nvSpPr>
          <p:cNvPr id="3" name="Subtitle 2"/>
          <p:cNvSpPr>
            <a:spLocks noGrp="1"/>
          </p:cNvSpPr>
          <p:nvPr>
            <p:ph type="subTitle" idx="1"/>
          </p:nvPr>
        </p:nvSpPr>
        <p:spPr/>
        <p:txBody>
          <a:bodyPr/>
          <a:lstStyle/>
          <a:p>
            <a:endParaRPr lang="en-US" dirty="0">
              <a:solidFill>
                <a:srgbClr val="FF0000"/>
              </a:solidFill>
            </a:endParaRPr>
          </a:p>
        </p:txBody>
      </p:sp>
      <p:pic>
        <p:nvPicPr>
          <p:cNvPr id="6" name="Picture 17"/>
          <p:cNvPicPr>
            <a:picLocks noChangeAspect="1" noChangeArrowheads="1"/>
          </p:cNvPicPr>
          <p:nvPr/>
        </p:nvPicPr>
        <p:blipFill>
          <a:blip r:embed="rId3" cstate="print"/>
          <a:srcRect/>
          <a:stretch>
            <a:fillRect/>
          </a:stretch>
        </p:blipFill>
        <p:spPr bwMode="auto">
          <a:xfrm>
            <a:off x="1" y="4924523"/>
            <a:ext cx="9144000" cy="200025"/>
          </a:xfrm>
          <a:prstGeom prst="rect">
            <a:avLst/>
          </a:prstGeom>
          <a:noFill/>
          <a:ln w="9525">
            <a:noFill/>
            <a:miter lim="800000"/>
            <a:headEnd/>
            <a:tailEnd/>
          </a:ln>
        </p:spPr>
      </p:pic>
      <p:pic>
        <p:nvPicPr>
          <p:cNvPr id="7" name="Picture 17"/>
          <p:cNvPicPr>
            <a:picLocks noChangeAspect="1" noChangeArrowheads="1"/>
          </p:cNvPicPr>
          <p:nvPr/>
        </p:nvPicPr>
        <p:blipFill>
          <a:blip r:embed="rId3" cstate="print"/>
          <a:srcRect/>
          <a:stretch>
            <a:fillRect/>
          </a:stretch>
        </p:blipFill>
        <p:spPr bwMode="auto">
          <a:xfrm>
            <a:off x="1" y="6355217"/>
            <a:ext cx="9144000" cy="200025"/>
          </a:xfrm>
          <a:prstGeom prst="rect">
            <a:avLst/>
          </a:prstGeom>
          <a:noFill/>
          <a:ln w="9525">
            <a:noFill/>
            <a:miter lim="800000"/>
            <a:headEnd/>
            <a:tailEnd/>
          </a:ln>
        </p:spPr>
      </p:pic>
    </p:spTree>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The solution provides a security platform that supports Operator’s efforts to become or remain compliant with the Sarbanes-Oxley Act of 2002 (SARBOX).</a:t>
            </a:r>
            <a:endParaRPr lang="en-US" dirty="0"/>
          </a:p>
        </p:txBody>
      </p:sp>
      <p:sp>
        <p:nvSpPr>
          <p:cNvPr id="3" name="Slide Number Placeholder 2"/>
          <p:cNvSpPr>
            <a:spLocks noGrp="1"/>
          </p:cNvSpPr>
          <p:nvPr>
            <p:ph type="sldNum" sz="quarter" idx="10"/>
          </p:nvPr>
        </p:nvSpPr>
        <p:spPr/>
        <p:txBody>
          <a:bodyPr/>
          <a:lstStyle/>
          <a:p>
            <a:fld id="{FBC6D984-658F-4BF4-90C1-66121686C5E9}" type="slidenum">
              <a:rPr lang="en-US" smtClean="0"/>
              <a:pPr/>
              <a:t>15</a:t>
            </a:fld>
            <a:endParaRPr lang="en-US"/>
          </a:p>
        </p:txBody>
      </p:sp>
    </p:spTree>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overview</a:t>
            </a:r>
            <a:endParaRPr lang="en-US" dirty="0"/>
          </a:p>
        </p:txBody>
      </p:sp>
      <p:sp>
        <p:nvSpPr>
          <p:cNvPr id="3" name="Slide Number Placeholder 2"/>
          <p:cNvSpPr>
            <a:spLocks noGrp="1"/>
          </p:cNvSpPr>
          <p:nvPr>
            <p:ph type="sldNum" sz="quarter" idx="10"/>
          </p:nvPr>
        </p:nvSpPr>
        <p:spPr/>
        <p:txBody>
          <a:bodyPr/>
          <a:lstStyle/>
          <a:p>
            <a:fld id="{0B002AEB-40E2-480C-916F-37F19B0F09EC}" type="slidenum">
              <a:rPr lang="en-US" smtClean="0"/>
              <a:pPr/>
              <a:t>16</a:t>
            </a:fld>
            <a:endParaRPr lang="en-US"/>
          </a:p>
        </p:txBody>
      </p:sp>
      <p:sp>
        <p:nvSpPr>
          <p:cNvPr id="4" name="Text Placeholder 3"/>
          <p:cNvSpPr>
            <a:spLocks noGrp="1"/>
          </p:cNvSpPr>
          <p:nvPr>
            <p:ph type="body" sz="quarter" idx="11"/>
          </p:nvPr>
        </p:nvSpPr>
        <p:spPr/>
        <p:txBody>
          <a:bodyPr/>
          <a:lstStyle/>
          <a:p>
            <a:r>
              <a:rPr lang="en-US" sz="1700" dirty="0" smtClean="0"/>
              <a:t>The Security platform does the following:</a:t>
            </a:r>
          </a:p>
          <a:p>
            <a:pPr lvl="1">
              <a:buFont typeface="Arial" pitchFamily="34" charset="0"/>
              <a:buChar char="•"/>
            </a:pPr>
            <a:r>
              <a:rPr lang="en-US" sz="1700" dirty="0" smtClean="0"/>
              <a:t>Supplies appropriate controls to ensure that any changes to the system related to financial control or financial data are monitored and audited.</a:t>
            </a:r>
          </a:p>
          <a:p>
            <a:pPr lvl="1">
              <a:buFont typeface="Arial" pitchFamily="34" charset="0"/>
              <a:buChar char="•"/>
            </a:pPr>
            <a:r>
              <a:rPr lang="en-US" sz="1700" dirty="0" smtClean="0"/>
              <a:t>Follows industry best practices and standards for authentication, authorization, and accounting (AAA).</a:t>
            </a:r>
          </a:p>
          <a:p>
            <a:pPr lvl="1">
              <a:buFont typeface="Arial" pitchFamily="34" charset="0"/>
              <a:buChar char="•"/>
            </a:pPr>
            <a:r>
              <a:rPr lang="en-US" sz="1700" dirty="0" smtClean="0"/>
              <a:t>Provides centralized key management for symmetric encryption keys and centralized database password management.</a:t>
            </a:r>
          </a:p>
          <a:p>
            <a:pPr lvl="1">
              <a:buFont typeface="Arial" pitchFamily="34" charset="0"/>
              <a:buChar char="•"/>
            </a:pPr>
            <a:r>
              <a:rPr lang="en-US" sz="1700" dirty="0" smtClean="0"/>
              <a:t>Provides integration points to allow for interfacing to CAT’s existing security infrastructure or, if no infrastructure is in place, provides a security infrastructure for components external to the system.</a:t>
            </a:r>
            <a:endParaRPr lang="en-US" sz="1700" dirty="0"/>
          </a:p>
        </p:txBody>
      </p:sp>
    </p:spTree>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Architecture</a:t>
            </a:r>
            <a:endParaRPr lang="en-US" dirty="0"/>
          </a:p>
        </p:txBody>
      </p:sp>
      <p:sp>
        <p:nvSpPr>
          <p:cNvPr id="3" name="Slide Number Placeholder 2"/>
          <p:cNvSpPr>
            <a:spLocks noGrp="1"/>
          </p:cNvSpPr>
          <p:nvPr>
            <p:ph type="sldNum" sz="quarter" idx="10"/>
          </p:nvPr>
        </p:nvSpPr>
        <p:spPr/>
        <p:txBody>
          <a:bodyPr/>
          <a:lstStyle/>
          <a:p>
            <a:fld id="{0B002AEB-40E2-480C-916F-37F19B0F09EC}" type="slidenum">
              <a:rPr lang="en-US" smtClean="0"/>
              <a:pPr/>
              <a:t>17</a:t>
            </a:fld>
            <a:endParaRPr lang="en-US"/>
          </a:p>
        </p:txBody>
      </p:sp>
      <p:sp>
        <p:nvSpPr>
          <p:cNvPr id="4" name="Text Placeholder 3"/>
          <p:cNvSpPr>
            <a:spLocks noGrp="1"/>
          </p:cNvSpPr>
          <p:nvPr>
            <p:ph type="body" sz="quarter" idx="11"/>
          </p:nvPr>
        </p:nvSpPr>
        <p:spPr/>
        <p:txBody>
          <a:bodyPr/>
          <a:lstStyle/>
          <a:p>
            <a:r>
              <a:rPr lang="en-US" sz="1700" dirty="0" smtClean="0"/>
              <a:t>The Comverse® ONE™ solution provides a common security framework that is leveraged across the entire C1-RT solution. The security framework provides centralized authentication, authorization, and accounting capabilities that can be used to enforce security needs of the business. The common approach to security across the solution gives the technical foundation necessary to help providers meet Sarbanes-Oxley Act of 2002 (SARBOX) requirements and other regulatory directives.</a:t>
            </a:r>
          </a:p>
          <a:p>
            <a:endParaRPr lang="en-US" sz="1700" dirty="0"/>
          </a:p>
        </p:txBody>
      </p:sp>
      <p:pic>
        <p:nvPicPr>
          <p:cNvPr id="38914" name="Picture 109" descr="Security_Func_Arch_1"/>
          <p:cNvPicPr>
            <a:picLocks noChangeAspect="1" noChangeArrowheads="1"/>
          </p:cNvPicPr>
          <p:nvPr/>
        </p:nvPicPr>
        <p:blipFill>
          <a:blip r:embed="rId2" cstate="print"/>
          <a:srcRect t="17375"/>
          <a:stretch>
            <a:fillRect/>
          </a:stretch>
        </p:blipFill>
        <p:spPr bwMode="auto">
          <a:xfrm>
            <a:off x="1745671" y="3170711"/>
            <a:ext cx="5884313" cy="3135085"/>
          </a:xfrm>
          <a:prstGeom prst="rect">
            <a:avLst/>
          </a:prstGeom>
          <a:noFill/>
          <a:ln w="9525">
            <a:noFill/>
            <a:miter lim="800000"/>
            <a:headEnd/>
            <a:tailEnd/>
          </a:ln>
        </p:spPr>
      </p:pic>
    </p:spTree>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Comverse ONE: Security Infrastructure</a:t>
            </a:r>
            <a:endParaRPr lang="en-US" dirty="0"/>
          </a:p>
        </p:txBody>
      </p:sp>
      <p:sp>
        <p:nvSpPr>
          <p:cNvPr id="3" name="Slide Number Placeholder 2"/>
          <p:cNvSpPr>
            <a:spLocks noGrp="1"/>
          </p:cNvSpPr>
          <p:nvPr>
            <p:ph type="sldNum" sz="quarter" idx="10"/>
          </p:nvPr>
        </p:nvSpPr>
        <p:spPr/>
        <p:txBody>
          <a:bodyPr/>
          <a:lstStyle/>
          <a:p>
            <a:fld id="{0B002AEB-40E2-480C-916F-37F19B0F09EC}" type="slidenum">
              <a:rPr lang="en-US" smtClean="0"/>
              <a:pPr/>
              <a:t>18</a:t>
            </a:fld>
            <a:endParaRPr lang="en-US"/>
          </a:p>
        </p:txBody>
      </p:sp>
      <p:sp>
        <p:nvSpPr>
          <p:cNvPr id="5" name="Rectangle 4"/>
          <p:cNvSpPr>
            <a:spLocks noChangeArrowheads="1"/>
          </p:cNvSpPr>
          <p:nvPr/>
        </p:nvSpPr>
        <p:spPr bwMode="gray">
          <a:xfrm>
            <a:off x="266823" y="1219427"/>
            <a:ext cx="2011363" cy="1360487"/>
          </a:xfrm>
          <a:prstGeom prst="rect">
            <a:avLst/>
          </a:prstGeom>
          <a:solidFill>
            <a:schemeClr val="accent1"/>
          </a:solidFill>
          <a:ln w="19050">
            <a:solidFill>
              <a:srgbClr val="EAEAEA"/>
            </a:solidFill>
            <a:miter lim="800000"/>
            <a:headEnd/>
            <a:tailEnd/>
          </a:ln>
          <a:effectLst>
            <a:outerShdw dist="53882" dir="2700000" algn="ctr" rotWithShape="0">
              <a:srgbClr val="B2B2B2"/>
            </a:outerShdw>
          </a:effectLst>
        </p:spPr>
        <p:txBody>
          <a:bodyPr lIns="0" tIns="0" rIns="0" bIns="0" anchor="ctr"/>
          <a:lstStyle/>
          <a:p>
            <a:pPr algn="ctr" defTabSz="801688" eaLnBrk="0" hangingPunct="0">
              <a:spcBef>
                <a:spcPct val="0"/>
              </a:spcBef>
              <a:buClrTx/>
              <a:buSzTx/>
              <a:buFontTx/>
              <a:buNone/>
            </a:pPr>
            <a:r>
              <a:rPr lang="en-US" sz="1800" b="1">
                <a:solidFill>
                  <a:srgbClr val="FFFFFF"/>
                </a:solidFill>
              </a:rPr>
              <a:t>Overview</a:t>
            </a:r>
            <a:endParaRPr lang="en-US" sz="1800" b="1" noProof="1">
              <a:solidFill>
                <a:srgbClr val="FFFFFF"/>
              </a:solidFill>
            </a:endParaRPr>
          </a:p>
        </p:txBody>
      </p:sp>
      <p:sp>
        <p:nvSpPr>
          <p:cNvPr id="6" name="Rectangle 5"/>
          <p:cNvSpPr>
            <a:spLocks noChangeArrowheads="1"/>
          </p:cNvSpPr>
          <p:nvPr/>
        </p:nvSpPr>
        <p:spPr bwMode="gray">
          <a:xfrm>
            <a:off x="266823" y="2735489"/>
            <a:ext cx="2011363" cy="1360488"/>
          </a:xfrm>
          <a:prstGeom prst="rect">
            <a:avLst/>
          </a:prstGeom>
          <a:solidFill>
            <a:schemeClr val="accent2"/>
          </a:solidFill>
          <a:ln w="19050">
            <a:solidFill>
              <a:srgbClr val="EAEAEA"/>
            </a:solidFill>
            <a:miter lim="800000"/>
            <a:headEnd/>
            <a:tailEnd/>
          </a:ln>
          <a:effectLst>
            <a:outerShdw dist="53882" dir="2700000" algn="ctr" rotWithShape="0">
              <a:srgbClr val="B2B2B2"/>
            </a:outerShdw>
          </a:effectLst>
        </p:spPr>
        <p:txBody>
          <a:bodyPr lIns="0" tIns="0" rIns="0" bIns="0" anchor="ctr"/>
          <a:lstStyle/>
          <a:p>
            <a:pPr algn="ctr" defTabSz="801688" eaLnBrk="0" hangingPunct="0">
              <a:spcBef>
                <a:spcPct val="0"/>
              </a:spcBef>
              <a:buClrTx/>
              <a:buSzTx/>
              <a:buFontTx/>
              <a:buNone/>
            </a:pPr>
            <a:r>
              <a:rPr lang="en-US" sz="1800" b="1">
                <a:solidFill>
                  <a:srgbClr val="FFFFFF"/>
                </a:solidFill>
              </a:rPr>
              <a:t>Capabilities</a:t>
            </a:r>
            <a:endParaRPr lang="en-US" sz="1800" b="1" noProof="1">
              <a:solidFill>
                <a:srgbClr val="FFFFFF"/>
              </a:solidFill>
            </a:endParaRPr>
          </a:p>
        </p:txBody>
      </p:sp>
      <p:sp>
        <p:nvSpPr>
          <p:cNvPr id="7" name="Rectangle 6"/>
          <p:cNvSpPr>
            <a:spLocks noChangeArrowheads="1"/>
          </p:cNvSpPr>
          <p:nvPr/>
        </p:nvSpPr>
        <p:spPr bwMode="gray">
          <a:xfrm>
            <a:off x="266823" y="4240439"/>
            <a:ext cx="2011363" cy="1360488"/>
          </a:xfrm>
          <a:prstGeom prst="rect">
            <a:avLst/>
          </a:prstGeom>
          <a:solidFill>
            <a:schemeClr val="accent6"/>
          </a:solidFill>
          <a:ln w="19050">
            <a:solidFill>
              <a:srgbClr val="EAEAEA"/>
            </a:solidFill>
            <a:miter lim="800000"/>
            <a:headEnd/>
            <a:tailEnd/>
          </a:ln>
          <a:effectLst>
            <a:outerShdw dist="53882" dir="2700000" algn="ctr" rotWithShape="0">
              <a:srgbClr val="B2B2B2"/>
            </a:outerShdw>
          </a:effectLst>
        </p:spPr>
        <p:txBody>
          <a:bodyPr lIns="0" tIns="0" rIns="0" bIns="0" anchor="ctr"/>
          <a:lstStyle/>
          <a:p>
            <a:pPr algn="ctr" defTabSz="801688" eaLnBrk="0" hangingPunct="0">
              <a:spcBef>
                <a:spcPct val="0"/>
              </a:spcBef>
              <a:buClrTx/>
              <a:buSzTx/>
              <a:buFontTx/>
              <a:buNone/>
            </a:pPr>
            <a:r>
              <a:rPr lang="en-US" sz="1800" b="1">
                <a:solidFill>
                  <a:srgbClr val="FFFFFF"/>
                </a:solidFill>
              </a:rPr>
              <a:t>Business Value</a:t>
            </a:r>
            <a:endParaRPr lang="en-US" sz="1800" b="1" noProof="1">
              <a:solidFill>
                <a:srgbClr val="FFFFFF"/>
              </a:solidFill>
            </a:endParaRPr>
          </a:p>
        </p:txBody>
      </p:sp>
      <p:sp>
        <p:nvSpPr>
          <p:cNvPr id="8" name="Rectangle 7"/>
          <p:cNvSpPr>
            <a:spLocks noChangeArrowheads="1"/>
          </p:cNvSpPr>
          <p:nvPr/>
        </p:nvSpPr>
        <p:spPr bwMode="gray">
          <a:xfrm>
            <a:off x="2440111" y="2735489"/>
            <a:ext cx="6346825" cy="1355725"/>
          </a:xfrm>
          <a:prstGeom prst="rect">
            <a:avLst/>
          </a:prstGeom>
          <a:solidFill>
            <a:srgbClr val="FFFFFF"/>
          </a:solidFill>
          <a:ln w="19050">
            <a:solidFill>
              <a:srgbClr val="EAEAEA"/>
            </a:solidFill>
            <a:miter lim="800000"/>
            <a:headEnd/>
            <a:tailEnd/>
          </a:ln>
          <a:effectLst>
            <a:outerShdw dist="53882" dir="2700000" algn="ctr" rotWithShape="0">
              <a:srgbClr val="B2B2B2"/>
            </a:outerShdw>
          </a:effectLst>
        </p:spPr>
        <p:txBody>
          <a:bodyPr lIns="108000" tIns="36000" rIns="36000" bIns="36000" anchor="ctr"/>
          <a:lstStyle/>
          <a:p>
            <a:pPr marL="381000" lvl="1" indent="-188913">
              <a:buFont typeface="Wingdings" pitchFamily="2" charset="2"/>
              <a:buChar char="§"/>
            </a:pPr>
            <a:r>
              <a:rPr lang="en-US" sz="1200" dirty="0" smtClean="0"/>
              <a:t>Role </a:t>
            </a:r>
            <a:r>
              <a:rPr lang="en-US" sz="1200" dirty="0"/>
              <a:t>Based Access Control (RBAC) for the End-Users of the System</a:t>
            </a:r>
          </a:p>
          <a:p>
            <a:pPr marL="381000" lvl="1" indent="-188913">
              <a:buFont typeface="Wingdings" pitchFamily="2" charset="2"/>
              <a:buChar char="§"/>
            </a:pPr>
            <a:r>
              <a:rPr lang="en-US" sz="1200" dirty="0"/>
              <a:t> Policy Based Access Control (PBAC) for the Public API I/F</a:t>
            </a:r>
          </a:p>
          <a:p>
            <a:pPr marL="381000" lvl="1" indent="-188913">
              <a:buFont typeface="Wingdings" pitchFamily="2" charset="2"/>
              <a:buChar char="§"/>
            </a:pPr>
            <a:r>
              <a:rPr lang="en-US" sz="1200" dirty="0">
                <a:solidFill>
                  <a:schemeClr val="tx1"/>
                </a:solidFill>
              </a:rPr>
              <a:t> Security Assertion Markup Language (SAML) for Authentication</a:t>
            </a:r>
          </a:p>
          <a:p>
            <a:pPr marL="381000" lvl="1" indent="-188913">
              <a:buFont typeface="Wingdings" pitchFamily="2" charset="2"/>
              <a:buChar char="§"/>
            </a:pPr>
            <a:r>
              <a:rPr lang="en-US" sz="1200" dirty="0">
                <a:solidFill>
                  <a:schemeClr val="tx1"/>
                </a:solidFill>
              </a:rPr>
              <a:t> </a:t>
            </a:r>
            <a:r>
              <a:rPr lang="en-US" sz="1200" dirty="0" err="1">
                <a:solidFill>
                  <a:schemeClr val="tx1"/>
                </a:solidFill>
              </a:rPr>
              <a:t>eXtensible</a:t>
            </a:r>
            <a:r>
              <a:rPr lang="en-US" sz="1200" dirty="0">
                <a:solidFill>
                  <a:schemeClr val="tx1"/>
                </a:solidFill>
              </a:rPr>
              <a:t> Assertion Markup Language (XACML) for authorization</a:t>
            </a:r>
          </a:p>
          <a:p>
            <a:pPr marL="381000" lvl="1" indent="-188913">
              <a:buFont typeface="Wingdings" pitchFamily="2" charset="2"/>
              <a:buChar char="§"/>
            </a:pPr>
            <a:r>
              <a:rPr lang="en-US" sz="1200" dirty="0">
                <a:solidFill>
                  <a:schemeClr val="tx1"/>
                </a:solidFill>
              </a:rPr>
              <a:t> Distributed Audit Service (XDAS) for Normalized Record Format</a:t>
            </a:r>
            <a:endParaRPr lang="en-US" sz="1200" noProof="1">
              <a:solidFill>
                <a:schemeClr val="tx1"/>
              </a:solidFill>
            </a:endParaRPr>
          </a:p>
        </p:txBody>
      </p:sp>
      <p:sp>
        <p:nvSpPr>
          <p:cNvPr id="9" name="Rectangle 8"/>
          <p:cNvSpPr>
            <a:spLocks noChangeArrowheads="1"/>
          </p:cNvSpPr>
          <p:nvPr/>
        </p:nvSpPr>
        <p:spPr bwMode="gray">
          <a:xfrm>
            <a:off x="2440111" y="4245202"/>
            <a:ext cx="6346825" cy="1355725"/>
          </a:xfrm>
          <a:prstGeom prst="rect">
            <a:avLst/>
          </a:prstGeom>
          <a:solidFill>
            <a:srgbClr val="FFFFFF"/>
          </a:solidFill>
          <a:ln w="19050">
            <a:solidFill>
              <a:srgbClr val="EAEAEA"/>
            </a:solidFill>
            <a:miter lim="800000"/>
            <a:headEnd/>
            <a:tailEnd/>
          </a:ln>
          <a:effectLst>
            <a:outerShdw dist="53882" dir="2700000" algn="ctr" rotWithShape="0">
              <a:srgbClr val="B2B2B2"/>
            </a:outerShdw>
          </a:effectLst>
        </p:spPr>
        <p:txBody>
          <a:bodyPr lIns="108000" tIns="36000" rIns="36000" bIns="36000" anchor="ctr"/>
          <a:lstStyle/>
          <a:p>
            <a:pPr marL="381000" lvl="1" indent="-188913">
              <a:buFont typeface="Wingdings" pitchFamily="2" charset="2"/>
              <a:buChar char="§"/>
            </a:pPr>
            <a:r>
              <a:rPr lang="en-US" sz="1200"/>
              <a:t>Support operator in meeting obligations under SARBOX (or similar) legislation</a:t>
            </a:r>
          </a:p>
          <a:p>
            <a:pPr marL="381000" lvl="1" indent="-188913">
              <a:buFont typeface="Wingdings" pitchFamily="2" charset="2"/>
              <a:buChar char="§"/>
            </a:pPr>
            <a:r>
              <a:rPr lang="en-US" sz="1200"/>
              <a:t>Support operator in meeting obligations to comply with PCI-DSS standards</a:t>
            </a:r>
          </a:p>
          <a:p>
            <a:pPr marL="381000" lvl="1" indent="-188913">
              <a:buFont typeface="Wingdings" pitchFamily="2" charset="2"/>
              <a:buChar char="§"/>
            </a:pPr>
            <a:r>
              <a:rPr lang="en-US" sz="1200"/>
              <a:t>Single Security Architecture for both Central Office and Back office Applications</a:t>
            </a:r>
          </a:p>
          <a:p>
            <a:pPr marL="381000" lvl="1" indent="-188913">
              <a:buFont typeface="Wingdings" pitchFamily="2" charset="2"/>
              <a:buChar char="§"/>
            </a:pPr>
            <a:r>
              <a:rPr lang="en-US" sz="1200"/>
              <a:t>Pre-integrated Solution that can integrate with customer existing infrastructure.</a:t>
            </a:r>
          </a:p>
          <a:p>
            <a:pPr marL="381000" lvl="1" indent="-188913">
              <a:buFont typeface="Wingdings" pitchFamily="2" charset="2"/>
              <a:buChar char="§"/>
            </a:pPr>
            <a:r>
              <a:rPr lang="en-US" sz="1200"/>
              <a:t>Turnkey Solution that customers can leverage for non-Comverse applications</a:t>
            </a:r>
          </a:p>
        </p:txBody>
      </p:sp>
      <p:sp>
        <p:nvSpPr>
          <p:cNvPr id="10" name="Rectangle 9"/>
          <p:cNvSpPr>
            <a:spLocks noChangeArrowheads="1"/>
          </p:cNvSpPr>
          <p:nvPr/>
        </p:nvSpPr>
        <p:spPr bwMode="gray">
          <a:xfrm>
            <a:off x="2440111" y="1224189"/>
            <a:ext cx="6346825" cy="1355725"/>
          </a:xfrm>
          <a:prstGeom prst="rect">
            <a:avLst/>
          </a:prstGeom>
          <a:solidFill>
            <a:srgbClr val="FFFFFF"/>
          </a:solidFill>
          <a:ln w="19050">
            <a:solidFill>
              <a:srgbClr val="EAEAEA"/>
            </a:solidFill>
            <a:miter lim="800000"/>
            <a:headEnd/>
            <a:tailEnd/>
          </a:ln>
          <a:effectLst>
            <a:outerShdw dist="53882" dir="2700000" algn="ctr" rotWithShape="0">
              <a:srgbClr val="B2B2B2"/>
            </a:outerShdw>
          </a:effectLst>
        </p:spPr>
        <p:txBody>
          <a:bodyPr lIns="108000" tIns="36000" rIns="36000" bIns="36000" anchor="ctr"/>
          <a:lstStyle/>
          <a:p>
            <a:pPr marL="381000" lvl="1" indent="-188913">
              <a:buFont typeface="Wingdings" pitchFamily="2" charset="2"/>
              <a:buChar char="§"/>
            </a:pPr>
            <a:r>
              <a:rPr lang="en-US" sz="1200" dirty="0"/>
              <a:t> Checks and balances in the system to ensure </a:t>
            </a:r>
            <a:r>
              <a:rPr lang="en-US" sz="1200" dirty="0">
                <a:solidFill>
                  <a:schemeClr val="tx1"/>
                </a:solidFill>
              </a:rPr>
              <a:t>accurate financial reporting</a:t>
            </a:r>
          </a:p>
          <a:p>
            <a:pPr marL="381000" lvl="1" indent="-188913">
              <a:buFont typeface="Wingdings" pitchFamily="2" charset="2"/>
              <a:buChar char="§"/>
            </a:pPr>
            <a:r>
              <a:rPr lang="en-US" sz="1200" dirty="0">
                <a:solidFill>
                  <a:schemeClr val="tx1"/>
                </a:solidFill>
              </a:rPr>
              <a:t> Controls to monitor and audit any changes to financial control or financial data</a:t>
            </a:r>
          </a:p>
          <a:p>
            <a:pPr marL="381000" lvl="1" indent="-188913">
              <a:buFont typeface="Wingdings" pitchFamily="2" charset="2"/>
              <a:buChar char="§"/>
            </a:pPr>
            <a:r>
              <a:rPr lang="en-US" sz="1200" dirty="0">
                <a:solidFill>
                  <a:schemeClr val="tx1"/>
                </a:solidFill>
              </a:rPr>
              <a:t> AAA based on industry best practices and standards</a:t>
            </a:r>
          </a:p>
        </p:txBody>
      </p:sp>
      <p:sp>
        <p:nvSpPr>
          <p:cNvPr id="11" name="AutoShape 10"/>
          <p:cNvSpPr>
            <a:spLocks noChangeArrowheads="1"/>
          </p:cNvSpPr>
          <p:nvPr/>
        </p:nvSpPr>
        <p:spPr bwMode="gray">
          <a:xfrm rot="5400000" flipV="1">
            <a:off x="989929" y="2229871"/>
            <a:ext cx="544513" cy="698500"/>
          </a:xfrm>
          <a:prstGeom prst="rightArrow">
            <a:avLst>
              <a:gd name="adj1" fmla="val 55000"/>
              <a:gd name="adj2" fmla="val 63606"/>
            </a:avLst>
          </a:prstGeom>
          <a:gradFill rotWithShape="1">
            <a:gsLst>
              <a:gs pos="0">
                <a:srgbClr val="EAEAEA"/>
              </a:gs>
              <a:gs pos="100000">
                <a:srgbClr val="969696"/>
              </a:gs>
            </a:gsLst>
            <a:lin ang="0" scaled="1"/>
          </a:gradFill>
          <a:ln w="28575">
            <a:solidFill>
              <a:srgbClr val="FFFFFF"/>
            </a:solidFill>
            <a:miter lim="800000"/>
            <a:headEnd/>
            <a:tailEnd/>
          </a:ln>
          <a:effectLst>
            <a:outerShdw dist="45791" dir="3378596" algn="ctr" rotWithShape="0">
              <a:srgbClr val="000000">
                <a:alpha val="50000"/>
              </a:srgbClr>
            </a:outerShdw>
          </a:effectLst>
        </p:spPr>
        <p:txBody>
          <a:bodyPr vert="eaVert" lIns="324000" tIns="0" rIns="0" bIns="0" anchor="ctr"/>
          <a:lstStyle/>
          <a:p>
            <a:pPr algn="ctr" eaLnBrk="0" hangingPunct="0">
              <a:spcBef>
                <a:spcPct val="0"/>
              </a:spcBef>
              <a:buClrTx/>
              <a:buSzTx/>
              <a:buFontTx/>
              <a:buNone/>
            </a:pPr>
            <a:endParaRPr lang="en-US" sz="1800" noProof="1">
              <a:solidFill>
                <a:schemeClr val="tx1"/>
              </a:solidFill>
            </a:endParaRPr>
          </a:p>
        </p:txBody>
      </p:sp>
      <p:sp>
        <p:nvSpPr>
          <p:cNvPr id="12" name="AutoShape 11"/>
          <p:cNvSpPr>
            <a:spLocks noChangeArrowheads="1"/>
          </p:cNvSpPr>
          <p:nvPr/>
        </p:nvSpPr>
        <p:spPr bwMode="gray">
          <a:xfrm rot="5400000" flipV="1">
            <a:off x="989929" y="3760221"/>
            <a:ext cx="544513" cy="698500"/>
          </a:xfrm>
          <a:prstGeom prst="rightArrow">
            <a:avLst>
              <a:gd name="adj1" fmla="val 55000"/>
              <a:gd name="adj2" fmla="val 63606"/>
            </a:avLst>
          </a:prstGeom>
          <a:gradFill rotWithShape="1">
            <a:gsLst>
              <a:gs pos="0">
                <a:srgbClr val="EAEAEA"/>
              </a:gs>
              <a:gs pos="100000">
                <a:srgbClr val="969696"/>
              </a:gs>
            </a:gsLst>
            <a:lin ang="0" scaled="1"/>
          </a:gradFill>
          <a:ln w="28575">
            <a:solidFill>
              <a:srgbClr val="FFFFFF"/>
            </a:solidFill>
            <a:miter lim="800000"/>
            <a:headEnd/>
            <a:tailEnd/>
          </a:ln>
          <a:effectLst>
            <a:outerShdw dist="45791" dir="3378596" algn="ctr" rotWithShape="0">
              <a:srgbClr val="000000">
                <a:alpha val="50000"/>
              </a:srgbClr>
            </a:outerShdw>
          </a:effectLst>
        </p:spPr>
        <p:txBody>
          <a:bodyPr vert="eaVert" lIns="324000" tIns="0" rIns="0" bIns="0" anchor="ctr"/>
          <a:lstStyle/>
          <a:p>
            <a:pPr algn="ctr" eaLnBrk="0" hangingPunct="0">
              <a:spcBef>
                <a:spcPct val="0"/>
              </a:spcBef>
              <a:buClrTx/>
              <a:buSzTx/>
              <a:buFontTx/>
              <a:buNone/>
            </a:pPr>
            <a:endParaRPr lang="en-US" sz="1800" noProof="1">
              <a:solidFill>
                <a:schemeClr val="tx1"/>
              </a:solidFill>
            </a:endParaRPr>
          </a:p>
        </p:txBody>
      </p:sp>
    </p:spTree>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Comverse ONE: Security Framework</a:t>
            </a:r>
            <a:endParaRPr lang="en-US" dirty="0"/>
          </a:p>
        </p:txBody>
      </p:sp>
      <p:sp>
        <p:nvSpPr>
          <p:cNvPr id="3" name="Slide Number Placeholder 2"/>
          <p:cNvSpPr>
            <a:spLocks noGrp="1"/>
          </p:cNvSpPr>
          <p:nvPr>
            <p:ph type="sldNum" sz="quarter" idx="10"/>
          </p:nvPr>
        </p:nvSpPr>
        <p:spPr/>
        <p:txBody>
          <a:bodyPr/>
          <a:lstStyle/>
          <a:p>
            <a:fld id="{0B002AEB-40E2-480C-916F-37F19B0F09EC}" type="slidenum">
              <a:rPr lang="en-US" smtClean="0"/>
              <a:pPr/>
              <a:t>19</a:t>
            </a:fld>
            <a:endParaRPr lang="en-US"/>
          </a:p>
        </p:txBody>
      </p:sp>
      <p:sp>
        <p:nvSpPr>
          <p:cNvPr id="6" name="Rectangle 5"/>
          <p:cNvSpPr>
            <a:spLocks noChangeArrowheads="1"/>
          </p:cNvSpPr>
          <p:nvPr/>
        </p:nvSpPr>
        <p:spPr bwMode="gray">
          <a:xfrm>
            <a:off x="266823" y="1219428"/>
            <a:ext cx="2011363" cy="880826"/>
          </a:xfrm>
          <a:prstGeom prst="rect">
            <a:avLst/>
          </a:prstGeom>
          <a:solidFill>
            <a:schemeClr val="accent1"/>
          </a:solidFill>
          <a:ln w="19050">
            <a:solidFill>
              <a:srgbClr val="EAEAEA"/>
            </a:solidFill>
            <a:miter lim="800000"/>
            <a:headEnd/>
            <a:tailEnd/>
          </a:ln>
          <a:effectLst>
            <a:outerShdw dist="53882" dir="2700000" algn="ctr" rotWithShape="0">
              <a:srgbClr val="B2B2B2"/>
            </a:outerShdw>
          </a:effectLst>
        </p:spPr>
        <p:txBody>
          <a:bodyPr lIns="0" tIns="0" rIns="0" bIns="0" anchor="ctr"/>
          <a:lstStyle/>
          <a:p>
            <a:pPr algn="ctr" defTabSz="801688" eaLnBrk="0" hangingPunct="0">
              <a:spcBef>
                <a:spcPct val="0"/>
              </a:spcBef>
              <a:buClrTx/>
              <a:buSzTx/>
              <a:buFontTx/>
              <a:buNone/>
            </a:pPr>
            <a:r>
              <a:rPr lang="en-US" sz="1800" dirty="0" smtClean="0">
                <a:solidFill>
                  <a:srgbClr val="FFFFFF"/>
                </a:solidFill>
              </a:rPr>
              <a:t>Identity Management &amp; Authentication</a:t>
            </a:r>
            <a:endParaRPr lang="en-US" sz="1800" noProof="1">
              <a:solidFill>
                <a:srgbClr val="FFFFFF"/>
              </a:solidFill>
            </a:endParaRPr>
          </a:p>
        </p:txBody>
      </p:sp>
      <p:sp>
        <p:nvSpPr>
          <p:cNvPr id="7" name="Rectangle 6"/>
          <p:cNvSpPr>
            <a:spLocks noChangeArrowheads="1"/>
          </p:cNvSpPr>
          <p:nvPr/>
        </p:nvSpPr>
        <p:spPr bwMode="gray">
          <a:xfrm>
            <a:off x="2440111" y="1224189"/>
            <a:ext cx="6346825" cy="877743"/>
          </a:xfrm>
          <a:prstGeom prst="rect">
            <a:avLst/>
          </a:prstGeom>
          <a:solidFill>
            <a:srgbClr val="FFFFFF"/>
          </a:solidFill>
          <a:ln w="19050">
            <a:solidFill>
              <a:srgbClr val="EAEAEA"/>
            </a:solidFill>
            <a:miter lim="800000"/>
            <a:headEnd/>
            <a:tailEnd/>
          </a:ln>
          <a:effectLst>
            <a:outerShdw dist="53882" dir="2700000" algn="ctr" rotWithShape="0">
              <a:srgbClr val="B2B2B2"/>
            </a:outerShdw>
          </a:effectLst>
        </p:spPr>
        <p:txBody>
          <a:bodyPr lIns="108000" tIns="36000" rIns="36000" bIns="36000" anchor="ctr"/>
          <a:lstStyle/>
          <a:p>
            <a:pPr marL="228600" indent="-228600">
              <a:spcBef>
                <a:spcPts val="0"/>
              </a:spcBef>
              <a:buSzTx/>
              <a:buFont typeface="Arial" pitchFamily="34" charset="0"/>
              <a:buChar char="•"/>
            </a:pPr>
            <a:r>
              <a:rPr lang="en-US" sz="1000" dirty="0" smtClean="0"/>
              <a:t>Enforces password management and policies</a:t>
            </a:r>
          </a:p>
          <a:p>
            <a:pPr marL="228600" indent="-228600">
              <a:spcBef>
                <a:spcPts val="0"/>
              </a:spcBef>
              <a:buSzTx/>
              <a:buFont typeface="Arial" pitchFamily="34" charset="0"/>
              <a:buChar char="•"/>
            </a:pPr>
            <a:r>
              <a:rPr lang="en-US" sz="1000" dirty="0" smtClean="0"/>
              <a:t>Uses Oracle Database to store security credentials</a:t>
            </a:r>
          </a:p>
          <a:p>
            <a:pPr marL="228600" indent="-228600">
              <a:spcBef>
                <a:spcPts val="0"/>
              </a:spcBef>
              <a:buSzTx/>
              <a:buFont typeface="Arial" pitchFamily="34" charset="0"/>
              <a:buChar char="•"/>
            </a:pPr>
            <a:r>
              <a:rPr lang="en-US" sz="1000" dirty="0" smtClean="0"/>
              <a:t>Supports Web based interface for management of security credentials on-site</a:t>
            </a:r>
          </a:p>
          <a:p>
            <a:pPr marL="228600" indent="-228600">
              <a:spcBef>
                <a:spcPts val="0"/>
              </a:spcBef>
              <a:buSzTx/>
              <a:buFont typeface="Arial" pitchFamily="34" charset="0"/>
              <a:buChar char="•"/>
            </a:pPr>
            <a:r>
              <a:rPr lang="en-US" sz="1000" dirty="0" smtClean="0"/>
              <a:t>Security API provides mechanism for applications to retrieve Security Server Public Key</a:t>
            </a:r>
          </a:p>
        </p:txBody>
      </p:sp>
      <p:sp>
        <p:nvSpPr>
          <p:cNvPr id="8" name="Rectangle 7"/>
          <p:cNvSpPr>
            <a:spLocks noChangeArrowheads="1"/>
          </p:cNvSpPr>
          <p:nvPr/>
        </p:nvSpPr>
        <p:spPr bwMode="gray">
          <a:xfrm>
            <a:off x="252969" y="2321854"/>
            <a:ext cx="2011363" cy="880826"/>
          </a:xfrm>
          <a:prstGeom prst="rect">
            <a:avLst/>
          </a:prstGeom>
          <a:solidFill>
            <a:schemeClr val="accent2"/>
          </a:solidFill>
          <a:ln w="19050">
            <a:solidFill>
              <a:srgbClr val="EAEAEA"/>
            </a:solidFill>
            <a:miter lim="800000"/>
            <a:headEnd/>
            <a:tailEnd/>
          </a:ln>
          <a:effectLst>
            <a:outerShdw dist="53882" dir="2700000" algn="ctr" rotWithShape="0">
              <a:srgbClr val="B2B2B2"/>
            </a:outerShdw>
          </a:effectLst>
        </p:spPr>
        <p:txBody>
          <a:bodyPr lIns="0" tIns="0" rIns="0" bIns="0" anchor="ctr"/>
          <a:lstStyle/>
          <a:p>
            <a:pPr algn="ctr" defTabSz="801688" eaLnBrk="0" hangingPunct="0">
              <a:spcBef>
                <a:spcPct val="0"/>
              </a:spcBef>
              <a:buClrTx/>
              <a:buSzTx/>
              <a:buFontTx/>
              <a:buNone/>
            </a:pPr>
            <a:r>
              <a:rPr lang="en-US" sz="1800" dirty="0" smtClean="0">
                <a:solidFill>
                  <a:srgbClr val="FFFFFF"/>
                </a:solidFill>
              </a:rPr>
              <a:t>Policy Management &amp; Authorization</a:t>
            </a:r>
            <a:endParaRPr lang="en-US" sz="1800" noProof="1">
              <a:solidFill>
                <a:srgbClr val="FFFFFF"/>
              </a:solidFill>
            </a:endParaRPr>
          </a:p>
        </p:txBody>
      </p:sp>
      <p:sp>
        <p:nvSpPr>
          <p:cNvPr id="9" name="Rectangle 8"/>
          <p:cNvSpPr>
            <a:spLocks noChangeArrowheads="1"/>
          </p:cNvSpPr>
          <p:nvPr/>
        </p:nvSpPr>
        <p:spPr bwMode="gray">
          <a:xfrm>
            <a:off x="2426257" y="2326615"/>
            <a:ext cx="6346825" cy="877743"/>
          </a:xfrm>
          <a:prstGeom prst="rect">
            <a:avLst/>
          </a:prstGeom>
          <a:solidFill>
            <a:srgbClr val="FFFFFF"/>
          </a:solidFill>
          <a:ln w="19050">
            <a:solidFill>
              <a:srgbClr val="EAEAEA"/>
            </a:solidFill>
            <a:miter lim="800000"/>
            <a:headEnd/>
            <a:tailEnd/>
          </a:ln>
          <a:effectLst>
            <a:outerShdw dist="53882" dir="2700000" algn="ctr" rotWithShape="0">
              <a:srgbClr val="B2B2B2"/>
            </a:outerShdw>
          </a:effectLst>
        </p:spPr>
        <p:txBody>
          <a:bodyPr lIns="108000" tIns="36000" rIns="36000" bIns="36000" anchor="ctr"/>
          <a:lstStyle/>
          <a:p>
            <a:pPr marL="228600" indent="-228600">
              <a:buFont typeface="Arial" pitchFamily="34" charset="0"/>
              <a:buChar char="•"/>
            </a:pPr>
            <a:r>
              <a:rPr lang="en-US" sz="1000" dirty="0" smtClean="0"/>
              <a:t>Authorization is the process of determining if a subject, once authenticated, is permitted access to a given resource. </a:t>
            </a:r>
          </a:p>
          <a:p>
            <a:pPr marL="228600" indent="-228600">
              <a:buFont typeface="Arial" pitchFamily="34" charset="0"/>
              <a:buChar char="•"/>
            </a:pPr>
            <a:r>
              <a:rPr lang="en-US" sz="1000" dirty="0" smtClean="0"/>
              <a:t>When policies are defined for Solution components, they are associated with security roles, and it is these roles that are allowed or denied access to resources. This type of policy definition is considered Role-Based Access Control (RBAC), and it is the primary policy model used by solution.</a:t>
            </a:r>
            <a:endParaRPr lang="en-US" sz="1000" dirty="0">
              <a:solidFill>
                <a:schemeClr val="tx1"/>
              </a:solidFill>
            </a:endParaRPr>
          </a:p>
        </p:txBody>
      </p:sp>
      <p:sp>
        <p:nvSpPr>
          <p:cNvPr id="10" name="Rectangle 9"/>
          <p:cNvSpPr>
            <a:spLocks noChangeArrowheads="1"/>
          </p:cNvSpPr>
          <p:nvPr/>
        </p:nvSpPr>
        <p:spPr bwMode="gray">
          <a:xfrm>
            <a:off x="300470" y="3473760"/>
            <a:ext cx="2011363" cy="880826"/>
          </a:xfrm>
          <a:prstGeom prst="rect">
            <a:avLst/>
          </a:prstGeom>
          <a:solidFill>
            <a:schemeClr val="accent6"/>
          </a:solidFill>
          <a:ln w="19050">
            <a:solidFill>
              <a:srgbClr val="EAEAEA"/>
            </a:solidFill>
            <a:miter lim="800000"/>
            <a:headEnd/>
            <a:tailEnd/>
          </a:ln>
          <a:effectLst>
            <a:outerShdw dist="53882" dir="2700000" algn="ctr" rotWithShape="0">
              <a:srgbClr val="B2B2B2"/>
            </a:outerShdw>
          </a:effectLst>
        </p:spPr>
        <p:txBody>
          <a:bodyPr lIns="0" tIns="0" rIns="0" bIns="0" anchor="ctr"/>
          <a:lstStyle/>
          <a:p>
            <a:pPr algn="ctr" defTabSz="801688" eaLnBrk="0" hangingPunct="0">
              <a:spcBef>
                <a:spcPct val="0"/>
              </a:spcBef>
              <a:buClrTx/>
              <a:buSzTx/>
              <a:buFontTx/>
              <a:buNone/>
            </a:pPr>
            <a:r>
              <a:rPr lang="en-US" sz="1800" dirty="0" smtClean="0">
                <a:solidFill>
                  <a:srgbClr val="FFFFFF"/>
                </a:solidFill>
              </a:rPr>
              <a:t>Audit Management &amp; Accountability</a:t>
            </a:r>
            <a:endParaRPr lang="en-US" sz="1800" noProof="1">
              <a:solidFill>
                <a:srgbClr val="FFFFFF"/>
              </a:solidFill>
            </a:endParaRPr>
          </a:p>
        </p:txBody>
      </p:sp>
      <p:sp>
        <p:nvSpPr>
          <p:cNvPr id="11" name="Rectangle 10"/>
          <p:cNvSpPr>
            <a:spLocks noChangeArrowheads="1"/>
          </p:cNvSpPr>
          <p:nvPr/>
        </p:nvSpPr>
        <p:spPr bwMode="gray">
          <a:xfrm>
            <a:off x="2473758" y="3478521"/>
            <a:ext cx="6346825" cy="877743"/>
          </a:xfrm>
          <a:prstGeom prst="rect">
            <a:avLst/>
          </a:prstGeom>
          <a:solidFill>
            <a:srgbClr val="FFFFFF"/>
          </a:solidFill>
          <a:ln w="19050">
            <a:solidFill>
              <a:srgbClr val="EAEAEA"/>
            </a:solidFill>
            <a:miter lim="800000"/>
            <a:headEnd/>
            <a:tailEnd/>
          </a:ln>
          <a:effectLst>
            <a:outerShdw dist="53882" dir="2700000" algn="ctr" rotWithShape="0">
              <a:srgbClr val="B2B2B2"/>
            </a:outerShdw>
          </a:effectLst>
        </p:spPr>
        <p:txBody>
          <a:bodyPr lIns="108000" tIns="36000" rIns="36000" bIns="36000" anchor="ctr"/>
          <a:lstStyle/>
          <a:p>
            <a:pPr marL="228600" indent="-228600">
              <a:buFont typeface="Arial" pitchFamily="34" charset="0"/>
              <a:buChar char="•"/>
            </a:pPr>
            <a:r>
              <a:rPr lang="en-US" sz="1000" dirty="0" smtClean="0"/>
              <a:t>Audit management is defined as management of the user activities that occur throughout the solution that directly or indirectly affect financial data or controls. </a:t>
            </a:r>
          </a:p>
          <a:p>
            <a:pPr marL="228600" indent="-228600">
              <a:buFont typeface="Arial" pitchFamily="34" charset="0"/>
              <a:buChar char="•"/>
            </a:pPr>
            <a:r>
              <a:rPr lang="en-US" sz="1000" dirty="0" smtClean="0"/>
              <a:t>Audit management provides Comverse ONE components the ability to create auditable activities checks and balances in the system to ensure </a:t>
            </a:r>
            <a:r>
              <a:rPr lang="en-US" sz="1000" dirty="0" smtClean="0">
                <a:solidFill>
                  <a:schemeClr val="tx1"/>
                </a:solidFill>
              </a:rPr>
              <a:t>accurate financial reporting</a:t>
            </a:r>
          </a:p>
        </p:txBody>
      </p:sp>
      <p:sp>
        <p:nvSpPr>
          <p:cNvPr id="12" name="Rectangle 11"/>
          <p:cNvSpPr>
            <a:spLocks noChangeArrowheads="1"/>
          </p:cNvSpPr>
          <p:nvPr/>
        </p:nvSpPr>
        <p:spPr bwMode="gray">
          <a:xfrm>
            <a:off x="300470" y="4661293"/>
            <a:ext cx="2011363" cy="880826"/>
          </a:xfrm>
          <a:prstGeom prst="rect">
            <a:avLst/>
          </a:prstGeom>
          <a:solidFill>
            <a:schemeClr val="accent5"/>
          </a:solidFill>
          <a:ln w="19050">
            <a:solidFill>
              <a:srgbClr val="EAEAEA"/>
            </a:solidFill>
            <a:miter lim="800000"/>
            <a:headEnd/>
            <a:tailEnd/>
          </a:ln>
          <a:effectLst>
            <a:outerShdw dist="53882" dir="2700000" algn="ctr" rotWithShape="0">
              <a:srgbClr val="B2B2B2"/>
            </a:outerShdw>
          </a:effectLst>
        </p:spPr>
        <p:txBody>
          <a:bodyPr lIns="0" tIns="0" rIns="0" bIns="0" anchor="ctr"/>
          <a:lstStyle/>
          <a:p>
            <a:pPr algn="ctr" defTabSz="801688" eaLnBrk="0" hangingPunct="0">
              <a:spcBef>
                <a:spcPct val="0"/>
              </a:spcBef>
              <a:buClrTx/>
              <a:buSzTx/>
              <a:buFontTx/>
              <a:buNone/>
            </a:pPr>
            <a:r>
              <a:rPr lang="en-US" sz="1800" dirty="0" smtClean="0">
                <a:solidFill>
                  <a:srgbClr val="FFFFFF"/>
                </a:solidFill>
              </a:rPr>
              <a:t>Data Encryption &amp; Credential Management</a:t>
            </a:r>
            <a:endParaRPr lang="en-US" sz="1800" noProof="1">
              <a:solidFill>
                <a:srgbClr val="FFFFFF"/>
              </a:solidFill>
            </a:endParaRPr>
          </a:p>
        </p:txBody>
      </p:sp>
      <p:sp>
        <p:nvSpPr>
          <p:cNvPr id="13" name="Rectangle 12"/>
          <p:cNvSpPr>
            <a:spLocks noChangeArrowheads="1"/>
          </p:cNvSpPr>
          <p:nvPr/>
        </p:nvSpPr>
        <p:spPr bwMode="gray">
          <a:xfrm>
            <a:off x="2473758" y="4666054"/>
            <a:ext cx="6346825" cy="877743"/>
          </a:xfrm>
          <a:prstGeom prst="rect">
            <a:avLst/>
          </a:prstGeom>
          <a:solidFill>
            <a:srgbClr val="FFFFFF"/>
          </a:solidFill>
          <a:ln w="19050">
            <a:solidFill>
              <a:srgbClr val="EAEAEA"/>
            </a:solidFill>
            <a:miter lim="800000"/>
            <a:headEnd/>
            <a:tailEnd/>
          </a:ln>
          <a:effectLst>
            <a:outerShdw dist="53882" dir="2700000" algn="ctr" rotWithShape="0">
              <a:srgbClr val="B2B2B2"/>
            </a:outerShdw>
          </a:effectLst>
        </p:spPr>
        <p:txBody>
          <a:bodyPr lIns="108000" tIns="36000" rIns="36000" bIns="36000" anchor="ctr"/>
          <a:lstStyle/>
          <a:p>
            <a:pPr marL="228600" indent="-228600">
              <a:buFont typeface="Arial" pitchFamily="34" charset="0"/>
              <a:buChar char="•"/>
            </a:pPr>
            <a:r>
              <a:rPr lang="en-US" sz="1000" dirty="0" smtClean="0"/>
              <a:t>The data encryption framework is a set of interfaces provided by the Security Server API for the purpose of encryption and symmetric/asymmetric encryption key creation. </a:t>
            </a:r>
          </a:p>
          <a:p>
            <a:pPr marL="228600" indent="-228600">
              <a:buFont typeface="Arial" pitchFamily="34" charset="0"/>
              <a:buChar char="•"/>
            </a:pPr>
            <a:r>
              <a:rPr lang="en-US" sz="1000" dirty="0" smtClean="0"/>
              <a:t>Application symmetric encryption keys are stored centrally at the Security Server.</a:t>
            </a:r>
            <a:endParaRPr lang="en-US" sz="1000" dirty="0">
              <a:solidFill>
                <a:schemeClr val="tx1"/>
              </a:solidFill>
            </a:endParaRPr>
          </a:p>
        </p:txBody>
      </p:sp>
    </p:spTree>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type="body" sz="quarter" idx="11"/>
          </p:nvPr>
        </p:nvSpPr>
        <p:spPr>
          <a:prstGeom prst="rect">
            <a:avLst/>
          </a:prstGeom>
        </p:spPr>
        <p:txBody>
          <a:bodyPr/>
          <a:lstStyle/>
          <a:p>
            <a:r>
              <a:rPr lang="en-AU" dirty="0" smtClean="0"/>
              <a:t>Network centric real time OCS system</a:t>
            </a:r>
          </a:p>
          <a:p>
            <a:r>
              <a:rPr lang="en-AU" dirty="0" smtClean="0"/>
              <a:t>Real time OCS for multitude of real time services</a:t>
            </a:r>
          </a:p>
          <a:p>
            <a:pPr marL="365125" lvl="1">
              <a:buNone/>
            </a:pPr>
            <a:r>
              <a:rPr lang="en-AU" sz="2400" dirty="0" smtClean="0"/>
              <a:t>With full built-in measures</a:t>
            </a:r>
          </a:p>
          <a:p>
            <a:pPr marL="365125" lvl="1">
              <a:buNone/>
            </a:pPr>
            <a:r>
              <a:rPr lang="en-AU" sz="2400" dirty="0" smtClean="0"/>
              <a:t>Pre-integrate solution</a:t>
            </a:r>
            <a:endParaRPr lang="en-US" sz="2400" dirty="0" smtClean="0"/>
          </a:p>
          <a:p>
            <a:endParaRPr lang="en-AU" dirty="0" smtClean="0"/>
          </a:p>
          <a:p>
            <a:endParaRPr lang="en-US" dirty="0" smtClean="0"/>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GUI</a:t>
            </a:r>
            <a:endParaRPr lang="en-US" dirty="0"/>
          </a:p>
        </p:txBody>
      </p:sp>
      <p:sp>
        <p:nvSpPr>
          <p:cNvPr id="3" name="Slide Number Placeholder 2"/>
          <p:cNvSpPr>
            <a:spLocks noGrp="1"/>
          </p:cNvSpPr>
          <p:nvPr>
            <p:ph type="sldNum" sz="quarter" idx="10"/>
          </p:nvPr>
        </p:nvSpPr>
        <p:spPr/>
        <p:txBody>
          <a:bodyPr/>
          <a:lstStyle/>
          <a:p>
            <a:fld id="{0B002AEB-40E2-480C-916F-37F19B0F09EC}" type="slidenum">
              <a:rPr lang="en-US" smtClean="0"/>
              <a:pPr/>
              <a:t>20</a:t>
            </a:fld>
            <a:endParaRPr lang="en-US"/>
          </a:p>
        </p:txBody>
      </p:sp>
      <p:sp>
        <p:nvSpPr>
          <p:cNvPr id="4" name="Text Placeholder 3"/>
          <p:cNvSpPr>
            <a:spLocks noGrp="1"/>
          </p:cNvSpPr>
          <p:nvPr>
            <p:ph type="body" sz="quarter" idx="11"/>
          </p:nvPr>
        </p:nvSpPr>
        <p:spPr/>
        <p:txBody>
          <a:bodyPr/>
          <a:lstStyle/>
          <a:p>
            <a:r>
              <a:rPr lang="en-US" sz="1700" dirty="0" smtClean="0"/>
              <a:t>The Security graphical user interface (GUI) is a Web-based interface that is accessed via a standard Web browser. (Supported browsers are Internet Explorer and Firefox)</a:t>
            </a:r>
            <a:endParaRPr lang="en-US" sz="1700" dirty="0"/>
          </a:p>
        </p:txBody>
      </p:sp>
      <p:pic>
        <p:nvPicPr>
          <p:cNvPr id="1027" name="Picture 3"/>
          <p:cNvPicPr>
            <a:picLocks noChangeAspect="1" noChangeArrowheads="1"/>
          </p:cNvPicPr>
          <p:nvPr/>
        </p:nvPicPr>
        <p:blipFill>
          <a:blip r:embed="rId3" cstate="print"/>
          <a:srcRect/>
          <a:stretch>
            <a:fillRect/>
          </a:stretch>
        </p:blipFill>
        <p:spPr bwMode="auto">
          <a:xfrm>
            <a:off x="807907" y="2255790"/>
            <a:ext cx="8160868" cy="3640043"/>
          </a:xfrm>
          <a:prstGeom prst="rect">
            <a:avLst/>
          </a:prstGeom>
          <a:noFill/>
          <a:ln w="9525">
            <a:noFill/>
            <a:miter lim="800000"/>
            <a:headEnd/>
            <a:tailEnd/>
          </a:ln>
        </p:spPr>
      </p:pic>
    </p:spTree>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keywords</a:t>
            </a:r>
            <a:endParaRPr lang="en-US" dirty="0"/>
          </a:p>
        </p:txBody>
      </p:sp>
      <p:sp>
        <p:nvSpPr>
          <p:cNvPr id="3" name="Slide Number Placeholder 2"/>
          <p:cNvSpPr>
            <a:spLocks noGrp="1"/>
          </p:cNvSpPr>
          <p:nvPr>
            <p:ph type="sldNum" sz="quarter" idx="10"/>
          </p:nvPr>
        </p:nvSpPr>
        <p:spPr/>
        <p:txBody>
          <a:bodyPr/>
          <a:lstStyle/>
          <a:p>
            <a:fld id="{0B002AEB-40E2-480C-916F-37F19B0F09EC}" type="slidenum">
              <a:rPr lang="en-US" smtClean="0"/>
              <a:pPr/>
              <a:t>21</a:t>
            </a:fld>
            <a:endParaRPr lang="en-US"/>
          </a:p>
        </p:txBody>
      </p:sp>
      <p:sp>
        <p:nvSpPr>
          <p:cNvPr id="4" name="Text Placeholder 3"/>
          <p:cNvSpPr>
            <a:spLocks noGrp="1"/>
          </p:cNvSpPr>
          <p:nvPr>
            <p:ph type="body" sz="quarter" idx="11"/>
          </p:nvPr>
        </p:nvSpPr>
        <p:spPr/>
        <p:txBody>
          <a:bodyPr/>
          <a:lstStyle/>
          <a:p>
            <a:r>
              <a:rPr lang="en-US" sz="1700" b="1" dirty="0" smtClean="0"/>
              <a:t>Security Realms</a:t>
            </a:r>
          </a:p>
          <a:p>
            <a:pPr lvl="1">
              <a:buFont typeface="Arial" pitchFamily="34" charset="0"/>
              <a:buChar char="•"/>
            </a:pPr>
            <a:r>
              <a:rPr lang="en-US" sz="1400" dirty="0" smtClean="0"/>
              <a:t>A security realm determines the scope of security data. A realm is the region to which a security ID or permission applies. A user defined as “John” in one realm is treated differently from “John” in a second realm, even if these two “John” IDs represent the same human user.</a:t>
            </a:r>
          </a:p>
          <a:p>
            <a:pPr lvl="1">
              <a:buFont typeface="Arial" pitchFamily="34" charset="0"/>
              <a:buChar char="•"/>
            </a:pPr>
            <a:r>
              <a:rPr lang="en-US" sz="1400" dirty="0" smtClean="0"/>
              <a:t>Security realms in the solution are usually scoped by application component because many job assignments are typically associated with an application. </a:t>
            </a:r>
          </a:p>
          <a:p>
            <a:pPr lvl="1">
              <a:buNone/>
            </a:pPr>
            <a:endParaRPr lang="en-US" sz="1400" dirty="0" smtClean="0"/>
          </a:p>
          <a:p>
            <a:r>
              <a:rPr lang="en-US" sz="1700" b="1" dirty="0" smtClean="0"/>
              <a:t>Security Roles</a:t>
            </a:r>
          </a:p>
          <a:p>
            <a:pPr lvl="1">
              <a:buFont typeface="Arial" pitchFamily="34" charset="0"/>
              <a:buChar char="•"/>
            </a:pPr>
            <a:r>
              <a:rPr lang="en-US" sz="1400" dirty="0" smtClean="0"/>
              <a:t>A security role is a privilege granted to groups of users based on specific conditions. By its association with a realm group, a security role allows you to define access to resources for multiple users at once, based on their realm group membership.</a:t>
            </a:r>
          </a:p>
          <a:p>
            <a:pPr lvl="1">
              <a:buNone/>
            </a:pPr>
            <a:endParaRPr lang="en-US" sz="1400" dirty="0" smtClean="0"/>
          </a:p>
          <a:p>
            <a:r>
              <a:rPr lang="en-US" sz="1700" b="1" dirty="0" smtClean="0"/>
              <a:t>Security Realms Group</a:t>
            </a:r>
          </a:p>
          <a:p>
            <a:pPr lvl="1">
              <a:buFont typeface="Arial" pitchFamily="34" charset="0"/>
              <a:buChar char="•"/>
            </a:pPr>
            <a:r>
              <a:rPr lang="en-US" sz="1400" dirty="0" smtClean="0"/>
              <a:t>A security realm group provides further scoping (that is, segmentation) of users within a security realm. Security realm groups are used for the following main purposes: (1) to provide common attributes to be associated with a subset of users in the realm and (2) to provide one or more security roles for that group of users. This further segmentation of users within a realm can be useful in certain scenarios where users can have various levels of privileges within a realm.</a:t>
            </a:r>
            <a:endParaRPr lang="en-US" sz="1400" dirty="0"/>
          </a:p>
        </p:txBody>
      </p:sp>
    </p:spTree>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273810" y="3045236"/>
            <a:ext cx="6445250" cy="3614644"/>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Identity Management</a:t>
            </a:r>
            <a:endParaRPr lang="en-US" dirty="0"/>
          </a:p>
        </p:txBody>
      </p:sp>
      <p:sp>
        <p:nvSpPr>
          <p:cNvPr id="3" name="Slide Number Placeholder 2"/>
          <p:cNvSpPr>
            <a:spLocks noGrp="1"/>
          </p:cNvSpPr>
          <p:nvPr>
            <p:ph type="sldNum" sz="quarter" idx="10"/>
          </p:nvPr>
        </p:nvSpPr>
        <p:spPr/>
        <p:txBody>
          <a:bodyPr/>
          <a:lstStyle/>
          <a:p>
            <a:fld id="{0B002AEB-40E2-480C-916F-37F19B0F09EC}" type="slidenum">
              <a:rPr lang="en-US" smtClean="0"/>
              <a:pPr/>
              <a:t>22</a:t>
            </a:fld>
            <a:endParaRPr lang="en-US"/>
          </a:p>
        </p:txBody>
      </p:sp>
      <p:sp>
        <p:nvSpPr>
          <p:cNvPr id="4" name="Text Placeholder 3"/>
          <p:cNvSpPr>
            <a:spLocks noGrp="1"/>
          </p:cNvSpPr>
          <p:nvPr>
            <p:ph type="body" sz="quarter" idx="11"/>
          </p:nvPr>
        </p:nvSpPr>
        <p:spPr/>
        <p:txBody>
          <a:bodyPr/>
          <a:lstStyle/>
          <a:p>
            <a:r>
              <a:rPr lang="en-US" sz="2000" dirty="0" smtClean="0"/>
              <a:t>Identity Management allows user to perform/manage the following of each application domain</a:t>
            </a:r>
          </a:p>
          <a:p>
            <a:pPr lvl="1">
              <a:buFont typeface="Arial" pitchFamily="34" charset="0"/>
              <a:buChar char="•"/>
            </a:pPr>
            <a:r>
              <a:rPr lang="en-US" sz="1600" dirty="0" smtClean="0"/>
              <a:t>User Accounts</a:t>
            </a:r>
          </a:p>
          <a:p>
            <a:pPr lvl="1">
              <a:buFont typeface="Arial" pitchFamily="34" charset="0"/>
              <a:buChar char="•"/>
            </a:pPr>
            <a:r>
              <a:rPr lang="en-US" sz="1600" dirty="0" smtClean="0"/>
              <a:t>Security Realm Groups</a:t>
            </a:r>
          </a:p>
          <a:p>
            <a:pPr lvl="1">
              <a:buFont typeface="Arial" pitchFamily="34" charset="0"/>
              <a:buChar char="•"/>
            </a:pPr>
            <a:r>
              <a:rPr lang="en-US" sz="1600" dirty="0" smtClean="0"/>
              <a:t>Security Roles</a:t>
            </a:r>
          </a:p>
          <a:p>
            <a:pPr lvl="1">
              <a:buFont typeface="Arial" pitchFamily="34" charset="0"/>
              <a:buChar char="•"/>
            </a:pPr>
            <a:r>
              <a:rPr lang="en-US" sz="1600" dirty="0" smtClean="0"/>
              <a:t>Security Realm Roles</a:t>
            </a:r>
            <a:endParaRPr lang="en-US" sz="1600" dirty="0"/>
          </a:p>
        </p:txBody>
      </p:sp>
      <p:sp>
        <p:nvSpPr>
          <p:cNvPr id="6" name="Rounded Rectangular Callout 5"/>
          <p:cNvSpPr/>
          <p:nvPr/>
        </p:nvSpPr>
        <p:spPr bwMode="auto">
          <a:xfrm>
            <a:off x="259308" y="5036025"/>
            <a:ext cx="960119" cy="503715"/>
          </a:xfrm>
          <a:prstGeom prst="wedgeRoundRectCallout">
            <a:avLst>
              <a:gd name="adj1" fmla="val 78264"/>
              <a:gd name="adj2" fmla="val -104701"/>
              <a:gd name="adj3" fmla="val 16667"/>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2813" rtl="0" eaLnBrk="1" fontAlgn="base" latinLnBrk="0" hangingPunct="1">
              <a:lnSpc>
                <a:spcPct val="100000"/>
              </a:lnSpc>
              <a:spcBef>
                <a:spcPct val="20000"/>
              </a:spcBef>
              <a:spcAft>
                <a:spcPct val="0"/>
              </a:spcAft>
              <a:buClr>
                <a:schemeClr val="accent1"/>
              </a:buClr>
              <a:buSzPct val="100000"/>
              <a:buFont typeface="Symbol" pitchFamily="18" charset="2"/>
              <a:buNone/>
              <a:tabLst/>
            </a:pPr>
            <a:r>
              <a:rPr kumimoji="0" lang="en-US" sz="1200" i="0" u="none" strike="noStrike" cap="none" normalizeH="0" baseline="0" dirty="0" smtClean="0">
                <a:ln>
                  <a:noFill/>
                </a:ln>
                <a:solidFill>
                  <a:schemeClr val="bg1"/>
                </a:solidFill>
                <a:effectLst/>
                <a:latin typeface="Calibri" pitchFamily="34" charset="0"/>
              </a:rPr>
              <a:t>Application Domain</a:t>
            </a:r>
          </a:p>
        </p:txBody>
      </p:sp>
      <p:sp>
        <p:nvSpPr>
          <p:cNvPr id="9" name="Rounded Rectangular Callout 8"/>
          <p:cNvSpPr/>
          <p:nvPr/>
        </p:nvSpPr>
        <p:spPr bwMode="auto">
          <a:xfrm>
            <a:off x="251460" y="5651083"/>
            <a:ext cx="929640" cy="505877"/>
          </a:xfrm>
          <a:prstGeom prst="wedgeRoundRectCallout">
            <a:avLst>
              <a:gd name="adj1" fmla="val 243725"/>
              <a:gd name="adj2" fmla="val -175821"/>
              <a:gd name="adj3" fmla="val 16667"/>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2813" rtl="0" eaLnBrk="1" fontAlgn="base" latinLnBrk="0" hangingPunct="1">
              <a:lnSpc>
                <a:spcPct val="100000"/>
              </a:lnSpc>
              <a:spcBef>
                <a:spcPct val="20000"/>
              </a:spcBef>
              <a:spcAft>
                <a:spcPct val="0"/>
              </a:spcAft>
              <a:buClr>
                <a:schemeClr val="accent1"/>
              </a:buClr>
              <a:buSzPct val="100000"/>
              <a:buFont typeface="Symbol" pitchFamily="18" charset="2"/>
              <a:buNone/>
              <a:tabLst/>
            </a:pPr>
            <a:r>
              <a:rPr kumimoji="0" lang="en-US" sz="1200" i="0" u="none" strike="noStrike" cap="none" normalizeH="0" baseline="0" dirty="0" smtClean="0">
                <a:ln>
                  <a:noFill/>
                </a:ln>
                <a:solidFill>
                  <a:schemeClr val="bg1"/>
                </a:solidFill>
                <a:effectLst/>
                <a:latin typeface="Calibri" pitchFamily="34" charset="0"/>
              </a:rPr>
              <a:t>CC/ePOS</a:t>
            </a:r>
            <a:r>
              <a:rPr kumimoji="0" lang="en-US" sz="1200" i="0" u="none" strike="noStrike" cap="none" normalizeH="0" dirty="0" smtClean="0">
                <a:ln>
                  <a:noFill/>
                </a:ln>
                <a:solidFill>
                  <a:schemeClr val="bg1"/>
                </a:solidFill>
                <a:effectLst/>
                <a:latin typeface="Calibri" pitchFamily="34" charset="0"/>
              </a:rPr>
              <a:t> username</a:t>
            </a:r>
            <a:endParaRPr kumimoji="0" lang="en-US" sz="1200" i="0" u="none" strike="noStrike" cap="none" normalizeH="0" baseline="0" dirty="0" smtClean="0">
              <a:ln>
                <a:noFill/>
              </a:ln>
              <a:solidFill>
                <a:schemeClr val="bg1"/>
              </a:solidFill>
              <a:effectLst/>
              <a:latin typeface="Calibri" pitchFamily="34" charset="0"/>
            </a:endParaRPr>
          </a:p>
        </p:txBody>
      </p:sp>
      <p:pic>
        <p:nvPicPr>
          <p:cNvPr id="1027" name="Picture 3"/>
          <p:cNvPicPr>
            <a:picLocks noChangeAspect="1" noChangeArrowheads="1"/>
          </p:cNvPicPr>
          <p:nvPr/>
        </p:nvPicPr>
        <p:blipFill>
          <a:blip r:embed="rId4" cstate="print"/>
          <a:srcRect/>
          <a:stretch>
            <a:fillRect/>
          </a:stretch>
        </p:blipFill>
        <p:spPr bwMode="auto">
          <a:xfrm>
            <a:off x="3858260" y="3496310"/>
            <a:ext cx="7035800" cy="4102100"/>
          </a:xfrm>
          <a:prstGeom prst="rect">
            <a:avLst/>
          </a:prstGeom>
          <a:noFill/>
          <a:ln w="9525">
            <a:noFill/>
            <a:miter lim="800000"/>
            <a:headEnd/>
            <a:tailEnd/>
          </a:ln>
          <a:effectLst/>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Management – Password Policies</a:t>
            </a:r>
            <a:endParaRPr lang="en-US" dirty="0"/>
          </a:p>
        </p:txBody>
      </p:sp>
      <p:sp>
        <p:nvSpPr>
          <p:cNvPr id="3" name="Slide Number Placeholder 2"/>
          <p:cNvSpPr>
            <a:spLocks noGrp="1"/>
          </p:cNvSpPr>
          <p:nvPr>
            <p:ph type="sldNum" sz="quarter" idx="10"/>
          </p:nvPr>
        </p:nvSpPr>
        <p:spPr/>
        <p:txBody>
          <a:bodyPr/>
          <a:lstStyle/>
          <a:p>
            <a:fld id="{0B002AEB-40E2-480C-916F-37F19B0F09EC}" type="slidenum">
              <a:rPr lang="en-US" smtClean="0"/>
              <a:pPr/>
              <a:t>23</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302871" y="1163782"/>
            <a:ext cx="5834260" cy="4103048"/>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217158" y="1997591"/>
            <a:ext cx="5873523" cy="3208613"/>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2965740" y="2192087"/>
            <a:ext cx="5866410" cy="4424447"/>
          </a:xfrm>
          <a:prstGeom prst="rect">
            <a:avLst/>
          </a:prstGeom>
          <a:noFill/>
          <a:ln w="9525">
            <a:noFill/>
            <a:miter lim="800000"/>
            <a:headEnd/>
            <a:tailEnd/>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linds(horizontal)">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blinds(horizontal)">
                                      <p:cBhvr>
                                        <p:cTn id="12"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Management</a:t>
            </a:r>
            <a:endParaRPr lang="en-US" dirty="0"/>
          </a:p>
        </p:txBody>
      </p:sp>
      <p:sp>
        <p:nvSpPr>
          <p:cNvPr id="3" name="Slide Number Placeholder 2"/>
          <p:cNvSpPr>
            <a:spLocks noGrp="1"/>
          </p:cNvSpPr>
          <p:nvPr>
            <p:ph type="sldNum" sz="quarter" idx="10"/>
          </p:nvPr>
        </p:nvSpPr>
        <p:spPr/>
        <p:txBody>
          <a:bodyPr/>
          <a:lstStyle/>
          <a:p>
            <a:fld id="{0B002AEB-40E2-480C-916F-37F19B0F09EC}" type="slidenum">
              <a:rPr lang="en-US" smtClean="0"/>
              <a:pPr/>
              <a:t>24</a:t>
            </a:fld>
            <a:endParaRPr lang="en-US"/>
          </a:p>
        </p:txBody>
      </p:sp>
      <p:sp>
        <p:nvSpPr>
          <p:cNvPr id="4" name="Text Placeholder 3"/>
          <p:cNvSpPr>
            <a:spLocks noGrp="1"/>
          </p:cNvSpPr>
          <p:nvPr>
            <p:ph type="body" sz="quarter" idx="11"/>
          </p:nvPr>
        </p:nvSpPr>
        <p:spPr/>
        <p:txBody>
          <a:bodyPr/>
          <a:lstStyle/>
          <a:p>
            <a:r>
              <a:rPr lang="en-US" sz="2000" dirty="0" smtClean="0"/>
              <a:t>Policy management operations enable user to work with the following: </a:t>
            </a:r>
          </a:p>
          <a:p>
            <a:pPr lvl="1">
              <a:buFont typeface="Arial" pitchFamily="34" charset="0"/>
              <a:buChar char="•"/>
            </a:pPr>
            <a:r>
              <a:rPr lang="en-US" sz="1600" dirty="0" smtClean="0"/>
              <a:t>Authorization Policies: Policies are defined per security realm</a:t>
            </a:r>
          </a:p>
          <a:p>
            <a:pPr lvl="1">
              <a:buFont typeface="Arial" pitchFamily="34" charset="0"/>
              <a:buChar char="•"/>
            </a:pPr>
            <a:r>
              <a:rPr lang="en-US" sz="1600" dirty="0" smtClean="0"/>
              <a:t>Authorization Rules: Rules are independent of security realm</a:t>
            </a:r>
            <a:endParaRPr lang="en-US" sz="1600" dirty="0"/>
          </a:p>
        </p:txBody>
      </p:sp>
    </p:spTree>
  </p:cSld>
  <p:clrMapOvr>
    <a:masterClrMapping/>
  </p:clrMapOvr>
  <p:transition>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74015" y="1161415"/>
            <a:ext cx="6978650" cy="410845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Policy Management -- Policy</a:t>
            </a:r>
            <a:endParaRPr lang="en-US" dirty="0"/>
          </a:p>
        </p:txBody>
      </p:sp>
      <p:sp>
        <p:nvSpPr>
          <p:cNvPr id="3" name="Slide Number Placeholder 2"/>
          <p:cNvSpPr>
            <a:spLocks noGrp="1"/>
          </p:cNvSpPr>
          <p:nvPr>
            <p:ph type="sldNum" sz="quarter" idx="10"/>
          </p:nvPr>
        </p:nvSpPr>
        <p:spPr/>
        <p:txBody>
          <a:bodyPr/>
          <a:lstStyle/>
          <a:p>
            <a:fld id="{0B002AEB-40E2-480C-916F-37F19B0F09EC}" type="slidenum">
              <a:rPr lang="en-US" smtClean="0"/>
              <a:pPr/>
              <a:t>25</a:t>
            </a:fld>
            <a:endParaRPr lang="en-US"/>
          </a:p>
        </p:txBody>
      </p:sp>
      <p:pic>
        <p:nvPicPr>
          <p:cNvPr id="2051" name="Picture 3"/>
          <p:cNvPicPr>
            <a:picLocks noChangeAspect="1" noChangeArrowheads="1"/>
          </p:cNvPicPr>
          <p:nvPr/>
        </p:nvPicPr>
        <p:blipFill>
          <a:blip r:embed="rId3" cstate="print"/>
          <a:srcRect/>
          <a:stretch>
            <a:fillRect/>
          </a:stretch>
        </p:blipFill>
        <p:spPr bwMode="auto">
          <a:xfrm>
            <a:off x="2139950" y="2343785"/>
            <a:ext cx="7004050" cy="4121150"/>
          </a:xfrm>
          <a:prstGeom prst="rect">
            <a:avLst/>
          </a:prstGeom>
          <a:noFill/>
          <a:ln w="9525">
            <a:noFill/>
            <a:miter lim="800000"/>
            <a:headEnd/>
            <a:tailEnd/>
          </a:ln>
          <a:effectLst/>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horizontal)">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Management -- Rules</a:t>
            </a:r>
            <a:endParaRPr lang="en-US" dirty="0"/>
          </a:p>
        </p:txBody>
      </p:sp>
      <p:sp>
        <p:nvSpPr>
          <p:cNvPr id="3" name="Slide Number Placeholder 2"/>
          <p:cNvSpPr>
            <a:spLocks noGrp="1"/>
          </p:cNvSpPr>
          <p:nvPr>
            <p:ph type="sldNum" sz="quarter" idx="10"/>
          </p:nvPr>
        </p:nvSpPr>
        <p:spPr/>
        <p:txBody>
          <a:bodyPr/>
          <a:lstStyle/>
          <a:p>
            <a:fld id="{0B002AEB-40E2-480C-916F-37F19B0F09EC}" type="slidenum">
              <a:rPr lang="en-US" smtClean="0"/>
              <a:pPr/>
              <a:t>26</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252307" y="1247986"/>
            <a:ext cx="8747760" cy="464949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1811867" y="2641601"/>
            <a:ext cx="9245600" cy="4927600"/>
          </a:xfrm>
          <a:prstGeom prst="rect">
            <a:avLst/>
          </a:prstGeom>
          <a:noFill/>
          <a:ln w="9525">
            <a:noFill/>
            <a:miter lim="800000"/>
            <a:headEnd/>
            <a:tailEnd/>
          </a:ln>
          <a:effectLst/>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linds(horizontal)">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 Management</a:t>
            </a:r>
            <a:endParaRPr lang="en-US" dirty="0"/>
          </a:p>
        </p:txBody>
      </p:sp>
      <p:sp>
        <p:nvSpPr>
          <p:cNvPr id="3" name="Slide Number Placeholder 2"/>
          <p:cNvSpPr>
            <a:spLocks noGrp="1"/>
          </p:cNvSpPr>
          <p:nvPr>
            <p:ph type="sldNum" sz="quarter" idx="10"/>
          </p:nvPr>
        </p:nvSpPr>
        <p:spPr/>
        <p:txBody>
          <a:bodyPr/>
          <a:lstStyle/>
          <a:p>
            <a:fld id="{0B002AEB-40E2-480C-916F-37F19B0F09EC}" type="slidenum">
              <a:rPr lang="en-US" smtClean="0"/>
              <a:pPr/>
              <a:t>27</a:t>
            </a:fld>
            <a:endParaRPr lang="en-US"/>
          </a:p>
        </p:txBody>
      </p:sp>
      <p:sp>
        <p:nvSpPr>
          <p:cNvPr id="4" name="Text Placeholder 3"/>
          <p:cNvSpPr>
            <a:spLocks noGrp="1"/>
          </p:cNvSpPr>
          <p:nvPr>
            <p:ph type="body" sz="quarter" idx="11"/>
          </p:nvPr>
        </p:nvSpPr>
        <p:spPr/>
        <p:txBody>
          <a:bodyPr/>
          <a:lstStyle/>
          <a:p>
            <a:r>
              <a:rPr lang="en-US" sz="1700" dirty="0" smtClean="0"/>
              <a:t>Audit management provides complex systems the ability to centrally log data in a consistent format for the purpose of post-incident analysis in the event of application system security breaches or for root cause analysis (RCA).</a:t>
            </a:r>
          </a:p>
          <a:p>
            <a:endParaRPr lang="en-US" sz="1700" dirty="0" smtClean="0"/>
          </a:p>
          <a:p>
            <a:r>
              <a:rPr lang="en-US" sz="1700" dirty="0" smtClean="0"/>
              <a:t>Comverse’s audit management solution is primarily focused on SARBOX security audit information for the purpose of your organization’s security audits. This means that Comverse ONE applications audit activities that directly or indirectly affect the financial data and reporting of the system.</a:t>
            </a:r>
          </a:p>
          <a:p>
            <a:endParaRPr lang="en-US" sz="1700" dirty="0" smtClean="0"/>
          </a:p>
          <a:p>
            <a:r>
              <a:rPr lang="en-US" sz="1700" dirty="0" smtClean="0"/>
              <a:t>For audit management purposes, the Comverse ONE solution uses the audit record format, audit event/event outcome codes, and client API defined in the Distributed Audit Service (XDAS) specification.</a:t>
            </a:r>
            <a:endParaRPr lang="en-US" sz="1700" dirty="0"/>
          </a:p>
        </p:txBody>
      </p:sp>
    </p:spTree>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629708" y="1145117"/>
            <a:ext cx="10417571" cy="5493808"/>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Audit Management -- GUI </a:t>
            </a:r>
            <a:endParaRPr lang="en-US" dirty="0"/>
          </a:p>
        </p:txBody>
      </p:sp>
      <p:sp>
        <p:nvSpPr>
          <p:cNvPr id="3" name="Slide Number Placeholder 2"/>
          <p:cNvSpPr>
            <a:spLocks noGrp="1"/>
          </p:cNvSpPr>
          <p:nvPr>
            <p:ph type="sldNum" sz="quarter" idx="10"/>
          </p:nvPr>
        </p:nvSpPr>
        <p:spPr/>
        <p:txBody>
          <a:bodyPr/>
          <a:lstStyle/>
          <a:p>
            <a:fld id="{0B002AEB-40E2-480C-916F-37F19B0F09EC}" type="slidenum">
              <a:rPr lang="en-US" smtClean="0"/>
              <a:pPr/>
              <a:t>28</a:t>
            </a:fld>
            <a:endParaRPr lang="en-US"/>
          </a:p>
        </p:txBody>
      </p:sp>
    </p:spTree>
  </p:cSld>
  <p:clrMapOvr>
    <a:masterClrMapping/>
  </p:clrMapOvr>
  <p:transition>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from </a:t>
            </a:r>
            <a:r>
              <a:rPr lang="en-US" dirty="0" smtClean="0"/>
              <a:t>VNP</a:t>
            </a:r>
            <a:endParaRPr lang="en-US" dirty="0"/>
          </a:p>
        </p:txBody>
      </p:sp>
      <p:sp>
        <p:nvSpPr>
          <p:cNvPr id="3" name="Slide Number Placeholder 2"/>
          <p:cNvSpPr>
            <a:spLocks noGrp="1"/>
          </p:cNvSpPr>
          <p:nvPr>
            <p:ph type="sldNum" sz="quarter" idx="10"/>
          </p:nvPr>
        </p:nvSpPr>
        <p:spPr/>
        <p:txBody>
          <a:bodyPr/>
          <a:lstStyle/>
          <a:p>
            <a:fld id="{0B002AEB-40E2-480C-916F-37F19B0F09EC}" type="slidenum">
              <a:rPr lang="en-US" smtClean="0"/>
              <a:pPr/>
              <a:t>29</a:t>
            </a:fld>
            <a:endParaRPr lang="en-US"/>
          </a:p>
        </p:txBody>
      </p:sp>
      <p:sp>
        <p:nvSpPr>
          <p:cNvPr id="4" name="Text Placeholder 3"/>
          <p:cNvSpPr>
            <a:spLocks noGrp="1"/>
          </p:cNvSpPr>
          <p:nvPr>
            <p:ph type="body" sz="quarter" idx="11"/>
          </p:nvPr>
        </p:nvSpPr>
        <p:spPr/>
        <p:txBody>
          <a:bodyPr/>
          <a:lstStyle/>
          <a:p>
            <a:r>
              <a:rPr lang="en-US" i="1" dirty="0" smtClean="0"/>
              <a:t>&lt;NT&gt;</a:t>
            </a:r>
          </a:p>
          <a:p>
            <a:r>
              <a:rPr lang="en-US" i="1" dirty="0" smtClean="0"/>
              <a:t>Insert initial analysis of </a:t>
            </a:r>
            <a:r>
              <a:rPr lang="en-US" i="1" dirty="0" err="1" smtClean="0"/>
              <a:t>User&amp;Identity</a:t>
            </a:r>
            <a:r>
              <a:rPr lang="en-US" i="1" dirty="0" smtClean="0"/>
              <a:t> requirement here</a:t>
            </a:r>
            <a:endParaRPr lang="en-US" i="1" dirty="0" smtClean="0"/>
          </a:p>
          <a:p>
            <a:endParaRPr lang="en-US" dirty="0"/>
          </a:p>
        </p:txBody>
      </p:sp>
    </p:spTree>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95400"/>
            <a:ext cx="8153400" cy="4979825"/>
          </a:xfrm>
          <a:prstGeom prst="rect">
            <a:avLst/>
          </a:prstGeom>
        </p:spPr>
        <p:txBody>
          <a:bodyPr>
            <a:spAutoFit/>
          </a:bodyPr>
          <a:lstStyle/>
          <a:p>
            <a:pPr>
              <a:defRPr/>
            </a:pPr>
            <a:r>
              <a:rPr lang="en-AU" sz="1600" dirty="0"/>
              <a:t>The product is built based on the following concept of high availability</a:t>
            </a:r>
            <a:endParaRPr lang="en-US" sz="1600" dirty="0"/>
          </a:p>
          <a:p>
            <a:pPr marL="800100" lvl="1" indent="-342900">
              <a:buFont typeface="Arial" pitchFamily="34" charset="0"/>
              <a:buChar char="•"/>
              <a:defRPr/>
            </a:pPr>
            <a:r>
              <a:rPr lang="en-AU" sz="1600" dirty="0"/>
              <a:t>Network centric real time OCS system</a:t>
            </a:r>
            <a:endParaRPr lang="en-US" sz="1600" dirty="0"/>
          </a:p>
          <a:p>
            <a:pPr marL="1257300" lvl="2" indent="-342900">
              <a:buFont typeface="Arial" pitchFamily="34" charset="0"/>
              <a:buChar char="•"/>
              <a:defRPr/>
            </a:pPr>
            <a:r>
              <a:rPr lang="en-US" sz="1400" dirty="0"/>
              <a:t>Deployed in the ‘lights-out’ environment of the Operators Central Office</a:t>
            </a:r>
          </a:p>
          <a:p>
            <a:pPr marL="1257300" lvl="2" indent="-342900">
              <a:buFont typeface="Arial" pitchFamily="34" charset="0"/>
              <a:buChar char="•"/>
              <a:defRPr/>
            </a:pPr>
            <a:r>
              <a:rPr lang="en-US" sz="1400" dirty="0"/>
              <a:t>Operators demand 24x7 SLA Real-Time Services Availability</a:t>
            </a:r>
          </a:p>
          <a:p>
            <a:pPr marL="1257300" lvl="2" indent="-342900">
              <a:buFont typeface="Arial" pitchFamily="34" charset="0"/>
              <a:buChar char="•"/>
              <a:defRPr/>
            </a:pPr>
            <a:r>
              <a:rPr lang="en-US" sz="1400" dirty="0"/>
              <a:t>Comverse is compelled to engineer the C1-RT to guarantee High Availability</a:t>
            </a:r>
          </a:p>
          <a:p>
            <a:pPr lvl="1">
              <a:buFont typeface="Arial" pitchFamily="34" charset="0"/>
              <a:buChar char="•"/>
              <a:defRPr/>
            </a:pPr>
            <a:endParaRPr lang="en-US" sz="1600" dirty="0"/>
          </a:p>
          <a:p>
            <a:pPr marL="800100" lvl="1" indent="-342900">
              <a:buFont typeface="Arial" pitchFamily="34" charset="0"/>
              <a:buChar char="•"/>
              <a:defRPr/>
            </a:pPr>
            <a:r>
              <a:rPr lang="en-AU" sz="1600" dirty="0"/>
              <a:t>Real time OCS for multitude of real time services</a:t>
            </a:r>
            <a:endParaRPr lang="en-US" sz="1600" dirty="0"/>
          </a:p>
          <a:p>
            <a:pPr marL="1257300" lvl="2" indent="-342900">
              <a:buFont typeface="Arial" pitchFamily="34" charset="0"/>
              <a:buChar char="•"/>
              <a:defRPr/>
            </a:pPr>
            <a:r>
              <a:rPr lang="en-US" sz="1400" dirty="0"/>
              <a:t>Real-Time Rating, Charging, Promotions for Voice, Data, and Messaging</a:t>
            </a:r>
          </a:p>
          <a:p>
            <a:pPr marL="1257300" lvl="2" indent="-342900">
              <a:buFont typeface="Arial" pitchFamily="34" charset="0"/>
              <a:buChar char="•"/>
              <a:defRPr/>
            </a:pPr>
            <a:r>
              <a:rPr lang="en-US" sz="1400" dirty="0"/>
              <a:t>Network Interfaces to CAMEL Voice/SMS/GPRS, Diameter (DCI/DPS)</a:t>
            </a:r>
          </a:p>
          <a:p>
            <a:pPr marL="1257300" lvl="2" indent="-342900">
              <a:buFont typeface="Arial" pitchFamily="34" charset="0"/>
              <a:buChar char="•"/>
              <a:defRPr/>
            </a:pPr>
            <a:r>
              <a:rPr lang="en-US" sz="1400" dirty="0"/>
              <a:t>Network Self-Care (IVR, USSD) for Announcements, Recharge &amp; Info Server</a:t>
            </a:r>
          </a:p>
          <a:p>
            <a:pPr lvl="1">
              <a:defRPr/>
            </a:pPr>
            <a:endParaRPr lang="en-US" sz="1600" dirty="0"/>
          </a:p>
          <a:p>
            <a:pPr marL="800100" lvl="1" indent="-342900">
              <a:buFont typeface="Arial" pitchFamily="34" charset="0"/>
              <a:buChar char="•"/>
              <a:defRPr/>
            </a:pPr>
            <a:r>
              <a:rPr lang="en-AU" sz="1600" dirty="0"/>
              <a:t>With full built-in measures</a:t>
            </a:r>
            <a:endParaRPr lang="en-US" sz="1600" dirty="0"/>
          </a:p>
          <a:p>
            <a:pPr marL="1257300" lvl="2" indent="-342900">
              <a:buFont typeface="Arial" pitchFamily="34" charset="0"/>
              <a:buChar char="•"/>
              <a:defRPr/>
            </a:pPr>
            <a:r>
              <a:rPr lang="en-US" sz="1400" dirty="0"/>
              <a:t>Ensures that there is no single point of failure for any real-time services</a:t>
            </a:r>
          </a:p>
          <a:p>
            <a:pPr marL="1257300" lvl="2" indent="-342900">
              <a:buFont typeface="Arial" pitchFamily="34" charset="0"/>
              <a:buChar char="•"/>
              <a:defRPr/>
            </a:pPr>
            <a:r>
              <a:rPr lang="en-US" sz="1400" dirty="0"/>
              <a:t>Subscriber population in any system is partitioned into separate SDP</a:t>
            </a:r>
          </a:p>
          <a:p>
            <a:pPr marL="1257300" lvl="2" indent="-342900">
              <a:buFont typeface="Arial" pitchFamily="34" charset="0"/>
              <a:buChar char="•"/>
              <a:defRPr/>
            </a:pPr>
            <a:r>
              <a:rPr lang="en-US" sz="1400" dirty="0"/>
              <a:t>Failure of a component (in parts or whole) may not impact all the subscriber</a:t>
            </a:r>
          </a:p>
          <a:p>
            <a:pPr lvl="2">
              <a:defRPr/>
            </a:pPr>
            <a:endParaRPr lang="en-US" sz="1600" dirty="0"/>
          </a:p>
          <a:p>
            <a:pPr lvl="1">
              <a:defRPr/>
            </a:pPr>
            <a:r>
              <a:rPr lang="en-US" sz="1600" dirty="0"/>
              <a:t>With common platform management &amp; remote service manager (for bulk/automatic software image upgrade)</a:t>
            </a:r>
          </a:p>
        </p:txBody>
      </p:sp>
      <p:sp>
        <p:nvSpPr>
          <p:cNvPr id="3" name="Title 2"/>
          <p:cNvSpPr txBox="1">
            <a:spLocks/>
          </p:cNvSpPr>
          <p:nvPr/>
        </p:nvSpPr>
        <p:spPr bwMode="auto">
          <a:xfrm>
            <a:off x="0" y="0"/>
            <a:ext cx="9144000" cy="895350"/>
          </a:xfrm>
          <a:prstGeom prst="rect">
            <a:avLst/>
          </a:prstGeom>
          <a:noFill/>
          <a:ln w="9525">
            <a:noFill/>
            <a:miter lim="800000"/>
            <a:headEnd/>
            <a:tailEnd/>
          </a:ln>
        </p:spPr>
        <p:txBody>
          <a:bodyPr anchor="ctr"/>
          <a:lstStyle/>
          <a:p>
            <a:pPr marL="354013">
              <a:lnSpc>
                <a:spcPct val="85000"/>
              </a:lnSpc>
              <a:spcBef>
                <a:spcPct val="0"/>
              </a:spcBef>
              <a:defRPr/>
            </a:pPr>
            <a:r>
              <a:rPr lang="en-US" sz="3200" dirty="0">
                <a:solidFill>
                  <a:schemeClr val="tx1"/>
                </a:solidFill>
                <a:latin typeface="+mj-lt"/>
                <a:ea typeface="+mj-ea"/>
                <a:cs typeface="+mj-cs"/>
              </a:rPr>
              <a:t>Platform Concept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a:t>
            </a:r>
            <a:endParaRPr lang="en-US" dirty="0"/>
          </a:p>
        </p:txBody>
      </p:sp>
      <p:sp>
        <p:nvSpPr>
          <p:cNvPr id="3" name="Slide Number Placeholder 2"/>
          <p:cNvSpPr>
            <a:spLocks noGrp="1"/>
          </p:cNvSpPr>
          <p:nvPr>
            <p:ph type="sldNum" sz="quarter" idx="10"/>
          </p:nvPr>
        </p:nvSpPr>
        <p:spPr/>
        <p:txBody>
          <a:bodyPr/>
          <a:lstStyle/>
          <a:p>
            <a:fld id="{0B002AEB-40E2-480C-916F-37F19B0F09EC}" type="slidenum">
              <a:rPr lang="en-US" smtClean="0"/>
              <a:pPr/>
              <a:t>30</a:t>
            </a:fld>
            <a:endParaRPr lang="en-US"/>
          </a:p>
        </p:txBody>
      </p:sp>
      <p:sp>
        <p:nvSpPr>
          <p:cNvPr id="4" name="Text Placeholder 3"/>
          <p:cNvSpPr>
            <a:spLocks noGrp="1"/>
          </p:cNvSpPr>
          <p:nvPr>
            <p:ph type="body" sz="quarter" idx="11"/>
          </p:nvPr>
        </p:nvSpPr>
        <p:spPr/>
        <p:txBody>
          <a:bodyPr/>
          <a:lstStyle/>
          <a:p>
            <a:r>
              <a:rPr lang="en-US" sz="1700" dirty="0" smtClean="0"/>
              <a:t>The security set up on the CAT environment will be</a:t>
            </a:r>
          </a:p>
          <a:p>
            <a:pPr marL="342900" indent="-342900">
              <a:buFont typeface="Arial" pitchFamily="34" charset="0"/>
              <a:buChar char="•"/>
            </a:pPr>
            <a:r>
              <a:rPr lang="en-US" sz="1500" dirty="0" smtClean="0"/>
              <a:t>Follow the standard policy which are based on SARBOX recommendation</a:t>
            </a:r>
          </a:p>
          <a:p>
            <a:pPr marL="342900" indent="-342900">
              <a:buFont typeface="Arial" pitchFamily="34" charset="0"/>
              <a:buChar char="•"/>
            </a:pPr>
            <a:r>
              <a:rPr lang="en-US" sz="1500" dirty="0" smtClean="0"/>
              <a:t>The Audit management will be enable in order to track the system access activity</a:t>
            </a:r>
          </a:p>
          <a:p>
            <a:pPr marL="342900" indent="-342900">
              <a:buFont typeface="Arial" pitchFamily="34" charset="0"/>
              <a:buChar char="•"/>
            </a:pPr>
            <a:r>
              <a:rPr lang="en-US" sz="1500" dirty="0" smtClean="0"/>
              <a:t>The Dedicate security team is only allow to operate security server</a:t>
            </a:r>
          </a:p>
          <a:p>
            <a:pPr marL="342900" indent="-342900">
              <a:buFont typeface="Arial" pitchFamily="34" charset="0"/>
              <a:buChar char="•"/>
            </a:pPr>
            <a:r>
              <a:rPr lang="en-US" sz="1500" dirty="0" smtClean="0"/>
              <a:t>Focusing on the following security related on Identity Management </a:t>
            </a:r>
          </a:p>
          <a:p>
            <a:pPr marL="869950" lvl="1" indent="-342900">
              <a:buFont typeface="Arial" pitchFamily="34" charset="0"/>
              <a:buChar char="•"/>
            </a:pPr>
            <a:r>
              <a:rPr lang="en-US" sz="1500" dirty="0" smtClean="0"/>
              <a:t>CCC users (for Customer Care)</a:t>
            </a:r>
            <a:endParaRPr lang="en-US" sz="1100" dirty="0" smtClean="0"/>
          </a:p>
          <a:p>
            <a:pPr marL="869950" lvl="1" indent="-342900">
              <a:buFont typeface="Arial" pitchFamily="34" charset="0"/>
              <a:buChar char="•"/>
            </a:pPr>
            <a:r>
              <a:rPr lang="en-US" sz="1500" dirty="0" smtClean="0"/>
              <a:t>SAPI users (for SAPI application)</a:t>
            </a:r>
          </a:p>
          <a:p>
            <a:pPr marL="869950" lvl="1" indent="-342900">
              <a:buFont typeface="Arial" pitchFamily="34" charset="0"/>
              <a:buChar char="•"/>
            </a:pPr>
            <a:r>
              <a:rPr lang="en-US" sz="1500" dirty="0" smtClean="0"/>
              <a:t>PCAT users (for PCAT admin)</a:t>
            </a:r>
          </a:p>
          <a:p>
            <a:pPr marL="342900" indent="-342900">
              <a:buFont typeface="Arial" pitchFamily="34" charset="0"/>
              <a:buChar char="•"/>
            </a:pPr>
            <a:r>
              <a:rPr lang="en-US" sz="1500" dirty="0" smtClean="0"/>
              <a:t>We will need to agree on security requirements information which will cover</a:t>
            </a:r>
          </a:p>
          <a:p>
            <a:pPr marL="869950" lvl="1" indent="-342900">
              <a:buFont typeface="Arial" pitchFamily="34" charset="0"/>
              <a:buChar char="•"/>
            </a:pPr>
            <a:r>
              <a:rPr lang="en-US" sz="1500" dirty="0" smtClean="0"/>
              <a:t>List of users for above domain</a:t>
            </a:r>
          </a:p>
          <a:p>
            <a:pPr marL="869950" lvl="1" indent="-342900">
              <a:buFont typeface="Arial" pitchFamily="34" charset="0"/>
              <a:buChar char="•"/>
            </a:pPr>
            <a:r>
              <a:rPr lang="en-US" sz="1500" dirty="0" smtClean="0"/>
              <a:t>Authorization level for example: </a:t>
            </a:r>
          </a:p>
          <a:p>
            <a:pPr marL="1325563" lvl="2" indent="-342900">
              <a:buFont typeface="Arial" pitchFamily="34" charset="0"/>
              <a:buChar char="•"/>
            </a:pPr>
            <a:r>
              <a:rPr lang="en-US" sz="1100" dirty="0" smtClean="0"/>
              <a:t>CCC basic inquiry (for junior CSR personal)</a:t>
            </a:r>
          </a:p>
          <a:p>
            <a:pPr marL="1325563" lvl="2" indent="-342900">
              <a:buFont typeface="Arial" pitchFamily="34" charset="0"/>
              <a:buChar char="•"/>
            </a:pPr>
            <a:r>
              <a:rPr lang="en-US" sz="1100" dirty="0" smtClean="0"/>
              <a:t>CCC supervisor (for supervisor with adjustment capability)</a:t>
            </a:r>
          </a:p>
          <a:p>
            <a:pPr marL="1325563" lvl="2" indent="-342900">
              <a:buFont typeface="Arial" pitchFamily="34" charset="0"/>
              <a:buChar char="•"/>
            </a:pPr>
            <a:r>
              <a:rPr lang="en-US" sz="1100" dirty="0" smtClean="0"/>
              <a:t>CCC super user (with full administrative function)</a:t>
            </a:r>
          </a:p>
          <a:p>
            <a:pPr marL="1325563" lvl="2" indent="-342900">
              <a:buFont typeface="Arial" pitchFamily="34" charset="0"/>
              <a:buChar char="•"/>
            </a:pPr>
            <a:r>
              <a:rPr lang="en-US" sz="1100" dirty="0" smtClean="0"/>
              <a:t>PCAT administrative (modify only)</a:t>
            </a:r>
          </a:p>
          <a:p>
            <a:pPr marL="1325563" lvl="2" indent="-342900">
              <a:buFont typeface="Arial" pitchFamily="34" charset="0"/>
              <a:buChar char="•"/>
            </a:pPr>
            <a:r>
              <a:rPr lang="en-US" sz="1100" dirty="0" smtClean="0"/>
              <a:t>PCAT Super users (administrative level, plus with super user function such as create/delete)</a:t>
            </a:r>
          </a:p>
          <a:p>
            <a:pPr marL="1325563" lvl="2" indent="-342900">
              <a:buFont typeface="Arial" pitchFamily="34" charset="0"/>
              <a:buChar char="•"/>
            </a:pPr>
            <a:r>
              <a:rPr lang="en-US" sz="1100" dirty="0" smtClean="0"/>
              <a:t>SAPI users for inquiry related API function</a:t>
            </a:r>
          </a:p>
          <a:p>
            <a:pPr marL="1325563" lvl="2" indent="-342900">
              <a:buFont typeface="Arial" pitchFamily="34" charset="0"/>
              <a:buChar char="•"/>
            </a:pPr>
            <a:r>
              <a:rPr lang="en-US" sz="1100" dirty="0" smtClean="0"/>
              <a:t>SAPI full API access function</a:t>
            </a:r>
            <a:endParaRPr lang="en-US" sz="1500" dirty="0" smtClean="0"/>
          </a:p>
          <a:p>
            <a:pPr marL="342900" indent="-342900">
              <a:buFont typeface="Arial" pitchFamily="34" charset="0"/>
              <a:buChar char="•"/>
            </a:pPr>
            <a:r>
              <a:rPr lang="en-US" sz="1500" dirty="0" smtClean="0"/>
              <a:t>Agree on the password policy</a:t>
            </a:r>
          </a:p>
          <a:p>
            <a:pPr marL="869950" lvl="1" indent="-342900">
              <a:buFont typeface="Arial" pitchFamily="34" charset="0"/>
              <a:buChar char="•"/>
            </a:pPr>
            <a:endParaRPr lang="en-US" sz="1500" dirty="0"/>
          </a:p>
        </p:txBody>
      </p:sp>
      <p:sp>
        <p:nvSpPr>
          <p:cNvPr id="5" name="Rounded Rectangle 4"/>
          <p:cNvSpPr/>
          <p:nvPr/>
        </p:nvSpPr>
        <p:spPr bwMode="auto">
          <a:xfrm>
            <a:off x="3686175" y="323850"/>
            <a:ext cx="1438275" cy="342900"/>
          </a:xfrm>
          <a:prstGeom prst="round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2813" rtl="0" eaLnBrk="1" fontAlgn="base" latinLnBrk="0" hangingPunct="1">
              <a:lnSpc>
                <a:spcPct val="100000"/>
              </a:lnSpc>
              <a:spcBef>
                <a:spcPct val="20000"/>
              </a:spcBef>
              <a:spcAft>
                <a:spcPct val="0"/>
              </a:spcAft>
              <a:buClr>
                <a:schemeClr val="accent1"/>
              </a:buClr>
              <a:buSzPct val="100000"/>
              <a:buFont typeface="Symbol" pitchFamily="18" charset="2"/>
              <a:buNone/>
              <a:tabLst/>
            </a:pPr>
            <a:r>
              <a:rPr kumimoji="0" lang="en-US" sz="1000" b="1" i="0" u="none" strike="noStrike" cap="none" normalizeH="0" baseline="0" dirty="0" smtClean="0">
                <a:ln>
                  <a:noFill/>
                </a:ln>
                <a:solidFill>
                  <a:schemeClr val="tx1"/>
                </a:solidFill>
                <a:effectLst/>
                <a:latin typeface="Calibri" pitchFamily="34" charset="0"/>
              </a:rPr>
              <a:t>Recommendation</a:t>
            </a:r>
          </a:p>
        </p:txBody>
      </p:sp>
    </p:spTree>
  </p:cSld>
  <p:clrMapOvr>
    <a:masterClrMapping/>
  </p:clrMapOvr>
  <p:transition>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dirty="0">
              <a:solidFill>
                <a:srgbClr val="FF0000"/>
              </a:solidFill>
            </a:endParaRPr>
          </a:p>
        </p:txBody>
      </p:sp>
      <p:pic>
        <p:nvPicPr>
          <p:cNvPr id="6" name="Picture 17"/>
          <p:cNvPicPr>
            <a:picLocks noChangeAspect="1" noChangeArrowheads="1"/>
          </p:cNvPicPr>
          <p:nvPr/>
        </p:nvPicPr>
        <p:blipFill>
          <a:blip r:embed="rId3" cstate="print"/>
          <a:srcRect/>
          <a:stretch>
            <a:fillRect/>
          </a:stretch>
        </p:blipFill>
        <p:spPr bwMode="auto">
          <a:xfrm>
            <a:off x="1" y="4924523"/>
            <a:ext cx="9144000" cy="200025"/>
          </a:xfrm>
          <a:prstGeom prst="rect">
            <a:avLst/>
          </a:prstGeom>
          <a:noFill/>
          <a:ln w="9525">
            <a:noFill/>
            <a:miter lim="800000"/>
            <a:headEnd/>
            <a:tailEnd/>
          </a:ln>
        </p:spPr>
      </p:pic>
      <p:pic>
        <p:nvPicPr>
          <p:cNvPr id="7" name="Picture 17"/>
          <p:cNvPicPr>
            <a:picLocks noChangeAspect="1" noChangeArrowheads="1"/>
          </p:cNvPicPr>
          <p:nvPr/>
        </p:nvPicPr>
        <p:blipFill>
          <a:blip r:embed="rId3" cstate="print"/>
          <a:srcRect/>
          <a:stretch>
            <a:fillRect/>
          </a:stretch>
        </p:blipFill>
        <p:spPr bwMode="auto">
          <a:xfrm>
            <a:off x="1" y="6355217"/>
            <a:ext cx="9144000" cy="200025"/>
          </a:xfrm>
          <a:prstGeom prst="rect">
            <a:avLst/>
          </a:prstGeom>
          <a:noFill/>
          <a:ln w="9525">
            <a:noFill/>
            <a:miter lim="800000"/>
            <a:headEnd/>
            <a:tailEnd/>
          </a:ln>
        </p:spPr>
      </p:pic>
    </p:spTree>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0" y="2170113"/>
            <a:ext cx="9144000" cy="827087"/>
          </a:xfrm>
          <a:prstGeom prst="rect">
            <a:avLst/>
          </a:prstGeom>
          <a:solidFill>
            <a:schemeClr val="tx1">
              <a:lumMod val="20000"/>
              <a:lumOff val="80000"/>
              <a:alpha val="67999"/>
            </a:schemeClr>
          </a:solidFill>
          <a:ln w="9525" algn="ctr">
            <a:noFill/>
            <a:miter lim="800000"/>
            <a:headEnd/>
            <a:tailEnd/>
          </a:ln>
          <a:effectLst/>
        </p:spPr>
        <p:txBody>
          <a:bodyPr wrap="none" lIns="0" tIns="0" rIns="0" bIns="0" anchor="ctr"/>
          <a:lstStyle/>
          <a:p>
            <a:pPr>
              <a:defRPr/>
            </a:pPr>
            <a:endParaRPr lang="en-US">
              <a:latin typeface="Arial" pitchFamily="34" charset="0"/>
              <a:cs typeface="Arial" pitchFamily="34" charset="0"/>
            </a:endParaRPr>
          </a:p>
        </p:txBody>
      </p:sp>
      <p:sp>
        <p:nvSpPr>
          <p:cNvPr id="6" name="Rectangle 4"/>
          <p:cNvSpPr>
            <a:spLocks noChangeArrowheads="1"/>
          </p:cNvSpPr>
          <p:nvPr/>
        </p:nvSpPr>
        <p:spPr bwMode="auto">
          <a:xfrm>
            <a:off x="0" y="3033713"/>
            <a:ext cx="9144000" cy="1006475"/>
          </a:xfrm>
          <a:prstGeom prst="rect">
            <a:avLst/>
          </a:prstGeom>
          <a:solidFill>
            <a:schemeClr val="tx1">
              <a:lumMod val="20000"/>
              <a:lumOff val="80000"/>
              <a:alpha val="67999"/>
            </a:schemeClr>
          </a:solidFill>
          <a:ln w="9525" algn="ctr">
            <a:noFill/>
            <a:miter lim="800000"/>
            <a:headEnd/>
            <a:tailEnd/>
          </a:ln>
          <a:effectLst/>
        </p:spPr>
        <p:txBody>
          <a:bodyPr wrap="none" lIns="0" tIns="0" rIns="0" bIns="0" anchor="ctr"/>
          <a:lstStyle/>
          <a:p>
            <a:pPr>
              <a:defRPr/>
            </a:pPr>
            <a:endParaRPr lang="en-US">
              <a:latin typeface="Arial" pitchFamily="34" charset="0"/>
              <a:cs typeface="Arial" pitchFamily="34" charset="0"/>
            </a:endParaRPr>
          </a:p>
        </p:txBody>
      </p:sp>
      <p:sp>
        <p:nvSpPr>
          <p:cNvPr id="7" name="Rectangle 5"/>
          <p:cNvSpPr>
            <a:spLocks noChangeArrowheads="1"/>
          </p:cNvSpPr>
          <p:nvPr/>
        </p:nvSpPr>
        <p:spPr bwMode="auto">
          <a:xfrm rot="16200000">
            <a:off x="7537451" y="2924175"/>
            <a:ext cx="1852612" cy="382587"/>
          </a:xfrm>
          <a:prstGeom prst="rect">
            <a:avLst/>
          </a:prstGeom>
          <a:solidFill>
            <a:schemeClr val="accent1">
              <a:lumMod val="75000"/>
              <a:alpha val="35001"/>
            </a:schemeClr>
          </a:solidFill>
          <a:ln w="9525" algn="ctr">
            <a:noFill/>
            <a:miter lim="800000"/>
            <a:headEnd/>
            <a:tailEnd/>
          </a:ln>
          <a:effectLst/>
        </p:spPr>
        <p:txBody>
          <a:bodyPr wrap="none" lIns="0" tIns="0" rIns="0" bIns="0" anchor="ctr"/>
          <a:lstStyle/>
          <a:p>
            <a:pPr algn="r" defTabSz="912813">
              <a:defRPr/>
            </a:pPr>
            <a:r>
              <a:rPr lang="en-US" sz="1400" b="1" dirty="0">
                <a:solidFill>
                  <a:schemeClr val="bg1"/>
                </a:solidFill>
                <a:latin typeface="Arial" pitchFamily="34" charset="0"/>
                <a:cs typeface="Arial" pitchFamily="34" charset="0"/>
              </a:rPr>
              <a:t> Product Catalog      </a:t>
            </a:r>
          </a:p>
        </p:txBody>
      </p:sp>
      <p:sp>
        <p:nvSpPr>
          <p:cNvPr id="8" name="Rectangle 6"/>
          <p:cNvSpPr>
            <a:spLocks noChangeArrowheads="1"/>
          </p:cNvSpPr>
          <p:nvPr/>
        </p:nvSpPr>
        <p:spPr bwMode="auto">
          <a:xfrm>
            <a:off x="0" y="4076700"/>
            <a:ext cx="9144000" cy="1117600"/>
          </a:xfrm>
          <a:prstGeom prst="rect">
            <a:avLst/>
          </a:prstGeom>
          <a:solidFill>
            <a:schemeClr val="tx1">
              <a:lumMod val="20000"/>
              <a:lumOff val="80000"/>
              <a:alpha val="67999"/>
            </a:schemeClr>
          </a:solidFill>
          <a:ln w="9525" algn="ctr">
            <a:noFill/>
            <a:miter lim="800000"/>
            <a:headEnd/>
            <a:tailEnd/>
          </a:ln>
          <a:effectLst/>
        </p:spPr>
        <p:txBody>
          <a:bodyPr wrap="none" lIns="0" tIns="0" rIns="0" bIns="0" anchor="ctr"/>
          <a:lstStyle/>
          <a:p>
            <a:pPr>
              <a:defRPr/>
            </a:pPr>
            <a:endParaRPr lang="en-US">
              <a:latin typeface="Arial" pitchFamily="34" charset="0"/>
              <a:cs typeface="Arial" pitchFamily="34" charset="0"/>
            </a:endParaRPr>
          </a:p>
        </p:txBody>
      </p:sp>
      <p:sp>
        <p:nvSpPr>
          <p:cNvPr id="29702" name="Rectangle 7"/>
          <p:cNvSpPr>
            <a:spLocks noChangeArrowheads="1"/>
          </p:cNvSpPr>
          <p:nvPr/>
        </p:nvSpPr>
        <p:spPr bwMode="auto">
          <a:xfrm>
            <a:off x="0" y="5229225"/>
            <a:ext cx="9144000" cy="865188"/>
          </a:xfrm>
          <a:prstGeom prst="rect">
            <a:avLst/>
          </a:prstGeom>
          <a:solidFill>
            <a:srgbClr val="F2F2F2"/>
          </a:solidFill>
          <a:ln w="9525" algn="ctr">
            <a:noFill/>
            <a:miter lim="800000"/>
            <a:headEnd/>
            <a:tailEnd/>
          </a:ln>
        </p:spPr>
        <p:txBody>
          <a:bodyPr wrap="none" lIns="0" tIns="0" rIns="0" bIns="0" anchor="ctr"/>
          <a:lstStyle/>
          <a:p>
            <a:endParaRPr lang="en-US">
              <a:latin typeface="Arial" charset="0"/>
            </a:endParaRPr>
          </a:p>
        </p:txBody>
      </p:sp>
      <p:grpSp>
        <p:nvGrpSpPr>
          <p:cNvPr id="2" name="Group 9"/>
          <p:cNvGrpSpPr>
            <a:grpSpLocks/>
          </p:cNvGrpSpPr>
          <p:nvPr/>
        </p:nvGrpSpPr>
        <p:grpSpPr bwMode="auto">
          <a:xfrm flipV="1">
            <a:off x="2308225" y="5302250"/>
            <a:ext cx="1439863" cy="682625"/>
            <a:chOff x="1701" y="2067"/>
            <a:chExt cx="460" cy="207"/>
          </a:xfrm>
        </p:grpSpPr>
        <p:sp>
          <p:nvSpPr>
            <p:cNvPr id="29777" name="Freeform 10"/>
            <p:cNvSpPr>
              <a:spLocks/>
            </p:cNvSpPr>
            <p:nvPr/>
          </p:nvSpPr>
          <p:spPr bwMode="auto">
            <a:xfrm>
              <a:off x="1701" y="2067"/>
              <a:ext cx="460" cy="207"/>
            </a:xfrm>
            <a:custGeom>
              <a:avLst/>
              <a:gdLst>
                <a:gd name="T0" fmla="*/ 1 w 460"/>
                <a:gd name="T1" fmla="*/ 115 h 207"/>
                <a:gd name="T2" fmla="*/ 8 w 460"/>
                <a:gd name="T3" fmla="*/ 102 h 207"/>
                <a:gd name="T4" fmla="*/ 19 w 460"/>
                <a:gd name="T5" fmla="*/ 91 h 207"/>
                <a:gd name="T6" fmla="*/ 12 w 460"/>
                <a:gd name="T7" fmla="*/ 84 h 207"/>
                <a:gd name="T8" fmla="*/ 5 w 460"/>
                <a:gd name="T9" fmla="*/ 74 h 207"/>
                <a:gd name="T10" fmla="*/ 2 w 460"/>
                <a:gd name="T11" fmla="*/ 63 h 207"/>
                <a:gd name="T12" fmla="*/ 5 w 460"/>
                <a:gd name="T13" fmla="*/ 52 h 207"/>
                <a:gd name="T14" fmla="*/ 12 w 460"/>
                <a:gd name="T15" fmla="*/ 42 h 207"/>
                <a:gd name="T16" fmla="*/ 28 w 460"/>
                <a:gd name="T17" fmla="*/ 31 h 207"/>
                <a:gd name="T18" fmla="*/ 48 w 460"/>
                <a:gd name="T19" fmla="*/ 26 h 207"/>
                <a:gd name="T20" fmla="*/ 77 w 460"/>
                <a:gd name="T21" fmla="*/ 27 h 207"/>
                <a:gd name="T22" fmla="*/ 94 w 460"/>
                <a:gd name="T23" fmla="*/ 11 h 207"/>
                <a:gd name="T24" fmla="*/ 118 w 460"/>
                <a:gd name="T25" fmla="*/ 2 h 207"/>
                <a:gd name="T26" fmla="*/ 146 w 460"/>
                <a:gd name="T27" fmla="*/ 1 h 207"/>
                <a:gd name="T28" fmla="*/ 163 w 460"/>
                <a:gd name="T29" fmla="*/ 4 h 207"/>
                <a:gd name="T30" fmla="*/ 179 w 460"/>
                <a:gd name="T31" fmla="*/ 11 h 207"/>
                <a:gd name="T32" fmla="*/ 196 w 460"/>
                <a:gd name="T33" fmla="*/ 26 h 207"/>
                <a:gd name="T34" fmla="*/ 219 w 460"/>
                <a:gd name="T35" fmla="*/ 21 h 207"/>
                <a:gd name="T36" fmla="*/ 247 w 460"/>
                <a:gd name="T37" fmla="*/ 22 h 207"/>
                <a:gd name="T38" fmla="*/ 264 w 460"/>
                <a:gd name="T39" fmla="*/ 29 h 207"/>
                <a:gd name="T40" fmla="*/ 281 w 460"/>
                <a:gd name="T41" fmla="*/ 16 h 207"/>
                <a:gd name="T42" fmla="*/ 301 w 460"/>
                <a:gd name="T43" fmla="*/ 9 h 207"/>
                <a:gd name="T44" fmla="*/ 323 w 460"/>
                <a:gd name="T45" fmla="*/ 8 h 207"/>
                <a:gd name="T46" fmla="*/ 342 w 460"/>
                <a:gd name="T47" fmla="*/ 11 h 207"/>
                <a:gd name="T48" fmla="*/ 358 w 460"/>
                <a:gd name="T49" fmla="*/ 19 h 207"/>
                <a:gd name="T50" fmla="*/ 370 w 460"/>
                <a:gd name="T51" fmla="*/ 30 h 207"/>
                <a:gd name="T52" fmla="*/ 380 w 460"/>
                <a:gd name="T53" fmla="*/ 43 h 207"/>
                <a:gd name="T54" fmla="*/ 383 w 460"/>
                <a:gd name="T55" fmla="*/ 57 h 207"/>
                <a:gd name="T56" fmla="*/ 411 w 460"/>
                <a:gd name="T57" fmla="*/ 57 h 207"/>
                <a:gd name="T58" fmla="*/ 438 w 460"/>
                <a:gd name="T59" fmla="*/ 64 h 207"/>
                <a:gd name="T60" fmla="*/ 452 w 460"/>
                <a:gd name="T61" fmla="*/ 76 h 207"/>
                <a:gd name="T62" fmla="*/ 458 w 460"/>
                <a:gd name="T63" fmla="*/ 86 h 207"/>
                <a:gd name="T64" fmla="*/ 459 w 460"/>
                <a:gd name="T65" fmla="*/ 99 h 207"/>
                <a:gd name="T66" fmla="*/ 455 w 460"/>
                <a:gd name="T67" fmla="*/ 109 h 207"/>
                <a:gd name="T68" fmla="*/ 446 w 460"/>
                <a:gd name="T69" fmla="*/ 119 h 207"/>
                <a:gd name="T70" fmla="*/ 422 w 460"/>
                <a:gd name="T71" fmla="*/ 130 h 207"/>
                <a:gd name="T72" fmla="*/ 405 w 460"/>
                <a:gd name="T73" fmla="*/ 132 h 207"/>
                <a:gd name="T74" fmla="*/ 394 w 460"/>
                <a:gd name="T75" fmla="*/ 137 h 207"/>
                <a:gd name="T76" fmla="*/ 388 w 460"/>
                <a:gd name="T77" fmla="*/ 149 h 207"/>
                <a:gd name="T78" fmla="*/ 378 w 460"/>
                <a:gd name="T79" fmla="*/ 159 h 207"/>
                <a:gd name="T80" fmla="*/ 364 w 460"/>
                <a:gd name="T81" fmla="*/ 166 h 207"/>
                <a:gd name="T82" fmla="*/ 349 w 460"/>
                <a:gd name="T83" fmla="*/ 171 h 207"/>
                <a:gd name="T84" fmla="*/ 323 w 460"/>
                <a:gd name="T85" fmla="*/ 174 h 207"/>
                <a:gd name="T86" fmla="*/ 312 w 460"/>
                <a:gd name="T87" fmla="*/ 180 h 207"/>
                <a:gd name="T88" fmla="*/ 301 w 460"/>
                <a:gd name="T89" fmla="*/ 192 h 207"/>
                <a:gd name="T90" fmla="*/ 285 w 460"/>
                <a:gd name="T91" fmla="*/ 202 h 207"/>
                <a:gd name="T92" fmla="*/ 264 w 460"/>
                <a:gd name="T93" fmla="*/ 207 h 207"/>
                <a:gd name="T94" fmla="*/ 240 w 460"/>
                <a:gd name="T95" fmla="*/ 206 h 207"/>
                <a:gd name="T96" fmla="*/ 221 w 460"/>
                <a:gd name="T97" fmla="*/ 201 h 207"/>
                <a:gd name="T98" fmla="*/ 206 w 460"/>
                <a:gd name="T99" fmla="*/ 191 h 207"/>
                <a:gd name="T100" fmla="*/ 186 w 460"/>
                <a:gd name="T101" fmla="*/ 195 h 207"/>
                <a:gd name="T102" fmla="*/ 163 w 460"/>
                <a:gd name="T103" fmla="*/ 194 h 207"/>
                <a:gd name="T104" fmla="*/ 143 w 460"/>
                <a:gd name="T105" fmla="*/ 187 h 207"/>
                <a:gd name="T106" fmla="*/ 127 w 460"/>
                <a:gd name="T107" fmla="*/ 176 h 207"/>
                <a:gd name="T108" fmla="*/ 105 w 460"/>
                <a:gd name="T109" fmla="*/ 175 h 207"/>
                <a:gd name="T110" fmla="*/ 85 w 460"/>
                <a:gd name="T111" fmla="*/ 167 h 207"/>
                <a:gd name="T112" fmla="*/ 71 w 460"/>
                <a:gd name="T113" fmla="*/ 163 h 207"/>
                <a:gd name="T114" fmla="*/ 53 w 460"/>
                <a:gd name="T115" fmla="*/ 166 h 207"/>
                <a:gd name="T116" fmla="*/ 33 w 460"/>
                <a:gd name="T117" fmla="*/ 163 h 207"/>
                <a:gd name="T118" fmla="*/ 15 w 460"/>
                <a:gd name="T119" fmla="*/ 154 h 207"/>
                <a:gd name="T120" fmla="*/ 6 w 460"/>
                <a:gd name="T121" fmla="*/ 144 h 207"/>
                <a:gd name="T122" fmla="*/ 1 w 460"/>
                <a:gd name="T123" fmla="*/ 133 h 2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60"/>
                <a:gd name="T187" fmla="*/ 0 h 207"/>
                <a:gd name="T188" fmla="*/ 460 w 460"/>
                <a:gd name="T189" fmla="*/ 207 h 2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60" h="207">
                  <a:moveTo>
                    <a:pt x="0" y="124"/>
                  </a:moveTo>
                  <a:lnTo>
                    <a:pt x="0" y="120"/>
                  </a:lnTo>
                  <a:lnTo>
                    <a:pt x="1" y="115"/>
                  </a:lnTo>
                  <a:lnTo>
                    <a:pt x="3" y="111"/>
                  </a:lnTo>
                  <a:lnTo>
                    <a:pt x="5" y="106"/>
                  </a:lnTo>
                  <a:lnTo>
                    <a:pt x="8" y="102"/>
                  </a:lnTo>
                  <a:lnTo>
                    <a:pt x="11" y="99"/>
                  </a:lnTo>
                  <a:lnTo>
                    <a:pt x="15" y="94"/>
                  </a:lnTo>
                  <a:lnTo>
                    <a:pt x="19" y="91"/>
                  </a:lnTo>
                  <a:lnTo>
                    <a:pt x="19" y="90"/>
                  </a:lnTo>
                  <a:lnTo>
                    <a:pt x="15" y="87"/>
                  </a:lnTo>
                  <a:lnTo>
                    <a:pt x="12" y="84"/>
                  </a:lnTo>
                  <a:lnTo>
                    <a:pt x="9" y="81"/>
                  </a:lnTo>
                  <a:lnTo>
                    <a:pt x="7" y="78"/>
                  </a:lnTo>
                  <a:lnTo>
                    <a:pt x="5" y="74"/>
                  </a:lnTo>
                  <a:lnTo>
                    <a:pt x="3" y="71"/>
                  </a:lnTo>
                  <a:lnTo>
                    <a:pt x="3" y="67"/>
                  </a:lnTo>
                  <a:lnTo>
                    <a:pt x="2" y="63"/>
                  </a:lnTo>
                  <a:lnTo>
                    <a:pt x="3" y="59"/>
                  </a:lnTo>
                  <a:lnTo>
                    <a:pt x="3" y="55"/>
                  </a:lnTo>
                  <a:lnTo>
                    <a:pt x="5" y="52"/>
                  </a:lnTo>
                  <a:lnTo>
                    <a:pt x="7" y="48"/>
                  </a:lnTo>
                  <a:lnTo>
                    <a:pt x="9" y="45"/>
                  </a:lnTo>
                  <a:lnTo>
                    <a:pt x="12" y="42"/>
                  </a:lnTo>
                  <a:lnTo>
                    <a:pt x="15" y="39"/>
                  </a:lnTo>
                  <a:lnTo>
                    <a:pt x="19" y="36"/>
                  </a:lnTo>
                  <a:lnTo>
                    <a:pt x="28" y="31"/>
                  </a:lnTo>
                  <a:lnTo>
                    <a:pt x="37" y="28"/>
                  </a:lnTo>
                  <a:lnTo>
                    <a:pt x="42" y="27"/>
                  </a:lnTo>
                  <a:lnTo>
                    <a:pt x="48" y="26"/>
                  </a:lnTo>
                  <a:lnTo>
                    <a:pt x="59" y="25"/>
                  </a:lnTo>
                  <a:lnTo>
                    <a:pt x="68" y="25"/>
                  </a:lnTo>
                  <a:lnTo>
                    <a:pt x="77" y="27"/>
                  </a:lnTo>
                  <a:lnTo>
                    <a:pt x="82" y="21"/>
                  </a:lnTo>
                  <a:lnTo>
                    <a:pt x="87" y="15"/>
                  </a:lnTo>
                  <a:lnTo>
                    <a:pt x="94" y="11"/>
                  </a:lnTo>
                  <a:lnTo>
                    <a:pt x="101" y="7"/>
                  </a:lnTo>
                  <a:lnTo>
                    <a:pt x="109" y="4"/>
                  </a:lnTo>
                  <a:lnTo>
                    <a:pt x="118" y="2"/>
                  </a:lnTo>
                  <a:lnTo>
                    <a:pt x="128" y="1"/>
                  </a:lnTo>
                  <a:lnTo>
                    <a:pt x="137" y="0"/>
                  </a:lnTo>
                  <a:lnTo>
                    <a:pt x="146" y="1"/>
                  </a:lnTo>
                  <a:lnTo>
                    <a:pt x="155" y="2"/>
                  </a:lnTo>
                  <a:lnTo>
                    <a:pt x="159" y="3"/>
                  </a:lnTo>
                  <a:lnTo>
                    <a:pt x="163" y="4"/>
                  </a:lnTo>
                  <a:lnTo>
                    <a:pt x="167" y="6"/>
                  </a:lnTo>
                  <a:lnTo>
                    <a:pt x="171" y="7"/>
                  </a:lnTo>
                  <a:lnTo>
                    <a:pt x="179" y="11"/>
                  </a:lnTo>
                  <a:lnTo>
                    <a:pt x="186" y="15"/>
                  </a:lnTo>
                  <a:lnTo>
                    <a:pt x="192" y="21"/>
                  </a:lnTo>
                  <a:lnTo>
                    <a:pt x="196" y="26"/>
                  </a:lnTo>
                  <a:lnTo>
                    <a:pt x="203" y="24"/>
                  </a:lnTo>
                  <a:lnTo>
                    <a:pt x="211" y="22"/>
                  </a:lnTo>
                  <a:lnTo>
                    <a:pt x="219" y="21"/>
                  </a:lnTo>
                  <a:lnTo>
                    <a:pt x="228" y="20"/>
                  </a:lnTo>
                  <a:lnTo>
                    <a:pt x="238" y="21"/>
                  </a:lnTo>
                  <a:lnTo>
                    <a:pt x="247" y="22"/>
                  </a:lnTo>
                  <a:lnTo>
                    <a:pt x="256" y="25"/>
                  </a:lnTo>
                  <a:lnTo>
                    <a:pt x="260" y="27"/>
                  </a:lnTo>
                  <a:lnTo>
                    <a:pt x="264" y="29"/>
                  </a:lnTo>
                  <a:lnTo>
                    <a:pt x="269" y="24"/>
                  </a:lnTo>
                  <a:lnTo>
                    <a:pt x="275" y="20"/>
                  </a:lnTo>
                  <a:lnTo>
                    <a:pt x="281" y="16"/>
                  </a:lnTo>
                  <a:lnTo>
                    <a:pt x="287" y="13"/>
                  </a:lnTo>
                  <a:lnTo>
                    <a:pt x="294" y="11"/>
                  </a:lnTo>
                  <a:lnTo>
                    <a:pt x="301" y="9"/>
                  </a:lnTo>
                  <a:lnTo>
                    <a:pt x="309" y="8"/>
                  </a:lnTo>
                  <a:lnTo>
                    <a:pt x="317" y="7"/>
                  </a:lnTo>
                  <a:lnTo>
                    <a:pt x="323" y="8"/>
                  </a:lnTo>
                  <a:lnTo>
                    <a:pt x="330" y="8"/>
                  </a:lnTo>
                  <a:lnTo>
                    <a:pt x="336" y="10"/>
                  </a:lnTo>
                  <a:lnTo>
                    <a:pt x="342" y="11"/>
                  </a:lnTo>
                  <a:lnTo>
                    <a:pt x="348" y="13"/>
                  </a:lnTo>
                  <a:lnTo>
                    <a:pt x="353" y="16"/>
                  </a:lnTo>
                  <a:lnTo>
                    <a:pt x="358" y="19"/>
                  </a:lnTo>
                  <a:lnTo>
                    <a:pt x="363" y="23"/>
                  </a:lnTo>
                  <a:lnTo>
                    <a:pt x="367" y="26"/>
                  </a:lnTo>
                  <a:lnTo>
                    <a:pt x="370" y="30"/>
                  </a:lnTo>
                  <a:lnTo>
                    <a:pt x="374" y="34"/>
                  </a:lnTo>
                  <a:lnTo>
                    <a:pt x="377" y="38"/>
                  </a:lnTo>
                  <a:lnTo>
                    <a:pt x="380" y="43"/>
                  </a:lnTo>
                  <a:lnTo>
                    <a:pt x="381" y="47"/>
                  </a:lnTo>
                  <a:lnTo>
                    <a:pt x="382" y="52"/>
                  </a:lnTo>
                  <a:lnTo>
                    <a:pt x="383" y="57"/>
                  </a:lnTo>
                  <a:lnTo>
                    <a:pt x="391" y="56"/>
                  </a:lnTo>
                  <a:lnTo>
                    <a:pt x="399" y="56"/>
                  </a:lnTo>
                  <a:lnTo>
                    <a:pt x="411" y="57"/>
                  </a:lnTo>
                  <a:lnTo>
                    <a:pt x="422" y="59"/>
                  </a:lnTo>
                  <a:lnTo>
                    <a:pt x="433" y="62"/>
                  </a:lnTo>
                  <a:lnTo>
                    <a:pt x="438" y="64"/>
                  </a:lnTo>
                  <a:lnTo>
                    <a:pt x="442" y="67"/>
                  </a:lnTo>
                  <a:lnTo>
                    <a:pt x="449" y="73"/>
                  </a:lnTo>
                  <a:lnTo>
                    <a:pt x="452" y="76"/>
                  </a:lnTo>
                  <a:lnTo>
                    <a:pt x="455" y="79"/>
                  </a:lnTo>
                  <a:lnTo>
                    <a:pt x="457" y="82"/>
                  </a:lnTo>
                  <a:lnTo>
                    <a:pt x="458" y="86"/>
                  </a:lnTo>
                  <a:lnTo>
                    <a:pt x="459" y="90"/>
                  </a:lnTo>
                  <a:lnTo>
                    <a:pt x="460" y="94"/>
                  </a:lnTo>
                  <a:lnTo>
                    <a:pt x="459" y="99"/>
                  </a:lnTo>
                  <a:lnTo>
                    <a:pt x="458" y="102"/>
                  </a:lnTo>
                  <a:lnTo>
                    <a:pt x="457" y="106"/>
                  </a:lnTo>
                  <a:lnTo>
                    <a:pt x="455" y="109"/>
                  </a:lnTo>
                  <a:lnTo>
                    <a:pt x="452" y="113"/>
                  </a:lnTo>
                  <a:lnTo>
                    <a:pt x="449" y="116"/>
                  </a:lnTo>
                  <a:lnTo>
                    <a:pt x="446" y="119"/>
                  </a:lnTo>
                  <a:lnTo>
                    <a:pt x="442" y="122"/>
                  </a:lnTo>
                  <a:lnTo>
                    <a:pt x="433" y="126"/>
                  </a:lnTo>
                  <a:lnTo>
                    <a:pt x="422" y="130"/>
                  </a:lnTo>
                  <a:lnTo>
                    <a:pt x="417" y="131"/>
                  </a:lnTo>
                  <a:lnTo>
                    <a:pt x="411" y="132"/>
                  </a:lnTo>
                  <a:lnTo>
                    <a:pt x="405" y="132"/>
                  </a:lnTo>
                  <a:lnTo>
                    <a:pt x="399" y="133"/>
                  </a:lnTo>
                  <a:lnTo>
                    <a:pt x="396" y="133"/>
                  </a:lnTo>
                  <a:lnTo>
                    <a:pt x="394" y="137"/>
                  </a:lnTo>
                  <a:lnTo>
                    <a:pt x="393" y="141"/>
                  </a:lnTo>
                  <a:lnTo>
                    <a:pt x="391" y="145"/>
                  </a:lnTo>
                  <a:lnTo>
                    <a:pt x="388" y="149"/>
                  </a:lnTo>
                  <a:lnTo>
                    <a:pt x="385" y="152"/>
                  </a:lnTo>
                  <a:lnTo>
                    <a:pt x="382" y="155"/>
                  </a:lnTo>
                  <a:lnTo>
                    <a:pt x="378" y="159"/>
                  </a:lnTo>
                  <a:lnTo>
                    <a:pt x="373" y="161"/>
                  </a:lnTo>
                  <a:lnTo>
                    <a:pt x="369" y="164"/>
                  </a:lnTo>
                  <a:lnTo>
                    <a:pt x="364" y="166"/>
                  </a:lnTo>
                  <a:lnTo>
                    <a:pt x="359" y="168"/>
                  </a:lnTo>
                  <a:lnTo>
                    <a:pt x="354" y="170"/>
                  </a:lnTo>
                  <a:lnTo>
                    <a:pt x="349" y="171"/>
                  </a:lnTo>
                  <a:lnTo>
                    <a:pt x="343" y="173"/>
                  </a:lnTo>
                  <a:lnTo>
                    <a:pt x="332" y="174"/>
                  </a:lnTo>
                  <a:lnTo>
                    <a:pt x="323" y="174"/>
                  </a:lnTo>
                  <a:lnTo>
                    <a:pt x="316" y="173"/>
                  </a:lnTo>
                  <a:lnTo>
                    <a:pt x="314" y="176"/>
                  </a:lnTo>
                  <a:lnTo>
                    <a:pt x="312" y="180"/>
                  </a:lnTo>
                  <a:lnTo>
                    <a:pt x="310" y="183"/>
                  </a:lnTo>
                  <a:lnTo>
                    <a:pt x="307" y="187"/>
                  </a:lnTo>
                  <a:lnTo>
                    <a:pt x="301" y="192"/>
                  </a:lnTo>
                  <a:lnTo>
                    <a:pt x="293" y="197"/>
                  </a:lnTo>
                  <a:lnTo>
                    <a:pt x="289" y="200"/>
                  </a:lnTo>
                  <a:lnTo>
                    <a:pt x="285" y="202"/>
                  </a:lnTo>
                  <a:lnTo>
                    <a:pt x="280" y="203"/>
                  </a:lnTo>
                  <a:lnTo>
                    <a:pt x="275" y="205"/>
                  </a:lnTo>
                  <a:lnTo>
                    <a:pt x="264" y="207"/>
                  </a:lnTo>
                  <a:lnTo>
                    <a:pt x="254" y="207"/>
                  </a:lnTo>
                  <a:lnTo>
                    <a:pt x="247" y="207"/>
                  </a:lnTo>
                  <a:lnTo>
                    <a:pt x="240" y="206"/>
                  </a:lnTo>
                  <a:lnTo>
                    <a:pt x="234" y="205"/>
                  </a:lnTo>
                  <a:lnTo>
                    <a:pt x="228" y="203"/>
                  </a:lnTo>
                  <a:lnTo>
                    <a:pt x="221" y="201"/>
                  </a:lnTo>
                  <a:lnTo>
                    <a:pt x="215" y="198"/>
                  </a:lnTo>
                  <a:lnTo>
                    <a:pt x="210" y="195"/>
                  </a:lnTo>
                  <a:lnTo>
                    <a:pt x="206" y="191"/>
                  </a:lnTo>
                  <a:lnTo>
                    <a:pt x="199" y="193"/>
                  </a:lnTo>
                  <a:lnTo>
                    <a:pt x="193" y="194"/>
                  </a:lnTo>
                  <a:lnTo>
                    <a:pt x="186" y="195"/>
                  </a:lnTo>
                  <a:lnTo>
                    <a:pt x="179" y="195"/>
                  </a:lnTo>
                  <a:lnTo>
                    <a:pt x="171" y="195"/>
                  </a:lnTo>
                  <a:lnTo>
                    <a:pt x="163" y="194"/>
                  </a:lnTo>
                  <a:lnTo>
                    <a:pt x="156" y="192"/>
                  </a:lnTo>
                  <a:lnTo>
                    <a:pt x="149" y="190"/>
                  </a:lnTo>
                  <a:lnTo>
                    <a:pt x="143" y="187"/>
                  </a:lnTo>
                  <a:lnTo>
                    <a:pt x="137" y="184"/>
                  </a:lnTo>
                  <a:lnTo>
                    <a:pt x="132" y="180"/>
                  </a:lnTo>
                  <a:lnTo>
                    <a:pt x="127" y="176"/>
                  </a:lnTo>
                  <a:lnTo>
                    <a:pt x="116" y="176"/>
                  </a:lnTo>
                  <a:lnTo>
                    <a:pt x="110" y="176"/>
                  </a:lnTo>
                  <a:lnTo>
                    <a:pt x="105" y="175"/>
                  </a:lnTo>
                  <a:lnTo>
                    <a:pt x="99" y="174"/>
                  </a:lnTo>
                  <a:lnTo>
                    <a:pt x="94" y="173"/>
                  </a:lnTo>
                  <a:lnTo>
                    <a:pt x="85" y="167"/>
                  </a:lnTo>
                  <a:lnTo>
                    <a:pt x="81" y="165"/>
                  </a:lnTo>
                  <a:lnTo>
                    <a:pt x="77" y="162"/>
                  </a:lnTo>
                  <a:lnTo>
                    <a:pt x="71" y="163"/>
                  </a:lnTo>
                  <a:lnTo>
                    <a:pt x="65" y="165"/>
                  </a:lnTo>
                  <a:lnTo>
                    <a:pt x="59" y="166"/>
                  </a:lnTo>
                  <a:lnTo>
                    <a:pt x="53" y="166"/>
                  </a:lnTo>
                  <a:lnTo>
                    <a:pt x="43" y="165"/>
                  </a:lnTo>
                  <a:lnTo>
                    <a:pt x="38" y="164"/>
                  </a:lnTo>
                  <a:lnTo>
                    <a:pt x="33" y="163"/>
                  </a:lnTo>
                  <a:lnTo>
                    <a:pt x="28" y="161"/>
                  </a:lnTo>
                  <a:lnTo>
                    <a:pt x="24" y="159"/>
                  </a:lnTo>
                  <a:lnTo>
                    <a:pt x="15" y="154"/>
                  </a:lnTo>
                  <a:lnTo>
                    <a:pt x="12" y="151"/>
                  </a:lnTo>
                  <a:lnTo>
                    <a:pt x="9" y="148"/>
                  </a:lnTo>
                  <a:lnTo>
                    <a:pt x="6" y="144"/>
                  </a:lnTo>
                  <a:lnTo>
                    <a:pt x="4" y="141"/>
                  </a:lnTo>
                  <a:lnTo>
                    <a:pt x="2" y="137"/>
                  </a:lnTo>
                  <a:lnTo>
                    <a:pt x="1" y="133"/>
                  </a:lnTo>
                  <a:lnTo>
                    <a:pt x="0" y="129"/>
                  </a:lnTo>
                  <a:lnTo>
                    <a:pt x="0" y="124"/>
                  </a:lnTo>
                  <a:close/>
                </a:path>
              </a:pathLst>
            </a:custGeom>
            <a:gradFill rotWithShape="0">
              <a:gsLst>
                <a:gs pos="0">
                  <a:srgbClr val="D2DEE7"/>
                </a:gs>
                <a:gs pos="100000">
                  <a:srgbClr val="618BAA"/>
                </a:gs>
              </a:gsLst>
              <a:lin ang="5400000" scaled="1"/>
            </a:gradFill>
            <a:ln w="9525">
              <a:noFill/>
              <a:round/>
              <a:headEnd/>
              <a:tailEnd/>
            </a:ln>
          </p:spPr>
          <p:txBody>
            <a:bodyPr/>
            <a:lstStyle/>
            <a:p>
              <a:endParaRPr lang="en-US"/>
            </a:p>
          </p:txBody>
        </p:sp>
        <p:sp>
          <p:nvSpPr>
            <p:cNvPr id="29778" name="Freeform 11"/>
            <p:cNvSpPr>
              <a:spLocks/>
            </p:cNvSpPr>
            <p:nvPr/>
          </p:nvSpPr>
          <p:spPr bwMode="auto">
            <a:xfrm>
              <a:off x="1701" y="2067"/>
              <a:ext cx="460" cy="207"/>
            </a:xfrm>
            <a:custGeom>
              <a:avLst/>
              <a:gdLst>
                <a:gd name="T0" fmla="*/ 1 w 460"/>
                <a:gd name="T1" fmla="*/ 115 h 207"/>
                <a:gd name="T2" fmla="*/ 8 w 460"/>
                <a:gd name="T3" fmla="*/ 102 h 207"/>
                <a:gd name="T4" fmla="*/ 19 w 460"/>
                <a:gd name="T5" fmla="*/ 91 h 207"/>
                <a:gd name="T6" fmla="*/ 12 w 460"/>
                <a:gd name="T7" fmla="*/ 84 h 207"/>
                <a:gd name="T8" fmla="*/ 5 w 460"/>
                <a:gd name="T9" fmla="*/ 74 h 207"/>
                <a:gd name="T10" fmla="*/ 2 w 460"/>
                <a:gd name="T11" fmla="*/ 63 h 207"/>
                <a:gd name="T12" fmla="*/ 5 w 460"/>
                <a:gd name="T13" fmla="*/ 52 h 207"/>
                <a:gd name="T14" fmla="*/ 12 w 460"/>
                <a:gd name="T15" fmla="*/ 42 h 207"/>
                <a:gd name="T16" fmla="*/ 28 w 460"/>
                <a:gd name="T17" fmla="*/ 31 h 207"/>
                <a:gd name="T18" fmla="*/ 48 w 460"/>
                <a:gd name="T19" fmla="*/ 26 h 207"/>
                <a:gd name="T20" fmla="*/ 77 w 460"/>
                <a:gd name="T21" fmla="*/ 27 h 207"/>
                <a:gd name="T22" fmla="*/ 94 w 460"/>
                <a:gd name="T23" fmla="*/ 11 h 207"/>
                <a:gd name="T24" fmla="*/ 118 w 460"/>
                <a:gd name="T25" fmla="*/ 2 h 207"/>
                <a:gd name="T26" fmla="*/ 146 w 460"/>
                <a:gd name="T27" fmla="*/ 1 h 207"/>
                <a:gd name="T28" fmla="*/ 163 w 460"/>
                <a:gd name="T29" fmla="*/ 4 h 207"/>
                <a:gd name="T30" fmla="*/ 179 w 460"/>
                <a:gd name="T31" fmla="*/ 11 h 207"/>
                <a:gd name="T32" fmla="*/ 196 w 460"/>
                <a:gd name="T33" fmla="*/ 26 h 207"/>
                <a:gd name="T34" fmla="*/ 219 w 460"/>
                <a:gd name="T35" fmla="*/ 21 h 207"/>
                <a:gd name="T36" fmla="*/ 247 w 460"/>
                <a:gd name="T37" fmla="*/ 22 h 207"/>
                <a:gd name="T38" fmla="*/ 264 w 460"/>
                <a:gd name="T39" fmla="*/ 29 h 207"/>
                <a:gd name="T40" fmla="*/ 281 w 460"/>
                <a:gd name="T41" fmla="*/ 16 h 207"/>
                <a:gd name="T42" fmla="*/ 301 w 460"/>
                <a:gd name="T43" fmla="*/ 9 h 207"/>
                <a:gd name="T44" fmla="*/ 323 w 460"/>
                <a:gd name="T45" fmla="*/ 8 h 207"/>
                <a:gd name="T46" fmla="*/ 342 w 460"/>
                <a:gd name="T47" fmla="*/ 11 h 207"/>
                <a:gd name="T48" fmla="*/ 358 w 460"/>
                <a:gd name="T49" fmla="*/ 19 h 207"/>
                <a:gd name="T50" fmla="*/ 370 w 460"/>
                <a:gd name="T51" fmla="*/ 30 h 207"/>
                <a:gd name="T52" fmla="*/ 380 w 460"/>
                <a:gd name="T53" fmla="*/ 43 h 207"/>
                <a:gd name="T54" fmla="*/ 383 w 460"/>
                <a:gd name="T55" fmla="*/ 57 h 207"/>
                <a:gd name="T56" fmla="*/ 411 w 460"/>
                <a:gd name="T57" fmla="*/ 57 h 207"/>
                <a:gd name="T58" fmla="*/ 438 w 460"/>
                <a:gd name="T59" fmla="*/ 64 h 207"/>
                <a:gd name="T60" fmla="*/ 452 w 460"/>
                <a:gd name="T61" fmla="*/ 76 h 207"/>
                <a:gd name="T62" fmla="*/ 458 w 460"/>
                <a:gd name="T63" fmla="*/ 86 h 207"/>
                <a:gd name="T64" fmla="*/ 459 w 460"/>
                <a:gd name="T65" fmla="*/ 99 h 207"/>
                <a:gd name="T66" fmla="*/ 455 w 460"/>
                <a:gd name="T67" fmla="*/ 109 h 207"/>
                <a:gd name="T68" fmla="*/ 446 w 460"/>
                <a:gd name="T69" fmla="*/ 119 h 207"/>
                <a:gd name="T70" fmla="*/ 422 w 460"/>
                <a:gd name="T71" fmla="*/ 130 h 207"/>
                <a:gd name="T72" fmla="*/ 405 w 460"/>
                <a:gd name="T73" fmla="*/ 132 h 207"/>
                <a:gd name="T74" fmla="*/ 394 w 460"/>
                <a:gd name="T75" fmla="*/ 137 h 207"/>
                <a:gd name="T76" fmla="*/ 388 w 460"/>
                <a:gd name="T77" fmla="*/ 149 h 207"/>
                <a:gd name="T78" fmla="*/ 378 w 460"/>
                <a:gd name="T79" fmla="*/ 159 h 207"/>
                <a:gd name="T80" fmla="*/ 364 w 460"/>
                <a:gd name="T81" fmla="*/ 166 h 207"/>
                <a:gd name="T82" fmla="*/ 349 w 460"/>
                <a:gd name="T83" fmla="*/ 171 h 207"/>
                <a:gd name="T84" fmla="*/ 323 w 460"/>
                <a:gd name="T85" fmla="*/ 174 h 207"/>
                <a:gd name="T86" fmla="*/ 312 w 460"/>
                <a:gd name="T87" fmla="*/ 180 h 207"/>
                <a:gd name="T88" fmla="*/ 301 w 460"/>
                <a:gd name="T89" fmla="*/ 192 h 207"/>
                <a:gd name="T90" fmla="*/ 285 w 460"/>
                <a:gd name="T91" fmla="*/ 202 h 207"/>
                <a:gd name="T92" fmla="*/ 264 w 460"/>
                <a:gd name="T93" fmla="*/ 207 h 207"/>
                <a:gd name="T94" fmla="*/ 240 w 460"/>
                <a:gd name="T95" fmla="*/ 206 h 207"/>
                <a:gd name="T96" fmla="*/ 221 w 460"/>
                <a:gd name="T97" fmla="*/ 201 h 207"/>
                <a:gd name="T98" fmla="*/ 206 w 460"/>
                <a:gd name="T99" fmla="*/ 191 h 207"/>
                <a:gd name="T100" fmla="*/ 186 w 460"/>
                <a:gd name="T101" fmla="*/ 195 h 207"/>
                <a:gd name="T102" fmla="*/ 163 w 460"/>
                <a:gd name="T103" fmla="*/ 194 h 207"/>
                <a:gd name="T104" fmla="*/ 143 w 460"/>
                <a:gd name="T105" fmla="*/ 187 h 207"/>
                <a:gd name="T106" fmla="*/ 127 w 460"/>
                <a:gd name="T107" fmla="*/ 176 h 207"/>
                <a:gd name="T108" fmla="*/ 105 w 460"/>
                <a:gd name="T109" fmla="*/ 175 h 207"/>
                <a:gd name="T110" fmla="*/ 85 w 460"/>
                <a:gd name="T111" fmla="*/ 167 h 207"/>
                <a:gd name="T112" fmla="*/ 71 w 460"/>
                <a:gd name="T113" fmla="*/ 163 h 207"/>
                <a:gd name="T114" fmla="*/ 53 w 460"/>
                <a:gd name="T115" fmla="*/ 166 h 207"/>
                <a:gd name="T116" fmla="*/ 33 w 460"/>
                <a:gd name="T117" fmla="*/ 163 h 207"/>
                <a:gd name="T118" fmla="*/ 15 w 460"/>
                <a:gd name="T119" fmla="*/ 154 h 207"/>
                <a:gd name="T120" fmla="*/ 6 w 460"/>
                <a:gd name="T121" fmla="*/ 144 h 207"/>
                <a:gd name="T122" fmla="*/ 1 w 460"/>
                <a:gd name="T123" fmla="*/ 133 h 2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60"/>
                <a:gd name="T187" fmla="*/ 0 h 207"/>
                <a:gd name="T188" fmla="*/ 460 w 460"/>
                <a:gd name="T189" fmla="*/ 207 h 2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60" h="207">
                  <a:moveTo>
                    <a:pt x="0" y="124"/>
                  </a:moveTo>
                  <a:lnTo>
                    <a:pt x="0" y="120"/>
                  </a:lnTo>
                  <a:lnTo>
                    <a:pt x="1" y="115"/>
                  </a:lnTo>
                  <a:lnTo>
                    <a:pt x="3" y="111"/>
                  </a:lnTo>
                  <a:lnTo>
                    <a:pt x="5" y="106"/>
                  </a:lnTo>
                  <a:lnTo>
                    <a:pt x="8" y="102"/>
                  </a:lnTo>
                  <a:lnTo>
                    <a:pt x="11" y="99"/>
                  </a:lnTo>
                  <a:lnTo>
                    <a:pt x="15" y="94"/>
                  </a:lnTo>
                  <a:lnTo>
                    <a:pt x="19" y="91"/>
                  </a:lnTo>
                  <a:lnTo>
                    <a:pt x="19" y="90"/>
                  </a:lnTo>
                  <a:lnTo>
                    <a:pt x="15" y="87"/>
                  </a:lnTo>
                  <a:lnTo>
                    <a:pt x="12" y="84"/>
                  </a:lnTo>
                  <a:lnTo>
                    <a:pt x="9" y="81"/>
                  </a:lnTo>
                  <a:lnTo>
                    <a:pt x="7" y="78"/>
                  </a:lnTo>
                  <a:lnTo>
                    <a:pt x="5" y="74"/>
                  </a:lnTo>
                  <a:lnTo>
                    <a:pt x="3" y="71"/>
                  </a:lnTo>
                  <a:lnTo>
                    <a:pt x="3" y="67"/>
                  </a:lnTo>
                  <a:lnTo>
                    <a:pt x="2" y="63"/>
                  </a:lnTo>
                  <a:lnTo>
                    <a:pt x="3" y="59"/>
                  </a:lnTo>
                  <a:lnTo>
                    <a:pt x="3" y="55"/>
                  </a:lnTo>
                  <a:lnTo>
                    <a:pt x="5" y="52"/>
                  </a:lnTo>
                  <a:lnTo>
                    <a:pt x="7" y="48"/>
                  </a:lnTo>
                  <a:lnTo>
                    <a:pt x="9" y="45"/>
                  </a:lnTo>
                  <a:lnTo>
                    <a:pt x="12" y="42"/>
                  </a:lnTo>
                  <a:lnTo>
                    <a:pt x="15" y="39"/>
                  </a:lnTo>
                  <a:lnTo>
                    <a:pt x="19" y="36"/>
                  </a:lnTo>
                  <a:lnTo>
                    <a:pt x="28" y="31"/>
                  </a:lnTo>
                  <a:lnTo>
                    <a:pt x="37" y="28"/>
                  </a:lnTo>
                  <a:lnTo>
                    <a:pt x="42" y="27"/>
                  </a:lnTo>
                  <a:lnTo>
                    <a:pt x="48" y="26"/>
                  </a:lnTo>
                  <a:lnTo>
                    <a:pt x="59" y="25"/>
                  </a:lnTo>
                  <a:lnTo>
                    <a:pt x="68" y="25"/>
                  </a:lnTo>
                  <a:lnTo>
                    <a:pt x="77" y="27"/>
                  </a:lnTo>
                  <a:lnTo>
                    <a:pt x="82" y="21"/>
                  </a:lnTo>
                  <a:lnTo>
                    <a:pt x="87" y="15"/>
                  </a:lnTo>
                  <a:lnTo>
                    <a:pt x="94" y="11"/>
                  </a:lnTo>
                  <a:lnTo>
                    <a:pt x="101" y="7"/>
                  </a:lnTo>
                  <a:lnTo>
                    <a:pt x="109" y="4"/>
                  </a:lnTo>
                  <a:lnTo>
                    <a:pt x="118" y="2"/>
                  </a:lnTo>
                  <a:lnTo>
                    <a:pt x="128" y="1"/>
                  </a:lnTo>
                  <a:lnTo>
                    <a:pt x="137" y="0"/>
                  </a:lnTo>
                  <a:lnTo>
                    <a:pt x="146" y="1"/>
                  </a:lnTo>
                  <a:lnTo>
                    <a:pt x="155" y="2"/>
                  </a:lnTo>
                  <a:lnTo>
                    <a:pt x="159" y="3"/>
                  </a:lnTo>
                  <a:lnTo>
                    <a:pt x="163" y="4"/>
                  </a:lnTo>
                  <a:lnTo>
                    <a:pt x="167" y="6"/>
                  </a:lnTo>
                  <a:lnTo>
                    <a:pt x="171" y="7"/>
                  </a:lnTo>
                  <a:lnTo>
                    <a:pt x="179" y="11"/>
                  </a:lnTo>
                  <a:lnTo>
                    <a:pt x="186" y="15"/>
                  </a:lnTo>
                  <a:lnTo>
                    <a:pt x="192" y="21"/>
                  </a:lnTo>
                  <a:lnTo>
                    <a:pt x="196" y="26"/>
                  </a:lnTo>
                  <a:lnTo>
                    <a:pt x="203" y="24"/>
                  </a:lnTo>
                  <a:lnTo>
                    <a:pt x="211" y="22"/>
                  </a:lnTo>
                  <a:lnTo>
                    <a:pt x="219" y="21"/>
                  </a:lnTo>
                  <a:lnTo>
                    <a:pt x="228" y="20"/>
                  </a:lnTo>
                  <a:lnTo>
                    <a:pt x="238" y="21"/>
                  </a:lnTo>
                  <a:lnTo>
                    <a:pt x="247" y="22"/>
                  </a:lnTo>
                  <a:lnTo>
                    <a:pt x="256" y="25"/>
                  </a:lnTo>
                  <a:lnTo>
                    <a:pt x="260" y="27"/>
                  </a:lnTo>
                  <a:lnTo>
                    <a:pt x="264" y="29"/>
                  </a:lnTo>
                  <a:lnTo>
                    <a:pt x="269" y="24"/>
                  </a:lnTo>
                  <a:lnTo>
                    <a:pt x="275" y="20"/>
                  </a:lnTo>
                  <a:lnTo>
                    <a:pt x="281" y="16"/>
                  </a:lnTo>
                  <a:lnTo>
                    <a:pt x="287" y="13"/>
                  </a:lnTo>
                  <a:lnTo>
                    <a:pt x="294" y="11"/>
                  </a:lnTo>
                  <a:lnTo>
                    <a:pt x="301" y="9"/>
                  </a:lnTo>
                  <a:lnTo>
                    <a:pt x="309" y="8"/>
                  </a:lnTo>
                  <a:lnTo>
                    <a:pt x="317" y="7"/>
                  </a:lnTo>
                  <a:lnTo>
                    <a:pt x="323" y="8"/>
                  </a:lnTo>
                  <a:lnTo>
                    <a:pt x="330" y="8"/>
                  </a:lnTo>
                  <a:lnTo>
                    <a:pt x="336" y="10"/>
                  </a:lnTo>
                  <a:lnTo>
                    <a:pt x="342" y="11"/>
                  </a:lnTo>
                  <a:lnTo>
                    <a:pt x="348" y="13"/>
                  </a:lnTo>
                  <a:lnTo>
                    <a:pt x="353" y="16"/>
                  </a:lnTo>
                  <a:lnTo>
                    <a:pt x="358" y="19"/>
                  </a:lnTo>
                  <a:lnTo>
                    <a:pt x="363" y="23"/>
                  </a:lnTo>
                  <a:lnTo>
                    <a:pt x="367" y="26"/>
                  </a:lnTo>
                  <a:lnTo>
                    <a:pt x="370" y="30"/>
                  </a:lnTo>
                  <a:lnTo>
                    <a:pt x="374" y="34"/>
                  </a:lnTo>
                  <a:lnTo>
                    <a:pt x="377" y="38"/>
                  </a:lnTo>
                  <a:lnTo>
                    <a:pt x="380" y="43"/>
                  </a:lnTo>
                  <a:lnTo>
                    <a:pt x="381" y="47"/>
                  </a:lnTo>
                  <a:lnTo>
                    <a:pt x="382" y="52"/>
                  </a:lnTo>
                  <a:lnTo>
                    <a:pt x="383" y="57"/>
                  </a:lnTo>
                  <a:lnTo>
                    <a:pt x="391" y="56"/>
                  </a:lnTo>
                  <a:lnTo>
                    <a:pt x="399" y="56"/>
                  </a:lnTo>
                  <a:lnTo>
                    <a:pt x="411" y="57"/>
                  </a:lnTo>
                  <a:lnTo>
                    <a:pt x="422" y="59"/>
                  </a:lnTo>
                  <a:lnTo>
                    <a:pt x="433" y="62"/>
                  </a:lnTo>
                  <a:lnTo>
                    <a:pt x="438" y="64"/>
                  </a:lnTo>
                  <a:lnTo>
                    <a:pt x="442" y="67"/>
                  </a:lnTo>
                  <a:lnTo>
                    <a:pt x="449" y="73"/>
                  </a:lnTo>
                  <a:lnTo>
                    <a:pt x="452" y="76"/>
                  </a:lnTo>
                  <a:lnTo>
                    <a:pt x="455" y="79"/>
                  </a:lnTo>
                  <a:lnTo>
                    <a:pt x="457" y="82"/>
                  </a:lnTo>
                  <a:lnTo>
                    <a:pt x="458" y="86"/>
                  </a:lnTo>
                  <a:lnTo>
                    <a:pt x="459" y="90"/>
                  </a:lnTo>
                  <a:lnTo>
                    <a:pt x="460" y="94"/>
                  </a:lnTo>
                  <a:lnTo>
                    <a:pt x="459" y="99"/>
                  </a:lnTo>
                  <a:lnTo>
                    <a:pt x="458" y="102"/>
                  </a:lnTo>
                  <a:lnTo>
                    <a:pt x="457" y="106"/>
                  </a:lnTo>
                  <a:lnTo>
                    <a:pt x="455" y="109"/>
                  </a:lnTo>
                  <a:lnTo>
                    <a:pt x="452" y="113"/>
                  </a:lnTo>
                  <a:lnTo>
                    <a:pt x="449" y="116"/>
                  </a:lnTo>
                  <a:lnTo>
                    <a:pt x="446" y="119"/>
                  </a:lnTo>
                  <a:lnTo>
                    <a:pt x="442" y="122"/>
                  </a:lnTo>
                  <a:lnTo>
                    <a:pt x="433" y="126"/>
                  </a:lnTo>
                  <a:lnTo>
                    <a:pt x="422" y="130"/>
                  </a:lnTo>
                  <a:lnTo>
                    <a:pt x="417" y="131"/>
                  </a:lnTo>
                  <a:lnTo>
                    <a:pt x="411" y="132"/>
                  </a:lnTo>
                  <a:lnTo>
                    <a:pt x="405" y="132"/>
                  </a:lnTo>
                  <a:lnTo>
                    <a:pt x="399" y="133"/>
                  </a:lnTo>
                  <a:lnTo>
                    <a:pt x="396" y="133"/>
                  </a:lnTo>
                  <a:lnTo>
                    <a:pt x="394" y="137"/>
                  </a:lnTo>
                  <a:lnTo>
                    <a:pt x="393" y="141"/>
                  </a:lnTo>
                  <a:lnTo>
                    <a:pt x="391" y="145"/>
                  </a:lnTo>
                  <a:lnTo>
                    <a:pt x="388" y="149"/>
                  </a:lnTo>
                  <a:lnTo>
                    <a:pt x="385" y="152"/>
                  </a:lnTo>
                  <a:lnTo>
                    <a:pt x="382" y="155"/>
                  </a:lnTo>
                  <a:lnTo>
                    <a:pt x="378" y="159"/>
                  </a:lnTo>
                  <a:lnTo>
                    <a:pt x="373" y="161"/>
                  </a:lnTo>
                  <a:lnTo>
                    <a:pt x="369" y="164"/>
                  </a:lnTo>
                  <a:lnTo>
                    <a:pt x="364" y="166"/>
                  </a:lnTo>
                  <a:lnTo>
                    <a:pt x="359" y="168"/>
                  </a:lnTo>
                  <a:lnTo>
                    <a:pt x="354" y="170"/>
                  </a:lnTo>
                  <a:lnTo>
                    <a:pt x="349" y="171"/>
                  </a:lnTo>
                  <a:lnTo>
                    <a:pt x="343" y="173"/>
                  </a:lnTo>
                  <a:lnTo>
                    <a:pt x="332" y="174"/>
                  </a:lnTo>
                  <a:lnTo>
                    <a:pt x="323" y="174"/>
                  </a:lnTo>
                  <a:lnTo>
                    <a:pt x="316" y="173"/>
                  </a:lnTo>
                  <a:lnTo>
                    <a:pt x="314" y="176"/>
                  </a:lnTo>
                  <a:lnTo>
                    <a:pt x="312" y="180"/>
                  </a:lnTo>
                  <a:lnTo>
                    <a:pt x="310" y="183"/>
                  </a:lnTo>
                  <a:lnTo>
                    <a:pt x="307" y="187"/>
                  </a:lnTo>
                  <a:lnTo>
                    <a:pt x="301" y="192"/>
                  </a:lnTo>
                  <a:lnTo>
                    <a:pt x="293" y="197"/>
                  </a:lnTo>
                  <a:lnTo>
                    <a:pt x="289" y="200"/>
                  </a:lnTo>
                  <a:lnTo>
                    <a:pt x="285" y="202"/>
                  </a:lnTo>
                  <a:lnTo>
                    <a:pt x="280" y="203"/>
                  </a:lnTo>
                  <a:lnTo>
                    <a:pt x="275" y="205"/>
                  </a:lnTo>
                  <a:lnTo>
                    <a:pt x="264" y="207"/>
                  </a:lnTo>
                  <a:lnTo>
                    <a:pt x="254" y="207"/>
                  </a:lnTo>
                  <a:lnTo>
                    <a:pt x="247" y="207"/>
                  </a:lnTo>
                  <a:lnTo>
                    <a:pt x="240" y="206"/>
                  </a:lnTo>
                  <a:lnTo>
                    <a:pt x="234" y="205"/>
                  </a:lnTo>
                  <a:lnTo>
                    <a:pt x="228" y="203"/>
                  </a:lnTo>
                  <a:lnTo>
                    <a:pt x="221" y="201"/>
                  </a:lnTo>
                  <a:lnTo>
                    <a:pt x="215" y="198"/>
                  </a:lnTo>
                  <a:lnTo>
                    <a:pt x="210" y="195"/>
                  </a:lnTo>
                  <a:lnTo>
                    <a:pt x="206" y="191"/>
                  </a:lnTo>
                  <a:lnTo>
                    <a:pt x="199" y="193"/>
                  </a:lnTo>
                  <a:lnTo>
                    <a:pt x="193" y="194"/>
                  </a:lnTo>
                  <a:lnTo>
                    <a:pt x="186" y="195"/>
                  </a:lnTo>
                  <a:lnTo>
                    <a:pt x="179" y="195"/>
                  </a:lnTo>
                  <a:lnTo>
                    <a:pt x="171" y="195"/>
                  </a:lnTo>
                  <a:lnTo>
                    <a:pt x="163" y="194"/>
                  </a:lnTo>
                  <a:lnTo>
                    <a:pt x="156" y="192"/>
                  </a:lnTo>
                  <a:lnTo>
                    <a:pt x="149" y="190"/>
                  </a:lnTo>
                  <a:lnTo>
                    <a:pt x="143" y="187"/>
                  </a:lnTo>
                  <a:lnTo>
                    <a:pt x="137" y="184"/>
                  </a:lnTo>
                  <a:lnTo>
                    <a:pt x="132" y="180"/>
                  </a:lnTo>
                  <a:lnTo>
                    <a:pt x="127" y="176"/>
                  </a:lnTo>
                  <a:lnTo>
                    <a:pt x="116" y="176"/>
                  </a:lnTo>
                  <a:lnTo>
                    <a:pt x="110" y="176"/>
                  </a:lnTo>
                  <a:lnTo>
                    <a:pt x="105" y="175"/>
                  </a:lnTo>
                  <a:lnTo>
                    <a:pt x="99" y="174"/>
                  </a:lnTo>
                  <a:lnTo>
                    <a:pt x="94" y="173"/>
                  </a:lnTo>
                  <a:lnTo>
                    <a:pt x="85" y="167"/>
                  </a:lnTo>
                  <a:lnTo>
                    <a:pt x="81" y="165"/>
                  </a:lnTo>
                  <a:lnTo>
                    <a:pt x="77" y="162"/>
                  </a:lnTo>
                  <a:lnTo>
                    <a:pt x="71" y="163"/>
                  </a:lnTo>
                  <a:lnTo>
                    <a:pt x="65" y="165"/>
                  </a:lnTo>
                  <a:lnTo>
                    <a:pt x="59" y="166"/>
                  </a:lnTo>
                  <a:lnTo>
                    <a:pt x="53" y="166"/>
                  </a:lnTo>
                  <a:lnTo>
                    <a:pt x="43" y="165"/>
                  </a:lnTo>
                  <a:lnTo>
                    <a:pt x="38" y="164"/>
                  </a:lnTo>
                  <a:lnTo>
                    <a:pt x="33" y="163"/>
                  </a:lnTo>
                  <a:lnTo>
                    <a:pt x="28" y="161"/>
                  </a:lnTo>
                  <a:lnTo>
                    <a:pt x="24" y="159"/>
                  </a:lnTo>
                  <a:lnTo>
                    <a:pt x="15" y="154"/>
                  </a:lnTo>
                  <a:lnTo>
                    <a:pt x="12" y="151"/>
                  </a:lnTo>
                  <a:lnTo>
                    <a:pt x="9" y="148"/>
                  </a:lnTo>
                  <a:lnTo>
                    <a:pt x="6" y="144"/>
                  </a:lnTo>
                  <a:lnTo>
                    <a:pt x="4" y="141"/>
                  </a:lnTo>
                  <a:lnTo>
                    <a:pt x="2" y="137"/>
                  </a:lnTo>
                  <a:lnTo>
                    <a:pt x="1" y="133"/>
                  </a:lnTo>
                  <a:lnTo>
                    <a:pt x="0" y="129"/>
                  </a:lnTo>
                  <a:lnTo>
                    <a:pt x="0" y="124"/>
                  </a:lnTo>
                </a:path>
              </a:pathLst>
            </a:custGeom>
            <a:noFill/>
            <a:ln w="1588">
              <a:solidFill>
                <a:srgbClr val="D2DEE7"/>
              </a:solidFill>
              <a:prstDash val="solid"/>
              <a:round/>
              <a:headEnd/>
              <a:tailEnd/>
            </a:ln>
          </p:spPr>
          <p:txBody>
            <a:bodyPr/>
            <a:lstStyle/>
            <a:p>
              <a:endParaRPr lang="en-US"/>
            </a:p>
          </p:txBody>
        </p:sp>
      </p:grpSp>
      <p:sp>
        <p:nvSpPr>
          <p:cNvPr id="29704" name="Text Box 12"/>
          <p:cNvSpPr txBox="1">
            <a:spLocks noChangeArrowheads="1"/>
          </p:cNvSpPr>
          <p:nvPr/>
        </p:nvSpPr>
        <p:spPr bwMode="auto">
          <a:xfrm>
            <a:off x="2266950" y="5518150"/>
            <a:ext cx="1266825" cy="277813"/>
          </a:xfrm>
          <a:prstGeom prst="rect">
            <a:avLst/>
          </a:prstGeom>
          <a:noFill/>
          <a:ln w="19050">
            <a:noFill/>
            <a:miter lim="800000"/>
            <a:headEnd/>
            <a:tailEnd/>
          </a:ln>
        </p:spPr>
        <p:txBody>
          <a:bodyPr wrap="none" lIns="274320" tIns="46493" rIns="92985" bIns="46493">
            <a:spAutoFit/>
          </a:bodyPr>
          <a:lstStyle/>
          <a:p>
            <a:pPr eaLnBrk="0" hangingPunct="0"/>
            <a:r>
              <a:rPr lang="en-US" sz="1200" b="1">
                <a:solidFill>
                  <a:schemeClr val="bg1"/>
                </a:solidFill>
                <a:latin typeface="Arial" charset="0"/>
              </a:rPr>
              <a:t>TCP/IP WAN</a:t>
            </a:r>
          </a:p>
        </p:txBody>
      </p:sp>
      <p:grpSp>
        <p:nvGrpSpPr>
          <p:cNvPr id="3" name="Group 13"/>
          <p:cNvGrpSpPr>
            <a:grpSpLocks/>
          </p:cNvGrpSpPr>
          <p:nvPr/>
        </p:nvGrpSpPr>
        <p:grpSpPr bwMode="auto">
          <a:xfrm flipV="1">
            <a:off x="3914775" y="5384800"/>
            <a:ext cx="1584325" cy="557213"/>
            <a:chOff x="1701" y="2067"/>
            <a:chExt cx="460" cy="207"/>
          </a:xfrm>
        </p:grpSpPr>
        <p:sp>
          <p:nvSpPr>
            <p:cNvPr id="29775" name="Freeform 14"/>
            <p:cNvSpPr>
              <a:spLocks/>
            </p:cNvSpPr>
            <p:nvPr/>
          </p:nvSpPr>
          <p:spPr bwMode="auto">
            <a:xfrm>
              <a:off x="1701" y="2067"/>
              <a:ext cx="460" cy="207"/>
            </a:xfrm>
            <a:custGeom>
              <a:avLst/>
              <a:gdLst>
                <a:gd name="T0" fmla="*/ 1 w 460"/>
                <a:gd name="T1" fmla="*/ 115 h 207"/>
                <a:gd name="T2" fmla="*/ 8 w 460"/>
                <a:gd name="T3" fmla="*/ 102 h 207"/>
                <a:gd name="T4" fmla="*/ 19 w 460"/>
                <a:gd name="T5" fmla="*/ 91 h 207"/>
                <a:gd name="T6" fmla="*/ 12 w 460"/>
                <a:gd name="T7" fmla="*/ 84 h 207"/>
                <a:gd name="T8" fmla="*/ 5 w 460"/>
                <a:gd name="T9" fmla="*/ 74 h 207"/>
                <a:gd name="T10" fmla="*/ 2 w 460"/>
                <a:gd name="T11" fmla="*/ 63 h 207"/>
                <a:gd name="T12" fmla="*/ 5 w 460"/>
                <a:gd name="T13" fmla="*/ 52 h 207"/>
                <a:gd name="T14" fmla="*/ 12 w 460"/>
                <a:gd name="T15" fmla="*/ 42 h 207"/>
                <a:gd name="T16" fmla="*/ 28 w 460"/>
                <a:gd name="T17" fmla="*/ 31 h 207"/>
                <a:gd name="T18" fmla="*/ 48 w 460"/>
                <a:gd name="T19" fmla="*/ 26 h 207"/>
                <a:gd name="T20" fmla="*/ 77 w 460"/>
                <a:gd name="T21" fmla="*/ 27 h 207"/>
                <a:gd name="T22" fmla="*/ 94 w 460"/>
                <a:gd name="T23" fmla="*/ 11 h 207"/>
                <a:gd name="T24" fmla="*/ 118 w 460"/>
                <a:gd name="T25" fmla="*/ 2 h 207"/>
                <a:gd name="T26" fmla="*/ 146 w 460"/>
                <a:gd name="T27" fmla="*/ 1 h 207"/>
                <a:gd name="T28" fmla="*/ 163 w 460"/>
                <a:gd name="T29" fmla="*/ 4 h 207"/>
                <a:gd name="T30" fmla="*/ 179 w 460"/>
                <a:gd name="T31" fmla="*/ 11 h 207"/>
                <a:gd name="T32" fmla="*/ 196 w 460"/>
                <a:gd name="T33" fmla="*/ 26 h 207"/>
                <a:gd name="T34" fmla="*/ 219 w 460"/>
                <a:gd name="T35" fmla="*/ 21 h 207"/>
                <a:gd name="T36" fmla="*/ 247 w 460"/>
                <a:gd name="T37" fmla="*/ 22 h 207"/>
                <a:gd name="T38" fmla="*/ 264 w 460"/>
                <a:gd name="T39" fmla="*/ 29 h 207"/>
                <a:gd name="T40" fmla="*/ 281 w 460"/>
                <a:gd name="T41" fmla="*/ 16 h 207"/>
                <a:gd name="T42" fmla="*/ 301 w 460"/>
                <a:gd name="T43" fmla="*/ 9 h 207"/>
                <a:gd name="T44" fmla="*/ 323 w 460"/>
                <a:gd name="T45" fmla="*/ 8 h 207"/>
                <a:gd name="T46" fmla="*/ 342 w 460"/>
                <a:gd name="T47" fmla="*/ 11 h 207"/>
                <a:gd name="T48" fmla="*/ 358 w 460"/>
                <a:gd name="T49" fmla="*/ 19 h 207"/>
                <a:gd name="T50" fmla="*/ 370 w 460"/>
                <a:gd name="T51" fmla="*/ 30 h 207"/>
                <a:gd name="T52" fmla="*/ 380 w 460"/>
                <a:gd name="T53" fmla="*/ 43 h 207"/>
                <a:gd name="T54" fmla="*/ 383 w 460"/>
                <a:gd name="T55" fmla="*/ 57 h 207"/>
                <a:gd name="T56" fmla="*/ 411 w 460"/>
                <a:gd name="T57" fmla="*/ 57 h 207"/>
                <a:gd name="T58" fmla="*/ 438 w 460"/>
                <a:gd name="T59" fmla="*/ 64 h 207"/>
                <a:gd name="T60" fmla="*/ 452 w 460"/>
                <a:gd name="T61" fmla="*/ 76 h 207"/>
                <a:gd name="T62" fmla="*/ 458 w 460"/>
                <a:gd name="T63" fmla="*/ 86 h 207"/>
                <a:gd name="T64" fmla="*/ 459 w 460"/>
                <a:gd name="T65" fmla="*/ 99 h 207"/>
                <a:gd name="T66" fmla="*/ 455 w 460"/>
                <a:gd name="T67" fmla="*/ 109 h 207"/>
                <a:gd name="T68" fmla="*/ 446 w 460"/>
                <a:gd name="T69" fmla="*/ 119 h 207"/>
                <a:gd name="T70" fmla="*/ 422 w 460"/>
                <a:gd name="T71" fmla="*/ 130 h 207"/>
                <a:gd name="T72" fmla="*/ 405 w 460"/>
                <a:gd name="T73" fmla="*/ 132 h 207"/>
                <a:gd name="T74" fmla="*/ 394 w 460"/>
                <a:gd name="T75" fmla="*/ 137 h 207"/>
                <a:gd name="T76" fmla="*/ 388 w 460"/>
                <a:gd name="T77" fmla="*/ 149 h 207"/>
                <a:gd name="T78" fmla="*/ 378 w 460"/>
                <a:gd name="T79" fmla="*/ 159 h 207"/>
                <a:gd name="T80" fmla="*/ 364 w 460"/>
                <a:gd name="T81" fmla="*/ 166 h 207"/>
                <a:gd name="T82" fmla="*/ 349 w 460"/>
                <a:gd name="T83" fmla="*/ 171 h 207"/>
                <a:gd name="T84" fmla="*/ 323 w 460"/>
                <a:gd name="T85" fmla="*/ 174 h 207"/>
                <a:gd name="T86" fmla="*/ 312 w 460"/>
                <a:gd name="T87" fmla="*/ 180 h 207"/>
                <a:gd name="T88" fmla="*/ 301 w 460"/>
                <a:gd name="T89" fmla="*/ 192 h 207"/>
                <a:gd name="T90" fmla="*/ 285 w 460"/>
                <a:gd name="T91" fmla="*/ 202 h 207"/>
                <a:gd name="T92" fmla="*/ 264 w 460"/>
                <a:gd name="T93" fmla="*/ 207 h 207"/>
                <a:gd name="T94" fmla="*/ 240 w 460"/>
                <a:gd name="T95" fmla="*/ 206 h 207"/>
                <a:gd name="T96" fmla="*/ 221 w 460"/>
                <a:gd name="T97" fmla="*/ 201 h 207"/>
                <a:gd name="T98" fmla="*/ 206 w 460"/>
                <a:gd name="T99" fmla="*/ 191 h 207"/>
                <a:gd name="T100" fmla="*/ 186 w 460"/>
                <a:gd name="T101" fmla="*/ 195 h 207"/>
                <a:gd name="T102" fmla="*/ 163 w 460"/>
                <a:gd name="T103" fmla="*/ 194 h 207"/>
                <a:gd name="T104" fmla="*/ 143 w 460"/>
                <a:gd name="T105" fmla="*/ 187 h 207"/>
                <a:gd name="T106" fmla="*/ 127 w 460"/>
                <a:gd name="T107" fmla="*/ 176 h 207"/>
                <a:gd name="T108" fmla="*/ 105 w 460"/>
                <a:gd name="T109" fmla="*/ 175 h 207"/>
                <a:gd name="T110" fmla="*/ 85 w 460"/>
                <a:gd name="T111" fmla="*/ 167 h 207"/>
                <a:gd name="T112" fmla="*/ 71 w 460"/>
                <a:gd name="T113" fmla="*/ 163 h 207"/>
                <a:gd name="T114" fmla="*/ 53 w 460"/>
                <a:gd name="T115" fmla="*/ 166 h 207"/>
                <a:gd name="T116" fmla="*/ 33 w 460"/>
                <a:gd name="T117" fmla="*/ 163 h 207"/>
                <a:gd name="T118" fmla="*/ 15 w 460"/>
                <a:gd name="T119" fmla="*/ 154 h 207"/>
                <a:gd name="T120" fmla="*/ 6 w 460"/>
                <a:gd name="T121" fmla="*/ 144 h 207"/>
                <a:gd name="T122" fmla="*/ 1 w 460"/>
                <a:gd name="T123" fmla="*/ 133 h 2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60"/>
                <a:gd name="T187" fmla="*/ 0 h 207"/>
                <a:gd name="T188" fmla="*/ 460 w 460"/>
                <a:gd name="T189" fmla="*/ 207 h 2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60" h="207">
                  <a:moveTo>
                    <a:pt x="0" y="124"/>
                  </a:moveTo>
                  <a:lnTo>
                    <a:pt x="0" y="120"/>
                  </a:lnTo>
                  <a:lnTo>
                    <a:pt x="1" y="115"/>
                  </a:lnTo>
                  <a:lnTo>
                    <a:pt x="3" y="111"/>
                  </a:lnTo>
                  <a:lnTo>
                    <a:pt x="5" y="106"/>
                  </a:lnTo>
                  <a:lnTo>
                    <a:pt x="8" y="102"/>
                  </a:lnTo>
                  <a:lnTo>
                    <a:pt x="11" y="99"/>
                  </a:lnTo>
                  <a:lnTo>
                    <a:pt x="15" y="94"/>
                  </a:lnTo>
                  <a:lnTo>
                    <a:pt x="19" y="91"/>
                  </a:lnTo>
                  <a:lnTo>
                    <a:pt x="19" y="90"/>
                  </a:lnTo>
                  <a:lnTo>
                    <a:pt x="15" y="87"/>
                  </a:lnTo>
                  <a:lnTo>
                    <a:pt x="12" y="84"/>
                  </a:lnTo>
                  <a:lnTo>
                    <a:pt x="9" y="81"/>
                  </a:lnTo>
                  <a:lnTo>
                    <a:pt x="7" y="78"/>
                  </a:lnTo>
                  <a:lnTo>
                    <a:pt x="5" y="74"/>
                  </a:lnTo>
                  <a:lnTo>
                    <a:pt x="3" y="71"/>
                  </a:lnTo>
                  <a:lnTo>
                    <a:pt x="3" y="67"/>
                  </a:lnTo>
                  <a:lnTo>
                    <a:pt x="2" y="63"/>
                  </a:lnTo>
                  <a:lnTo>
                    <a:pt x="3" y="59"/>
                  </a:lnTo>
                  <a:lnTo>
                    <a:pt x="3" y="55"/>
                  </a:lnTo>
                  <a:lnTo>
                    <a:pt x="5" y="52"/>
                  </a:lnTo>
                  <a:lnTo>
                    <a:pt x="7" y="48"/>
                  </a:lnTo>
                  <a:lnTo>
                    <a:pt x="9" y="45"/>
                  </a:lnTo>
                  <a:lnTo>
                    <a:pt x="12" y="42"/>
                  </a:lnTo>
                  <a:lnTo>
                    <a:pt x="15" y="39"/>
                  </a:lnTo>
                  <a:lnTo>
                    <a:pt x="19" y="36"/>
                  </a:lnTo>
                  <a:lnTo>
                    <a:pt x="28" y="31"/>
                  </a:lnTo>
                  <a:lnTo>
                    <a:pt x="37" y="28"/>
                  </a:lnTo>
                  <a:lnTo>
                    <a:pt x="42" y="27"/>
                  </a:lnTo>
                  <a:lnTo>
                    <a:pt x="48" y="26"/>
                  </a:lnTo>
                  <a:lnTo>
                    <a:pt x="59" y="25"/>
                  </a:lnTo>
                  <a:lnTo>
                    <a:pt x="68" y="25"/>
                  </a:lnTo>
                  <a:lnTo>
                    <a:pt x="77" y="27"/>
                  </a:lnTo>
                  <a:lnTo>
                    <a:pt x="82" y="21"/>
                  </a:lnTo>
                  <a:lnTo>
                    <a:pt x="87" y="15"/>
                  </a:lnTo>
                  <a:lnTo>
                    <a:pt x="94" y="11"/>
                  </a:lnTo>
                  <a:lnTo>
                    <a:pt x="101" y="7"/>
                  </a:lnTo>
                  <a:lnTo>
                    <a:pt x="109" y="4"/>
                  </a:lnTo>
                  <a:lnTo>
                    <a:pt x="118" y="2"/>
                  </a:lnTo>
                  <a:lnTo>
                    <a:pt x="128" y="1"/>
                  </a:lnTo>
                  <a:lnTo>
                    <a:pt x="137" y="0"/>
                  </a:lnTo>
                  <a:lnTo>
                    <a:pt x="146" y="1"/>
                  </a:lnTo>
                  <a:lnTo>
                    <a:pt x="155" y="2"/>
                  </a:lnTo>
                  <a:lnTo>
                    <a:pt x="159" y="3"/>
                  </a:lnTo>
                  <a:lnTo>
                    <a:pt x="163" y="4"/>
                  </a:lnTo>
                  <a:lnTo>
                    <a:pt x="167" y="6"/>
                  </a:lnTo>
                  <a:lnTo>
                    <a:pt x="171" y="7"/>
                  </a:lnTo>
                  <a:lnTo>
                    <a:pt x="179" y="11"/>
                  </a:lnTo>
                  <a:lnTo>
                    <a:pt x="186" y="15"/>
                  </a:lnTo>
                  <a:lnTo>
                    <a:pt x="192" y="21"/>
                  </a:lnTo>
                  <a:lnTo>
                    <a:pt x="196" y="26"/>
                  </a:lnTo>
                  <a:lnTo>
                    <a:pt x="203" y="24"/>
                  </a:lnTo>
                  <a:lnTo>
                    <a:pt x="211" y="22"/>
                  </a:lnTo>
                  <a:lnTo>
                    <a:pt x="219" y="21"/>
                  </a:lnTo>
                  <a:lnTo>
                    <a:pt x="228" y="20"/>
                  </a:lnTo>
                  <a:lnTo>
                    <a:pt x="238" y="21"/>
                  </a:lnTo>
                  <a:lnTo>
                    <a:pt x="247" y="22"/>
                  </a:lnTo>
                  <a:lnTo>
                    <a:pt x="256" y="25"/>
                  </a:lnTo>
                  <a:lnTo>
                    <a:pt x="260" y="27"/>
                  </a:lnTo>
                  <a:lnTo>
                    <a:pt x="264" y="29"/>
                  </a:lnTo>
                  <a:lnTo>
                    <a:pt x="269" y="24"/>
                  </a:lnTo>
                  <a:lnTo>
                    <a:pt x="275" y="20"/>
                  </a:lnTo>
                  <a:lnTo>
                    <a:pt x="281" y="16"/>
                  </a:lnTo>
                  <a:lnTo>
                    <a:pt x="287" y="13"/>
                  </a:lnTo>
                  <a:lnTo>
                    <a:pt x="294" y="11"/>
                  </a:lnTo>
                  <a:lnTo>
                    <a:pt x="301" y="9"/>
                  </a:lnTo>
                  <a:lnTo>
                    <a:pt x="309" y="8"/>
                  </a:lnTo>
                  <a:lnTo>
                    <a:pt x="317" y="7"/>
                  </a:lnTo>
                  <a:lnTo>
                    <a:pt x="323" y="8"/>
                  </a:lnTo>
                  <a:lnTo>
                    <a:pt x="330" y="8"/>
                  </a:lnTo>
                  <a:lnTo>
                    <a:pt x="336" y="10"/>
                  </a:lnTo>
                  <a:lnTo>
                    <a:pt x="342" y="11"/>
                  </a:lnTo>
                  <a:lnTo>
                    <a:pt x="348" y="13"/>
                  </a:lnTo>
                  <a:lnTo>
                    <a:pt x="353" y="16"/>
                  </a:lnTo>
                  <a:lnTo>
                    <a:pt x="358" y="19"/>
                  </a:lnTo>
                  <a:lnTo>
                    <a:pt x="363" y="23"/>
                  </a:lnTo>
                  <a:lnTo>
                    <a:pt x="367" y="26"/>
                  </a:lnTo>
                  <a:lnTo>
                    <a:pt x="370" y="30"/>
                  </a:lnTo>
                  <a:lnTo>
                    <a:pt x="374" y="34"/>
                  </a:lnTo>
                  <a:lnTo>
                    <a:pt x="377" y="38"/>
                  </a:lnTo>
                  <a:lnTo>
                    <a:pt x="380" y="43"/>
                  </a:lnTo>
                  <a:lnTo>
                    <a:pt x="381" y="47"/>
                  </a:lnTo>
                  <a:lnTo>
                    <a:pt x="382" y="52"/>
                  </a:lnTo>
                  <a:lnTo>
                    <a:pt x="383" y="57"/>
                  </a:lnTo>
                  <a:lnTo>
                    <a:pt x="391" y="56"/>
                  </a:lnTo>
                  <a:lnTo>
                    <a:pt x="399" y="56"/>
                  </a:lnTo>
                  <a:lnTo>
                    <a:pt x="411" y="57"/>
                  </a:lnTo>
                  <a:lnTo>
                    <a:pt x="422" y="59"/>
                  </a:lnTo>
                  <a:lnTo>
                    <a:pt x="433" y="62"/>
                  </a:lnTo>
                  <a:lnTo>
                    <a:pt x="438" y="64"/>
                  </a:lnTo>
                  <a:lnTo>
                    <a:pt x="442" y="67"/>
                  </a:lnTo>
                  <a:lnTo>
                    <a:pt x="449" y="73"/>
                  </a:lnTo>
                  <a:lnTo>
                    <a:pt x="452" y="76"/>
                  </a:lnTo>
                  <a:lnTo>
                    <a:pt x="455" y="79"/>
                  </a:lnTo>
                  <a:lnTo>
                    <a:pt x="457" y="82"/>
                  </a:lnTo>
                  <a:lnTo>
                    <a:pt x="458" y="86"/>
                  </a:lnTo>
                  <a:lnTo>
                    <a:pt x="459" y="90"/>
                  </a:lnTo>
                  <a:lnTo>
                    <a:pt x="460" y="94"/>
                  </a:lnTo>
                  <a:lnTo>
                    <a:pt x="459" y="99"/>
                  </a:lnTo>
                  <a:lnTo>
                    <a:pt x="458" y="102"/>
                  </a:lnTo>
                  <a:lnTo>
                    <a:pt x="457" y="106"/>
                  </a:lnTo>
                  <a:lnTo>
                    <a:pt x="455" y="109"/>
                  </a:lnTo>
                  <a:lnTo>
                    <a:pt x="452" y="113"/>
                  </a:lnTo>
                  <a:lnTo>
                    <a:pt x="449" y="116"/>
                  </a:lnTo>
                  <a:lnTo>
                    <a:pt x="446" y="119"/>
                  </a:lnTo>
                  <a:lnTo>
                    <a:pt x="442" y="122"/>
                  </a:lnTo>
                  <a:lnTo>
                    <a:pt x="433" y="126"/>
                  </a:lnTo>
                  <a:lnTo>
                    <a:pt x="422" y="130"/>
                  </a:lnTo>
                  <a:lnTo>
                    <a:pt x="417" y="131"/>
                  </a:lnTo>
                  <a:lnTo>
                    <a:pt x="411" y="132"/>
                  </a:lnTo>
                  <a:lnTo>
                    <a:pt x="405" y="132"/>
                  </a:lnTo>
                  <a:lnTo>
                    <a:pt x="399" y="133"/>
                  </a:lnTo>
                  <a:lnTo>
                    <a:pt x="396" y="133"/>
                  </a:lnTo>
                  <a:lnTo>
                    <a:pt x="394" y="137"/>
                  </a:lnTo>
                  <a:lnTo>
                    <a:pt x="393" y="141"/>
                  </a:lnTo>
                  <a:lnTo>
                    <a:pt x="391" y="145"/>
                  </a:lnTo>
                  <a:lnTo>
                    <a:pt x="388" y="149"/>
                  </a:lnTo>
                  <a:lnTo>
                    <a:pt x="385" y="152"/>
                  </a:lnTo>
                  <a:lnTo>
                    <a:pt x="382" y="155"/>
                  </a:lnTo>
                  <a:lnTo>
                    <a:pt x="378" y="159"/>
                  </a:lnTo>
                  <a:lnTo>
                    <a:pt x="373" y="161"/>
                  </a:lnTo>
                  <a:lnTo>
                    <a:pt x="369" y="164"/>
                  </a:lnTo>
                  <a:lnTo>
                    <a:pt x="364" y="166"/>
                  </a:lnTo>
                  <a:lnTo>
                    <a:pt x="359" y="168"/>
                  </a:lnTo>
                  <a:lnTo>
                    <a:pt x="354" y="170"/>
                  </a:lnTo>
                  <a:lnTo>
                    <a:pt x="349" y="171"/>
                  </a:lnTo>
                  <a:lnTo>
                    <a:pt x="343" y="173"/>
                  </a:lnTo>
                  <a:lnTo>
                    <a:pt x="332" y="174"/>
                  </a:lnTo>
                  <a:lnTo>
                    <a:pt x="323" y="174"/>
                  </a:lnTo>
                  <a:lnTo>
                    <a:pt x="316" y="173"/>
                  </a:lnTo>
                  <a:lnTo>
                    <a:pt x="314" y="176"/>
                  </a:lnTo>
                  <a:lnTo>
                    <a:pt x="312" y="180"/>
                  </a:lnTo>
                  <a:lnTo>
                    <a:pt x="310" y="183"/>
                  </a:lnTo>
                  <a:lnTo>
                    <a:pt x="307" y="187"/>
                  </a:lnTo>
                  <a:lnTo>
                    <a:pt x="301" y="192"/>
                  </a:lnTo>
                  <a:lnTo>
                    <a:pt x="293" y="197"/>
                  </a:lnTo>
                  <a:lnTo>
                    <a:pt x="289" y="200"/>
                  </a:lnTo>
                  <a:lnTo>
                    <a:pt x="285" y="202"/>
                  </a:lnTo>
                  <a:lnTo>
                    <a:pt x="280" y="203"/>
                  </a:lnTo>
                  <a:lnTo>
                    <a:pt x="275" y="205"/>
                  </a:lnTo>
                  <a:lnTo>
                    <a:pt x="264" y="207"/>
                  </a:lnTo>
                  <a:lnTo>
                    <a:pt x="254" y="207"/>
                  </a:lnTo>
                  <a:lnTo>
                    <a:pt x="247" y="207"/>
                  </a:lnTo>
                  <a:lnTo>
                    <a:pt x="240" y="206"/>
                  </a:lnTo>
                  <a:lnTo>
                    <a:pt x="234" y="205"/>
                  </a:lnTo>
                  <a:lnTo>
                    <a:pt x="228" y="203"/>
                  </a:lnTo>
                  <a:lnTo>
                    <a:pt x="221" y="201"/>
                  </a:lnTo>
                  <a:lnTo>
                    <a:pt x="215" y="198"/>
                  </a:lnTo>
                  <a:lnTo>
                    <a:pt x="210" y="195"/>
                  </a:lnTo>
                  <a:lnTo>
                    <a:pt x="206" y="191"/>
                  </a:lnTo>
                  <a:lnTo>
                    <a:pt x="199" y="193"/>
                  </a:lnTo>
                  <a:lnTo>
                    <a:pt x="193" y="194"/>
                  </a:lnTo>
                  <a:lnTo>
                    <a:pt x="186" y="195"/>
                  </a:lnTo>
                  <a:lnTo>
                    <a:pt x="179" y="195"/>
                  </a:lnTo>
                  <a:lnTo>
                    <a:pt x="171" y="195"/>
                  </a:lnTo>
                  <a:lnTo>
                    <a:pt x="163" y="194"/>
                  </a:lnTo>
                  <a:lnTo>
                    <a:pt x="156" y="192"/>
                  </a:lnTo>
                  <a:lnTo>
                    <a:pt x="149" y="190"/>
                  </a:lnTo>
                  <a:lnTo>
                    <a:pt x="143" y="187"/>
                  </a:lnTo>
                  <a:lnTo>
                    <a:pt x="137" y="184"/>
                  </a:lnTo>
                  <a:lnTo>
                    <a:pt x="132" y="180"/>
                  </a:lnTo>
                  <a:lnTo>
                    <a:pt x="127" y="176"/>
                  </a:lnTo>
                  <a:lnTo>
                    <a:pt x="116" y="176"/>
                  </a:lnTo>
                  <a:lnTo>
                    <a:pt x="110" y="176"/>
                  </a:lnTo>
                  <a:lnTo>
                    <a:pt x="105" y="175"/>
                  </a:lnTo>
                  <a:lnTo>
                    <a:pt x="99" y="174"/>
                  </a:lnTo>
                  <a:lnTo>
                    <a:pt x="94" y="173"/>
                  </a:lnTo>
                  <a:lnTo>
                    <a:pt x="85" y="167"/>
                  </a:lnTo>
                  <a:lnTo>
                    <a:pt x="81" y="165"/>
                  </a:lnTo>
                  <a:lnTo>
                    <a:pt x="77" y="162"/>
                  </a:lnTo>
                  <a:lnTo>
                    <a:pt x="71" y="163"/>
                  </a:lnTo>
                  <a:lnTo>
                    <a:pt x="65" y="165"/>
                  </a:lnTo>
                  <a:lnTo>
                    <a:pt x="59" y="166"/>
                  </a:lnTo>
                  <a:lnTo>
                    <a:pt x="53" y="166"/>
                  </a:lnTo>
                  <a:lnTo>
                    <a:pt x="43" y="165"/>
                  </a:lnTo>
                  <a:lnTo>
                    <a:pt x="38" y="164"/>
                  </a:lnTo>
                  <a:lnTo>
                    <a:pt x="33" y="163"/>
                  </a:lnTo>
                  <a:lnTo>
                    <a:pt x="28" y="161"/>
                  </a:lnTo>
                  <a:lnTo>
                    <a:pt x="24" y="159"/>
                  </a:lnTo>
                  <a:lnTo>
                    <a:pt x="15" y="154"/>
                  </a:lnTo>
                  <a:lnTo>
                    <a:pt x="12" y="151"/>
                  </a:lnTo>
                  <a:lnTo>
                    <a:pt x="9" y="148"/>
                  </a:lnTo>
                  <a:lnTo>
                    <a:pt x="6" y="144"/>
                  </a:lnTo>
                  <a:lnTo>
                    <a:pt x="4" y="141"/>
                  </a:lnTo>
                  <a:lnTo>
                    <a:pt x="2" y="137"/>
                  </a:lnTo>
                  <a:lnTo>
                    <a:pt x="1" y="133"/>
                  </a:lnTo>
                  <a:lnTo>
                    <a:pt x="0" y="129"/>
                  </a:lnTo>
                  <a:lnTo>
                    <a:pt x="0" y="124"/>
                  </a:lnTo>
                  <a:close/>
                </a:path>
              </a:pathLst>
            </a:custGeom>
            <a:gradFill rotWithShape="0">
              <a:gsLst>
                <a:gs pos="0">
                  <a:srgbClr val="D2DEE7"/>
                </a:gs>
                <a:gs pos="100000">
                  <a:srgbClr val="618BAA"/>
                </a:gs>
              </a:gsLst>
              <a:lin ang="5400000" scaled="1"/>
            </a:gradFill>
            <a:ln w="9525">
              <a:noFill/>
              <a:round/>
              <a:headEnd/>
              <a:tailEnd/>
            </a:ln>
          </p:spPr>
          <p:txBody>
            <a:bodyPr/>
            <a:lstStyle/>
            <a:p>
              <a:endParaRPr lang="en-US"/>
            </a:p>
          </p:txBody>
        </p:sp>
        <p:sp>
          <p:nvSpPr>
            <p:cNvPr id="29776" name="Freeform 15"/>
            <p:cNvSpPr>
              <a:spLocks/>
            </p:cNvSpPr>
            <p:nvPr/>
          </p:nvSpPr>
          <p:spPr bwMode="auto">
            <a:xfrm>
              <a:off x="1701" y="2067"/>
              <a:ext cx="460" cy="207"/>
            </a:xfrm>
            <a:custGeom>
              <a:avLst/>
              <a:gdLst>
                <a:gd name="T0" fmla="*/ 1 w 460"/>
                <a:gd name="T1" fmla="*/ 115 h 207"/>
                <a:gd name="T2" fmla="*/ 8 w 460"/>
                <a:gd name="T3" fmla="*/ 102 h 207"/>
                <a:gd name="T4" fmla="*/ 19 w 460"/>
                <a:gd name="T5" fmla="*/ 91 h 207"/>
                <a:gd name="T6" fmla="*/ 12 w 460"/>
                <a:gd name="T7" fmla="*/ 84 h 207"/>
                <a:gd name="T8" fmla="*/ 5 w 460"/>
                <a:gd name="T9" fmla="*/ 74 h 207"/>
                <a:gd name="T10" fmla="*/ 2 w 460"/>
                <a:gd name="T11" fmla="*/ 63 h 207"/>
                <a:gd name="T12" fmla="*/ 5 w 460"/>
                <a:gd name="T13" fmla="*/ 52 h 207"/>
                <a:gd name="T14" fmla="*/ 12 w 460"/>
                <a:gd name="T15" fmla="*/ 42 h 207"/>
                <a:gd name="T16" fmla="*/ 28 w 460"/>
                <a:gd name="T17" fmla="*/ 31 h 207"/>
                <a:gd name="T18" fmla="*/ 48 w 460"/>
                <a:gd name="T19" fmla="*/ 26 h 207"/>
                <a:gd name="T20" fmla="*/ 77 w 460"/>
                <a:gd name="T21" fmla="*/ 27 h 207"/>
                <a:gd name="T22" fmla="*/ 94 w 460"/>
                <a:gd name="T23" fmla="*/ 11 h 207"/>
                <a:gd name="T24" fmla="*/ 118 w 460"/>
                <a:gd name="T25" fmla="*/ 2 h 207"/>
                <a:gd name="T26" fmla="*/ 146 w 460"/>
                <a:gd name="T27" fmla="*/ 1 h 207"/>
                <a:gd name="T28" fmla="*/ 163 w 460"/>
                <a:gd name="T29" fmla="*/ 4 h 207"/>
                <a:gd name="T30" fmla="*/ 179 w 460"/>
                <a:gd name="T31" fmla="*/ 11 h 207"/>
                <a:gd name="T32" fmla="*/ 196 w 460"/>
                <a:gd name="T33" fmla="*/ 26 h 207"/>
                <a:gd name="T34" fmla="*/ 219 w 460"/>
                <a:gd name="T35" fmla="*/ 21 h 207"/>
                <a:gd name="T36" fmla="*/ 247 w 460"/>
                <a:gd name="T37" fmla="*/ 22 h 207"/>
                <a:gd name="T38" fmla="*/ 264 w 460"/>
                <a:gd name="T39" fmla="*/ 29 h 207"/>
                <a:gd name="T40" fmla="*/ 281 w 460"/>
                <a:gd name="T41" fmla="*/ 16 h 207"/>
                <a:gd name="T42" fmla="*/ 301 w 460"/>
                <a:gd name="T43" fmla="*/ 9 h 207"/>
                <a:gd name="T44" fmla="*/ 323 w 460"/>
                <a:gd name="T45" fmla="*/ 8 h 207"/>
                <a:gd name="T46" fmla="*/ 342 w 460"/>
                <a:gd name="T47" fmla="*/ 11 h 207"/>
                <a:gd name="T48" fmla="*/ 358 w 460"/>
                <a:gd name="T49" fmla="*/ 19 h 207"/>
                <a:gd name="T50" fmla="*/ 370 w 460"/>
                <a:gd name="T51" fmla="*/ 30 h 207"/>
                <a:gd name="T52" fmla="*/ 380 w 460"/>
                <a:gd name="T53" fmla="*/ 43 h 207"/>
                <a:gd name="T54" fmla="*/ 383 w 460"/>
                <a:gd name="T55" fmla="*/ 57 h 207"/>
                <a:gd name="T56" fmla="*/ 411 w 460"/>
                <a:gd name="T57" fmla="*/ 57 h 207"/>
                <a:gd name="T58" fmla="*/ 438 w 460"/>
                <a:gd name="T59" fmla="*/ 64 h 207"/>
                <a:gd name="T60" fmla="*/ 452 w 460"/>
                <a:gd name="T61" fmla="*/ 76 h 207"/>
                <a:gd name="T62" fmla="*/ 458 w 460"/>
                <a:gd name="T63" fmla="*/ 86 h 207"/>
                <a:gd name="T64" fmla="*/ 459 w 460"/>
                <a:gd name="T65" fmla="*/ 99 h 207"/>
                <a:gd name="T66" fmla="*/ 455 w 460"/>
                <a:gd name="T67" fmla="*/ 109 h 207"/>
                <a:gd name="T68" fmla="*/ 446 w 460"/>
                <a:gd name="T69" fmla="*/ 119 h 207"/>
                <a:gd name="T70" fmla="*/ 422 w 460"/>
                <a:gd name="T71" fmla="*/ 130 h 207"/>
                <a:gd name="T72" fmla="*/ 405 w 460"/>
                <a:gd name="T73" fmla="*/ 132 h 207"/>
                <a:gd name="T74" fmla="*/ 394 w 460"/>
                <a:gd name="T75" fmla="*/ 137 h 207"/>
                <a:gd name="T76" fmla="*/ 388 w 460"/>
                <a:gd name="T77" fmla="*/ 149 h 207"/>
                <a:gd name="T78" fmla="*/ 378 w 460"/>
                <a:gd name="T79" fmla="*/ 159 h 207"/>
                <a:gd name="T80" fmla="*/ 364 w 460"/>
                <a:gd name="T81" fmla="*/ 166 h 207"/>
                <a:gd name="T82" fmla="*/ 349 w 460"/>
                <a:gd name="T83" fmla="*/ 171 h 207"/>
                <a:gd name="T84" fmla="*/ 323 w 460"/>
                <a:gd name="T85" fmla="*/ 174 h 207"/>
                <a:gd name="T86" fmla="*/ 312 w 460"/>
                <a:gd name="T87" fmla="*/ 180 h 207"/>
                <a:gd name="T88" fmla="*/ 301 w 460"/>
                <a:gd name="T89" fmla="*/ 192 h 207"/>
                <a:gd name="T90" fmla="*/ 285 w 460"/>
                <a:gd name="T91" fmla="*/ 202 h 207"/>
                <a:gd name="T92" fmla="*/ 264 w 460"/>
                <a:gd name="T93" fmla="*/ 207 h 207"/>
                <a:gd name="T94" fmla="*/ 240 w 460"/>
                <a:gd name="T95" fmla="*/ 206 h 207"/>
                <a:gd name="T96" fmla="*/ 221 w 460"/>
                <a:gd name="T97" fmla="*/ 201 h 207"/>
                <a:gd name="T98" fmla="*/ 206 w 460"/>
                <a:gd name="T99" fmla="*/ 191 h 207"/>
                <a:gd name="T100" fmla="*/ 186 w 460"/>
                <a:gd name="T101" fmla="*/ 195 h 207"/>
                <a:gd name="T102" fmla="*/ 163 w 460"/>
                <a:gd name="T103" fmla="*/ 194 h 207"/>
                <a:gd name="T104" fmla="*/ 143 w 460"/>
                <a:gd name="T105" fmla="*/ 187 h 207"/>
                <a:gd name="T106" fmla="*/ 127 w 460"/>
                <a:gd name="T107" fmla="*/ 176 h 207"/>
                <a:gd name="T108" fmla="*/ 105 w 460"/>
                <a:gd name="T109" fmla="*/ 175 h 207"/>
                <a:gd name="T110" fmla="*/ 85 w 460"/>
                <a:gd name="T111" fmla="*/ 167 h 207"/>
                <a:gd name="T112" fmla="*/ 71 w 460"/>
                <a:gd name="T113" fmla="*/ 163 h 207"/>
                <a:gd name="T114" fmla="*/ 53 w 460"/>
                <a:gd name="T115" fmla="*/ 166 h 207"/>
                <a:gd name="T116" fmla="*/ 33 w 460"/>
                <a:gd name="T117" fmla="*/ 163 h 207"/>
                <a:gd name="T118" fmla="*/ 15 w 460"/>
                <a:gd name="T119" fmla="*/ 154 h 207"/>
                <a:gd name="T120" fmla="*/ 6 w 460"/>
                <a:gd name="T121" fmla="*/ 144 h 207"/>
                <a:gd name="T122" fmla="*/ 1 w 460"/>
                <a:gd name="T123" fmla="*/ 133 h 2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60"/>
                <a:gd name="T187" fmla="*/ 0 h 207"/>
                <a:gd name="T188" fmla="*/ 460 w 460"/>
                <a:gd name="T189" fmla="*/ 207 h 2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60" h="207">
                  <a:moveTo>
                    <a:pt x="0" y="124"/>
                  </a:moveTo>
                  <a:lnTo>
                    <a:pt x="0" y="120"/>
                  </a:lnTo>
                  <a:lnTo>
                    <a:pt x="1" y="115"/>
                  </a:lnTo>
                  <a:lnTo>
                    <a:pt x="3" y="111"/>
                  </a:lnTo>
                  <a:lnTo>
                    <a:pt x="5" y="106"/>
                  </a:lnTo>
                  <a:lnTo>
                    <a:pt x="8" y="102"/>
                  </a:lnTo>
                  <a:lnTo>
                    <a:pt x="11" y="99"/>
                  </a:lnTo>
                  <a:lnTo>
                    <a:pt x="15" y="94"/>
                  </a:lnTo>
                  <a:lnTo>
                    <a:pt x="19" y="91"/>
                  </a:lnTo>
                  <a:lnTo>
                    <a:pt x="19" y="90"/>
                  </a:lnTo>
                  <a:lnTo>
                    <a:pt x="15" y="87"/>
                  </a:lnTo>
                  <a:lnTo>
                    <a:pt x="12" y="84"/>
                  </a:lnTo>
                  <a:lnTo>
                    <a:pt x="9" y="81"/>
                  </a:lnTo>
                  <a:lnTo>
                    <a:pt x="7" y="78"/>
                  </a:lnTo>
                  <a:lnTo>
                    <a:pt x="5" y="74"/>
                  </a:lnTo>
                  <a:lnTo>
                    <a:pt x="3" y="71"/>
                  </a:lnTo>
                  <a:lnTo>
                    <a:pt x="3" y="67"/>
                  </a:lnTo>
                  <a:lnTo>
                    <a:pt x="2" y="63"/>
                  </a:lnTo>
                  <a:lnTo>
                    <a:pt x="3" y="59"/>
                  </a:lnTo>
                  <a:lnTo>
                    <a:pt x="3" y="55"/>
                  </a:lnTo>
                  <a:lnTo>
                    <a:pt x="5" y="52"/>
                  </a:lnTo>
                  <a:lnTo>
                    <a:pt x="7" y="48"/>
                  </a:lnTo>
                  <a:lnTo>
                    <a:pt x="9" y="45"/>
                  </a:lnTo>
                  <a:lnTo>
                    <a:pt x="12" y="42"/>
                  </a:lnTo>
                  <a:lnTo>
                    <a:pt x="15" y="39"/>
                  </a:lnTo>
                  <a:lnTo>
                    <a:pt x="19" y="36"/>
                  </a:lnTo>
                  <a:lnTo>
                    <a:pt x="28" y="31"/>
                  </a:lnTo>
                  <a:lnTo>
                    <a:pt x="37" y="28"/>
                  </a:lnTo>
                  <a:lnTo>
                    <a:pt x="42" y="27"/>
                  </a:lnTo>
                  <a:lnTo>
                    <a:pt x="48" y="26"/>
                  </a:lnTo>
                  <a:lnTo>
                    <a:pt x="59" y="25"/>
                  </a:lnTo>
                  <a:lnTo>
                    <a:pt x="68" y="25"/>
                  </a:lnTo>
                  <a:lnTo>
                    <a:pt x="77" y="27"/>
                  </a:lnTo>
                  <a:lnTo>
                    <a:pt x="82" y="21"/>
                  </a:lnTo>
                  <a:lnTo>
                    <a:pt x="87" y="15"/>
                  </a:lnTo>
                  <a:lnTo>
                    <a:pt x="94" y="11"/>
                  </a:lnTo>
                  <a:lnTo>
                    <a:pt x="101" y="7"/>
                  </a:lnTo>
                  <a:lnTo>
                    <a:pt x="109" y="4"/>
                  </a:lnTo>
                  <a:lnTo>
                    <a:pt x="118" y="2"/>
                  </a:lnTo>
                  <a:lnTo>
                    <a:pt x="128" y="1"/>
                  </a:lnTo>
                  <a:lnTo>
                    <a:pt x="137" y="0"/>
                  </a:lnTo>
                  <a:lnTo>
                    <a:pt x="146" y="1"/>
                  </a:lnTo>
                  <a:lnTo>
                    <a:pt x="155" y="2"/>
                  </a:lnTo>
                  <a:lnTo>
                    <a:pt x="159" y="3"/>
                  </a:lnTo>
                  <a:lnTo>
                    <a:pt x="163" y="4"/>
                  </a:lnTo>
                  <a:lnTo>
                    <a:pt x="167" y="6"/>
                  </a:lnTo>
                  <a:lnTo>
                    <a:pt x="171" y="7"/>
                  </a:lnTo>
                  <a:lnTo>
                    <a:pt x="179" y="11"/>
                  </a:lnTo>
                  <a:lnTo>
                    <a:pt x="186" y="15"/>
                  </a:lnTo>
                  <a:lnTo>
                    <a:pt x="192" y="21"/>
                  </a:lnTo>
                  <a:lnTo>
                    <a:pt x="196" y="26"/>
                  </a:lnTo>
                  <a:lnTo>
                    <a:pt x="203" y="24"/>
                  </a:lnTo>
                  <a:lnTo>
                    <a:pt x="211" y="22"/>
                  </a:lnTo>
                  <a:lnTo>
                    <a:pt x="219" y="21"/>
                  </a:lnTo>
                  <a:lnTo>
                    <a:pt x="228" y="20"/>
                  </a:lnTo>
                  <a:lnTo>
                    <a:pt x="238" y="21"/>
                  </a:lnTo>
                  <a:lnTo>
                    <a:pt x="247" y="22"/>
                  </a:lnTo>
                  <a:lnTo>
                    <a:pt x="256" y="25"/>
                  </a:lnTo>
                  <a:lnTo>
                    <a:pt x="260" y="27"/>
                  </a:lnTo>
                  <a:lnTo>
                    <a:pt x="264" y="29"/>
                  </a:lnTo>
                  <a:lnTo>
                    <a:pt x="269" y="24"/>
                  </a:lnTo>
                  <a:lnTo>
                    <a:pt x="275" y="20"/>
                  </a:lnTo>
                  <a:lnTo>
                    <a:pt x="281" y="16"/>
                  </a:lnTo>
                  <a:lnTo>
                    <a:pt x="287" y="13"/>
                  </a:lnTo>
                  <a:lnTo>
                    <a:pt x="294" y="11"/>
                  </a:lnTo>
                  <a:lnTo>
                    <a:pt x="301" y="9"/>
                  </a:lnTo>
                  <a:lnTo>
                    <a:pt x="309" y="8"/>
                  </a:lnTo>
                  <a:lnTo>
                    <a:pt x="317" y="7"/>
                  </a:lnTo>
                  <a:lnTo>
                    <a:pt x="323" y="8"/>
                  </a:lnTo>
                  <a:lnTo>
                    <a:pt x="330" y="8"/>
                  </a:lnTo>
                  <a:lnTo>
                    <a:pt x="336" y="10"/>
                  </a:lnTo>
                  <a:lnTo>
                    <a:pt x="342" y="11"/>
                  </a:lnTo>
                  <a:lnTo>
                    <a:pt x="348" y="13"/>
                  </a:lnTo>
                  <a:lnTo>
                    <a:pt x="353" y="16"/>
                  </a:lnTo>
                  <a:lnTo>
                    <a:pt x="358" y="19"/>
                  </a:lnTo>
                  <a:lnTo>
                    <a:pt x="363" y="23"/>
                  </a:lnTo>
                  <a:lnTo>
                    <a:pt x="367" y="26"/>
                  </a:lnTo>
                  <a:lnTo>
                    <a:pt x="370" y="30"/>
                  </a:lnTo>
                  <a:lnTo>
                    <a:pt x="374" y="34"/>
                  </a:lnTo>
                  <a:lnTo>
                    <a:pt x="377" y="38"/>
                  </a:lnTo>
                  <a:lnTo>
                    <a:pt x="380" y="43"/>
                  </a:lnTo>
                  <a:lnTo>
                    <a:pt x="381" y="47"/>
                  </a:lnTo>
                  <a:lnTo>
                    <a:pt x="382" y="52"/>
                  </a:lnTo>
                  <a:lnTo>
                    <a:pt x="383" y="57"/>
                  </a:lnTo>
                  <a:lnTo>
                    <a:pt x="391" y="56"/>
                  </a:lnTo>
                  <a:lnTo>
                    <a:pt x="399" y="56"/>
                  </a:lnTo>
                  <a:lnTo>
                    <a:pt x="411" y="57"/>
                  </a:lnTo>
                  <a:lnTo>
                    <a:pt x="422" y="59"/>
                  </a:lnTo>
                  <a:lnTo>
                    <a:pt x="433" y="62"/>
                  </a:lnTo>
                  <a:lnTo>
                    <a:pt x="438" y="64"/>
                  </a:lnTo>
                  <a:lnTo>
                    <a:pt x="442" y="67"/>
                  </a:lnTo>
                  <a:lnTo>
                    <a:pt x="449" y="73"/>
                  </a:lnTo>
                  <a:lnTo>
                    <a:pt x="452" y="76"/>
                  </a:lnTo>
                  <a:lnTo>
                    <a:pt x="455" y="79"/>
                  </a:lnTo>
                  <a:lnTo>
                    <a:pt x="457" y="82"/>
                  </a:lnTo>
                  <a:lnTo>
                    <a:pt x="458" y="86"/>
                  </a:lnTo>
                  <a:lnTo>
                    <a:pt x="459" y="90"/>
                  </a:lnTo>
                  <a:lnTo>
                    <a:pt x="460" y="94"/>
                  </a:lnTo>
                  <a:lnTo>
                    <a:pt x="459" y="99"/>
                  </a:lnTo>
                  <a:lnTo>
                    <a:pt x="458" y="102"/>
                  </a:lnTo>
                  <a:lnTo>
                    <a:pt x="457" y="106"/>
                  </a:lnTo>
                  <a:lnTo>
                    <a:pt x="455" y="109"/>
                  </a:lnTo>
                  <a:lnTo>
                    <a:pt x="452" y="113"/>
                  </a:lnTo>
                  <a:lnTo>
                    <a:pt x="449" y="116"/>
                  </a:lnTo>
                  <a:lnTo>
                    <a:pt x="446" y="119"/>
                  </a:lnTo>
                  <a:lnTo>
                    <a:pt x="442" y="122"/>
                  </a:lnTo>
                  <a:lnTo>
                    <a:pt x="433" y="126"/>
                  </a:lnTo>
                  <a:lnTo>
                    <a:pt x="422" y="130"/>
                  </a:lnTo>
                  <a:lnTo>
                    <a:pt x="417" y="131"/>
                  </a:lnTo>
                  <a:lnTo>
                    <a:pt x="411" y="132"/>
                  </a:lnTo>
                  <a:lnTo>
                    <a:pt x="405" y="132"/>
                  </a:lnTo>
                  <a:lnTo>
                    <a:pt x="399" y="133"/>
                  </a:lnTo>
                  <a:lnTo>
                    <a:pt x="396" y="133"/>
                  </a:lnTo>
                  <a:lnTo>
                    <a:pt x="394" y="137"/>
                  </a:lnTo>
                  <a:lnTo>
                    <a:pt x="393" y="141"/>
                  </a:lnTo>
                  <a:lnTo>
                    <a:pt x="391" y="145"/>
                  </a:lnTo>
                  <a:lnTo>
                    <a:pt x="388" y="149"/>
                  </a:lnTo>
                  <a:lnTo>
                    <a:pt x="385" y="152"/>
                  </a:lnTo>
                  <a:lnTo>
                    <a:pt x="382" y="155"/>
                  </a:lnTo>
                  <a:lnTo>
                    <a:pt x="378" y="159"/>
                  </a:lnTo>
                  <a:lnTo>
                    <a:pt x="373" y="161"/>
                  </a:lnTo>
                  <a:lnTo>
                    <a:pt x="369" y="164"/>
                  </a:lnTo>
                  <a:lnTo>
                    <a:pt x="364" y="166"/>
                  </a:lnTo>
                  <a:lnTo>
                    <a:pt x="359" y="168"/>
                  </a:lnTo>
                  <a:lnTo>
                    <a:pt x="354" y="170"/>
                  </a:lnTo>
                  <a:lnTo>
                    <a:pt x="349" y="171"/>
                  </a:lnTo>
                  <a:lnTo>
                    <a:pt x="343" y="173"/>
                  </a:lnTo>
                  <a:lnTo>
                    <a:pt x="332" y="174"/>
                  </a:lnTo>
                  <a:lnTo>
                    <a:pt x="323" y="174"/>
                  </a:lnTo>
                  <a:lnTo>
                    <a:pt x="316" y="173"/>
                  </a:lnTo>
                  <a:lnTo>
                    <a:pt x="314" y="176"/>
                  </a:lnTo>
                  <a:lnTo>
                    <a:pt x="312" y="180"/>
                  </a:lnTo>
                  <a:lnTo>
                    <a:pt x="310" y="183"/>
                  </a:lnTo>
                  <a:lnTo>
                    <a:pt x="307" y="187"/>
                  </a:lnTo>
                  <a:lnTo>
                    <a:pt x="301" y="192"/>
                  </a:lnTo>
                  <a:lnTo>
                    <a:pt x="293" y="197"/>
                  </a:lnTo>
                  <a:lnTo>
                    <a:pt x="289" y="200"/>
                  </a:lnTo>
                  <a:lnTo>
                    <a:pt x="285" y="202"/>
                  </a:lnTo>
                  <a:lnTo>
                    <a:pt x="280" y="203"/>
                  </a:lnTo>
                  <a:lnTo>
                    <a:pt x="275" y="205"/>
                  </a:lnTo>
                  <a:lnTo>
                    <a:pt x="264" y="207"/>
                  </a:lnTo>
                  <a:lnTo>
                    <a:pt x="254" y="207"/>
                  </a:lnTo>
                  <a:lnTo>
                    <a:pt x="247" y="207"/>
                  </a:lnTo>
                  <a:lnTo>
                    <a:pt x="240" y="206"/>
                  </a:lnTo>
                  <a:lnTo>
                    <a:pt x="234" y="205"/>
                  </a:lnTo>
                  <a:lnTo>
                    <a:pt x="228" y="203"/>
                  </a:lnTo>
                  <a:lnTo>
                    <a:pt x="221" y="201"/>
                  </a:lnTo>
                  <a:lnTo>
                    <a:pt x="215" y="198"/>
                  </a:lnTo>
                  <a:lnTo>
                    <a:pt x="210" y="195"/>
                  </a:lnTo>
                  <a:lnTo>
                    <a:pt x="206" y="191"/>
                  </a:lnTo>
                  <a:lnTo>
                    <a:pt x="199" y="193"/>
                  </a:lnTo>
                  <a:lnTo>
                    <a:pt x="193" y="194"/>
                  </a:lnTo>
                  <a:lnTo>
                    <a:pt x="186" y="195"/>
                  </a:lnTo>
                  <a:lnTo>
                    <a:pt x="179" y="195"/>
                  </a:lnTo>
                  <a:lnTo>
                    <a:pt x="171" y="195"/>
                  </a:lnTo>
                  <a:lnTo>
                    <a:pt x="163" y="194"/>
                  </a:lnTo>
                  <a:lnTo>
                    <a:pt x="156" y="192"/>
                  </a:lnTo>
                  <a:lnTo>
                    <a:pt x="149" y="190"/>
                  </a:lnTo>
                  <a:lnTo>
                    <a:pt x="143" y="187"/>
                  </a:lnTo>
                  <a:lnTo>
                    <a:pt x="137" y="184"/>
                  </a:lnTo>
                  <a:lnTo>
                    <a:pt x="132" y="180"/>
                  </a:lnTo>
                  <a:lnTo>
                    <a:pt x="127" y="176"/>
                  </a:lnTo>
                  <a:lnTo>
                    <a:pt x="116" y="176"/>
                  </a:lnTo>
                  <a:lnTo>
                    <a:pt x="110" y="176"/>
                  </a:lnTo>
                  <a:lnTo>
                    <a:pt x="105" y="175"/>
                  </a:lnTo>
                  <a:lnTo>
                    <a:pt x="99" y="174"/>
                  </a:lnTo>
                  <a:lnTo>
                    <a:pt x="94" y="173"/>
                  </a:lnTo>
                  <a:lnTo>
                    <a:pt x="85" y="167"/>
                  </a:lnTo>
                  <a:lnTo>
                    <a:pt x="81" y="165"/>
                  </a:lnTo>
                  <a:lnTo>
                    <a:pt x="77" y="162"/>
                  </a:lnTo>
                  <a:lnTo>
                    <a:pt x="71" y="163"/>
                  </a:lnTo>
                  <a:lnTo>
                    <a:pt x="65" y="165"/>
                  </a:lnTo>
                  <a:lnTo>
                    <a:pt x="59" y="166"/>
                  </a:lnTo>
                  <a:lnTo>
                    <a:pt x="53" y="166"/>
                  </a:lnTo>
                  <a:lnTo>
                    <a:pt x="43" y="165"/>
                  </a:lnTo>
                  <a:lnTo>
                    <a:pt x="38" y="164"/>
                  </a:lnTo>
                  <a:lnTo>
                    <a:pt x="33" y="163"/>
                  </a:lnTo>
                  <a:lnTo>
                    <a:pt x="28" y="161"/>
                  </a:lnTo>
                  <a:lnTo>
                    <a:pt x="24" y="159"/>
                  </a:lnTo>
                  <a:lnTo>
                    <a:pt x="15" y="154"/>
                  </a:lnTo>
                  <a:lnTo>
                    <a:pt x="12" y="151"/>
                  </a:lnTo>
                  <a:lnTo>
                    <a:pt x="9" y="148"/>
                  </a:lnTo>
                  <a:lnTo>
                    <a:pt x="6" y="144"/>
                  </a:lnTo>
                  <a:lnTo>
                    <a:pt x="4" y="141"/>
                  </a:lnTo>
                  <a:lnTo>
                    <a:pt x="2" y="137"/>
                  </a:lnTo>
                  <a:lnTo>
                    <a:pt x="1" y="133"/>
                  </a:lnTo>
                  <a:lnTo>
                    <a:pt x="0" y="129"/>
                  </a:lnTo>
                  <a:lnTo>
                    <a:pt x="0" y="124"/>
                  </a:lnTo>
                </a:path>
              </a:pathLst>
            </a:custGeom>
            <a:noFill/>
            <a:ln w="1588">
              <a:solidFill>
                <a:srgbClr val="D2DEE7"/>
              </a:solidFill>
              <a:prstDash val="solid"/>
              <a:round/>
              <a:headEnd/>
              <a:tailEnd/>
            </a:ln>
          </p:spPr>
          <p:txBody>
            <a:bodyPr/>
            <a:lstStyle/>
            <a:p>
              <a:endParaRPr lang="en-US"/>
            </a:p>
          </p:txBody>
        </p:sp>
      </p:grpSp>
      <p:sp>
        <p:nvSpPr>
          <p:cNvPr id="29706" name="Text Box 16"/>
          <p:cNvSpPr txBox="1">
            <a:spLocks noChangeArrowheads="1"/>
          </p:cNvSpPr>
          <p:nvPr/>
        </p:nvSpPr>
        <p:spPr bwMode="auto">
          <a:xfrm>
            <a:off x="3897313" y="5527675"/>
            <a:ext cx="1309687" cy="277813"/>
          </a:xfrm>
          <a:prstGeom prst="rect">
            <a:avLst/>
          </a:prstGeom>
          <a:noFill/>
          <a:ln w="19050">
            <a:noFill/>
            <a:miter lim="800000"/>
            <a:headEnd/>
            <a:tailEnd/>
          </a:ln>
        </p:spPr>
        <p:txBody>
          <a:bodyPr wrap="none" lIns="274320" tIns="46493" rIns="92985" bIns="46493">
            <a:spAutoFit/>
          </a:bodyPr>
          <a:lstStyle/>
          <a:p>
            <a:pPr eaLnBrk="0" hangingPunct="0"/>
            <a:r>
              <a:rPr lang="en-US" sz="1200" b="1">
                <a:solidFill>
                  <a:schemeClr val="bg1"/>
                </a:solidFill>
                <a:latin typeface="Arial" charset="0"/>
              </a:rPr>
              <a:t>SS7 Network</a:t>
            </a:r>
          </a:p>
        </p:txBody>
      </p:sp>
      <p:grpSp>
        <p:nvGrpSpPr>
          <p:cNvPr id="4" name="Group 17"/>
          <p:cNvGrpSpPr>
            <a:grpSpLocks/>
          </p:cNvGrpSpPr>
          <p:nvPr/>
        </p:nvGrpSpPr>
        <p:grpSpPr bwMode="auto">
          <a:xfrm flipV="1">
            <a:off x="5824538" y="5384800"/>
            <a:ext cx="1814512" cy="557213"/>
            <a:chOff x="1701" y="2067"/>
            <a:chExt cx="460" cy="207"/>
          </a:xfrm>
        </p:grpSpPr>
        <p:sp>
          <p:nvSpPr>
            <p:cNvPr id="29773" name="Freeform 18"/>
            <p:cNvSpPr>
              <a:spLocks/>
            </p:cNvSpPr>
            <p:nvPr/>
          </p:nvSpPr>
          <p:spPr bwMode="auto">
            <a:xfrm>
              <a:off x="1701" y="2067"/>
              <a:ext cx="460" cy="207"/>
            </a:xfrm>
            <a:custGeom>
              <a:avLst/>
              <a:gdLst>
                <a:gd name="T0" fmla="*/ 1 w 460"/>
                <a:gd name="T1" fmla="*/ 115 h 207"/>
                <a:gd name="T2" fmla="*/ 8 w 460"/>
                <a:gd name="T3" fmla="*/ 102 h 207"/>
                <a:gd name="T4" fmla="*/ 19 w 460"/>
                <a:gd name="T5" fmla="*/ 91 h 207"/>
                <a:gd name="T6" fmla="*/ 12 w 460"/>
                <a:gd name="T7" fmla="*/ 84 h 207"/>
                <a:gd name="T8" fmla="*/ 5 w 460"/>
                <a:gd name="T9" fmla="*/ 74 h 207"/>
                <a:gd name="T10" fmla="*/ 2 w 460"/>
                <a:gd name="T11" fmla="*/ 63 h 207"/>
                <a:gd name="T12" fmla="*/ 5 w 460"/>
                <a:gd name="T13" fmla="*/ 52 h 207"/>
                <a:gd name="T14" fmla="*/ 12 w 460"/>
                <a:gd name="T15" fmla="*/ 42 h 207"/>
                <a:gd name="T16" fmla="*/ 28 w 460"/>
                <a:gd name="T17" fmla="*/ 31 h 207"/>
                <a:gd name="T18" fmla="*/ 48 w 460"/>
                <a:gd name="T19" fmla="*/ 26 h 207"/>
                <a:gd name="T20" fmla="*/ 77 w 460"/>
                <a:gd name="T21" fmla="*/ 27 h 207"/>
                <a:gd name="T22" fmla="*/ 94 w 460"/>
                <a:gd name="T23" fmla="*/ 11 h 207"/>
                <a:gd name="T24" fmla="*/ 118 w 460"/>
                <a:gd name="T25" fmla="*/ 2 h 207"/>
                <a:gd name="T26" fmla="*/ 146 w 460"/>
                <a:gd name="T27" fmla="*/ 1 h 207"/>
                <a:gd name="T28" fmla="*/ 163 w 460"/>
                <a:gd name="T29" fmla="*/ 4 h 207"/>
                <a:gd name="T30" fmla="*/ 179 w 460"/>
                <a:gd name="T31" fmla="*/ 11 h 207"/>
                <a:gd name="T32" fmla="*/ 196 w 460"/>
                <a:gd name="T33" fmla="*/ 26 h 207"/>
                <a:gd name="T34" fmla="*/ 219 w 460"/>
                <a:gd name="T35" fmla="*/ 21 h 207"/>
                <a:gd name="T36" fmla="*/ 247 w 460"/>
                <a:gd name="T37" fmla="*/ 22 h 207"/>
                <a:gd name="T38" fmla="*/ 264 w 460"/>
                <a:gd name="T39" fmla="*/ 29 h 207"/>
                <a:gd name="T40" fmla="*/ 281 w 460"/>
                <a:gd name="T41" fmla="*/ 16 h 207"/>
                <a:gd name="T42" fmla="*/ 301 w 460"/>
                <a:gd name="T43" fmla="*/ 9 h 207"/>
                <a:gd name="T44" fmla="*/ 323 w 460"/>
                <a:gd name="T45" fmla="*/ 8 h 207"/>
                <a:gd name="T46" fmla="*/ 342 w 460"/>
                <a:gd name="T47" fmla="*/ 11 h 207"/>
                <a:gd name="T48" fmla="*/ 358 w 460"/>
                <a:gd name="T49" fmla="*/ 19 h 207"/>
                <a:gd name="T50" fmla="*/ 370 w 460"/>
                <a:gd name="T51" fmla="*/ 30 h 207"/>
                <a:gd name="T52" fmla="*/ 380 w 460"/>
                <a:gd name="T53" fmla="*/ 43 h 207"/>
                <a:gd name="T54" fmla="*/ 383 w 460"/>
                <a:gd name="T55" fmla="*/ 57 h 207"/>
                <a:gd name="T56" fmla="*/ 411 w 460"/>
                <a:gd name="T57" fmla="*/ 57 h 207"/>
                <a:gd name="T58" fmla="*/ 438 w 460"/>
                <a:gd name="T59" fmla="*/ 64 h 207"/>
                <a:gd name="T60" fmla="*/ 452 w 460"/>
                <a:gd name="T61" fmla="*/ 76 h 207"/>
                <a:gd name="T62" fmla="*/ 458 w 460"/>
                <a:gd name="T63" fmla="*/ 86 h 207"/>
                <a:gd name="T64" fmla="*/ 459 w 460"/>
                <a:gd name="T65" fmla="*/ 99 h 207"/>
                <a:gd name="T66" fmla="*/ 455 w 460"/>
                <a:gd name="T67" fmla="*/ 109 h 207"/>
                <a:gd name="T68" fmla="*/ 446 w 460"/>
                <a:gd name="T69" fmla="*/ 119 h 207"/>
                <a:gd name="T70" fmla="*/ 422 w 460"/>
                <a:gd name="T71" fmla="*/ 130 h 207"/>
                <a:gd name="T72" fmla="*/ 405 w 460"/>
                <a:gd name="T73" fmla="*/ 132 h 207"/>
                <a:gd name="T74" fmla="*/ 394 w 460"/>
                <a:gd name="T75" fmla="*/ 137 h 207"/>
                <a:gd name="T76" fmla="*/ 388 w 460"/>
                <a:gd name="T77" fmla="*/ 149 h 207"/>
                <a:gd name="T78" fmla="*/ 378 w 460"/>
                <a:gd name="T79" fmla="*/ 159 h 207"/>
                <a:gd name="T80" fmla="*/ 364 w 460"/>
                <a:gd name="T81" fmla="*/ 166 h 207"/>
                <a:gd name="T82" fmla="*/ 349 w 460"/>
                <a:gd name="T83" fmla="*/ 171 h 207"/>
                <a:gd name="T84" fmla="*/ 323 w 460"/>
                <a:gd name="T85" fmla="*/ 174 h 207"/>
                <a:gd name="T86" fmla="*/ 312 w 460"/>
                <a:gd name="T87" fmla="*/ 180 h 207"/>
                <a:gd name="T88" fmla="*/ 301 w 460"/>
                <a:gd name="T89" fmla="*/ 192 h 207"/>
                <a:gd name="T90" fmla="*/ 285 w 460"/>
                <a:gd name="T91" fmla="*/ 202 h 207"/>
                <a:gd name="T92" fmla="*/ 264 w 460"/>
                <a:gd name="T93" fmla="*/ 207 h 207"/>
                <a:gd name="T94" fmla="*/ 240 w 460"/>
                <a:gd name="T95" fmla="*/ 206 h 207"/>
                <a:gd name="T96" fmla="*/ 221 w 460"/>
                <a:gd name="T97" fmla="*/ 201 h 207"/>
                <a:gd name="T98" fmla="*/ 206 w 460"/>
                <a:gd name="T99" fmla="*/ 191 h 207"/>
                <a:gd name="T100" fmla="*/ 186 w 460"/>
                <a:gd name="T101" fmla="*/ 195 h 207"/>
                <a:gd name="T102" fmla="*/ 163 w 460"/>
                <a:gd name="T103" fmla="*/ 194 h 207"/>
                <a:gd name="T104" fmla="*/ 143 w 460"/>
                <a:gd name="T105" fmla="*/ 187 h 207"/>
                <a:gd name="T106" fmla="*/ 127 w 460"/>
                <a:gd name="T107" fmla="*/ 176 h 207"/>
                <a:gd name="T108" fmla="*/ 105 w 460"/>
                <a:gd name="T109" fmla="*/ 175 h 207"/>
                <a:gd name="T110" fmla="*/ 85 w 460"/>
                <a:gd name="T111" fmla="*/ 167 h 207"/>
                <a:gd name="T112" fmla="*/ 71 w 460"/>
                <a:gd name="T113" fmla="*/ 163 h 207"/>
                <a:gd name="T114" fmla="*/ 53 w 460"/>
                <a:gd name="T115" fmla="*/ 166 h 207"/>
                <a:gd name="T116" fmla="*/ 33 w 460"/>
                <a:gd name="T117" fmla="*/ 163 h 207"/>
                <a:gd name="T118" fmla="*/ 15 w 460"/>
                <a:gd name="T119" fmla="*/ 154 h 207"/>
                <a:gd name="T120" fmla="*/ 6 w 460"/>
                <a:gd name="T121" fmla="*/ 144 h 207"/>
                <a:gd name="T122" fmla="*/ 1 w 460"/>
                <a:gd name="T123" fmla="*/ 133 h 2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60"/>
                <a:gd name="T187" fmla="*/ 0 h 207"/>
                <a:gd name="T188" fmla="*/ 460 w 460"/>
                <a:gd name="T189" fmla="*/ 207 h 2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60" h="207">
                  <a:moveTo>
                    <a:pt x="0" y="124"/>
                  </a:moveTo>
                  <a:lnTo>
                    <a:pt x="0" y="120"/>
                  </a:lnTo>
                  <a:lnTo>
                    <a:pt x="1" y="115"/>
                  </a:lnTo>
                  <a:lnTo>
                    <a:pt x="3" y="111"/>
                  </a:lnTo>
                  <a:lnTo>
                    <a:pt x="5" y="106"/>
                  </a:lnTo>
                  <a:lnTo>
                    <a:pt x="8" y="102"/>
                  </a:lnTo>
                  <a:lnTo>
                    <a:pt x="11" y="99"/>
                  </a:lnTo>
                  <a:lnTo>
                    <a:pt x="15" y="94"/>
                  </a:lnTo>
                  <a:lnTo>
                    <a:pt x="19" y="91"/>
                  </a:lnTo>
                  <a:lnTo>
                    <a:pt x="19" y="90"/>
                  </a:lnTo>
                  <a:lnTo>
                    <a:pt x="15" y="87"/>
                  </a:lnTo>
                  <a:lnTo>
                    <a:pt x="12" y="84"/>
                  </a:lnTo>
                  <a:lnTo>
                    <a:pt x="9" y="81"/>
                  </a:lnTo>
                  <a:lnTo>
                    <a:pt x="7" y="78"/>
                  </a:lnTo>
                  <a:lnTo>
                    <a:pt x="5" y="74"/>
                  </a:lnTo>
                  <a:lnTo>
                    <a:pt x="3" y="71"/>
                  </a:lnTo>
                  <a:lnTo>
                    <a:pt x="3" y="67"/>
                  </a:lnTo>
                  <a:lnTo>
                    <a:pt x="2" y="63"/>
                  </a:lnTo>
                  <a:lnTo>
                    <a:pt x="3" y="59"/>
                  </a:lnTo>
                  <a:lnTo>
                    <a:pt x="3" y="55"/>
                  </a:lnTo>
                  <a:lnTo>
                    <a:pt x="5" y="52"/>
                  </a:lnTo>
                  <a:lnTo>
                    <a:pt x="7" y="48"/>
                  </a:lnTo>
                  <a:lnTo>
                    <a:pt x="9" y="45"/>
                  </a:lnTo>
                  <a:lnTo>
                    <a:pt x="12" y="42"/>
                  </a:lnTo>
                  <a:lnTo>
                    <a:pt x="15" y="39"/>
                  </a:lnTo>
                  <a:lnTo>
                    <a:pt x="19" y="36"/>
                  </a:lnTo>
                  <a:lnTo>
                    <a:pt x="28" y="31"/>
                  </a:lnTo>
                  <a:lnTo>
                    <a:pt x="37" y="28"/>
                  </a:lnTo>
                  <a:lnTo>
                    <a:pt x="42" y="27"/>
                  </a:lnTo>
                  <a:lnTo>
                    <a:pt x="48" y="26"/>
                  </a:lnTo>
                  <a:lnTo>
                    <a:pt x="59" y="25"/>
                  </a:lnTo>
                  <a:lnTo>
                    <a:pt x="68" y="25"/>
                  </a:lnTo>
                  <a:lnTo>
                    <a:pt x="77" y="27"/>
                  </a:lnTo>
                  <a:lnTo>
                    <a:pt x="82" y="21"/>
                  </a:lnTo>
                  <a:lnTo>
                    <a:pt x="87" y="15"/>
                  </a:lnTo>
                  <a:lnTo>
                    <a:pt x="94" y="11"/>
                  </a:lnTo>
                  <a:lnTo>
                    <a:pt x="101" y="7"/>
                  </a:lnTo>
                  <a:lnTo>
                    <a:pt x="109" y="4"/>
                  </a:lnTo>
                  <a:lnTo>
                    <a:pt x="118" y="2"/>
                  </a:lnTo>
                  <a:lnTo>
                    <a:pt x="128" y="1"/>
                  </a:lnTo>
                  <a:lnTo>
                    <a:pt x="137" y="0"/>
                  </a:lnTo>
                  <a:lnTo>
                    <a:pt x="146" y="1"/>
                  </a:lnTo>
                  <a:lnTo>
                    <a:pt x="155" y="2"/>
                  </a:lnTo>
                  <a:lnTo>
                    <a:pt x="159" y="3"/>
                  </a:lnTo>
                  <a:lnTo>
                    <a:pt x="163" y="4"/>
                  </a:lnTo>
                  <a:lnTo>
                    <a:pt x="167" y="6"/>
                  </a:lnTo>
                  <a:lnTo>
                    <a:pt x="171" y="7"/>
                  </a:lnTo>
                  <a:lnTo>
                    <a:pt x="179" y="11"/>
                  </a:lnTo>
                  <a:lnTo>
                    <a:pt x="186" y="15"/>
                  </a:lnTo>
                  <a:lnTo>
                    <a:pt x="192" y="21"/>
                  </a:lnTo>
                  <a:lnTo>
                    <a:pt x="196" y="26"/>
                  </a:lnTo>
                  <a:lnTo>
                    <a:pt x="203" y="24"/>
                  </a:lnTo>
                  <a:lnTo>
                    <a:pt x="211" y="22"/>
                  </a:lnTo>
                  <a:lnTo>
                    <a:pt x="219" y="21"/>
                  </a:lnTo>
                  <a:lnTo>
                    <a:pt x="228" y="20"/>
                  </a:lnTo>
                  <a:lnTo>
                    <a:pt x="238" y="21"/>
                  </a:lnTo>
                  <a:lnTo>
                    <a:pt x="247" y="22"/>
                  </a:lnTo>
                  <a:lnTo>
                    <a:pt x="256" y="25"/>
                  </a:lnTo>
                  <a:lnTo>
                    <a:pt x="260" y="27"/>
                  </a:lnTo>
                  <a:lnTo>
                    <a:pt x="264" y="29"/>
                  </a:lnTo>
                  <a:lnTo>
                    <a:pt x="269" y="24"/>
                  </a:lnTo>
                  <a:lnTo>
                    <a:pt x="275" y="20"/>
                  </a:lnTo>
                  <a:lnTo>
                    <a:pt x="281" y="16"/>
                  </a:lnTo>
                  <a:lnTo>
                    <a:pt x="287" y="13"/>
                  </a:lnTo>
                  <a:lnTo>
                    <a:pt x="294" y="11"/>
                  </a:lnTo>
                  <a:lnTo>
                    <a:pt x="301" y="9"/>
                  </a:lnTo>
                  <a:lnTo>
                    <a:pt x="309" y="8"/>
                  </a:lnTo>
                  <a:lnTo>
                    <a:pt x="317" y="7"/>
                  </a:lnTo>
                  <a:lnTo>
                    <a:pt x="323" y="8"/>
                  </a:lnTo>
                  <a:lnTo>
                    <a:pt x="330" y="8"/>
                  </a:lnTo>
                  <a:lnTo>
                    <a:pt x="336" y="10"/>
                  </a:lnTo>
                  <a:lnTo>
                    <a:pt x="342" y="11"/>
                  </a:lnTo>
                  <a:lnTo>
                    <a:pt x="348" y="13"/>
                  </a:lnTo>
                  <a:lnTo>
                    <a:pt x="353" y="16"/>
                  </a:lnTo>
                  <a:lnTo>
                    <a:pt x="358" y="19"/>
                  </a:lnTo>
                  <a:lnTo>
                    <a:pt x="363" y="23"/>
                  </a:lnTo>
                  <a:lnTo>
                    <a:pt x="367" y="26"/>
                  </a:lnTo>
                  <a:lnTo>
                    <a:pt x="370" y="30"/>
                  </a:lnTo>
                  <a:lnTo>
                    <a:pt x="374" y="34"/>
                  </a:lnTo>
                  <a:lnTo>
                    <a:pt x="377" y="38"/>
                  </a:lnTo>
                  <a:lnTo>
                    <a:pt x="380" y="43"/>
                  </a:lnTo>
                  <a:lnTo>
                    <a:pt x="381" y="47"/>
                  </a:lnTo>
                  <a:lnTo>
                    <a:pt x="382" y="52"/>
                  </a:lnTo>
                  <a:lnTo>
                    <a:pt x="383" y="57"/>
                  </a:lnTo>
                  <a:lnTo>
                    <a:pt x="391" y="56"/>
                  </a:lnTo>
                  <a:lnTo>
                    <a:pt x="399" y="56"/>
                  </a:lnTo>
                  <a:lnTo>
                    <a:pt x="411" y="57"/>
                  </a:lnTo>
                  <a:lnTo>
                    <a:pt x="422" y="59"/>
                  </a:lnTo>
                  <a:lnTo>
                    <a:pt x="433" y="62"/>
                  </a:lnTo>
                  <a:lnTo>
                    <a:pt x="438" y="64"/>
                  </a:lnTo>
                  <a:lnTo>
                    <a:pt x="442" y="67"/>
                  </a:lnTo>
                  <a:lnTo>
                    <a:pt x="449" y="73"/>
                  </a:lnTo>
                  <a:lnTo>
                    <a:pt x="452" y="76"/>
                  </a:lnTo>
                  <a:lnTo>
                    <a:pt x="455" y="79"/>
                  </a:lnTo>
                  <a:lnTo>
                    <a:pt x="457" y="82"/>
                  </a:lnTo>
                  <a:lnTo>
                    <a:pt x="458" y="86"/>
                  </a:lnTo>
                  <a:lnTo>
                    <a:pt x="459" y="90"/>
                  </a:lnTo>
                  <a:lnTo>
                    <a:pt x="460" y="94"/>
                  </a:lnTo>
                  <a:lnTo>
                    <a:pt x="459" y="99"/>
                  </a:lnTo>
                  <a:lnTo>
                    <a:pt x="458" y="102"/>
                  </a:lnTo>
                  <a:lnTo>
                    <a:pt x="457" y="106"/>
                  </a:lnTo>
                  <a:lnTo>
                    <a:pt x="455" y="109"/>
                  </a:lnTo>
                  <a:lnTo>
                    <a:pt x="452" y="113"/>
                  </a:lnTo>
                  <a:lnTo>
                    <a:pt x="449" y="116"/>
                  </a:lnTo>
                  <a:lnTo>
                    <a:pt x="446" y="119"/>
                  </a:lnTo>
                  <a:lnTo>
                    <a:pt x="442" y="122"/>
                  </a:lnTo>
                  <a:lnTo>
                    <a:pt x="433" y="126"/>
                  </a:lnTo>
                  <a:lnTo>
                    <a:pt x="422" y="130"/>
                  </a:lnTo>
                  <a:lnTo>
                    <a:pt x="417" y="131"/>
                  </a:lnTo>
                  <a:lnTo>
                    <a:pt x="411" y="132"/>
                  </a:lnTo>
                  <a:lnTo>
                    <a:pt x="405" y="132"/>
                  </a:lnTo>
                  <a:lnTo>
                    <a:pt x="399" y="133"/>
                  </a:lnTo>
                  <a:lnTo>
                    <a:pt x="396" y="133"/>
                  </a:lnTo>
                  <a:lnTo>
                    <a:pt x="394" y="137"/>
                  </a:lnTo>
                  <a:lnTo>
                    <a:pt x="393" y="141"/>
                  </a:lnTo>
                  <a:lnTo>
                    <a:pt x="391" y="145"/>
                  </a:lnTo>
                  <a:lnTo>
                    <a:pt x="388" y="149"/>
                  </a:lnTo>
                  <a:lnTo>
                    <a:pt x="385" y="152"/>
                  </a:lnTo>
                  <a:lnTo>
                    <a:pt x="382" y="155"/>
                  </a:lnTo>
                  <a:lnTo>
                    <a:pt x="378" y="159"/>
                  </a:lnTo>
                  <a:lnTo>
                    <a:pt x="373" y="161"/>
                  </a:lnTo>
                  <a:lnTo>
                    <a:pt x="369" y="164"/>
                  </a:lnTo>
                  <a:lnTo>
                    <a:pt x="364" y="166"/>
                  </a:lnTo>
                  <a:lnTo>
                    <a:pt x="359" y="168"/>
                  </a:lnTo>
                  <a:lnTo>
                    <a:pt x="354" y="170"/>
                  </a:lnTo>
                  <a:lnTo>
                    <a:pt x="349" y="171"/>
                  </a:lnTo>
                  <a:lnTo>
                    <a:pt x="343" y="173"/>
                  </a:lnTo>
                  <a:lnTo>
                    <a:pt x="332" y="174"/>
                  </a:lnTo>
                  <a:lnTo>
                    <a:pt x="323" y="174"/>
                  </a:lnTo>
                  <a:lnTo>
                    <a:pt x="316" y="173"/>
                  </a:lnTo>
                  <a:lnTo>
                    <a:pt x="314" y="176"/>
                  </a:lnTo>
                  <a:lnTo>
                    <a:pt x="312" y="180"/>
                  </a:lnTo>
                  <a:lnTo>
                    <a:pt x="310" y="183"/>
                  </a:lnTo>
                  <a:lnTo>
                    <a:pt x="307" y="187"/>
                  </a:lnTo>
                  <a:lnTo>
                    <a:pt x="301" y="192"/>
                  </a:lnTo>
                  <a:lnTo>
                    <a:pt x="293" y="197"/>
                  </a:lnTo>
                  <a:lnTo>
                    <a:pt x="289" y="200"/>
                  </a:lnTo>
                  <a:lnTo>
                    <a:pt x="285" y="202"/>
                  </a:lnTo>
                  <a:lnTo>
                    <a:pt x="280" y="203"/>
                  </a:lnTo>
                  <a:lnTo>
                    <a:pt x="275" y="205"/>
                  </a:lnTo>
                  <a:lnTo>
                    <a:pt x="264" y="207"/>
                  </a:lnTo>
                  <a:lnTo>
                    <a:pt x="254" y="207"/>
                  </a:lnTo>
                  <a:lnTo>
                    <a:pt x="247" y="207"/>
                  </a:lnTo>
                  <a:lnTo>
                    <a:pt x="240" y="206"/>
                  </a:lnTo>
                  <a:lnTo>
                    <a:pt x="234" y="205"/>
                  </a:lnTo>
                  <a:lnTo>
                    <a:pt x="228" y="203"/>
                  </a:lnTo>
                  <a:lnTo>
                    <a:pt x="221" y="201"/>
                  </a:lnTo>
                  <a:lnTo>
                    <a:pt x="215" y="198"/>
                  </a:lnTo>
                  <a:lnTo>
                    <a:pt x="210" y="195"/>
                  </a:lnTo>
                  <a:lnTo>
                    <a:pt x="206" y="191"/>
                  </a:lnTo>
                  <a:lnTo>
                    <a:pt x="199" y="193"/>
                  </a:lnTo>
                  <a:lnTo>
                    <a:pt x="193" y="194"/>
                  </a:lnTo>
                  <a:lnTo>
                    <a:pt x="186" y="195"/>
                  </a:lnTo>
                  <a:lnTo>
                    <a:pt x="179" y="195"/>
                  </a:lnTo>
                  <a:lnTo>
                    <a:pt x="171" y="195"/>
                  </a:lnTo>
                  <a:lnTo>
                    <a:pt x="163" y="194"/>
                  </a:lnTo>
                  <a:lnTo>
                    <a:pt x="156" y="192"/>
                  </a:lnTo>
                  <a:lnTo>
                    <a:pt x="149" y="190"/>
                  </a:lnTo>
                  <a:lnTo>
                    <a:pt x="143" y="187"/>
                  </a:lnTo>
                  <a:lnTo>
                    <a:pt x="137" y="184"/>
                  </a:lnTo>
                  <a:lnTo>
                    <a:pt x="132" y="180"/>
                  </a:lnTo>
                  <a:lnTo>
                    <a:pt x="127" y="176"/>
                  </a:lnTo>
                  <a:lnTo>
                    <a:pt x="116" y="176"/>
                  </a:lnTo>
                  <a:lnTo>
                    <a:pt x="110" y="176"/>
                  </a:lnTo>
                  <a:lnTo>
                    <a:pt x="105" y="175"/>
                  </a:lnTo>
                  <a:lnTo>
                    <a:pt x="99" y="174"/>
                  </a:lnTo>
                  <a:lnTo>
                    <a:pt x="94" y="173"/>
                  </a:lnTo>
                  <a:lnTo>
                    <a:pt x="85" y="167"/>
                  </a:lnTo>
                  <a:lnTo>
                    <a:pt x="81" y="165"/>
                  </a:lnTo>
                  <a:lnTo>
                    <a:pt x="77" y="162"/>
                  </a:lnTo>
                  <a:lnTo>
                    <a:pt x="71" y="163"/>
                  </a:lnTo>
                  <a:lnTo>
                    <a:pt x="65" y="165"/>
                  </a:lnTo>
                  <a:lnTo>
                    <a:pt x="59" y="166"/>
                  </a:lnTo>
                  <a:lnTo>
                    <a:pt x="53" y="166"/>
                  </a:lnTo>
                  <a:lnTo>
                    <a:pt x="43" y="165"/>
                  </a:lnTo>
                  <a:lnTo>
                    <a:pt x="38" y="164"/>
                  </a:lnTo>
                  <a:lnTo>
                    <a:pt x="33" y="163"/>
                  </a:lnTo>
                  <a:lnTo>
                    <a:pt x="28" y="161"/>
                  </a:lnTo>
                  <a:lnTo>
                    <a:pt x="24" y="159"/>
                  </a:lnTo>
                  <a:lnTo>
                    <a:pt x="15" y="154"/>
                  </a:lnTo>
                  <a:lnTo>
                    <a:pt x="12" y="151"/>
                  </a:lnTo>
                  <a:lnTo>
                    <a:pt x="9" y="148"/>
                  </a:lnTo>
                  <a:lnTo>
                    <a:pt x="6" y="144"/>
                  </a:lnTo>
                  <a:lnTo>
                    <a:pt x="4" y="141"/>
                  </a:lnTo>
                  <a:lnTo>
                    <a:pt x="2" y="137"/>
                  </a:lnTo>
                  <a:lnTo>
                    <a:pt x="1" y="133"/>
                  </a:lnTo>
                  <a:lnTo>
                    <a:pt x="0" y="129"/>
                  </a:lnTo>
                  <a:lnTo>
                    <a:pt x="0" y="124"/>
                  </a:lnTo>
                  <a:close/>
                </a:path>
              </a:pathLst>
            </a:custGeom>
            <a:gradFill rotWithShape="0">
              <a:gsLst>
                <a:gs pos="0">
                  <a:srgbClr val="D2DEE7"/>
                </a:gs>
                <a:gs pos="100000">
                  <a:srgbClr val="618BAA"/>
                </a:gs>
              </a:gsLst>
              <a:lin ang="5400000" scaled="1"/>
            </a:gradFill>
            <a:ln w="9525">
              <a:noFill/>
              <a:round/>
              <a:headEnd/>
              <a:tailEnd/>
            </a:ln>
          </p:spPr>
          <p:txBody>
            <a:bodyPr/>
            <a:lstStyle/>
            <a:p>
              <a:endParaRPr lang="en-US"/>
            </a:p>
          </p:txBody>
        </p:sp>
        <p:sp>
          <p:nvSpPr>
            <p:cNvPr id="29774" name="Freeform 19"/>
            <p:cNvSpPr>
              <a:spLocks/>
            </p:cNvSpPr>
            <p:nvPr/>
          </p:nvSpPr>
          <p:spPr bwMode="auto">
            <a:xfrm>
              <a:off x="1701" y="2067"/>
              <a:ext cx="460" cy="207"/>
            </a:xfrm>
            <a:custGeom>
              <a:avLst/>
              <a:gdLst>
                <a:gd name="T0" fmla="*/ 1 w 460"/>
                <a:gd name="T1" fmla="*/ 115 h 207"/>
                <a:gd name="T2" fmla="*/ 8 w 460"/>
                <a:gd name="T3" fmla="*/ 102 h 207"/>
                <a:gd name="T4" fmla="*/ 19 w 460"/>
                <a:gd name="T5" fmla="*/ 91 h 207"/>
                <a:gd name="T6" fmla="*/ 12 w 460"/>
                <a:gd name="T7" fmla="*/ 84 h 207"/>
                <a:gd name="T8" fmla="*/ 5 w 460"/>
                <a:gd name="T9" fmla="*/ 74 h 207"/>
                <a:gd name="T10" fmla="*/ 2 w 460"/>
                <a:gd name="T11" fmla="*/ 63 h 207"/>
                <a:gd name="T12" fmla="*/ 5 w 460"/>
                <a:gd name="T13" fmla="*/ 52 h 207"/>
                <a:gd name="T14" fmla="*/ 12 w 460"/>
                <a:gd name="T15" fmla="*/ 42 h 207"/>
                <a:gd name="T16" fmla="*/ 28 w 460"/>
                <a:gd name="T17" fmla="*/ 31 h 207"/>
                <a:gd name="T18" fmla="*/ 48 w 460"/>
                <a:gd name="T19" fmla="*/ 26 h 207"/>
                <a:gd name="T20" fmla="*/ 77 w 460"/>
                <a:gd name="T21" fmla="*/ 27 h 207"/>
                <a:gd name="T22" fmla="*/ 94 w 460"/>
                <a:gd name="T23" fmla="*/ 11 h 207"/>
                <a:gd name="T24" fmla="*/ 118 w 460"/>
                <a:gd name="T25" fmla="*/ 2 h 207"/>
                <a:gd name="T26" fmla="*/ 146 w 460"/>
                <a:gd name="T27" fmla="*/ 1 h 207"/>
                <a:gd name="T28" fmla="*/ 163 w 460"/>
                <a:gd name="T29" fmla="*/ 4 h 207"/>
                <a:gd name="T30" fmla="*/ 179 w 460"/>
                <a:gd name="T31" fmla="*/ 11 h 207"/>
                <a:gd name="T32" fmla="*/ 196 w 460"/>
                <a:gd name="T33" fmla="*/ 26 h 207"/>
                <a:gd name="T34" fmla="*/ 219 w 460"/>
                <a:gd name="T35" fmla="*/ 21 h 207"/>
                <a:gd name="T36" fmla="*/ 247 w 460"/>
                <a:gd name="T37" fmla="*/ 22 h 207"/>
                <a:gd name="T38" fmla="*/ 264 w 460"/>
                <a:gd name="T39" fmla="*/ 29 h 207"/>
                <a:gd name="T40" fmla="*/ 281 w 460"/>
                <a:gd name="T41" fmla="*/ 16 h 207"/>
                <a:gd name="T42" fmla="*/ 301 w 460"/>
                <a:gd name="T43" fmla="*/ 9 h 207"/>
                <a:gd name="T44" fmla="*/ 323 w 460"/>
                <a:gd name="T45" fmla="*/ 8 h 207"/>
                <a:gd name="T46" fmla="*/ 342 w 460"/>
                <a:gd name="T47" fmla="*/ 11 h 207"/>
                <a:gd name="T48" fmla="*/ 358 w 460"/>
                <a:gd name="T49" fmla="*/ 19 h 207"/>
                <a:gd name="T50" fmla="*/ 370 w 460"/>
                <a:gd name="T51" fmla="*/ 30 h 207"/>
                <a:gd name="T52" fmla="*/ 380 w 460"/>
                <a:gd name="T53" fmla="*/ 43 h 207"/>
                <a:gd name="T54" fmla="*/ 383 w 460"/>
                <a:gd name="T55" fmla="*/ 57 h 207"/>
                <a:gd name="T56" fmla="*/ 411 w 460"/>
                <a:gd name="T57" fmla="*/ 57 h 207"/>
                <a:gd name="T58" fmla="*/ 438 w 460"/>
                <a:gd name="T59" fmla="*/ 64 h 207"/>
                <a:gd name="T60" fmla="*/ 452 w 460"/>
                <a:gd name="T61" fmla="*/ 76 h 207"/>
                <a:gd name="T62" fmla="*/ 458 w 460"/>
                <a:gd name="T63" fmla="*/ 86 h 207"/>
                <a:gd name="T64" fmla="*/ 459 w 460"/>
                <a:gd name="T65" fmla="*/ 99 h 207"/>
                <a:gd name="T66" fmla="*/ 455 w 460"/>
                <a:gd name="T67" fmla="*/ 109 h 207"/>
                <a:gd name="T68" fmla="*/ 446 w 460"/>
                <a:gd name="T69" fmla="*/ 119 h 207"/>
                <a:gd name="T70" fmla="*/ 422 w 460"/>
                <a:gd name="T71" fmla="*/ 130 h 207"/>
                <a:gd name="T72" fmla="*/ 405 w 460"/>
                <a:gd name="T73" fmla="*/ 132 h 207"/>
                <a:gd name="T74" fmla="*/ 394 w 460"/>
                <a:gd name="T75" fmla="*/ 137 h 207"/>
                <a:gd name="T76" fmla="*/ 388 w 460"/>
                <a:gd name="T77" fmla="*/ 149 h 207"/>
                <a:gd name="T78" fmla="*/ 378 w 460"/>
                <a:gd name="T79" fmla="*/ 159 h 207"/>
                <a:gd name="T80" fmla="*/ 364 w 460"/>
                <a:gd name="T81" fmla="*/ 166 h 207"/>
                <a:gd name="T82" fmla="*/ 349 w 460"/>
                <a:gd name="T83" fmla="*/ 171 h 207"/>
                <a:gd name="T84" fmla="*/ 323 w 460"/>
                <a:gd name="T85" fmla="*/ 174 h 207"/>
                <a:gd name="T86" fmla="*/ 312 w 460"/>
                <a:gd name="T87" fmla="*/ 180 h 207"/>
                <a:gd name="T88" fmla="*/ 301 w 460"/>
                <a:gd name="T89" fmla="*/ 192 h 207"/>
                <a:gd name="T90" fmla="*/ 285 w 460"/>
                <a:gd name="T91" fmla="*/ 202 h 207"/>
                <a:gd name="T92" fmla="*/ 264 w 460"/>
                <a:gd name="T93" fmla="*/ 207 h 207"/>
                <a:gd name="T94" fmla="*/ 240 w 460"/>
                <a:gd name="T95" fmla="*/ 206 h 207"/>
                <a:gd name="T96" fmla="*/ 221 w 460"/>
                <a:gd name="T97" fmla="*/ 201 h 207"/>
                <a:gd name="T98" fmla="*/ 206 w 460"/>
                <a:gd name="T99" fmla="*/ 191 h 207"/>
                <a:gd name="T100" fmla="*/ 186 w 460"/>
                <a:gd name="T101" fmla="*/ 195 h 207"/>
                <a:gd name="T102" fmla="*/ 163 w 460"/>
                <a:gd name="T103" fmla="*/ 194 h 207"/>
                <a:gd name="T104" fmla="*/ 143 w 460"/>
                <a:gd name="T105" fmla="*/ 187 h 207"/>
                <a:gd name="T106" fmla="*/ 127 w 460"/>
                <a:gd name="T107" fmla="*/ 176 h 207"/>
                <a:gd name="T108" fmla="*/ 105 w 460"/>
                <a:gd name="T109" fmla="*/ 175 h 207"/>
                <a:gd name="T110" fmla="*/ 85 w 460"/>
                <a:gd name="T111" fmla="*/ 167 h 207"/>
                <a:gd name="T112" fmla="*/ 71 w 460"/>
                <a:gd name="T113" fmla="*/ 163 h 207"/>
                <a:gd name="T114" fmla="*/ 53 w 460"/>
                <a:gd name="T115" fmla="*/ 166 h 207"/>
                <a:gd name="T116" fmla="*/ 33 w 460"/>
                <a:gd name="T117" fmla="*/ 163 h 207"/>
                <a:gd name="T118" fmla="*/ 15 w 460"/>
                <a:gd name="T119" fmla="*/ 154 h 207"/>
                <a:gd name="T120" fmla="*/ 6 w 460"/>
                <a:gd name="T121" fmla="*/ 144 h 207"/>
                <a:gd name="T122" fmla="*/ 1 w 460"/>
                <a:gd name="T123" fmla="*/ 133 h 2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60"/>
                <a:gd name="T187" fmla="*/ 0 h 207"/>
                <a:gd name="T188" fmla="*/ 460 w 460"/>
                <a:gd name="T189" fmla="*/ 207 h 2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60" h="207">
                  <a:moveTo>
                    <a:pt x="0" y="124"/>
                  </a:moveTo>
                  <a:lnTo>
                    <a:pt x="0" y="120"/>
                  </a:lnTo>
                  <a:lnTo>
                    <a:pt x="1" y="115"/>
                  </a:lnTo>
                  <a:lnTo>
                    <a:pt x="3" y="111"/>
                  </a:lnTo>
                  <a:lnTo>
                    <a:pt x="5" y="106"/>
                  </a:lnTo>
                  <a:lnTo>
                    <a:pt x="8" y="102"/>
                  </a:lnTo>
                  <a:lnTo>
                    <a:pt x="11" y="99"/>
                  </a:lnTo>
                  <a:lnTo>
                    <a:pt x="15" y="94"/>
                  </a:lnTo>
                  <a:lnTo>
                    <a:pt x="19" y="91"/>
                  </a:lnTo>
                  <a:lnTo>
                    <a:pt x="19" y="90"/>
                  </a:lnTo>
                  <a:lnTo>
                    <a:pt x="15" y="87"/>
                  </a:lnTo>
                  <a:lnTo>
                    <a:pt x="12" y="84"/>
                  </a:lnTo>
                  <a:lnTo>
                    <a:pt x="9" y="81"/>
                  </a:lnTo>
                  <a:lnTo>
                    <a:pt x="7" y="78"/>
                  </a:lnTo>
                  <a:lnTo>
                    <a:pt x="5" y="74"/>
                  </a:lnTo>
                  <a:lnTo>
                    <a:pt x="3" y="71"/>
                  </a:lnTo>
                  <a:lnTo>
                    <a:pt x="3" y="67"/>
                  </a:lnTo>
                  <a:lnTo>
                    <a:pt x="2" y="63"/>
                  </a:lnTo>
                  <a:lnTo>
                    <a:pt x="3" y="59"/>
                  </a:lnTo>
                  <a:lnTo>
                    <a:pt x="3" y="55"/>
                  </a:lnTo>
                  <a:lnTo>
                    <a:pt x="5" y="52"/>
                  </a:lnTo>
                  <a:lnTo>
                    <a:pt x="7" y="48"/>
                  </a:lnTo>
                  <a:lnTo>
                    <a:pt x="9" y="45"/>
                  </a:lnTo>
                  <a:lnTo>
                    <a:pt x="12" y="42"/>
                  </a:lnTo>
                  <a:lnTo>
                    <a:pt x="15" y="39"/>
                  </a:lnTo>
                  <a:lnTo>
                    <a:pt x="19" y="36"/>
                  </a:lnTo>
                  <a:lnTo>
                    <a:pt x="28" y="31"/>
                  </a:lnTo>
                  <a:lnTo>
                    <a:pt x="37" y="28"/>
                  </a:lnTo>
                  <a:lnTo>
                    <a:pt x="42" y="27"/>
                  </a:lnTo>
                  <a:lnTo>
                    <a:pt x="48" y="26"/>
                  </a:lnTo>
                  <a:lnTo>
                    <a:pt x="59" y="25"/>
                  </a:lnTo>
                  <a:lnTo>
                    <a:pt x="68" y="25"/>
                  </a:lnTo>
                  <a:lnTo>
                    <a:pt x="77" y="27"/>
                  </a:lnTo>
                  <a:lnTo>
                    <a:pt x="82" y="21"/>
                  </a:lnTo>
                  <a:lnTo>
                    <a:pt x="87" y="15"/>
                  </a:lnTo>
                  <a:lnTo>
                    <a:pt x="94" y="11"/>
                  </a:lnTo>
                  <a:lnTo>
                    <a:pt x="101" y="7"/>
                  </a:lnTo>
                  <a:lnTo>
                    <a:pt x="109" y="4"/>
                  </a:lnTo>
                  <a:lnTo>
                    <a:pt x="118" y="2"/>
                  </a:lnTo>
                  <a:lnTo>
                    <a:pt x="128" y="1"/>
                  </a:lnTo>
                  <a:lnTo>
                    <a:pt x="137" y="0"/>
                  </a:lnTo>
                  <a:lnTo>
                    <a:pt x="146" y="1"/>
                  </a:lnTo>
                  <a:lnTo>
                    <a:pt x="155" y="2"/>
                  </a:lnTo>
                  <a:lnTo>
                    <a:pt x="159" y="3"/>
                  </a:lnTo>
                  <a:lnTo>
                    <a:pt x="163" y="4"/>
                  </a:lnTo>
                  <a:lnTo>
                    <a:pt x="167" y="6"/>
                  </a:lnTo>
                  <a:lnTo>
                    <a:pt x="171" y="7"/>
                  </a:lnTo>
                  <a:lnTo>
                    <a:pt x="179" y="11"/>
                  </a:lnTo>
                  <a:lnTo>
                    <a:pt x="186" y="15"/>
                  </a:lnTo>
                  <a:lnTo>
                    <a:pt x="192" y="21"/>
                  </a:lnTo>
                  <a:lnTo>
                    <a:pt x="196" y="26"/>
                  </a:lnTo>
                  <a:lnTo>
                    <a:pt x="203" y="24"/>
                  </a:lnTo>
                  <a:lnTo>
                    <a:pt x="211" y="22"/>
                  </a:lnTo>
                  <a:lnTo>
                    <a:pt x="219" y="21"/>
                  </a:lnTo>
                  <a:lnTo>
                    <a:pt x="228" y="20"/>
                  </a:lnTo>
                  <a:lnTo>
                    <a:pt x="238" y="21"/>
                  </a:lnTo>
                  <a:lnTo>
                    <a:pt x="247" y="22"/>
                  </a:lnTo>
                  <a:lnTo>
                    <a:pt x="256" y="25"/>
                  </a:lnTo>
                  <a:lnTo>
                    <a:pt x="260" y="27"/>
                  </a:lnTo>
                  <a:lnTo>
                    <a:pt x="264" y="29"/>
                  </a:lnTo>
                  <a:lnTo>
                    <a:pt x="269" y="24"/>
                  </a:lnTo>
                  <a:lnTo>
                    <a:pt x="275" y="20"/>
                  </a:lnTo>
                  <a:lnTo>
                    <a:pt x="281" y="16"/>
                  </a:lnTo>
                  <a:lnTo>
                    <a:pt x="287" y="13"/>
                  </a:lnTo>
                  <a:lnTo>
                    <a:pt x="294" y="11"/>
                  </a:lnTo>
                  <a:lnTo>
                    <a:pt x="301" y="9"/>
                  </a:lnTo>
                  <a:lnTo>
                    <a:pt x="309" y="8"/>
                  </a:lnTo>
                  <a:lnTo>
                    <a:pt x="317" y="7"/>
                  </a:lnTo>
                  <a:lnTo>
                    <a:pt x="323" y="8"/>
                  </a:lnTo>
                  <a:lnTo>
                    <a:pt x="330" y="8"/>
                  </a:lnTo>
                  <a:lnTo>
                    <a:pt x="336" y="10"/>
                  </a:lnTo>
                  <a:lnTo>
                    <a:pt x="342" y="11"/>
                  </a:lnTo>
                  <a:lnTo>
                    <a:pt x="348" y="13"/>
                  </a:lnTo>
                  <a:lnTo>
                    <a:pt x="353" y="16"/>
                  </a:lnTo>
                  <a:lnTo>
                    <a:pt x="358" y="19"/>
                  </a:lnTo>
                  <a:lnTo>
                    <a:pt x="363" y="23"/>
                  </a:lnTo>
                  <a:lnTo>
                    <a:pt x="367" y="26"/>
                  </a:lnTo>
                  <a:lnTo>
                    <a:pt x="370" y="30"/>
                  </a:lnTo>
                  <a:lnTo>
                    <a:pt x="374" y="34"/>
                  </a:lnTo>
                  <a:lnTo>
                    <a:pt x="377" y="38"/>
                  </a:lnTo>
                  <a:lnTo>
                    <a:pt x="380" y="43"/>
                  </a:lnTo>
                  <a:lnTo>
                    <a:pt x="381" y="47"/>
                  </a:lnTo>
                  <a:lnTo>
                    <a:pt x="382" y="52"/>
                  </a:lnTo>
                  <a:lnTo>
                    <a:pt x="383" y="57"/>
                  </a:lnTo>
                  <a:lnTo>
                    <a:pt x="391" y="56"/>
                  </a:lnTo>
                  <a:lnTo>
                    <a:pt x="399" y="56"/>
                  </a:lnTo>
                  <a:lnTo>
                    <a:pt x="411" y="57"/>
                  </a:lnTo>
                  <a:lnTo>
                    <a:pt x="422" y="59"/>
                  </a:lnTo>
                  <a:lnTo>
                    <a:pt x="433" y="62"/>
                  </a:lnTo>
                  <a:lnTo>
                    <a:pt x="438" y="64"/>
                  </a:lnTo>
                  <a:lnTo>
                    <a:pt x="442" y="67"/>
                  </a:lnTo>
                  <a:lnTo>
                    <a:pt x="449" y="73"/>
                  </a:lnTo>
                  <a:lnTo>
                    <a:pt x="452" y="76"/>
                  </a:lnTo>
                  <a:lnTo>
                    <a:pt x="455" y="79"/>
                  </a:lnTo>
                  <a:lnTo>
                    <a:pt x="457" y="82"/>
                  </a:lnTo>
                  <a:lnTo>
                    <a:pt x="458" y="86"/>
                  </a:lnTo>
                  <a:lnTo>
                    <a:pt x="459" y="90"/>
                  </a:lnTo>
                  <a:lnTo>
                    <a:pt x="460" y="94"/>
                  </a:lnTo>
                  <a:lnTo>
                    <a:pt x="459" y="99"/>
                  </a:lnTo>
                  <a:lnTo>
                    <a:pt x="458" y="102"/>
                  </a:lnTo>
                  <a:lnTo>
                    <a:pt x="457" y="106"/>
                  </a:lnTo>
                  <a:lnTo>
                    <a:pt x="455" y="109"/>
                  </a:lnTo>
                  <a:lnTo>
                    <a:pt x="452" y="113"/>
                  </a:lnTo>
                  <a:lnTo>
                    <a:pt x="449" y="116"/>
                  </a:lnTo>
                  <a:lnTo>
                    <a:pt x="446" y="119"/>
                  </a:lnTo>
                  <a:lnTo>
                    <a:pt x="442" y="122"/>
                  </a:lnTo>
                  <a:lnTo>
                    <a:pt x="433" y="126"/>
                  </a:lnTo>
                  <a:lnTo>
                    <a:pt x="422" y="130"/>
                  </a:lnTo>
                  <a:lnTo>
                    <a:pt x="417" y="131"/>
                  </a:lnTo>
                  <a:lnTo>
                    <a:pt x="411" y="132"/>
                  </a:lnTo>
                  <a:lnTo>
                    <a:pt x="405" y="132"/>
                  </a:lnTo>
                  <a:lnTo>
                    <a:pt x="399" y="133"/>
                  </a:lnTo>
                  <a:lnTo>
                    <a:pt x="396" y="133"/>
                  </a:lnTo>
                  <a:lnTo>
                    <a:pt x="394" y="137"/>
                  </a:lnTo>
                  <a:lnTo>
                    <a:pt x="393" y="141"/>
                  </a:lnTo>
                  <a:lnTo>
                    <a:pt x="391" y="145"/>
                  </a:lnTo>
                  <a:lnTo>
                    <a:pt x="388" y="149"/>
                  </a:lnTo>
                  <a:lnTo>
                    <a:pt x="385" y="152"/>
                  </a:lnTo>
                  <a:lnTo>
                    <a:pt x="382" y="155"/>
                  </a:lnTo>
                  <a:lnTo>
                    <a:pt x="378" y="159"/>
                  </a:lnTo>
                  <a:lnTo>
                    <a:pt x="373" y="161"/>
                  </a:lnTo>
                  <a:lnTo>
                    <a:pt x="369" y="164"/>
                  </a:lnTo>
                  <a:lnTo>
                    <a:pt x="364" y="166"/>
                  </a:lnTo>
                  <a:lnTo>
                    <a:pt x="359" y="168"/>
                  </a:lnTo>
                  <a:lnTo>
                    <a:pt x="354" y="170"/>
                  </a:lnTo>
                  <a:lnTo>
                    <a:pt x="349" y="171"/>
                  </a:lnTo>
                  <a:lnTo>
                    <a:pt x="343" y="173"/>
                  </a:lnTo>
                  <a:lnTo>
                    <a:pt x="332" y="174"/>
                  </a:lnTo>
                  <a:lnTo>
                    <a:pt x="323" y="174"/>
                  </a:lnTo>
                  <a:lnTo>
                    <a:pt x="316" y="173"/>
                  </a:lnTo>
                  <a:lnTo>
                    <a:pt x="314" y="176"/>
                  </a:lnTo>
                  <a:lnTo>
                    <a:pt x="312" y="180"/>
                  </a:lnTo>
                  <a:lnTo>
                    <a:pt x="310" y="183"/>
                  </a:lnTo>
                  <a:lnTo>
                    <a:pt x="307" y="187"/>
                  </a:lnTo>
                  <a:lnTo>
                    <a:pt x="301" y="192"/>
                  </a:lnTo>
                  <a:lnTo>
                    <a:pt x="293" y="197"/>
                  </a:lnTo>
                  <a:lnTo>
                    <a:pt x="289" y="200"/>
                  </a:lnTo>
                  <a:lnTo>
                    <a:pt x="285" y="202"/>
                  </a:lnTo>
                  <a:lnTo>
                    <a:pt x="280" y="203"/>
                  </a:lnTo>
                  <a:lnTo>
                    <a:pt x="275" y="205"/>
                  </a:lnTo>
                  <a:lnTo>
                    <a:pt x="264" y="207"/>
                  </a:lnTo>
                  <a:lnTo>
                    <a:pt x="254" y="207"/>
                  </a:lnTo>
                  <a:lnTo>
                    <a:pt x="247" y="207"/>
                  </a:lnTo>
                  <a:lnTo>
                    <a:pt x="240" y="206"/>
                  </a:lnTo>
                  <a:lnTo>
                    <a:pt x="234" y="205"/>
                  </a:lnTo>
                  <a:lnTo>
                    <a:pt x="228" y="203"/>
                  </a:lnTo>
                  <a:lnTo>
                    <a:pt x="221" y="201"/>
                  </a:lnTo>
                  <a:lnTo>
                    <a:pt x="215" y="198"/>
                  </a:lnTo>
                  <a:lnTo>
                    <a:pt x="210" y="195"/>
                  </a:lnTo>
                  <a:lnTo>
                    <a:pt x="206" y="191"/>
                  </a:lnTo>
                  <a:lnTo>
                    <a:pt x="199" y="193"/>
                  </a:lnTo>
                  <a:lnTo>
                    <a:pt x="193" y="194"/>
                  </a:lnTo>
                  <a:lnTo>
                    <a:pt x="186" y="195"/>
                  </a:lnTo>
                  <a:lnTo>
                    <a:pt x="179" y="195"/>
                  </a:lnTo>
                  <a:lnTo>
                    <a:pt x="171" y="195"/>
                  </a:lnTo>
                  <a:lnTo>
                    <a:pt x="163" y="194"/>
                  </a:lnTo>
                  <a:lnTo>
                    <a:pt x="156" y="192"/>
                  </a:lnTo>
                  <a:lnTo>
                    <a:pt x="149" y="190"/>
                  </a:lnTo>
                  <a:lnTo>
                    <a:pt x="143" y="187"/>
                  </a:lnTo>
                  <a:lnTo>
                    <a:pt x="137" y="184"/>
                  </a:lnTo>
                  <a:lnTo>
                    <a:pt x="132" y="180"/>
                  </a:lnTo>
                  <a:lnTo>
                    <a:pt x="127" y="176"/>
                  </a:lnTo>
                  <a:lnTo>
                    <a:pt x="116" y="176"/>
                  </a:lnTo>
                  <a:lnTo>
                    <a:pt x="110" y="176"/>
                  </a:lnTo>
                  <a:lnTo>
                    <a:pt x="105" y="175"/>
                  </a:lnTo>
                  <a:lnTo>
                    <a:pt x="99" y="174"/>
                  </a:lnTo>
                  <a:lnTo>
                    <a:pt x="94" y="173"/>
                  </a:lnTo>
                  <a:lnTo>
                    <a:pt x="85" y="167"/>
                  </a:lnTo>
                  <a:lnTo>
                    <a:pt x="81" y="165"/>
                  </a:lnTo>
                  <a:lnTo>
                    <a:pt x="77" y="162"/>
                  </a:lnTo>
                  <a:lnTo>
                    <a:pt x="71" y="163"/>
                  </a:lnTo>
                  <a:lnTo>
                    <a:pt x="65" y="165"/>
                  </a:lnTo>
                  <a:lnTo>
                    <a:pt x="59" y="166"/>
                  </a:lnTo>
                  <a:lnTo>
                    <a:pt x="53" y="166"/>
                  </a:lnTo>
                  <a:lnTo>
                    <a:pt x="43" y="165"/>
                  </a:lnTo>
                  <a:lnTo>
                    <a:pt x="38" y="164"/>
                  </a:lnTo>
                  <a:lnTo>
                    <a:pt x="33" y="163"/>
                  </a:lnTo>
                  <a:lnTo>
                    <a:pt x="28" y="161"/>
                  </a:lnTo>
                  <a:lnTo>
                    <a:pt x="24" y="159"/>
                  </a:lnTo>
                  <a:lnTo>
                    <a:pt x="15" y="154"/>
                  </a:lnTo>
                  <a:lnTo>
                    <a:pt x="12" y="151"/>
                  </a:lnTo>
                  <a:lnTo>
                    <a:pt x="9" y="148"/>
                  </a:lnTo>
                  <a:lnTo>
                    <a:pt x="6" y="144"/>
                  </a:lnTo>
                  <a:lnTo>
                    <a:pt x="4" y="141"/>
                  </a:lnTo>
                  <a:lnTo>
                    <a:pt x="2" y="137"/>
                  </a:lnTo>
                  <a:lnTo>
                    <a:pt x="1" y="133"/>
                  </a:lnTo>
                  <a:lnTo>
                    <a:pt x="0" y="129"/>
                  </a:lnTo>
                  <a:lnTo>
                    <a:pt x="0" y="124"/>
                  </a:lnTo>
                </a:path>
              </a:pathLst>
            </a:custGeom>
            <a:noFill/>
            <a:ln w="1588">
              <a:solidFill>
                <a:srgbClr val="D2DEE7"/>
              </a:solidFill>
              <a:prstDash val="solid"/>
              <a:round/>
              <a:headEnd/>
              <a:tailEnd/>
            </a:ln>
          </p:spPr>
          <p:txBody>
            <a:bodyPr/>
            <a:lstStyle/>
            <a:p>
              <a:endParaRPr lang="en-US"/>
            </a:p>
          </p:txBody>
        </p:sp>
      </p:grpSp>
      <p:sp>
        <p:nvSpPr>
          <p:cNvPr id="29708" name="Text Box 20"/>
          <p:cNvSpPr txBox="1">
            <a:spLocks noChangeArrowheads="1"/>
          </p:cNvSpPr>
          <p:nvPr/>
        </p:nvSpPr>
        <p:spPr bwMode="auto">
          <a:xfrm>
            <a:off x="5724525" y="5446713"/>
            <a:ext cx="2044700" cy="274637"/>
          </a:xfrm>
          <a:prstGeom prst="rect">
            <a:avLst/>
          </a:prstGeom>
          <a:noFill/>
          <a:ln w="19050">
            <a:noFill/>
            <a:miter lim="800000"/>
            <a:headEnd/>
            <a:tailEnd/>
          </a:ln>
        </p:spPr>
        <p:txBody>
          <a:bodyPr lIns="36000" tIns="46493" rIns="36000" bIns="46493"/>
          <a:lstStyle/>
          <a:p>
            <a:pPr algn="ctr" eaLnBrk="0" hangingPunct="0"/>
            <a:r>
              <a:rPr lang="en-US" sz="1200" b="1">
                <a:solidFill>
                  <a:schemeClr val="bg1"/>
                </a:solidFill>
                <a:latin typeface="Arial" charset="0"/>
              </a:rPr>
              <a:t>Data / Content </a:t>
            </a:r>
            <a:br>
              <a:rPr lang="en-US" sz="1200" b="1">
                <a:solidFill>
                  <a:schemeClr val="bg1"/>
                </a:solidFill>
                <a:latin typeface="Arial" charset="0"/>
              </a:rPr>
            </a:br>
            <a:r>
              <a:rPr lang="en-US" sz="1200" b="1">
                <a:solidFill>
                  <a:schemeClr val="bg1"/>
                </a:solidFill>
                <a:latin typeface="Arial" charset="0"/>
              </a:rPr>
              <a:t>Network</a:t>
            </a:r>
          </a:p>
        </p:txBody>
      </p:sp>
      <p:sp>
        <p:nvSpPr>
          <p:cNvPr id="29709" name="Text Box 48"/>
          <p:cNvSpPr txBox="1">
            <a:spLocks noChangeArrowheads="1"/>
          </p:cNvSpPr>
          <p:nvPr/>
        </p:nvSpPr>
        <p:spPr bwMode="auto">
          <a:xfrm>
            <a:off x="201613" y="3033713"/>
            <a:ext cx="1022350" cy="1008062"/>
          </a:xfrm>
          <a:prstGeom prst="rect">
            <a:avLst/>
          </a:prstGeom>
          <a:solidFill>
            <a:srgbClr val="FF9900"/>
          </a:solidFill>
          <a:ln w="9525" algn="ctr">
            <a:noFill/>
            <a:miter lim="800000"/>
            <a:headEnd/>
            <a:tailEnd/>
          </a:ln>
        </p:spPr>
        <p:txBody>
          <a:bodyPr lIns="72000" tIns="72000" rIns="72000" bIns="72000" anchor="ctr"/>
          <a:lstStyle/>
          <a:p>
            <a:pPr algn="ctr" eaLnBrk="0" hangingPunct="0">
              <a:spcBef>
                <a:spcPct val="50000"/>
              </a:spcBef>
            </a:pPr>
            <a:r>
              <a:rPr lang="en-US" sz="1200" b="1">
                <a:solidFill>
                  <a:schemeClr val="bg1"/>
                </a:solidFill>
                <a:latin typeface="Arial" charset="0"/>
              </a:rPr>
              <a:t>Unified Rating Engine</a:t>
            </a:r>
          </a:p>
        </p:txBody>
      </p:sp>
      <p:sp>
        <p:nvSpPr>
          <p:cNvPr id="29710" name="AutoShape 50"/>
          <p:cNvSpPr>
            <a:spLocks noChangeArrowheads="1"/>
          </p:cNvSpPr>
          <p:nvPr/>
        </p:nvSpPr>
        <p:spPr bwMode="auto">
          <a:xfrm>
            <a:off x="3348038" y="2279650"/>
            <a:ext cx="715962" cy="582613"/>
          </a:xfrm>
          <a:prstGeom prst="can">
            <a:avLst>
              <a:gd name="adj" fmla="val 15940"/>
            </a:avLst>
          </a:prstGeom>
          <a:solidFill>
            <a:srgbClr val="FF6600"/>
          </a:solidFill>
          <a:ln w="3175" algn="ctr">
            <a:solidFill>
              <a:srgbClr val="C0C0C0"/>
            </a:solidFill>
            <a:round/>
            <a:headEnd/>
            <a:tailEnd/>
          </a:ln>
        </p:spPr>
        <p:txBody>
          <a:bodyPr lIns="36000" tIns="0" rIns="36000" bIns="0" anchor="ctr" anchorCtr="1"/>
          <a:lstStyle/>
          <a:p>
            <a:pPr algn="ctr">
              <a:spcBef>
                <a:spcPct val="30000"/>
              </a:spcBef>
            </a:pPr>
            <a:r>
              <a:rPr lang="en-US" sz="1000" b="1">
                <a:solidFill>
                  <a:schemeClr val="bg1"/>
                </a:solidFill>
                <a:latin typeface="Arial" charset="0"/>
              </a:rPr>
              <a:t>Rating Server (SDP)</a:t>
            </a:r>
          </a:p>
        </p:txBody>
      </p:sp>
      <p:sp>
        <p:nvSpPr>
          <p:cNvPr id="29711" name="AutoShape 52"/>
          <p:cNvSpPr>
            <a:spLocks noChangeArrowheads="1"/>
          </p:cNvSpPr>
          <p:nvPr/>
        </p:nvSpPr>
        <p:spPr bwMode="auto">
          <a:xfrm>
            <a:off x="3429000" y="2209800"/>
            <a:ext cx="715963" cy="582613"/>
          </a:xfrm>
          <a:prstGeom prst="can">
            <a:avLst>
              <a:gd name="adj" fmla="val 15940"/>
            </a:avLst>
          </a:prstGeom>
          <a:solidFill>
            <a:srgbClr val="FF6600"/>
          </a:solidFill>
          <a:ln w="3175" algn="ctr">
            <a:solidFill>
              <a:srgbClr val="C0C0C0"/>
            </a:solidFill>
            <a:round/>
            <a:headEnd/>
            <a:tailEnd/>
          </a:ln>
        </p:spPr>
        <p:txBody>
          <a:bodyPr lIns="36000" tIns="0" rIns="36000" bIns="0" anchor="ctr" anchorCtr="1"/>
          <a:lstStyle/>
          <a:p>
            <a:pPr algn="ctr">
              <a:spcBef>
                <a:spcPct val="30000"/>
              </a:spcBef>
            </a:pPr>
            <a:r>
              <a:rPr lang="en-US" sz="1000" b="1">
                <a:solidFill>
                  <a:schemeClr val="bg1"/>
                </a:solidFill>
                <a:latin typeface="Arial" charset="0"/>
              </a:rPr>
              <a:t>Rating Server (SDP)</a:t>
            </a:r>
          </a:p>
        </p:txBody>
      </p:sp>
      <p:sp>
        <p:nvSpPr>
          <p:cNvPr id="29712" name="Text Box 54"/>
          <p:cNvSpPr txBox="1">
            <a:spLocks noChangeArrowheads="1"/>
          </p:cNvSpPr>
          <p:nvPr/>
        </p:nvSpPr>
        <p:spPr bwMode="auto">
          <a:xfrm>
            <a:off x="212725" y="2179638"/>
            <a:ext cx="1011238" cy="817562"/>
          </a:xfrm>
          <a:prstGeom prst="rect">
            <a:avLst/>
          </a:prstGeom>
          <a:solidFill>
            <a:srgbClr val="00B0F0"/>
          </a:solidFill>
          <a:ln w="9525" algn="ctr">
            <a:noFill/>
            <a:miter lim="800000"/>
            <a:headEnd/>
            <a:tailEnd/>
          </a:ln>
        </p:spPr>
        <p:txBody>
          <a:bodyPr lIns="72000" tIns="72000" rIns="72000" bIns="72000" anchor="ctr"/>
          <a:lstStyle/>
          <a:p>
            <a:pPr algn="ctr" eaLnBrk="0" hangingPunct="0">
              <a:spcBef>
                <a:spcPct val="50000"/>
              </a:spcBef>
            </a:pPr>
            <a:r>
              <a:rPr lang="en-US" sz="1200" b="1">
                <a:solidFill>
                  <a:schemeClr val="bg1"/>
                </a:solidFill>
                <a:latin typeface="Arial" charset="0"/>
              </a:rPr>
              <a:t>Rating and Balances Servers</a:t>
            </a:r>
          </a:p>
        </p:txBody>
      </p:sp>
      <p:sp>
        <p:nvSpPr>
          <p:cNvPr id="29713" name="Text Box 56"/>
          <p:cNvSpPr txBox="1">
            <a:spLocks noChangeArrowheads="1"/>
          </p:cNvSpPr>
          <p:nvPr/>
        </p:nvSpPr>
        <p:spPr bwMode="auto">
          <a:xfrm>
            <a:off x="223838" y="5229225"/>
            <a:ext cx="1000125" cy="865188"/>
          </a:xfrm>
          <a:prstGeom prst="rect">
            <a:avLst/>
          </a:prstGeom>
          <a:solidFill>
            <a:srgbClr val="00B0F0"/>
          </a:solidFill>
          <a:ln w="9525" algn="ctr">
            <a:noFill/>
            <a:miter lim="800000"/>
            <a:headEnd/>
            <a:tailEnd/>
          </a:ln>
        </p:spPr>
        <p:txBody>
          <a:bodyPr lIns="72000" tIns="72000" rIns="72000" bIns="72000" anchor="ctr"/>
          <a:lstStyle/>
          <a:p>
            <a:pPr algn="ctr" eaLnBrk="0" hangingPunct="0">
              <a:spcBef>
                <a:spcPct val="50000"/>
              </a:spcBef>
            </a:pPr>
            <a:r>
              <a:rPr lang="en-US" sz="1200" b="1">
                <a:solidFill>
                  <a:schemeClr val="bg1"/>
                </a:solidFill>
                <a:latin typeface="Arial" charset="0"/>
              </a:rPr>
              <a:t>Network Layer</a:t>
            </a:r>
          </a:p>
        </p:txBody>
      </p:sp>
      <p:sp>
        <p:nvSpPr>
          <p:cNvPr id="29714" name="Text Box 57"/>
          <p:cNvSpPr txBox="1">
            <a:spLocks noChangeArrowheads="1"/>
          </p:cNvSpPr>
          <p:nvPr/>
        </p:nvSpPr>
        <p:spPr bwMode="auto">
          <a:xfrm>
            <a:off x="223838" y="4078288"/>
            <a:ext cx="1000125" cy="1116012"/>
          </a:xfrm>
          <a:prstGeom prst="rect">
            <a:avLst/>
          </a:prstGeom>
          <a:solidFill>
            <a:srgbClr val="FF9900"/>
          </a:solidFill>
          <a:ln w="9525" algn="ctr">
            <a:noFill/>
            <a:miter lim="800000"/>
            <a:headEnd/>
            <a:tailEnd/>
          </a:ln>
        </p:spPr>
        <p:txBody>
          <a:bodyPr lIns="72000" tIns="72000" rIns="72000" bIns="72000" anchor="ctr"/>
          <a:lstStyle/>
          <a:p>
            <a:pPr algn="ctr" eaLnBrk="0" hangingPunct="0">
              <a:spcBef>
                <a:spcPct val="50000"/>
              </a:spcBef>
            </a:pPr>
            <a:r>
              <a:rPr lang="en-US" sz="1200" b="1">
                <a:solidFill>
                  <a:schemeClr val="bg1"/>
                </a:solidFill>
                <a:latin typeface="Arial" charset="0"/>
              </a:rPr>
              <a:t>Gateway Units</a:t>
            </a:r>
          </a:p>
        </p:txBody>
      </p:sp>
      <p:sp>
        <p:nvSpPr>
          <p:cNvPr id="29715" name="AutoShape 58"/>
          <p:cNvSpPr>
            <a:spLocks noChangeArrowheads="1"/>
          </p:cNvSpPr>
          <p:nvPr/>
        </p:nvSpPr>
        <p:spPr bwMode="auto">
          <a:xfrm rot="-5400000">
            <a:off x="6415087" y="2397126"/>
            <a:ext cx="2784475" cy="431800"/>
          </a:xfrm>
          <a:prstGeom prst="roundRect">
            <a:avLst>
              <a:gd name="adj" fmla="val 16667"/>
            </a:avLst>
          </a:prstGeom>
          <a:noFill/>
          <a:ln w="9525" algn="ctr">
            <a:noFill/>
            <a:round/>
            <a:headEnd/>
            <a:tailEnd/>
          </a:ln>
        </p:spPr>
        <p:txBody>
          <a:bodyPr vert="eaVert" wrap="none" lIns="0" tIns="0" rIns="0" bIns="0" anchor="ctr"/>
          <a:lstStyle/>
          <a:p>
            <a:pPr algn="ctr" eaLnBrk="0" hangingPunct="0">
              <a:spcBef>
                <a:spcPct val="50000"/>
              </a:spcBef>
            </a:pPr>
            <a:endParaRPr lang="en-US" sz="1400" b="1"/>
          </a:p>
        </p:txBody>
      </p:sp>
      <p:sp>
        <p:nvSpPr>
          <p:cNvPr id="29716" name="Text Box 59"/>
          <p:cNvSpPr txBox="1">
            <a:spLocks noChangeArrowheads="1"/>
          </p:cNvSpPr>
          <p:nvPr/>
        </p:nvSpPr>
        <p:spPr bwMode="auto">
          <a:xfrm>
            <a:off x="1208088" y="4973638"/>
            <a:ext cx="1446212" cy="184150"/>
          </a:xfrm>
          <a:prstGeom prst="rect">
            <a:avLst/>
          </a:prstGeom>
          <a:noFill/>
          <a:ln w="9525" algn="ctr">
            <a:noFill/>
            <a:miter lim="800000"/>
            <a:headEnd/>
            <a:tailEnd/>
          </a:ln>
        </p:spPr>
        <p:txBody>
          <a:bodyPr lIns="0" tIns="0" rIns="0" bIns="0">
            <a:spAutoFit/>
          </a:bodyPr>
          <a:lstStyle/>
          <a:p>
            <a:pPr eaLnBrk="0" hangingPunct="0">
              <a:spcBef>
                <a:spcPct val="50000"/>
              </a:spcBef>
            </a:pPr>
            <a:r>
              <a:rPr lang="en-US" sz="1200">
                <a:solidFill>
                  <a:srgbClr val="003366"/>
                </a:solidFill>
                <a:latin typeface="Arial" charset="0"/>
              </a:rPr>
              <a:t>(N+N) active-active</a:t>
            </a:r>
          </a:p>
        </p:txBody>
      </p:sp>
      <p:sp>
        <p:nvSpPr>
          <p:cNvPr id="29717" name="Text Box 60"/>
          <p:cNvSpPr txBox="1">
            <a:spLocks noChangeArrowheads="1"/>
          </p:cNvSpPr>
          <p:nvPr/>
        </p:nvSpPr>
        <p:spPr bwMode="auto">
          <a:xfrm>
            <a:off x="1439863" y="3822700"/>
            <a:ext cx="1095375" cy="185738"/>
          </a:xfrm>
          <a:prstGeom prst="rect">
            <a:avLst/>
          </a:prstGeom>
          <a:noFill/>
          <a:ln w="9525" algn="ctr">
            <a:noFill/>
            <a:miter lim="800000"/>
            <a:headEnd/>
            <a:tailEnd/>
          </a:ln>
        </p:spPr>
        <p:txBody>
          <a:bodyPr lIns="0" tIns="0" rIns="0" bIns="0">
            <a:spAutoFit/>
          </a:bodyPr>
          <a:lstStyle/>
          <a:p>
            <a:pPr eaLnBrk="0" hangingPunct="0">
              <a:spcBef>
                <a:spcPct val="50000"/>
              </a:spcBef>
            </a:pPr>
            <a:r>
              <a:rPr lang="en-US" sz="1200">
                <a:solidFill>
                  <a:srgbClr val="003366"/>
                </a:solidFill>
                <a:latin typeface="Arial" charset="0"/>
              </a:rPr>
              <a:t>Load sharing</a:t>
            </a:r>
          </a:p>
        </p:txBody>
      </p:sp>
      <p:sp>
        <p:nvSpPr>
          <p:cNvPr id="29718" name="Text Box 61"/>
          <p:cNvSpPr txBox="1">
            <a:spLocks noChangeArrowheads="1"/>
          </p:cNvSpPr>
          <p:nvPr/>
        </p:nvSpPr>
        <p:spPr bwMode="auto">
          <a:xfrm>
            <a:off x="2232025" y="2490788"/>
            <a:ext cx="873125" cy="184150"/>
          </a:xfrm>
          <a:prstGeom prst="rect">
            <a:avLst/>
          </a:prstGeom>
          <a:noFill/>
          <a:ln w="9525" algn="ctr">
            <a:noFill/>
            <a:miter lim="800000"/>
            <a:headEnd/>
            <a:tailEnd/>
          </a:ln>
        </p:spPr>
        <p:txBody>
          <a:bodyPr lIns="0" tIns="0" rIns="0" bIns="0">
            <a:spAutoFit/>
          </a:bodyPr>
          <a:lstStyle/>
          <a:p>
            <a:pPr eaLnBrk="0" hangingPunct="0">
              <a:spcBef>
                <a:spcPct val="50000"/>
              </a:spcBef>
            </a:pPr>
            <a:r>
              <a:rPr lang="en-US" sz="1200">
                <a:solidFill>
                  <a:srgbClr val="003366"/>
                </a:solidFill>
                <a:latin typeface="Arial" charset="0"/>
              </a:rPr>
              <a:t>2N cluster</a:t>
            </a:r>
          </a:p>
        </p:txBody>
      </p:sp>
      <p:grpSp>
        <p:nvGrpSpPr>
          <p:cNvPr id="9" name="Group 109"/>
          <p:cNvGrpSpPr>
            <a:grpSpLocks/>
          </p:cNvGrpSpPr>
          <p:nvPr/>
        </p:nvGrpSpPr>
        <p:grpSpPr bwMode="auto">
          <a:xfrm>
            <a:off x="2865438" y="4105275"/>
            <a:ext cx="965200" cy="1112838"/>
            <a:chOff x="4035388" y="4148138"/>
            <a:chExt cx="965607" cy="1112095"/>
          </a:xfrm>
        </p:grpSpPr>
        <p:sp>
          <p:nvSpPr>
            <p:cNvPr id="29770" name="Text Box 45"/>
            <p:cNvSpPr txBox="1">
              <a:spLocks noChangeArrowheads="1"/>
            </p:cNvSpPr>
            <p:nvPr/>
          </p:nvSpPr>
          <p:spPr bwMode="auto">
            <a:xfrm>
              <a:off x="4035388" y="4858562"/>
              <a:ext cx="965607" cy="401671"/>
            </a:xfrm>
            <a:prstGeom prst="rect">
              <a:avLst/>
            </a:prstGeom>
            <a:noFill/>
            <a:ln w="19050">
              <a:noFill/>
              <a:miter lim="800000"/>
              <a:headEnd/>
              <a:tailEnd/>
            </a:ln>
          </p:spPr>
          <p:txBody>
            <a:bodyPr wrap="none" lIns="274320" tIns="46493" rIns="92985" bIns="46493">
              <a:spAutoFit/>
            </a:bodyPr>
            <a:lstStyle/>
            <a:p>
              <a:pPr eaLnBrk="0" hangingPunct="0"/>
              <a:r>
                <a:rPr lang="en-US" sz="1000" b="1">
                  <a:latin typeface="Arial" charset="0"/>
                </a:rPr>
                <a:t>SS7 </a:t>
              </a:r>
            </a:p>
            <a:p>
              <a:pPr eaLnBrk="0" hangingPunct="0"/>
              <a:r>
                <a:rPr lang="en-US" sz="1000" b="1">
                  <a:latin typeface="Arial" charset="0"/>
                </a:rPr>
                <a:t>Gateways</a:t>
              </a:r>
            </a:p>
          </p:txBody>
        </p:sp>
        <p:pic>
          <p:nvPicPr>
            <p:cNvPr id="29771" name="Picture 7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03688" y="4148138"/>
              <a:ext cx="595312" cy="720725"/>
            </a:xfrm>
            <a:prstGeom prst="rect">
              <a:avLst/>
            </a:prstGeom>
            <a:noFill/>
            <a:ln w="9525" algn="ctr">
              <a:noFill/>
              <a:miter lim="800000"/>
              <a:headEnd/>
              <a:tailEnd/>
            </a:ln>
          </p:spPr>
        </p:pic>
        <p:pic>
          <p:nvPicPr>
            <p:cNvPr id="29772" name="Picture 7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264025" y="4148138"/>
              <a:ext cx="595313" cy="720725"/>
            </a:xfrm>
            <a:prstGeom prst="rect">
              <a:avLst/>
            </a:prstGeom>
            <a:noFill/>
            <a:ln w="9525" algn="ctr">
              <a:noFill/>
              <a:miter lim="800000"/>
              <a:headEnd/>
              <a:tailEnd/>
            </a:ln>
          </p:spPr>
        </p:pic>
      </p:grpSp>
      <p:grpSp>
        <p:nvGrpSpPr>
          <p:cNvPr id="10" name="Group 108"/>
          <p:cNvGrpSpPr>
            <a:grpSpLocks/>
          </p:cNvGrpSpPr>
          <p:nvPr/>
        </p:nvGrpSpPr>
        <p:grpSpPr bwMode="auto">
          <a:xfrm>
            <a:off x="4306888" y="4102100"/>
            <a:ext cx="987425" cy="1077913"/>
            <a:chOff x="5497032" y="4113213"/>
            <a:chExt cx="988828" cy="1077318"/>
          </a:xfrm>
        </p:grpSpPr>
        <p:sp>
          <p:nvSpPr>
            <p:cNvPr id="29767" name="Text Box 46"/>
            <p:cNvSpPr txBox="1">
              <a:spLocks noChangeArrowheads="1"/>
            </p:cNvSpPr>
            <p:nvPr/>
          </p:nvSpPr>
          <p:spPr bwMode="auto">
            <a:xfrm>
              <a:off x="5497032" y="4788860"/>
              <a:ext cx="988828" cy="401671"/>
            </a:xfrm>
            <a:prstGeom prst="rect">
              <a:avLst/>
            </a:prstGeom>
            <a:noFill/>
            <a:ln w="19050">
              <a:noFill/>
              <a:miter lim="800000"/>
              <a:headEnd/>
              <a:tailEnd/>
            </a:ln>
          </p:spPr>
          <p:txBody>
            <a:bodyPr lIns="274320" tIns="46493" rIns="92985" bIns="46493">
              <a:spAutoFit/>
            </a:bodyPr>
            <a:lstStyle/>
            <a:p>
              <a:pPr algn="ctr" eaLnBrk="0" hangingPunct="0"/>
              <a:r>
                <a:rPr lang="en-US" sz="1000" b="1">
                  <a:latin typeface="Arial" charset="0"/>
                </a:rPr>
                <a:t>Diameter Gateway</a:t>
              </a:r>
            </a:p>
          </p:txBody>
        </p:sp>
        <p:pic>
          <p:nvPicPr>
            <p:cNvPr id="29768" name="Picture 7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614988" y="4113213"/>
              <a:ext cx="595312" cy="720725"/>
            </a:xfrm>
            <a:prstGeom prst="rect">
              <a:avLst/>
            </a:prstGeom>
            <a:noFill/>
            <a:ln w="9525" algn="ctr">
              <a:noFill/>
              <a:miter lim="800000"/>
              <a:headEnd/>
              <a:tailEnd/>
            </a:ln>
          </p:spPr>
        </p:pic>
        <p:pic>
          <p:nvPicPr>
            <p:cNvPr id="29769" name="Picture 7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775325" y="4113213"/>
              <a:ext cx="595313" cy="720725"/>
            </a:xfrm>
            <a:prstGeom prst="rect">
              <a:avLst/>
            </a:prstGeom>
            <a:noFill/>
            <a:ln w="9525" algn="ctr">
              <a:noFill/>
              <a:miter lim="800000"/>
              <a:headEnd/>
              <a:tailEnd/>
            </a:ln>
          </p:spPr>
        </p:pic>
      </p:grpSp>
      <p:sp>
        <p:nvSpPr>
          <p:cNvPr id="70" name="Rectangle 82"/>
          <p:cNvSpPr>
            <a:spLocks noChangeArrowheads="1"/>
          </p:cNvSpPr>
          <p:nvPr/>
        </p:nvSpPr>
        <p:spPr bwMode="auto">
          <a:xfrm rot="16200000">
            <a:off x="7112001" y="2924175"/>
            <a:ext cx="1852612" cy="382587"/>
          </a:xfrm>
          <a:prstGeom prst="rect">
            <a:avLst/>
          </a:prstGeom>
          <a:solidFill>
            <a:schemeClr val="accent1">
              <a:lumMod val="75000"/>
              <a:alpha val="35001"/>
            </a:schemeClr>
          </a:solidFill>
          <a:ln w="9525" algn="ctr">
            <a:noFill/>
            <a:miter lim="800000"/>
            <a:headEnd/>
            <a:tailEnd/>
          </a:ln>
          <a:effectLst/>
        </p:spPr>
        <p:txBody>
          <a:bodyPr wrap="none" lIns="0" tIns="0" rIns="0" bIns="0" anchor="ctr"/>
          <a:lstStyle/>
          <a:p>
            <a:pPr algn="r" defTabSz="912813">
              <a:defRPr/>
            </a:pPr>
            <a:r>
              <a:rPr lang="en-US" sz="1400" b="1" dirty="0">
                <a:solidFill>
                  <a:schemeClr val="bg1"/>
                </a:solidFill>
                <a:latin typeface="Arial" pitchFamily="34" charset="0"/>
                <a:cs typeface="Arial" pitchFamily="34" charset="0"/>
              </a:rPr>
              <a:t>ONE Single API      </a:t>
            </a:r>
          </a:p>
        </p:txBody>
      </p:sp>
      <p:sp>
        <p:nvSpPr>
          <p:cNvPr id="71" name="Rectangle 83"/>
          <p:cNvSpPr>
            <a:spLocks noChangeArrowheads="1"/>
          </p:cNvSpPr>
          <p:nvPr/>
        </p:nvSpPr>
        <p:spPr bwMode="auto">
          <a:xfrm rot="16200000">
            <a:off x="7411244" y="3496469"/>
            <a:ext cx="2984500" cy="411162"/>
          </a:xfrm>
          <a:prstGeom prst="rect">
            <a:avLst/>
          </a:prstGeom>
          <a:solidFill>
            <a:schemeClr val="accent1">
              <a:lumMod val="75000"/>
              <a:alpha val="35001"/>
            </a:schemeClr>
          </a:solidFill>
          <a:ln w="9525" algn="ctr">
            <a:noFill/>
            <a:miter lim="800000"/>
            <a:headEnd/>
            <a:tailEnd/>
          </a:ln>
          <a:effectLst/>
        </p:spPr>
        <p:txBody>
          <a:bodyPr wrap="none" lIns="0" tIns="0" rIns="0" bIns="0" anchor="ctr"/>
          <a:lstStyle/>
          <a:p>
            <a:pPr algn="r" defTabSz="912813">
              <a:defRPr/>
            </a:pPr>
            <a:r>
              <a:rPr lang="en-US" sz="1400" b="1" dirty="0">
                <a:solidFill>
                  <a:schemeClr val="bg1"/>
                </a:solidFill>
                <a:latin typeface="Arial" pitchFamily="34" charset="0"/>
                <a:cs typeface="Arial" pitchFamily="34" charset="0"/>
              </a:rPr>
              <a:t>ONE Platform Management     </a:t>
            </a:r>
          </a:p>
        </p:txBody>
      </p:sp>
      <p:sp>
        <p:nvSpPr>
          <p:cNvPr id="29723" name="Rectangle 84"/>
          <p:cNvSpPr>
            <a:spLocks noChangeArrowheads="1"/>
          </p:cNvSpPr>
          <p:nvPr/>
        </p:nvSpPr>
        <p:spPr bwMode="auto">
          <a:xfrm>
            <a:off x="1258888" y="1828800"/>
            <a:ext cx="1728787" cy="180975"/>
          </a:xfrm>
          <a:prstGeom prst="rect">
            <a:avLst/>
          </a:prstGeom>
          <a:solidFill>
            <a:srgbClr val="003366"/>
          </a:solidFill>
          <a:ln w="9525" algn="ctr">
            <a:noFill/>
            <a:miter lim="800000"/>
            <a:headEnd/>
            <a:tailEnd/>
          </a:ln>
        </p:spPr>
        <p:txBody>
          <a:bodyPr wrap="none" lIns="0" tIns="0" rIns="0" bIns="0" anchor="ctr"/>
          <a:lstStyle/>
          <a:p>
            <a:pPr algn="ctr" defTabSz="912813"/>
            <a:r>
              <a:rPr lang="en-GB" sz="1000" b="1">
                <a:solidFill>
                  <a:schemeClr val="bg1"/>
                </a:solidFill>
                <a:latin typeface="Arial" charset="0"/>
              </a:rPr>
              <a:t>Optimized HW for H/A</a:t>
            </a:r>
            <a:endParaRPr lang="en-US" sz="1000" b="1">
              <a:solidFill>
                <a:schemeClr val="bg1"/>
              </a:solidFill>
              <a:latin typeface="Arial" charset="0"/>
            </a:endParaRPr>
          </a:p>
        </p:txBody>
      </p:sp>
      <p:sp>
        <p:nvSpPr>
          <p:cNvPr id="29724" name="Rectangle 85"/>
          <p:cNvSpPr>
            <a:spLocks noChangeArrowheads="1"/>
          </p:cNvSpPr>
          <p:nvPr/>
        </p:nvSpPr>
        <p:spPr bwMode="auto">
          <a:xfrm>
            <a:off x="0" y="1828800"/>
            <a:ext cx="1223963" cy="180975"/>
          </a:xfrm>
          <a:prstGeom prst="rect">
            <a:avLst/>
          </a:prstGeom>
          <a:solidFill>
            <a:srgbClr val="669DC2"/>
          </a:solidFill>
          <a:ln w="9525" algn="ctr">
            <a:noFill/>
            <a:miter lim="800000"/>
            <a:headEnd/>
            <a:tailEnd/>
          </a:ln>
        </p:spPr>
        <p:txBody>
          <a:bodyPr wrap="none" lIns="0" tIns="0" rIns="0" bIns="0" anchor="ctr"/>
          <a:lstStyle/>
          <a:p>
            <a:pPr algn="ctr" defTabSz="912813"/>
            <a:r>
              <a:rPr lang="en-GB" sz="1000" b="1">
                <a:solidFill>
                  <a:schemeClr val="bg1"/>
                </a:solidFill>
                <a:latin typeface="Arial" charset="0"/>
              </a:rPr>
              <a:t>Layered</a:t>
            </a:r>
            <a:endParaRPr lang="en-US" sz="1000" b="1">
              <a:solidFill>
                <a:schemeClr val="bg1"/>
              </a:solidFill>
              <a:latin typeface="Arial" charset="0"/>
            </a:endParaRPr>
          </a:p>
        </p:txBody>
      </p:sp>
      <p:sp>
        <p:nvSpPr>
          <p:cNvPr id="29725" name="Rectangle 86"/>
          <p:cNvSpPr>
            <a:spLocks noChangeArrowheads="1"/>
          </p:cNvSpPr>
          <p:nvPr/>
        </p:nvSpPr>
        <p:spPr bwMode="auto">
          <a:xfrm>
            <a:off x="3024188" y="1828800"/>
            <a:ext cx="4779962" cy="166688"/>
          </a:xfrm>
          <a:prstGeom prst="rect">
            <a:avLst/>
          </a:prstGeom>
          <a:solidFill>
            <a:srgbClr val="003366"/>
          </a:solidFill>
          <a:ln w="9525" algn="ctr">
            <a:noFill/>
            <a:miter lim="800000"/>
            <a:headEnd/>
            <a:tailEnd/>
          </a:ln>
        </p:spPr>
        <p:txBody>
          <a:bodyPr wrap="none" lIns="0" tIns="0" rIns="0" bIns="0" anchor="ctr"/>
          <a:lstStyle/>
          <a:p>
            <a:pPr algn="ctr" defTabSz="912813"/>
            <a:r>
              <a:rPr lang="en-GB" sz="1000" b="1">
                <a:solidFill>
                  <a:schemeClr val="bg1"/>
                </a:solidFill>
                <a:latin typeface="Arial" charset="0"/>
              </a:rPr>
              <a:t>Horizontal Scalability at each layer</a:t>
            </a:r>
            <a:endParaRPr lang="en-US" sz="1000" b="1">
              <a:solidFill>
                <a:schemeClr val="bg1"/>
              </a:solidFill>
              <a:latin typeface="Arial" charset="0"/>
            </a:endParaRPr>
          </a:p>
        </p:txBody>
      </p:sp>
      <p:sp>
        <p:nvSpPr>
          <p:cNvPr id="29726" name="Rectangle 87"/>
          <p:cNvSpPr>
            <a:spLocks noChangeArrowheads="1"/>
          </p:cNvSpPr>
          <p:nvPr/>
        </p:nvSpPr>
        <p:spPr bwMode="auto">
          <a:xfrm>
            <a:off x="7824788" y="1828800"/>
            <a:ext cx="1319212" cy="157163"/>
          </a:xfrm>
          <a:prstGeom prst="rect">
            <a:avLst/>
          </a:prstGeom>
          <a:solidFill>
            <a:srgbClr val="003366"/>
          </a:solidFill>
          <a:ln w="9525" algn="ctr">
            <a:noFill/>
            <a:miter lim="800000"/>
            <a:headEnd/>
            <a:tailEnd/>
          </a:ln>
        </p:spPr>
        <p:txBody>
          <a:bodyPr wrap="none" lIns="0" tIns="0" rIns="0" bIns="0" anchor="ctr"/>
          <a:lstStyle/>
          <a:p>
            <a:pPr algn="ctr" defTabSz="912813"/>
            <a:r>
              <a:rPr lang="en-GB" sz="1000" b="1">
                <a:solidFill>
                  <a:schemeClr val="bg1"/>
                </a:solidFill>
                <a:latin typeface="Arial" charset="0"/>
              </a:rPr>
              <a:t>ONE Management</a:t>
            </a:r>
            <a:endParaRPr lang="en-US" sz="1000" b="1">
              <a:solidFill>
                <a:schemeClr val="bg1"/>
              </a:solidFill>
              <a:latin typeface="Arial" charset="0"/>
            </a:endParaRPr>
          </a:p>
        </p:txBody>
      </p:sp>
      <p:sp>
        <p:nvSpPr>
          <p:cNvPr id="29727" name="Line 88"/>
          <p:cNvSpPr>
            <a:spLocks noChangeShapeType="1"/>
          </p:cNvSpPr>
          <p:nvPr/>
        </p:nvSpPr>
        <p:spPr bwMode="auto">
          <a:xfrm flipH="1">
            <a:off x="3421063" y="1924050"/>
            <a:ext cx="719137" cy="0"/>
          </a:xfrm>
          <a:prstGeom prst="line">
            <a:avLst/>
          </a:prstGeom>
          <a:noFill/>
          <a:ln w="9525">
            <a:solidFill>
              <a:schemeClr val="bg1"/>
            </a:solidFill>
            <a:round/>
            <a:headEnd/>
            <a:tailEnd type="triangle" w="med" len="med"/>
          </a:ln>
        </p:spPr>
        <p:txBody>
          <a:bodyPr lIns="0" tIns="0" rIns="0" bIns="0" anchor="ctr"/>
          <a:lstStyle/>
          <a:p>
            <a:endParaRPr lang="en-US"/>
          </a:p>
        </p:txBody>
      </p:sp>
      <p:sp>
        <p:nvSpPr>
          <p:cNvPr id="29728" name="Line 89"/>
          <p:cNvSpPr>
            <a:spLocks noChangeShapeType="1"/>
          </p:cNvSpPr>
          <p:nvPr/>
        </p:nvSpPr>
        <p:spPr bwMode="auto">
          <a:xfrm>
            <a:off x="6408738" y="1924050"/>
            <a:ext cx="719137" cy="0"/>
          </a:xfrm>
          <a:prstGeom prst="line">
            <a:avLst/>
          </a:prstGeom>
          <a:noFill/>
          <a:ln w="9525">
            <a:solidFill>
              <a:schemeClr val="bg1"/>
            </a:solidFill>
            <a:round/>
            <a:headEnd/>
            <a:tailEnd type="triangle" w="med" len="med"/>
          </a:ln>
        </p:spPr>
        <p:txBody>
          <a:bodyPr lIns="0" tIns="0" rIns="0" bIns="0" anchor="ctr"/>
          <a:lstStyle/>
          <a:p>
            <a:endParaRPr lang="en-US"/>
          </a:p>
        </p:txBody>
      </p:sp>
      <p:pic>
        <p:nvPicPr>
          <p:cNvPr id="29729" name="Picture 84" descr="cx200 Left View"/>
          <p:cNvPicPr preferRelativeResize="0">
            <a:picLocks noChangeAspect="1" noChangeArrowheads="1"/>
          </p:cNvPicPr>
          <p:nvPr/>
        </p:nvPicPr>
        <p:blipFill>
          <a:blip r:embed="rId3" cstate="print"/>
          <a:srcRect/>
          <a:stretch>
            <a:fillRect/>
          </a:stretch>
        </p:blipFill>
        <p:spPr bwMode="gray">
          <a:xfrm>
            <a:off x="1368425" y="2273300"/>
            <a:ext cx="755650" cy="646113"/>
          </a:xfrm>
          <a:prstGeom prst="rect">
            <a:avLst/>
          </a:prstGeom>
          <a:noFill/>
          <a:ln w="9525">
            <a:noFill/>
            <a:miter lim="800000"/>
            <a:headEnd/>
            <a:tailEnd/>
          </a:ln>
        </p:spPr>
      </p:pic>
      <p:grpSp>
        <p:nvGrpSpPr>
          <p:cNvPr id="11" name="Group 112"/>
          <p:cNvGrpSpPr>
            <a:grpSpLocks/>
          </p:cNvGrpSpPr>
          <p:nvPr/>
        </p:nvGrpSpPr>
        <p:grpSpPr bwMode="auto">
          <a:xfrm>
            <a:off x="4192588" y="3162300"/>
            <a:ext cx="1044575" cy="720725"/>
            <a:chOff x="4660900" y="3141663"/>
            <a:chExt cx="1044575" cy="720725"/>
          </a:xfrm>
        </p:grpSpPr>
        <p:pic>
          <p:nvPicPr>
            <p:cNvPr id="29763" name="Picture 9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660900" y="3141663"/>
              <a:ext cx="595313" cy="720725"/>
            </a:xfrm>
            <a:prstGeom prst="rect">
              <a:avLst/>
            </a:prstGeom>
            <a:noFill/>
            <a:ln w="9525" algn="ctr">
              <a:noFill/>
              <a:miter lim="800000"/>
              <a:headEnd/>
              <a:tailEnd/>
            </a:ln>
          </p:spPr>
        </p:pic>
        <p:pic>
          <p:nvPicPr>
            <p:cNvPr id="29764" name="Picture 9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824413" y="3141663"/>
              <a:ext cx="595312" cy="720725"/>
            </a:xfrm>
            <a:prstGeom prst="rect">
              <a:avLst/>
            </a:prstGeom>
            <a:noFill/>
            <a:ln w="9525" algn="ctr">
              <a:noFill/>
              <a:miter lim="800000"/>
              <a:headEnd/>
              <a:tailEnd/>
            </a:ln>
          </p:spPr>
        </p:pic>
        <p:pic>
          <p:nvPicPr>
            <p:cNvPr id="29765" name="Picture 9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967288" y="3141663"/>
              <a:ext cx="595312" cy="720725"/>
            </a:xfrm>
            <a:prstGeom prst="rect">
              <a:avLst/>
            </a:prstGeom>
            <a:noFill/>
            <a:ln w="9525" algn="ctr">
              <a:noFill/>
              <a:miter lim="800000"/>
              <a:headEnd/>
              <a:tailEnd/>
            </a:ln>
          </p:spPr>
        </p:pic>
        <p:pic>
          <p:nvPicPr>
            <p:cNvPr id="29766" name="Picture 9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110163" y="3141663"/>
              <a:ext cx="595312" cy="720725"/>
            </a:xfrm>
            <a:prstGeom prst="rect">
              <a:avLst/>
            </a:prstGeom>
            <a:noFill/>
            <a:ln w="9525" algn="ctr">
              <a:noFill/>
              <a:miter lim="800000"/>
              <a:headEnd/>
              <a:tailEnd/>
            </a:ln>
          </p:spPr>
        </p:pic>
      </p:grpSp>
      <p:sp>
        <p:nvSpPr>
          <p:cNvPr id="29731" name="Text Box 101"/>
          <p:cNvSpPr txBox="1">
            <a:spLocks noChangeArrowheads="1"/>
          </p:cNvSpPr>
          <p:nvPr/>
        </p:nvSpPr>
        <p:spPr bwMode="auto">
          <a:xfrm>
            <a:off x="7888288" y="2217738"/>
            <a:ext cx="285750" cy="184150"/>
          </a:xfrm>
          <a:prstGeom prst="rect">
            <a:avLst/>
          </a:prstGeom>
          <a:noFill/>
          <a:ln w="9525" algn="ctr">
            <a:noFill/>
            <a:miter lim="800000"/>
            <a:headEnd/>
            <a:tailEnd/>
          </a:ln>
        </p:spPr>
        <p:txBody>
          <a:bodyPr wrap="none" lIns="0" tIns="0" rIns="0" bIns="0">
            <a:spAutoFit/>
          </a:bodyPr>
          <a:lstStyle/>
          <a:p>
            <a:pPr eaLnBrk="0" hangingPunct="0">
              <a:spcBef>
                <a:spcPct val="50000"/>
              </a:spcBef>
            </a:pPr>
            <a:r>
              <a:rPr lang="en-US" sz="1200">
                <a:latin typeface="Arial" charset="0"/>
              </a:rPr>
              <a:t>N+1</a:t>
            </a:r>
          </a:p>
        </p:txBody>
      </p:sp>
      <p:sp>
        <p:nvSpPr>
          <p:cNvPr id="29732" name="Text Box 102"/>
          <p:cNvSpPr txBox="1">
            <a:spLocks noChangeArrowheads="1"/>
          </p:cNvSpPr>
          <p:nvPr/>
        </p:nvSpPr>
        <p:spPr bwMode="auto">
          <a:xfrm>
            <a:off x="8763000" y="2209800"/>
            <a:ext cx="260350" cy="184150"/>
          </a:xfrm>
          <a:prstGeom prst="rect">
            <a:avLst/>
          </a:prstGeom>
          <a:noFill/>
          <a:ln w="9525" algn="ctr">
            <a:noFill/>
            <a:miter lim="800000"/>
            <a:headEnd/>
            <a:tailEnd/>
          </a:ln>
        </p:spPr>
        <p:txBody>
          <a:bodyPr wrap="none" lIns="0" tIns="0" rIns="0" bIns="0">
            <a:spAutoFit/>
          </a:bodyPr>
          <a:lstStyle/>
          <a:p>
            <a:pPr eaLnBrk="0" hangingPunct="0">
              <a:spcBef>
                <a:spcPct val="50000"/>
              </a:spcBef>
            </a:pPr>
            <a:r>
              <a:rPr lang="en-US" sz="1200">
                <a:latin typeface="Arial" charset="0"/>
              </a:rPr>
              <a:t>1+1</a:t>
            </a:r>
          </a:p>
        </p:txBody>
      </p:sp>
      <p:sp>
        <p:nvSpPr>
          <p:cNvPr id="29733" name="Text Box 103"/>
          <p:cNvSpPr txBox="1">
            <a:spLocks noChangeArrowheads="1"/>
          </p:cNvSpPr>
          <p:nvPr/>
        </p:nvSpPr>
        <p:spPr bwMode="auto">
          <a:xfrm>
            <a:off x="8399463" y="2220913"/>
            <a:ext cx="195262" cy="184150"/>
          </a:xfrm>
          <a:prstGeom prst="rect">
            <a:avLst/>
          </a:prstGeom>
          <a:noFill/>
          <a:ln w="9525" algn="ctr">
            <a:noFill/>
            <a:miter lim="800000"/>
            <a:headEnd/>
            <a:tailEnd/>
          </a:ln>
        </p:spPr>
        <p:txBody>
          <a:bodyPr wrap="none" lIns="0" tIns="0" rIns="0" bIns="0">
            <a:spAutoFit/>
          </a:bodyPr>
          <a:lstStyle/>
          <a:p>
            <a:pPr eaLnBrk="0" hangingPunct="0">
              <a:spcBef>
                <a:spcPct val="50000"/>
              </a:spcBef>
            </a:pPr>
            <a:r>
              <a:rPr lang="en-US" sz="1200">
                <a:latin typeface="Arial" charset="0"/>
              </a:rPr>
              <a:t>2N</a:t>
            </a:r>
          </a:p>
        </p:txBody>
      </p:sp>
      <p:grpSp>
        <p:nvGrpSpPr>
          <p:cNvPr id="12" name="Group 115"/>
          <p:cNvGrpSpPr>
            <a:grpSpLocks/>
          </p:cNvGrpSpPr>
          <p:nvPr/>
        </p:nvGrpSpPr>
        <p:grpSpPr bwMode="auto">
          <a:xfrm>
            <a:off x="2751138" y="3155950"/>
            <a:ext cx="1044575" cy="720725"/>
            <a:chOff x="4660900" y="3141663"/>
            <a:chExt cx="1044575" cy="720725"/>
          </a:xfrm>
        </p:grpSpPr>
        <p:pic>
          <p:nvPicPr>
            <p:cNvPr id="29759" name="Picture 9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660900" y="3141663"/>
              <a:ext cx="595313" cy="720725"/>
            </a:xfrm>
            <a:prstGeom prst="rect">
              <a:avLst/>
            </a:prstGeom>
            <a:noFill/>
            <a:ln w="9525" algn="ctr">
              <a:noFill/>
              <a:miter lim="800000"/>
              <a:headEnd/>
              <a:tailEnd/>
            </a:ln>
          </p:spPr>
        </p:pic>
        <p:pic>
          <p:nvPicPr>
            <p:cNvPr id="29760" name="Picture 9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824413" y="3141663"/>
              <a:ext cx="595312" cy="720725"/>
            </a:xfrm>
            <a:prstGeom prst="rect">
              <a:avLst/>
            </a:prstGeom>
            <a:noFill/>
            <a:ln w="9525" algn="ctr">
              <a:noFill/>
              <a:miter lim="800000"/>
              <a:headEnd/>
              <a:tailEnd/>
            </a:ln>
          </p:spPr>
        </p:pic>
        <p:pic>
          <p:nvPicPr>
            <p:cNvPr id="29761" name="Picture 9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967288" y="3141663"/>
              <a:ext cx="595312" cy="720725"/>
            </a:xfrm>
            <a:prstGeom prst="rect">
              <a:avLst/>
            </a:prstGeom>
            <a:noFill/>
            <a:ln w="9525" algn="ctr">
              <a:noFill/>
              <a:miter lim="800000"/>
              <a:headEnd/>
              <a:tailEnd/>
            </a:ln>
          </p:spPr>
        </p:pic>
        <p:pic>
          <p:nvPicPr>
            <p:cNvPr id="29762" name="Picture 9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110163" y="3141663"/>
              <a:ext cx="595312" cy="720725"/>
            </a:xfrm>
            <a:prstGeom prst="rect">
              <a:avLst/>
            </a:prstGeom>
            <a:noFill/>
            <a:ln w="9525" algn="ctr">
              <a:noFill/>
              <a:miter lim="800000"/>
              <a:headEnd/>
              <a:tailEnd/>
            </a:ln>
          </p:spPr>
        </p:pic>
      </p:grpSp>
      <p:sp>
        <p:nvSpPr>
          <p:cNvPr id="100" name="Rectangle 99"/>
          <p:cNvSpPr/>
          <p:nvPr/>
        </p:nvSpPr>
        <p:spPr bwMode="auto">
          <a:xfrm>
            <a:off x="2658140" y="3125973"/>
            <a:ext cx="1180214" cy="2009553"/>
          </a:xfrm>
          <a:prstGeom prst="rect">
            <a:avLst/>
          </a:prstGeom>
          <a:solidFill>
            <a:srgbClr val="FF0000">
              <a:alpha val="20000"/>
            </a:srgbClr>
          </a:solidFill>
          <a:ln w="9525" cap="flat" cmpd="sng" algn="ctr">
            <a:solidFill>
              <a:schemeClr val="bg1">
                <a:lumMod val="65000"/>
              </a:schemeClr>
            </a:solidFill>
            <a:prstDash val="dash"/>
            <a:round/>
            <a:headEnd type="none" w="med" len="med"/>
            <a:tailEnd type="none" w="med" len="med"/>
          </a:ln>
          <a:effectLst/>
          <a:scene3d>
            <a:camera prst="orthographicFront"/>
            <a:lightRig rig="threePt" dir="t"/>
          </a:scene3d>
          <a:sp3d>
            <a:bevelB/>
          </a:sp3d>
        </p:spPr>
        <p:txBody>
          <a:bodyPr lIns="90000" tIns="46800" rIns="90000" bIns="46800" anchor="ctr"/>
          <a:lstStyle/>
          <a:p>
            <a:pPr algn="ctr" defTabSz="912813">
              <a:spcBef>
                <a:spcPct val="20000"/>
              </a:spcBef>
              <a:buClr>
                <a:schemeClr val="accent1"/>
              </a:buClr>
              <a:buSzPct val="100000"/>
              <a:buFont typeface="Symbol" pitchFamily="18" charset="2"/>
              <a:buNone/>
              <a:defRPr/>
            </a:pPr>
            <a:endParaRPr lang="en-US" sz="1400" b="1" dirty="0" err="1">
              <a:latin typeface="Arial" pitchFamily="34" charset="0"/>
              <a:cs typeface="Arial" pitchFamily="34" charset="0"/>
            </a:endParaRPr>
          </a:p>
        </p:txBody>
      </p:sp>
      <p:sp>
        <p:nvSpPr>
          <p:cNvPr id="101" name="Rectangle 100"/>
          <p:cNvSpPr/>
          <p:nvPr/>
        </p:nvSpPr>
        <p:spPr bwMode="auto">
          <a:xfrm>
            <a:off x="4075814" y="3108250"/>
            <a:ext cx="1212112" cy="2030819"/>
          </a:xfrm>
          <a:prstGeom prst="rect">
            <a:avLst/>
          </a:prstGeom>
          <a:solidFill>
            <a:srgbClr val="FF0000">
              <a:alpha val="20000"/>
            </a:srgbClr>
          </a:solidFill>
          <a:ln w="9525" cap="flat" cmpd="sng" algn="ctr">
            <a:solidFill>
              <a:schemeClr val="bg1">
                <a:lumMod val="65000"/>
              </a:schemeClr>
            </a:solidFill>
            <a:prstDash val="sysDash"/>
            <a:round/>
            <a:headEnd type="none" w="med" len="med"/>
            <a:tailEnd type="none" w="med" len="med"/>
          </a:ln>
          <a:effectLst/>
          <a:scene3d>
            <a:camera prst="orthographicFront"/>
            <a:lightRig rig="threePt" dir="t"/>
          </a:scene3d>
          <a:sp3d>
            <a:bevelB/>
          </a:sp3d>
        </p:spPr>
        <p:txBody>
          <a:bodyPr lIns="90000" tIns="46800" rIns="90000" bIns="46800" anchor="ctr"/>
          <a:lstStyle/>
          <a:p>
            <a:pPr algn="ctr" defTabSz="912813">
              <a:defRPr/>
            </a:pPr>
            <a:endParaRPr lang="en-US" sz="1400" b="1" dirty="0" err="1">
              <a:latin typeface="Arial" pitchFamily="34" charset="0"/>
              <a:cs typeface="Arial" pitchFamily="34" charset="0"/>
            </a:endParaRPr>
          </a:p>
        </p:txBody>
      </p:sp>
      <p:sp>
        <p:nvSpPr>
          <p:cNvPr id="29741" name="TextBox 102"/>
          <p:cNvSpPr txBox="1">
            <a:spLocks noChangeArrowheads="1"/>
          </p:cNvSpPr>
          <p:nvPr/>
        </p:nvSpPr>
        <p:spPr bwMode="auto">
          <a:xfrm rot="-5400000">
            <a:off x="2216943" y="4056857"/>
            <a:ext cx="1084263" cy="285750"/>
          </a:xfrm>
          <a:prstGeom prst="rect">
            <a:avLst/>
          </a:prstGeom>
          <a:noFill/>
          <a:ln w="9525">
            <a:noFill/>
            <a:miter lim="800000"/>
            <a:headEnd/>
            <a:tailEnd/>
          </a:ln>
        </p:spPr>
        <p:txBody>
          <a:bodyPr/>
          <a:lstStyle/>
          <a:p>
            <a:r>
              <a:rPr lang="en-US" sz="1200" b="1">
                <a:latin typeface="Arial" charset="0"/>
              </a:rPr>
              <a:t>SCP</a:t>
            </a:r>
            <a:r>
              <a:rPr lang="en-US" sz="1200">
                <a:latin typeface="Arial" charset="0"/>
              </a:rPr>
              <a:t> </a:t>
            </a:r>
            <a:r>
              <a:rPr lang="en-US" sz="1200" b="1">
                <a:latin typeface="Arial" charset="0"/>
              </a:rPr>
              <a:t>Cluster</a:t>
            </a:r>
          </a:p>
        </p:txBody>
      </p:sp>
      <p:sp>
        <p:nvSpPr>
          <p:cNvPr id="29742" name="TextBox 103"/>
          <p:cNvSpPr txBox="1">
            <a:spLocks noChangeArrowheads="1"/>
          </p:cNvSpPr>
          <p:nvPr/>
        </p:nvSpPr>
        <p:spPr bwMode="auto">
          <a:xfrm rot="-5400000">
            <a:off x="3656012" y="4176713"/>
            <a:ext cx="1084263" cy="287338"/>
          </a:xfrm>
          <a:prstGeom prst="rect">
            <a:avLst/>
          </a:prstGeom>
          <a:noFill/>
          <a:ln w="9525">
            <a:noFill/>
            <a:miter lim="800000"/>
            <a:headEnd/>
            <a:tailEnd/>
          </a:ln>
        </p:spPr>
        <p:txBody>
          <a:bodyPr/>
          <a:lstStyle/>
          <a:p>
            <a:r>
              <a:rPr lang="en-US" sz="1200" b="1">
                <a:latin typeface="Arial" charset="0"/>
              </a:rPr>
              <a:t>OCS Cluster</a:t>
            </a:r>
          </a:p>
        </p:txBody>
      </p:sp>
      <p:sp>
        <p:nvSpPr>
          <p:cNvPr id="29743" name="TextBox 105"/>
          <p:cNvSpPr txBox="1">
            <a:spLocks noChangeArrowheads="1"/>
          </p:cNvSpPr>
          <p:nvPr/>
        </p:nvSpPr>
        <p:spPr bwMode="auto">
          <a:xfrm>
            <a:off x="2530475" y="5095875"/>
            <a:ext cx="5262563" cy="276225"/>
          </a:xfrm>
          <a:prstGeom prst="rect">
            <a:avLst/>
          </a:prstGeom>
          <a:noFill/>
          <a:ln w="9525">
            <a:noFill/>
            <a:miter lim="800000"/>
            <a:headEnd/>
            <a:tailEnd/>
          </a:ln>
        </p:spPr>
        <p:txBody>
          <a:bodyPr>
            <a:spAutoFit/>
          </a:bodyPr>
          <a:lstStyle/>
          <a:p>
            <a:pPr algn="ctr"/>
            <a:r>
              <a:rPr lang="en-US" sz="1200" b="1">
                <a:latin typeface="Arial" charset="0"/>
              </a:rPr>
              <a:t>Multiple clusters can be deployed for higher scalability &amp; availability</a:t>
            </a:r>
          </a:p>
        </p:txBody>
      </p:sp>
      <p:sp>
        <p:nvSpPr>
          <p:cNvPr id="29744" name="TextBox 107"/>
          <p:cNvSpPr txBox="1">
            <a:spLocks noChangeArrowheads="1"/>
          </p:cNvSpPr>
          <p:nvPr/>
        </p:nvSpPr>
        <p:spPr bwMode="auto">
          <a:xfrm>
            <a:off x="4191000" y="2362200"/>
            <a:ext cx="477838" cy="371475"/>
          </a:xfrm>
          <a:prstGeom prst="rect">
            <a:avLst/>
          </a:prstGeom>
          <a:noFill/>
          <a:ln w="9525">
            <a:noFill/>
            <a:miter lim="800000"/>
            <a:headEnd/>
            <a:tailEnd/>
          </a:ln>
        </p:spPr>
        <p:txBody>
          <a:bodyPr/>
          <a:lstStyle/>
          <a:p>
            <a:r>
              <a:rPr lang="en-US">
                <a:latin typeface="Arial" charset="0"/>
              </a:rPr>
              <a:t>…</a:t>
            </a:r>
          </a:p>
        </p:txBody>
      </p:sp>
      <p:sp>
        <p:nvSpPr>
          <p:cNvPr id="29745" name="TextBox 109"/>
          <p:cNvSpPr txBox="1">
            <a:spLocks noChangeArrowheads="1"/>
          </p:cNvSpPr>
          <p:nvPr/>
        </p:nvSpPr>
        <p:spPr bwMode="auto">
          <a:xfrm rot="-5400000">
            <a:off x="-598488" y="3916363"/>
            <a:ext cx="1446213" cy="249238"/>
          </a:xfrm>
          <a:prstGeom prst="rect">
            <a:avLst/>
          </a:prstGeom>
          <a:noFill/>
          <a:ln w="9525">
            <a:noFill/>
            <a:miter lim="800000"/>
            <a:headEnd/>
            <a:tailEnd/>
          </a:ln>
        </p:spPr>
        <p:txBody>
          <a:bodyPr/>
          <a:lstStyle/>
          <a:p>
            <a:pPr algn="ctr"/>
            <a:r>
              <a:rPr lang="en-US" sz="1400" b="1">
                <a:latin typeface="Arial" charset="0"/>
              </a:rPr>
              <a:t>SCP/OCS</a:t>
            </a:r>
          </a:p>
        </p:txBody>
      </p:sp>
      <p:sp>
        <p:nvSpPr>
          <p:cNvPr id="29746" name="TextBox 110"/>
          <p:cNvSpPr txBox="1">
            <a:spLocks noChangeArrowheads="1"/>
          </p:cNvSpPr>
          <p:nvPr/>
        </p:nvSpPr>
        <p:spPr bwMode="auto">
          <a:xfrm rot="-5400000">
            <a:off x="-113506" y="2324894"/>
            <a:ext cx="715962" cy="488950"/>
          </a:xfrm>
          <a:prstGeom prst="rect">
            <a:avLst/>
          </a:prstGeom>
          <a:noFill/>
          <a:ln w="9525">
            <a:noFill/>
            <a:miter lim="800000"/>
            <a:headEnd/>
            <a:tailEnd/>
          </a:ln>
        </p:spPr>
        <p:txBody>
          <a:bodyPr/>
          <a:lstStyle/>
          <a:p>
            <a:r>
              <a:rPr lang="en-US" sz="1400" b="1">
                <a:latin typeface="Arial" charset="0"/>
              </a:rPr>
              <a:t>SDP</a:t>
            </a:r>
          </a:p>
        </p:txBody>
      </p:sp>
      <p:grpSp>
        <p:nvGrpSpPr>
          <p:cNvPr id="13" name="Group 139"/>
          <p:cNvGrpSpPr>
            <a:grpSpLocks/>
          </p:cNvGrpSpPr>
          <p:nvPr/>
        </p:nvGrpSpPr>
        <p:grpSpPr bwMode="auto">
          <a:xfrm>
            <a:off x="6929438" y="3198813"/>
            <a:ext cx="758825" cy="720725"/>
            <a:chOff x="4660900" y="3141663"/>
            <a:chExt cx="758825" cy="720725"/>
          </a:xfrm>
        </p:grpSpPr>
        <p:pic>
          <p:nvPicPr>
            <p:cNvPr id="29757" name="Picture 9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660900" y="3141663"/>
              <a:ext cx="595313" cy="720725"/>
            </a:xfrm>
            <a:prstGeom prst="rect">
              <a:avLst/>
            </a:prstGeom>
            <a:noFill/>
            <a:ln w="9525" algn="ctr">
              <a:noFill/>
              <a:miter lim="800000"/>
              <a:headEnd/>
              <a:tailEnd/>
            </a:ln>
          </p:spPr>
        </p:pic>
        <p:pic>
          <p:nvPicPr>
            <p:cNvPr id="29758" name="Picture 9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824413" y="3141663"/>
              <a:ext cx="595312" cy="720725"/>
            </a:xfrm>
            <a:prstGeom prst="rect">
              <a:avLst/>
            </a:prstGeom>
            <a:noFill/>
            <a:ln w="9525" algn="ctr">
              <a:noFill/>
              <a:miter lim="800000"/>
              <a:headEnd/>
              <a:tailEnd/>
            </a:ln>
          </p:spPr>
        </p:pic>
      </p:grpSp>
      <p:sp>
        <p:nvSpPr>
          <p:cNvPr id="115" name="Rectangle 114"/>
          <p:cNvSpPr/>
          <p:nvPr/>
        </p:nvSpPr>
        <p:spPr bwMode="auto">
          <a:xfrm>
            <a:off x="6836733" y="3111793"/>
            <a:ext cx="882504" cy="2044997"/>
          </a:xfrm>
          <a:prstGeom prst="rect">
            <a:avLst/>
          </a:prstGeom>
          <a:solidFill>
            <a:srgbClr val="FF0000">
              <a:alpha val="20000"/>
            </a:srgbClr>
          </a:solidFill>
          <a:ln w="9525" cap="flat" cmpd="sng" algn="ctr">
            <a:solidFill>
              <a:schemeClr val="bg1">
                <a:lumMod val="65000"/>
              </a:schemeClr>
            </a:solidFill>
            <a:prstDash val="sysDash"/>
            <a:round/>
            <a:headEnd type="none" w="med" len="med"/>
            <a:tailEnd type="none" w="med" len="med"/>
          </a:ln>
          <a:effectLst/>
          <a:scene3d>
            <a:camera prst="orthographicFront"/>
            <a:lightRig rig="threePt" dir="t"/>
          </a:scene3d>
          <a:sp3d>
            <a:bevelB/>
          </a:sp3d>
        </p:spPr>
        <p:txBody>
          <a:bodyPr lIns="90000" tIns="46800" rIns="90000" bIns="46800" anchor="ctr"/>
          <a:lstStyle/>
          <a:p>
            <a:pPr algn="ctr" defTabSz="912813">
              <a:buFont typeface="Symbol" pitchFamily="18" charset="2"/>
              <a:buNone/>
              <a:defRPr/>
            </a:pPr>
            <a:endParaRPr lang="en-US" sz="1400" b="1" dirty="0" err="1">
              <a:latin typeface="Arial" pitchFamily="34" charset="0"/>
              <a:cs typeface="Arial" pitchFamily="34" charset="0"/>
            </a:endParaRPr>
          </a:p>
        </p:txBody>
      </p:sp>
      <p:sp>
        <p:nvSpPr>
          <p:cNvPr id="29751" name="TextBox 115"/>
          <p:cNvSpPr txBox="1">
            <a:spLocks noChangeArrowheads="1"/>
          </p:cNvSpPr>
          <p:nvPr/>
        </p:nvSpPr>
        <p:spPr bwMode="auto">
          <a:xfrm rot="-5400000">
            <a:off x="6097588" y="4098925"/>
            <a:ext cx="1608138" cy="287337"/>
          </a:xfrm>
          <a:prstGeom prst="rect">
            <a:avLst/>
          </a:prstGeom>
          <a:noFill/>
          <a:ln w="9525">
            <a:noFill/>
            <a:miter lim="800000"/>
            <a:headEnd/>
            <a:tailEnd/>
          </a:ln>
        </p:spPr>
        <p:txBody>
          <a:bodyPr/>
          <a:lstStyle/>
          <a:p>
            <a:r>
              <a:rPr lang="en-US" sz="1200" b="1">
                <a:latin typeface="Arial" charset="0"/>
              </a:rPr>
              <a:t>Offline CDR Cluster</a:t>
            </a:r>
          </a:p>
        </p:txBody>
      </p:sp>
      <p:pic>
        <p:nvPicPr>
          <p:cNvPr id="29752" name="Picture 3"/>
          <p:cNvPicPr>
            <a:picLocks noChangeAspect="1" noChangeArrowheads="1"/>
          </p:cNvPicPr>
          <p:nvPr/>
        </p:nvPicPr>
        <p:blipFill>
          <a:blip r:embed="rId4" cstate="print"/>
          <a:srcRect/>
          <a:stretch>
            <a:fillRect/>
          </a:stretch>
        </p:blipFill>
        <p:spPr bwMode="auto">
          <a:xfrm>
            <a:off x="1365250" y="3059113"/>
            <a:ext cx="836613" cy="765175"/>
          </a:xfrm>
          <a:prstGeom prst="rect">
            <a:avLst/>
          </a:prstGeom>
          <a:noFill/>
          <a:ln w="9525">
            <a:noFill/>
            <a:miter lim="800000"/>
            <a:headEnd/>
            <a:tailEnd/>
          </a:ln>
        </p:spPr>
      </p:pic>
      <p:pic>
        <p:nvPicPr>
          <p:cNvPr id="29753" name="Picture 3"/>
          <p:cNvPicPr>
            <a:picLocks noChangeAspect="1" noChangeArrowheads="1"/>
          </p:cNvPicPr>
          <p:nvPr/>
        </p:nvPicPr>
        <p:blipFill>
          <a:blip r:embed="rId4" cstate="print"/>
          <a:srcRect/>
          <a:stretch>
            <a:fillRect/>
          </a:stretch>
        </p:blipFill>
        <p:spPr bwMode="auto">
          <a:xfrm>
            <a:off x="1363663" y="4149725"/>
            <a:ext cx="836612" cy="765175"/>
          </a:xfrm>
          <a:prstGeom prst="rect">
            <a:avLst/>
          </a:prstGeom>
          <a:noFill/>
          <a:ln w="9525">
            <a:noFill/>
            <a:miter lim="800000"/>
            <a:headEnd/>
            <a:tailEnd/>
          </a:ln>
        </p:spPr>
      </p:pic>
      <p:sp>
        <p:nvSpPr>
          <p:cNvPr id="119" name="Title 2"/>
          <p:cNvSpPr txBox="1">
            <a:spLocks/>
          </p:cNvSpPr>
          <p:nvPr/>
        </p:nvSpPr>
        <p:spPr bwMode="auto">
          <a:xfrm>
            <a:off x="0" y="0"/>
            <a:ext cx="9144000" cy="904875"/>
          </a:xfrm>
          <a:prstGeom prst="rect">
            <a:avLst/>
          </a:prstGeom>
          <a:noFill/>
          <a:ln w="9525">
            <a:noFill/>
            <a:miter lim="800000"/>
            <a:headEnd/>
            <a:tailEnd/>
          </a:ln>
        </p:spPr>
        <p:txBody>
          <a:bodyPr anchor="ctr"/>
          <a:lstStyle/>
          <a:p>
            <a:pPr marL="354013" eaLnBrk="0" hangingPunct="0">
              <a:lnSpc>
                <a:spcPct val="85000"/>
              </a:lnSpc>
              <a:spcBef>
                <a:spcPct val="0"/>
              </a:spcBef>
              <a:defRPr/>
            </a:pPr>
            <a:r>
              <a:rPr lang="en-US" sz="3200" dirty="0">
                <a:solidFill>
                  <a:schemeClr val="tx1"/>
                </a:solidFill>
                <a:latin typeface="+mj-lt"/>
                <a:ea typeface="+mj-ea"/>
                <a:cs typeface="+mj-cs"/>
              </a:rPr>
              <a:t>Platform Redundancy</a:t>
            </a:r>
          </a:p>
        </p:txBody>
      </p:sp>
      <p:sp>
        <p:nvSpPr>
          <p:cNvPr id="29755" name="AutoShape 50"/>
          <p:cNvSpPr>
            <a:spLocks noChangeArrowheads="1"/>
          </p:cNvSpPr>
          <p:nvPr/>
        </p:nvSpPr>
        <p:spPr bwMode="auto">
          <a:xfrm>
            <a:off x="4572000" y="2286000"/>
            <a:ext cx="715963" cy="582613"/>
          </a:xfrm>
          <a:prstGeom prst="can">
            <a:avLst>
              <a:gd name="adj" fmla="val 15940"/>
            </a:avLst>
          </a:prstGeom>
          <a:solidFill>
            <a:srgbClr val="FF6600"/>
          </a:solidFill>
          <a:ln w="3175" algn="ctr">
            <a:solidFill>
              <a:srgbClr val="C0C0C0"/>
            </a:solidFill>
            <a:round/>
            <a:headEnd/>
            <a:tailEnd/>
          </a:ln>
        </p:spPr>
        <p:txBody>
          <a:bodyPr lIns="36000" tIns="0" rIns="36000" bIns="0" anchor="ctr" anchorCtr="1"/>
          <a:lstStyle/>
          <a:p>
            <a:pPr algn="ctr">
              <a:spcBef>
                <a:spcPct val="30000"/>
              </a:spcBef>
            </a:pPr>
            <a:r>
              <a:rPr lang="en-US" sz="1000" b="1">
                <a:solidFill>
                  <a:schemeClr val="bg1"/>
                </a:solidFill>
                <a:latin typeface="Arial" charset="0"/>
              </a:rPr>
              <a:t>Rating Server (SDP)</a:t>
            </a:r>
          </a:p>
        </p:txBody>
      </p:sp>
      <p:sp>
        <p:nvSpPr>
          <p:cNvPr id="29756" name="AutoShape 52"/>
          <p:cNvSpPr>
            <a:spLocks noChangeArrowheads="1"/>
          </p:cNvSpPr>
          <p:nvPr/>
        </p:nvSpPr>
        <p:spPr bwMode="auto">
          <a:xfrm>
            <a:off x="4652963" y="2216150"/>
            <a:ext cx="715962" cy="582613"/>
          </a:xfrm>
          <a:prstGeom prst="can">
            <a:avLst>
              <a:gd name="adj" fmla="val 15940"/>
            </a:avLst>
          </a:prstGeom>
          <a:solidFill>
            <a:srgbClr val="FF6600"/>
          </a:solidFill>
          <a:ln w="3175" algn="ctr">
            <a:solidFill>
              <a:srgbClr val="C0C0C0"/>
            </a:solidFill>
            <a:round/>
            <a:headEnd/>
            <a:tailEnd/>
          </a:ln>
        </p:spPr>
        <p:txBody>
          <a:bodyPr lIns="36000" tIns="0" rIns="36000" bIns="0" anchor="ctr" anchorCtr="1"/>
          <a:lstStyle/>
          <a:p>
            <a:pPr algn="ctr">
              <a:spcBef>
                <a:spcPct val="30000"/>
              </a:spcBef>
            </a:pPr>
            <a:r>
              <a:rPr lang="en-US" sz="1000" b="1">
                <a:solidFill>
                  <a:schemeClr val="bg1"/>
                </a:solidFill>
                <a:latin typeface="Arial" charset="0"/>
              </a:rPr>
              <a:t>Rating Server (SDP)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sz="2400" dirty="0" smtClean="0"/>
              <a:t>To reduce complexity and minimize the cost of delivery and support, the Unified Platform provides a unified infrastructure that allows for a single set of operations, administration, and maintenance (OAM) functionality across the solution</a:t>
            </a:r>
            <a:endParaRPr lang="en-US" sz="2400" dirty="0"/>
          </a:p>
        </p:txBody>
      </p:sp>
      <p:sp>
        <p:nvSpPr>
          <p:cNvPr id="3" name="Slide Number Placeholder 2"/>
          <p:cNvSpPr>
            <a:spLocks noGrp="1"/>
          </p:cNvSpPr>
          <p:nvPr>
            <p:ph type="sldNum" sz="quarter" idx="10"/>
          </p:nvPr>
        </p:nvSpPr>
        <p:spPr/>
        <p:txBody>
          <a:bodyPr/>
          <a:lstStyle/>
          <a:p>
            <a:fld id="{FBC6D984-658F-4BF4-90C1-66121686C5E9}" type="slidenum">
              <a:rPr lang="en-US" smtClean="0"/>
              <a:pPr/>
              <a:t>5</a:t>
            </a:fld>
            <a:endParaRPr lang="en-US"/>
          </a:p>
        </p:txBody>
      </p:sp>
    </p:spTree>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Centralized Platform Manager</a:t>
            </a:r>
            <a:endParaRPr lang="en-US" dirty="0"/>
          </a:p>
        </p:txBody>
      </p:sp>
      <p:sp>
        <p:nvSpPr>
          <p:cNvPr id="3" name="Slide Number Placeholder 2"/>
          <p:cNvSpPr>
            <a:spLocks noGrp="1"/>
          </p:cNvSpPr>
          <p:nvPr>
            <p:ph type="sldNum" sz="quarter" idx="10"/>
          </p:nvPr>
        </p:nvSpPr>
        <p:spPr/>
        <p:txBody>
          <a:bodyPr/>
          <a:lstStyle/>
          <a:p>
            <a:fld id="{0B002AEB-40E2-480C-916F-37F19B0F09EC}" type="slidenum">
              <a:rPr lang="en-US" smtClean="0"/>
              <a:pPr/>
              <a:t>6</a:t>
            </a:fld>
            <a:endParaRPr lang="en-US"/>
          </a:p>
        </p:txBody>
      </p:sp>
      <p:sp>
        <p:nvSpPr>
          <p:cNvPr id="4" name="Text Placeholder 3"/>
          <p:cNvSpPr>
            <a:spLocks noGrp="1"/>
          </p:cNvSpPr>
          <p:nvPr>
            <p:ph type="body" sz="quarter" idx="11"/>
          </p:nvPr>
        </p:nvSpPr>
        <p:spPr/>
        <p:txBody>
          <a:bodyPr/>
          <a:lstStyle/>
          <a:p>
            <a:r>
              <a:rPr lang="en-US" sz="1700" dirty="0" smtClean="0"/>
              <a:t>The Unified Platform architecture consists of a centralized Unified Platform Manager (UPM), a Unified Platform Agent (UPA) on each managed node, and client interface(s). </a:t>
            </a:r>
          </a:p>
          <a:p>
            <a:endParaRPr lang="en-US" sz="1700" dirty="0" smtClean="0"/>
          </a:p>
          <a:p>
            <a:r>
              <a:rPr lang="en-US" sz="1700" dirty="0" smtClean="0"/>
              <a:t>The design of the Unified Platform Manager, as well as the Unified Platform Agents, is based on a service-oriented architecture. </a:t>
            </a:r>
          </a:p>
          <a:p>
            <a:endParaRPr lang="en-US" sz="1700" dirty="0" smtClean="0"/>
          </a:p>
          <a:p>
            <a:r>
              <a:rPr lang="en-US" sz="1700" dirty="0" smtClean="0"/>
              <a:t>The Unified Platform includes services that provide the following:</a:t>
            </a:r>
          </a:p>
          <a:p>
            <a:pPr lvl="1">
              <a:buFont typeface="Arial" pitchFamily="34" charset="0"/>
              <a:buChar char="•"/>
            </a:pPr>
            <a:r>
              <a:rPr lang="en-US" sz="1400" dirty="0" smtClean="0"/>
              <a:t>Event and Alarm Management</a:t>
            </a:r>
          </a:p>
          <a:p>
            <a:pPr lvl="1">
              <a:buFont typeface="Arial" pitchFamily="34" charset="0"/>
              <a:buChar char="•"/>
            </a:pPr>
            <a:r>
              <a:rPr lang="en-US" sz="1400" dirty="0" smtClean="0"/>
              <a:t>System Inventory Management</a:t>
            </a:r>
          </a:p>
          <a:p>
            <a:pPr lvl="1">
              <a:buFont typeface="Arial" pitchFamily="34" charset="0"/>
              <a:buChar char="•"/>
            </a:pPr>
            <a:r>
              <a:rPr lang="en-US" sz="1400" dirty="0" smtClean="0"/>
              <a:t>Log and File Management</a:t>
            </a:r>
          </a:p>
          <a:p>
            <a:endParaRPr lang="en-US" sz="1700" dirty="0"/>
          </a:p>
        </p:txBody>
      </p:sp>
    </p:spTree>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OA&amp;M Architecture</a:t>
            </a:r>
            <a:endParaRPr lang="en-US" dirty="0"/>
          </a:p>
        </p:txBody>
      </p:sp>
      <p:sp>
        <p:nvSpPr>
          <p:cNvPr id="3" name="Slide Number Placeholder 2"/>
          <p:cNvSpPr>
            <a:spLocks noGrp="1"/>
          </p:cNvSpPr>
          <p:nvPr>
            <p:ph type="sldNum" sz="quarter" idx="10"/>
          </p:nvPr>
        </p:nvSpPr>
        <p:spPr/>
        <p:txBody>
          <a:bodyPr/>
          <a:lstStyle/>
          <a:p>
            <a:fld id="{0B002AEB-40E2-480C-916F-37F19B0F09EC}" type="slidenum">
              <a:rPr lang="en-US" smtClean="0"/>
              <a:pPr/>
              <a:t>7</a:t>
            </a:fld>
            <a:endParaRPr lang="en-US"/>
          </a:p>
        </p:txBody>
      </p:sp>
      <p:pic>
        <p:nvPicPr>
          <p:cNvPr id="13314" name="Picture 2"/>
          <p:cNvPicPr>
            <a:picLocks noChangeAspect="1" noChangeArrowheads="1"/>
          </p:cNvPicPr>
          <p:nvPr/>
        </p:nvPicPr>
        <p:blipFill>
          <a:blip r:embed="rId2" cstate="print"/>
          <a:srcRect/>
          <a:stretch>
            <a:fillRect/>
          </a:stretch>
        </p:blipFill>
        <p:spPr bwMode="auto">
          <a:xfrm>
            <a:off x="1068779" y="1201420"/>
            <a:ext cx="6697868" cy="5080626"/>
          </a:xfrm>
          <a:prstGeom prst="rect">
            <a:avLst/>
          </a:prstGeom>
          <a:noFill/>
          <a:ln w="9525">
            <a:noFill/>
            <a:miter lim="800000"/>
            <a:headEnd/>
            <a:tailEnd/>
          </a:ln>
        </p:spPr>
      </p:pic>
    </p:spTree>
  </p:cSld>
  <p:clrMapOvr>
    <a:masterClrMapping/>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Unified Platform – Console screen</a:t>
            </a:r>
            <a:endParaRPr lang="en-US" dirty="0"/>
          </a:p>
        </p:txBody>
      </p:sp>
      <p:sp>
        <p:nvSpPr>
          <p:cNvPr id="3" name="Slide Number Placeholder 2"/>
          <p:cNvSpPr>
            <a:spLocks noGrp="1"/>
          </p:cNvSpPr>
          <p:nvPr>
            <p:ph type="sldNum" sz="quarter" idx="10"/>
          </p:nvPr>
        </p:nvSpPr>
        <p:spPr/>
        <p:txBody>
          <a:bodyPr/>
          <a:lstStyle/>
          <a:p>
            <a:fld id="{0B002AEB-40E2-480C-916F-37F19B0F09EC}" type="slidenum">
              <a:rPr lang="en-US" smtClean="0"/>
              <a:pPr/>
              <a:t>8</a:t>
            </a:fld>
            <a:endParaRPr lang="en-US"/>
          </a:p>
        </p:txBody>
      </p:sp>
      <p:pic>
        <p:nvPicPr>
          <p:cNvPr id="12290" name="Picture 2"/>
          <p:cNvPicPr>
            <a:picLocks noChangeAspect="1" noChangeArrowheads="1"/>
          </p:cNvPicPr>
          <p:nvPr/>
        </p:nvPicPr>
        <p:blipFill>
          <a:blip r:embed="rId2" cstate="print"/>
          <a:srcRect/>
          <a:stretch>
            <a:fillRect/>
          </a:stretch>
        </p:blipFill>
        <p:spPr bwMode="auto">
          <a:xfrm>
            <a:off x="313899" y="1173709"/>
            <a:ext cx="8625385" cy="4647408"/>
          </a:xfrm>
          <a:prstGeom prst="rect">
            <a:avLst/>
          </a:prstGeom>
          <a:noFill/>
          <a:ln w="9525">
            <a:noFill/>
            <a:miter lim="800000"/>
            <a:headEnd/>
            <a:tailEnd/>
          </a:ln>
        </p:spPr>
      </p:pic>
    </p:spTree>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Unified Platform – Alarm Management </a:t>
            </a:r>
            <a:endParaRPr lang="en-US" dirty="0"/>
          </a:p>
        </p:txBody>
      </p:sp>
      <p:sp>
        <p:nvSpPr>
          <p:cNvPr id="3" name="Slide Number Placeholder 2"/>
          <p:cNvSpPr>
            <a:spLocks noGrp="1"/>
          </p:cNvSpPr>
          <p:nvPr>
            <p:ph type="sldNum" sz="quarter" idx="10"/>
          </p:nvPr>
        </p:nvSpPr>
        <p:spPr/>
        <p:txBody>
          <a:bodyPr/>
          <a:lstStyle/>
          <a:p>
            <a:fld id="{0B002AEB-40E2-480C-916F-37F19B0F09EC}" type="slidenum">
              <a:rPr lang="en-US" smtClean="0"/>
              <a:pPr/>
              <a:t>9</a:t>
            </a:fld>
            <a:endParaRPr lang="en-US"/>
          </a:p>
        </p:txBody>
      </p:sp>
      <p:pic>
        <p:nvPicPr>
          <p:cNvPr id="13314" name="Picture 2"/>
          <p:cNvPicPr>
            <a:picLocks noChangeAspect="1" noChangeArrowheads="1"/>
          </p:cNvPicPr>
          <p:nvPr/>
        </p:nvPicPr>
        <p:blipFill>
          <a:blip r:embed="rId2" cstate="print"/>
          <a:srcRect/>
          <a:stretch>
            <a:fillRect/>
          </a:stretch>
        </p:blipFill>
        <p:spPr bwMode="auto">
          <a:xfrm>
            <a:off x="163773" y="1119117"/>
            <a:ext cx="7724633" cy="4506037"/>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a:stretch>
            <a:fillRect/>
          </a:stretch>
        </p:blipFill>
        <p:spPr bwMode="auto">
          <a:xfrm>
            <a:off x="3125338" y="2333095"/>
            <a:ext cx="5263558" cy="3929451"/>
          </a:xfrm>
          <a:prstGeom prst="rect">
            <a:avLst/>
          </a:prstGeom>
          <a:noFill/>
          <a:ln w="9525">
            <a:noFill/>
            <a:miter lim="800000"/>
            <a:headEnd/>
            <a:tailEnd/>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blinds(horizontal)">
                                      <p:cBhvr>
                                        <p:cTn id="7"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mverse_ONE">
  <a:themeElements>
    <a:clrScheme name="Comverse One">
      <a:dk1>
        <a:srgbClr val="3C3C3C"/>
      </a:dk1>
      <a:lt1>
        <a:srgbClr val="FFFFFF"/>
      </a:lt1>
      <a:dk2>
        <a:srgbClr val="505050"/>
      </a:dk2>
      <a:lt2>
        <a:srgbClr val="FFFFFF"/>
      </a:lt2>
      <a:accent1>
        <a:srgbClr val="3399CC"/>
      </a:accent1>
      <a:accent2>
        <a:srgbClr val="66CC33"/>
      </a:accent2>
      <a:accent3>
        <a:srgbClr val="FF3399"/>
      </a:accent3>
      <a:accent4>
        <a:srgbClr val="4D4D4D"/>
      </a:accent4>
      <a:accent5>
        <a:srgbClr val="FF6600"/>
      </a:accent5>
      <a:accent6>
        <a:srgbClr val="FECC00"/>
      </a:accent6>
      <a:hlink>
        <a:srgbClr val="3399CC"/>
      </a:hlink>
      <a:folHlink>
        <a:srgbClr val="B2B2B2"/>
      </a:folHlink>
    </a:clrScheme>
    <a:fontScheme name="Comvers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lumMod val="60000"/>
            <a:lumOff val="40000"/>
          </a:schemeClr>
        </a:solidFill>
        <a:ln w="9525" cap="flat" cmpd="sng" algn="ctr">
          <a:noFill/>
          <a:prstDash val="solid"/>
          <a:round/>
          <a:headEnd type="none" w="med" len="med"/>
          <a:tailEnd type="none" w="med" len="med"/>
        </a:ln>
        <a:effectLst/>
      </a:spPr>
      <a:bodyPr vert="horz" wrap="square" lIns="90000" tIns="46800" rIns="90000" bIns="46800" numCol="1" rtlCol="0" anchor="ctr" anchorCtr="0" compatLnSpc="1">
        <a:prstTxWarp prst="textNoShape">
          <a:avLst/>
        </a:prstTxWarp>
        <a:noAutofit/>
      </a:bodyPr>
      <a:lstStyle>
        <a:defPPr marL="0" marR="0" indent="0" algn="ctr" defTabSz="912813" rtl="0" eaLnBrk="1" fontAlgn="base" latinLnBrk="0" hangingPunct="1">
          <a:lnSpc>
            <a:spcPct val="100000"/>
          </a:lnSpc>
          <a:spcBef>
            <a:spcPct val="20000"/>
          </a:spcBef>
          <a:spcAft>
            <a:spcPct val="0"/>
          </a:spcAft>
          <a:buClr>
            <a:schemeClr val="accent1"/>
          </a:buClr>
          <a:buSzPct val="100000"/>
          <a:buFont typeface="Symbol" pitchFamily="18" charset="2"/>
          <a:buNone/>
          <a:tabLst/>
          <a:defRPr kumimoji="0" sz="1400" b="1" i="0" u="none" strike="noStrike" cap="none" normalizeH="0" baseline="0" dirty="0" err="1"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2813" rtl="0" eaLnBrk="1" fontAlgn="base" latinLnBrk="0" hangingPunct="1">
          <a:lnSpc>
            <a:spcPct val="100000"/>
          </a:lnSpc>
          <a:spcBef>
            <a:spcPct val="20000"/>
          </a:spcBef>
          <a:spcAft>
            <a:spcPct val="0"/>
          </a:spcAft>
          <a:buClr>
            <a:schemeClr val="accent1"/>
          </a:buClr>
          <a:buSzPct val="100000"/>
          <a:buFont typeface="Symbol" pitchFamily="18" charset="2"/>
          <a:buNone/>
          <a:tabLst/>
          <a:defRPr kumimoji="0" lang="en-US" sz="2400" b="0" i="0" u="none" strike="noStrike" cap="none" normalizeH="0" baseline="0" smtClean="0">
            <a:ln>
              <a:noFill/>
            </a:ln>
            <a:solidFill>
              <a:srgbClr val="4D4D4D"/>
            </a:solidFill>
            <a:effectLst/>
            <a:latin typeface="Arial" charset="0"/>
            <a:cs typeface="Arial" charset="0"/>
          </a:defRPr>
        </a:defPPr>
      </a:lstStyle>
    </a:lnDef>
    <a:txDef>
      <a:spPr>
        <a:noFill/>
      </a:spPr>
      <a:bodyPr wrap="square" rtlCol="0">
        <a:noAutofit/>
      </a:bodyPr>
      <a:lstStyle>
        <a:defPPr>
          <a:defRPr dirty="0"/>
        </a:defPPr>
      </a:lstStyle>
    </a:txDef>
  </a:objectDefaults>
  <a:extraClrSchemeLst>
    <a:extraClrScheme>
      <a:clrScheme name="Comverse One">
        <a:dk1>
          <a:srgbClr val="4D4D4D"/>
        </a:dk1>
        <a:lt1>
          <a:srgbClr val="FFFFFF"/>
        </a:lt1>
        <a:dk2>
          <a:srgbClr val="808080"/>
        </a:dk2>
        <a:lt2>
          <a:srgbClr val="F2F2F2"/>
        </a:lt2>
        <a:accent1>
          <a:srgbClr val="3399CC"/>
        </a:accent1>
        <a:accent2>
          <a:srgbClr val="66CC33"/>
        </a:accent2>
        <a:accent3>
          <a:srgbClr val="FF3399"/>
        </a:accent3>
        <a:accent4>
          <a:srgbClr val="4D4D4D"/>
        </a:accent4>
        <a:accent5>
          <a:srgbClr val="FF6600"/>
        </a:accent5>
        <a:accent6>
          <a:srgbClr val="FECC00"/>
        </a:accent6>
        <a:hlink>
          <a:srgbClr val="3399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Comverse_ONE</Template>
  <TotalTime>7054</TotalTime>
  <Words>1695</Words>
  <Application>Microsoft Office PowerPoint</Application>
  <PresentationFormat>On-screen Show (4:3)</PresentationFormat>
  <Paragraphs>213</Paragraphs>
  <Slides>31</Slides>
  <Notes>5</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Comverse_ONE</vt:lpstr>
      <vt:lpstr>05 – Operation and Security</vt:lpstr>
      <vt:lpstr>Slide 2</vt:lpstr>
      <vt:lpstr>Slide 3</vt:lpstr>
      <vt:lpstr>Slide 4</vt:lpstr>
      <vt:lpstr>Slide 5</vt:lpstr>
      <vt:lpstr>Centralized Platform Manager</vt:lpstr>
      <vt:lpstr>OA&amp;M Architecture</vt:lpstr>
      <vt:lpstr>Unified Platform – Console screen</vt:lpstr>
      <vt:lpstr>Unified Platform – Alarm Management </vt:lpstr>
      <vt:lpstr>Unified Platform – Job Management </vt:lpstr>
      <vt:lpstr>Unified Platform – System Inventory</vt:lpstr>
      <vt:lpstr>Unified Platform – Site Management </vt:lpstr>
      <vt:lpstr>Recommendation </vt:lpstr>
      <vt:lpstr>System Security </vt:lpstr>
      <vt:lpstr>Slide 15</vt:lpstr>
      <vt:lpstr>Security overview</vt:lpstr>
      <vt:lpstr>Security Architecture</vt:lpstr>
      <vt:lpstr>Comverse ONE: Security Infrastructure</vt:lpstr>
      <vt:lpstr>Comverse ONE: Security Framework</vt:lpstr>
      <vt:lpstr>Security GUI</vt:lpstr>
      <vt:lpstr>Security keywords</vt:lpstr>
      <vt:lpstr>Identity Management</vt:lpstr>
      <vt:lpstr>Identity Management – Password Policies</vt:lpstr>
      <vt:lpstr>Policy Management</vt:lpstr>
      <vt:lpstr>Policy Management -- Policy</vt:lpstr>
      <vt:lpstr>Policy Management -- Rules</vt:lpstr>
      <vt:lpstr>Audit Management</vt:lpstr>
      <vt:lpstr>Audit Management -- GUI </vt:lpstr>
      <vt:lpstr>Requirement from VNP</vt:lpstr>
      <vt:lpstr>Recommendation</vt:lpstr>
      <vt:lpstr>Thank you</vt:lpstr>
    </vt:vector>
  </TitlesOfParts>
  <Company>Comverse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ccohen</dc:creator>
  <cp:lastModifiedBy>NT</cp:lastModifiedBy>
  <cp:revision>847</cp:revision>
  <dcterms:created xsi:type="dcterms:W3CDTF">2009-04-23T11:12:11Z</dcterms:created>
  <dcterms:modified xsi:type="dcterms:W3CDTF">2013-09-23T07:30:54Z</dcterms:modified>
</cp:coreProperties>
</file>