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7"/>
  </p:notesMasterIdLst>
  <p:sldIdLst>
    <p:sldId id="256" r:id="rId2"/>
    <p:sldId id="265" r:id="rId3"/>
    <p:sldId id="289" r:id="rId4"/>
    <p:sldId id="257" r:id="rId5"/>
    <p:sldId id="258" r:id="rId6"/>
    <p:sldId id="266" r:id="rId7"/>
    <p:sldId id="259" r:id="rId8"/>
    <p:sldId id="290" r:id="rId9"/>
    <p:sldId id="291" r:id="rId10"/>
    <p:sldId id="287" r:id="rId11"/>
    <p:sldId id="260" r:id="rId12"/>
    <p:sldId id="261" r:id="rId13"/>
    <p:sldId id="262" r:id="rId14"/>
    <p:sldId id="263" r:id="rId15"/>
    <p:sldId id="264" r:id="rId16"/>
    <p:sldId id="267" r:id="rId17"/>
    <p:sldId id="268" r:id="rId18"/>
    <p:sldId id="269" r:id="rId19"/>
    <p:sldId id="283" r:id="rId20"/>
    <p:sldId id="270" r:id="rId21"/>
    <p:sldId id="284" r:id="rId22"/>
    <p:sldId id="274" r:id="rId23"/>
    <p:sldId id="275" r:id="rId24"/>
    <p:sldId id="276" r:id="rId25"/>
    <p:sldId id="277" r:id="rId26"/>
    <p:sldId id="279" r:id="rId27"/>
    <p:sldId id="280" r:id="rId28"/>
    <p:sldId id="281" r:id="rId29"/>
    <p:sldId id="282" r:id="rId30"/>
    <p:sldId id="285" r:id="rId31"/>
    <p:sldId id="271" r:id="rId32"/>
    <p:sldId id="272" r:id="rId33"/>
    <p:sldId id="273" r:id="rId34"/>
    <p:sldId id="278"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24" autoAdjust="0"/>
  </p:normalViewPr>
  <p:slideViewPr>
    <p:cSldViewPr>
      <p:cViewPr varScale="1">
        <p:scale>
          <a:sx n="78" d="100"/>
          <a:sy n="78" d="100"/>
        </p:scale>
        <p:origin x="-133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220AC5-F768-4D64-8D47-6D4C47B03EC6}" type="datetimeFigureOut">
              <a:rPr lang="en-US" smtClean="0"/>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91ADF-1AC2-43B2-A86D-9761DC142431}" type="slidenum">
              <a:rPr lang="en-US" smtClean="0"/>
              <a:t>‹#›</a:t>
            </a:fld>
            <a:endParaRPr lang="en-US"/>
          </a:p>
        </p:txBody>
      </p:sp>
    </p:spTree>
    <p:extLst>
      <p:ext uri="{BB962C8B-B14F-4D97-AF65-F5344CB8AC3E}">
        <p14:creationId xmlns:p14="http://schemas.microsoft.com/office/powerpoint/2010/main" val="30350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491ADF-1AC2-43B2-A86D-9761DC142431}" type="slidenum">
              <a:rPr lang="en-US" smtClean="0"/>
              <a:t>2</a:t>
            </a:fld>
            <a:endParaRPr lang="en-US"/>
          </a:p>
        </p:txBody>
      </p:sp>
    </p:spTree>
    <p:extLst>
      <p:ext uri="{BB962C8B-B14F-4D97-AF65-F5344CB8AC3E}">
        <p14:creationId xmlns:p14="http://schemas.microsoft.com/office/powerpoint/2010/main" val="2789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Usage</a:t>
            </a:r>
            <a:r>
              <a:rPr lang="en-US" baseline="0" smtClean="0"/>
              <a:t> Event Types: Các sự kiện sử dụng dịch vụ của người dùng bao gồm: Cuộc gọi đường dài, download file, gửi SMS, …</a:t>
            </a:r>
          </a:p>
          <a:p>
            <a:r>
              <a:rPr lang="en-US" baseline="0" smtClean="0"/>
              <a:t>Khi một record được insert vào hệ thống:</a:t>
            </a:r>
          </a:p>
          <a:p>
            <a:r>
              <a:rPr lang="en-US" baseline="0" smtClean="0"/>
              <a:t>	Rating engine kiểm tra và thuộc Segmentation key nào để gán Values cho record này</a:t>
            </a:r>
          </a:p>
          <a:p>
            <a:r>
              <a:rPr lang="en-US" baseline="0" smtClean="0"/>
              <a:t>	Bản ghi này đượp map với bảng AUT và lựa chọn ra một final AUT</a:t>
            </a:r>
          </a:p>
          <a:p>
            <a:r>
              <a:rPr lang="en-US" baseline="0" smtClean="0"/>
              <a:t>	Rating engine xác định được Balance cần rate</a:t>
            </a:r>
            <a:endParaRPr lang="en-US"/>
          </a:p>
        </p:txBody>
      </p:sp>
      <p:sp>
        <p:nvSpPr>
          <p:cNvPr id="4" name="Slide Number Placeholder 3"/>
          <p:cNvSpPr>
            <a:spLocks noGrp="1"/>
          </p:cNvSpPr>
          <p:nvPr>
            <p:ph type="sldNum" sz="quarter" idx="10"/>
          </p:nvPr>
        </p:nvSpPr>
        <p:spPr/>
        <p:txBody>
          <a:bodyPr/>
          <a:lstStyle/>
          <a:p>
            <a:fld id="{BE491ADF-1AC2-43B2-A86D-9761DC142431}" type="slidenum">
              <a:rPr lang="en-US" smtClean="0"/>
              <a:t>6</a:t>
            </a:fld>
            <a:endParaRPr lang="en-US"/>
          </a:p>
        </p:txBody>
      </p:sp>
    </p:spTree>
    <p:extLst>
      <p:ext uri="{BB962C8B-B14F-4D97-AF65-F5344CB8AC3E}">
        <p14:creationId xmlns:p14="http://schemas.microsoft.com/office/powerpoint/2010/main" val="108348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BE491ADF-1AC2-43B2-A86D-9761DC142431}" type="slidenum">
              <a:rPr lang="en-US" smtClean="0"/>
              <a:t>31</a:t>
            </a:fld>
            <a:endParaRPr lang="en-US"/>
          </a:p>
        </p:txBody>
      </p:sp>
    </p:spTree>
    <p:extLst>
      <p:ext uri="{BB962C8B-B14F-4D97-AF65-F5344CB8AC3E}">
        <p14:creationId xmlns:p14="http://schemas.microsoft.com/office/powerpoint/2010/main" val="286804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9E6BCAA-915E-49E8-99CE-517E74EE6E0D}" type="datetimeFigureOut">
              <a:rPr lang="en-US" smtClean="0"/>
              <a:t>12/10/2013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B786A11-F054-491C-9264-48D1B0F017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6BCAA-915E-49E8-99CE-517E74EE6E0D}"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6BCAA-915E-49E8-99CE-517E74EE6E0D}"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E6BCAA-915E-49E8-99CE-517E74EE6E0D}"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E6BCAA-915E-49E8-99CE-517E74EE6E0D}"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6BCAA-915E-49E8-99CE-517E74EE6E0D}"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9E6BCAA-915E-49E8-99CE-517E74EE6E0D}" type="datetimeFigureOut">
              <a:rPr lang="en-US" smtClean="0"/>
              <a:t>12/10/2013</a:t>
            </a:fld>
            <a:endParaRPr lang="en-US"/>
          </a:p>
        </p:txBody>
      </p:sp>
      <p:sp>
        <p:nvSpPr>
          <p:cNvPr id="27" name="Slide Number Placeholder 26"/>
          <p:cNvSpPr>
            <a:spLocks noGrp="1"/>
          </p:cNvSpPr>
          <p:nvPr>
            <p:ph type="sldNum" sz="quarter" idx="11"/>
          </p:nvPr>
        </p:nvSpPr>
        <p:spPr/>
        <p:txBody>
          <a:bodyPr rtlCol="0"/>
          <a:lstStyle/>
          <a:p>
            <a:fld id="{3B786A11-F054-491C-9264-48D1B0F017C9}"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9E6BCAA-915E-49E8-99CE-517E74EE6E0D}" type="datetimeFigureOut">
              <a:rPr lang="en-US" smtClean="0"/>
              <a:t>12/10/2013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B786A11-F054-491C-9264-48D1B0F017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6BCAA-915E-49E8-99CE-517E74EE6E0D}" type="datetimeFigureOut">
              <a:rPr lang="en-US" smtClean="0"/>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E6BCAA-915E-49E8-99CE-517E74EE6E0D}"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E6BCAA-915E-49E8-99CE-517E74EE6E0D}"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86A11-F054-491C-9264-48D1B0F017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9E6BCAA-915E-49E8-99CE-517E74EE6E0D}" type="datetimeFigureOut">
              <a:rPr lang="en-US" smtClean="0"/>
              <a:t>12/10/2013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B786A11-F054-491C-9264-48D1B0F017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Product Catalog Intergration</a:t>
            </a:r>
            <a:endParaRPr lang="en-US"/>
          </a:p>
        </p:txBody>
      </p:sp>
      <p:sp>
        <p:nvSpPr>
          <p:cNvPr id="3" name="Subtitle 2"/>
          <p:cNvSpPr>
            <a:spLocks noGrp="1"/>
          </p:cNvSpPr>
          <p:nvPr>
            <p:ph type="subTitle" idx="1"/>
          </p:nvPr>
        </p:nvSpPr>
        <p:spPr/>
        <p:txBody>
          <a:bodyPr/>
          <a:lstStyle/>
          <a:p>
            <a:r>
              <a:rPr lang="en-US" smtClean="0"/>
              <a:t>Project: eOneRate</a:t>
            </a:r>
            <a:endParaRPr lang="en-US"/>
          </a:p>
        </p:txBody>
      </p:sp>
    </p:spTree>
    <p:extLst>
      <p:ext uri="{BB962C8B-B14F-4D97-AF65-F5344CB8AC3E}">
        <p14:creationId xmlns:p14="http://schemas.microsoft.com/office/powerpoint/2010/main" val="8153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Accumulators</a:t>
            </a:r>
          </a:p>
        </p:txBody>
      </p:sp>
      <p:sp>
        <p:nvSpPr>
          <p:cNvPr id="3" name="Content Placeholder 2"/>
          <p:cNvSpPr>
            <a:spLocks noGrp="1"/>
          </p:cNvSpPr>
          <p:nvPr>
            <p:ph idx="1"/>
          </p:nvPr>
        </p:nvSpPr>
        <p:spPr/>
        <p:txBody>
          <a:bodyPr>
            <a:normAutofit fontScale="77500" lnSpcReduction="20000"/>
          </a:bodyPr>
          <a:lstStyle/>
          <a:p>
            <a:pPr marL="109728" indent="0">
              <a:buNone/>
            </a:pPr>
            <a:r>
              <a:rPr lang="en-US"/>
              <a:t>Accumulators are used to count or measure chargeable activities such as duration of voice calls, </a:t>
            </a:r>
            <a:r>
              <a:rPr lang="en-US" smtClean="0"/>
              <a:t>number </a:t>
            </a:r>
            <a:r>
              <a:rPr lang="en-US"/>
              <a:t>of SMS sent or received, quantity of data usage, number and quantity of recharges, and so </a:t>
            </a:r>
            <a:r>
              <a:rPr lang="en-US" smtClean="0"/>
              <a:t>forth</a:t>
            </a:r>
            <a:r>
              <a:rPr lang="en-US"/>
              <a:t>. Each Accumulator is configured to:</a:t>
            </a:r>
          </a:p>
          <a:p>
            <a:r>
              <a:rPr lang="en-US"/>
              <a:t>reset to 0 periodically (for example, daily, weekly, bill cycle, at the end of the call </a:t>
            </a:r>
            <a:r>
              <a:rPr lang="en-US" smtClean="0"/>
              <a:t>…)</a:t>
            </a:r>
          </a:p>
          <a:p>
            <a:r>
              <a:rPr lang="en-US"/>
              <a:t>count a specific type of unit</a:t>
            </a:r>
            <a:r>
              <a:rPr lang="en-US" smtClean="0"/>
              <a:t>:</a:t>
            </a:r>
          </a:p>
          <a:p>
            <a:pPr lvl="1"/>
            <a:r>
              <a:rPr lang="en-US"/>
              <a:t>event occurrence (for example, every SMS</a:t>
            </a:r>
            <a:r>
              <a:rPr lang="en-US" smtClean="0"/>
              <a:t>)</a:t>
            </a:r>
          </a:p>
          <a:p>
            <a:pPr lvl="1"/>
            <a:r>
              <a:rPr lang="en-US"/>
              <a:t>currency consumed or units consumed (seconds, K bytes, and so forth</a:t>
            </a:r>
            <a:r>
              <a:rPr lang="en-US" smtClean="0"/>
              <a:t>)</a:t>
            </a:r>
          </a:p>
          <a:p>
            <a:pPr lvl="1"/>
            <a:r>
              <a:rPr lang="en-US"/>
              <a:t>recharges (number of recharges or value of recharges</a:t>
            </a:r>
            <a:r>
              <a:rPr lang="en-US" smtClean="0"/>
              <a:t>)</a:t>
            </a:r>
          </a:p>
          <a:p>
            <a:r>
              <a:rPr lang="en-US"/>
              <a:t>include or exclude specific activities from being counted via Time Types (peak, off-peak, </a:t>
            </a:r>
            <a:r>
              <a:rPr lang="en-US" smtClean="0"/>
              <a:t>and so </a:t>
            </a:r>
            <a:r>
              <a:rPr lang="en-US"/>
              <a:t>forth) and Activity Usage Types (local call, national call, international call, and so forth)</a:t>
            </a:r>
          </a:p>
        </p:txBody>
      </p:sp>
    </p:spTree>
    <p:extLst>
      <p:ext uri="{BB962C8B-B14F-4D97-AF65-F5344CB8AC3E}">
        <p14:creationId xmlns:p14="http://schemas.microsoft.com/office/powerpoint/2010/main" val="1326155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Accumulators and Promotions</a:t>
            </a:r>
            <a:endParaRPr lang="en-US"/>
          </a:p>
        </p:txBody>
      </p:sp>
      <p:sp>
        <p:nvSpPr>
          <p:cNvPr id="3" name="Content Placeholder 2"/>
          <p:cNvSpPr>
            <a:spLocks noGrp="1"/>
          </p:cNvSpPr>
          <p:nvPr>
            <p:ph idx="1"/>
          </p:nvPr>
        </p:nvSpPr>
        <p:spPr/>
        <p:txBody>
          <a:bodyPr/>
          <a:lstStyle/>
          <a:p>
            <a:r>
              <a:rPr lang="en-US"/>
              <a:t>Rating time and billing time promotions are also a key aspect of the offer definition. </a:t>
            </a:r>
            <a:endParaRPr lang="en-US" smtClean="0"/>
          </a:p>
          <a:p>
            <a:r>
              <a:rPr lang="en-US" smtClean="0"/>
              <a:t>Promotion plans </a:t>
            </a:r>
            <a:r>
              <a:rPr lang="en-US"/>
              <a:t>define how bonuses or discounts apply to a subscriber who has subscribed the offer, based </a:t>
            </a:r>
            <a:r>
              <a:rPr lang="en-US" smtClean="0"/>
              <a:t>on </a:t>
            </a:r>
            <a:r>
              <a:rPr lang="en-US"/>
              <a:t>accumulators and impacting balances.</a:t>
            </a:r>
          </a:p>
        </p:txBody>
      </p:sp>
    </p:spTree>
    <p:extLst>
      <p:ext uri="{BB962C8B-B14F-4D97-AF65-F5344CB8AC3E}">
        <p14:creationId xmlns:p14="http://schemas.microsoft.com/office/powerpoint/2010/main" val="2503396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a:t>
            </a:r>
            <a:endParaRPr lang="en-US"/>
          </a:p>
        </p:txBody>
      </p:sp>
      <p:sp>
        <p:nvSpPr>
          <p:cNvPr id="3" name="Content Placeholder 2"/>
          <p:cNvSpPr>
            <a:spLocks noGrp="1"/>
          </p:cNvSpPr>
          <p:nvPr>
            <p:ph idx="1"/>
          </p:nvPr>
        </p:nvSpPr>
        <p:spPr/>
        <p:txBody>
          <a:bodyPr>
            <a:normAutofit fontScale="85000" lnSpcReduction="10000"/>
          </a:bodyPr>
          <a:lstStyle/>
          <a:p>
            <a:pPr marL="68580" indent="0">
              <a:buNone/>
            </a:pPr>
            <a:r>
              <a:rPr lang="en-US" smtClean="0"/>
              <a:t>Một vài loại rule điều hướng cách mà các offer được đăng ký. Chỉ một trong mỗi loại rule được liên kết tới một offer.</a:t>
            </a:r>
            <a:endParaRPr lang="en-US"/>
          </a:p>
          <a:p>
            <a:r>
              <a:rPr lang="en-US" smtClean="0"/>
              <a:t>The </a:t>
            </a:r>
            <a:r>
              <a:rPr lang="en-US"/>
              <a:t>account/subscriber prerequisite </a:t>
            </a:r>
            <a:r>
              <a:rPr lang="en-US" smtClean="0"/>
              <a:t>rule là một biểu thức dựa trên các thuộc tính của account hoặc subscriber</a:t>
            </a:r>
            <a:endParaRPr lang="en-US" smtClean="0"/>
          </a:p>
          <a:p>
            <a:r>
              <a:rPr lang="en-US"/>
              <a:t>The </a:t>
            </a:r>
            <a:r>
              <a:rPr lang="en-US" smtClean="0"/>
              <a:t>bundle/offer </a:t>
            </a:r>
            <a:r>
              <a:rPr lang="en-US"/>
              <a:t>prerequisite </a:t>
            </a:r>
            <a:r>
              <a:rPr lang="en-US" smtClean="0"/>
              <a:t>rule </a:t>
            </a:r>
            <a:r>
              <a:rPr lang="en-US"/>
              <a:t>defines a list of bundles or offers that must be already </a:t>
            </a:r>
            <a:r>
              <a:rPr lang="en-US" smtClean="0"/>
              <a:t>subscribed </a:t>
            </a:r>
            <a:r>
              <a:rPr lang="en-US"/>
              <a:t>in order to be able to get the concerned </a:t>
            </a:r>
            <a:r>
              <a:rPr lang="en-US" smtClean="0"/>
              <a:t>offer</a:t>
            </a:r>
          </a:p>
          <a:p>
            <a:r>
              <a:rPr lang="en-US"/>
              <a:t>The exclusion rule defines bundles or offers that are defined as incompatible with the </a:t>
            </a:r>
            <a:r>
              <a:rPr lang="en-US" smtClean="0"/>
              <a:t>concerned offer</a:t>
            </a:r>
          </a:p>
          <a:p>
            <a:r>
              <a:rPr lang="en-US"/>
              <a:t>The transition rule is a collection of primary offers that could act as possible targets </a:t>
            </a:r>
            <a:r>
              <a:rPr lang="en-US" smtClean="0"/>
              <a:t>when swapping </a:t>
            </a:r>
            <a:r>
              <a:rPr lang="en-US"/>
              <a:t>primary offer. This rule only applies to primary offers.</a:t>
            </a:r>
          </a:p>
        </p:txBody>
      </p:sp>
    </p:spTree>
    <p:extLst>
      <p:ext uri="{BB962C8B-B14F-4D97-AF65-F5344CB8AC3E}">
        <p14:creationId xmlns:p14="http://schemas.microsoft.com/office/powerpoint/2010/main" val="3766642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Bundles</a:t>
            </a:r>
            <a:endParaRPr lang="en-US"/>
          </a:p>
        </p:txBody>
      </p:sp>
      <p:sp>
        <p:nvSpPr>
          <p:cNvPr id="3" name="Content Placeholder 2"/>
          <p:cNvSpPr>
            <a:spLocks noGrp="1"/>
          </p:cNvSpPr>
          <p:nvPr>
            <p:ph idx="1"/>
          </p:nvPr>
        </p:nvSpPr>
        <p:spPr/>
        <p:txBody>
          <a:bodyPr>
            <a:normAutofit fontScale="92500" lnSpcReduction="10000"/>
          </a:bodyPr>
          <a:lstStyle/>
          <a:p>
            <a:pPr marL="68580" indent="0">
              <a:buNone/>
            </a:pPr>
            <a:r>
              <a:rPr lang="en-US"/>
              <a:t>A bundle is a collection of offers or bundles that are provisioned </a:t>
            </a:r>
            <a:r>
              <a:rPr lang="en-US" smtClean="0"/>
              <a:t>to (cung cấp tới), </a:t>
            </a:r>
            <a:r>
              <a:rPr lang="en-US"/>
              <a:t>or consumed </a:t>
            </a:r>
            <a:r>
              <a:rPr lang="en-US" smtClean="0"/>
              <a:t>by (tiêu thụ bởi), a subscription </a:t>
            </a:r>
            <a:r>
              <a:rPr lang="en-US"/>
              <a:t>or an account. Bundles have several advantages</a:t>
            </a:r>
            <a:r>
              <a:rPr lang="en-US" smtClean="0"/>
              <a:t>:</a:t>
            </a:r>
            <a:endParaRPr lang="en-US"/>
          </a:p>
          <a:p>
            <a:r>
              <a:rPr lang="en-US"/>
              <a:t>Give operators flexibility in defining offers and pricing options</a:t>
            </a:r>
            <a:r>
              <a:rPr lang="en-US" smtClean="0"/>
              <a:t>.</a:t>
            </a:r>
          </a:p>
          <a:p>
            <a:r>
              <a:rPr lang="en-US"/>
              <a:t>Enable the bundling of offers together for marketing and commercial purposes</a:t>
            </a:r>
            <a:r>
              <a:rPr lang="en-US" smtClean="0"/>
              <a:t>.</a:t>
            </a:r>
          </a:p>
          <a:p>
            <a:r>
              <a:rPr lang="en-US"/>
              <a:t>Are sellable entities</a:t>
            </a:r>
            <a:r>
              <a:rPr lang="en-US" smtClean="0"/>
              <a:t>.</a:t>
            </a:r>
          </a:p>
          <a:p>
            <a:r>
              <a:rPr lang="en-US"/>
              <a:t>Enable the packaging of offers as a consistent commercial </a:t>
            </a:r>
            <a:r>
              <a:rPr lang="en-US" smtClean="0"/>
              <a:t>set</a:t>
            </a:r>
            <a:endParaRPr lang="en-US"/>
          </a:p>
        </p:txBody>
      </p:sp>
    </p:spTree>
    <p:extLst>
      <p:ext uri="{BB962C8B-B14F-4D97-AF65-F5344CB8AC3E}">
        <p14:creationId xmlns:p14="http://schemas.microsoft.com/office/powerpoint/2010/main" val="46530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Bundles</a:t>
            </a:r>
            <a:endParaRPr lang="en-US"/>
          </a:p>
        </p:txBody>
      </p:sp>
      <p:sp>
        <p:nvSpPr>
          <p:cNvPr id="3" name="Content Placeholder 2"/>
          <p:cNvSpPr>
            <a:spLocks noGrp="1"/>
          </p:cNvSpPr>
          <p:nvPr>
            <p:ph idx="1"/>
          </p:nvPr>
        </p:nvSpPr>
        <p:spPr/>
        <p:txBody>
          <a:bodyPr>
            <a:normAutofit lnSpcReduction="10000"/>
          </a:bodyPr>
          <a:lstStyle/>
          <a:p>
            <a:pPr marL="68580" indent="0">
              <a:buNone/>
            </a:pPr>
            <a:r>
              <a:rPr lang="en-US"/>
              <a:t>Bundle Types :</a:t>
            </a:r>
          </a:p>
          <a:p>
            <a:r>
              <a:rPr lang="en-US"/>
              <a:t>Account Bundle: includes account offers and subscriber bundles. Assigning an account </a:t>
            </a:r>
            <a:r>
              <a:rPr lang="en-US" smtClean="0"/>
              <a:t>bundle </a:t>
            </a:r>
            <a:r>
              <a:rPr lang="en-US"/>
              <a:t>to an account affects the instantiation of some subscribers attached to the account, </a:t>
            </a:r>
            <a:r>
              <a:rPr lang="en-US" smtClean="0"/>
              <a:t>based </a:t>
            </a:r>
            <a:r>
              <a:rPr lang="en-US"/>
              <a:t>on subscriber bundles included in the account bundle</a:t>
            </a:r>
            <a:r>
              <a:rPr lang="en-US" smtClean="0"/>
              <a:t>.</a:t>
            </a:r>
          </a:p>
          <a:p>
            <a:r>
              <a:rPr lang="en-US"/>
              <a:t>Subscriber Bundle: A subscriber bundle includes a unique and mandatory primary offer </a:t>
            </a:r>
            <a:r>
              <a:rPr lang="en-US" smtClean="0"/>
              <a:t>and </a:t>
            </a:r>
            <a:r>
              <a:rPr lang="en-US"/>
              <a:t>some supplementary offers.</a:t>
            </a:r>
          </a:p>
        </p:txBody>
      </p:sp>
    </p:spTree>
    <p:extLst>
      <p:ext uri="{BB962C8B-B14F-4D97-AF65-F5344CB8AC3E}">
        <p14:creationId xmlns:p14="http://schemas.microsoft.com/office/powerpoint/2010/main" val="299919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Rating </a:t>
            </a:r>
            <a:r>
              <a:rPr lang="en-US"/>
              <a:t>Segmentation Keys</a:t>
            </a:r>
          </a:p>
        </p:txBody>
      </p:sp>
      <p:sp>
        <p:nvSpPr>
          <p:cNvPr id="3" name="Content Placeholder 2"/>
          <p:cNvSpPr>
            <a:spLocks noGrp="1"/>
          </p:cNvSpPr>
          <p:nvPr>
            <p:ph idx="1"/>
          </p:nvPr>
        </p:nvSpPr>
        <p:spPr/>
        <p:txBody>
          <a:bodyPr>
            <a:noAutofit/>
          </a:bodyPr>
          <a:lstStyle/>
          <a:p>
            <a:pPr marL="68580" indent="0">
              <a:buNone/>
            </a:pPr>
            <a:r>
              <a:rPr lang="en-US" sz="1400"/>
              <a:t>Rating segmentation keys are used to configure the rating capability dependent upon some </a:t>
            </a:r>
            <a:r>
              <a:rPr lang="en-US" sz="1400" smtClean="0"/>
              <a:t>specific </a:t>
            </a:r>
            <a:r>
              <a:rPr lang="en-US" sz="1400"/>
              <a:t>context and the key definitions. They include: account, location, market, subscriber, access </a:t>
            </a:r>
            <a:r>
              <a:rPr lang="en-US" sz="1400" smtClean="0"/>
              <a:t>method</a:t>
            </a:r>
            <a:r>
              <a:rPr lang="en-US" sz="1400"/>
              <a:t>, offline and online rating.</a:t>
            </a:r>
          </a:p>
          <a:p>
            <a:r>
              <a:rPr lang="en-US" sz="1400"/>
              <a:t>Access Method Segmentation Key: Consists of existing system parameter: Calling Card</a:t>
            </a:r>
            <a:r>
              <a:rPr lang="en-US" sz="1400" smtClean="0"/>
              <a:t>.</a:t>
            </a:r>
          </a:p>
          <a:p>
            <a:r>
              <a:rPr lang="en-US" sz="1400"/>
              <a:t>Location Segmentation Key: A compound expression consisting of a Location </a:t>
            </a:r>
            <a:r>
              <a:rPr lang="en-US" sz="1400" smtClean="0"/>
              <a:t>Relationship (Point </a:t>
            </a:r>
            <a:r>
              <a:rPr lang="en-US" sz="1400"/>
              <a:t>Class Origin, Point Class Target), Distance Band ID, Zone </a:t>
            </a:r>
            <a:r>
              <a:rPr lang="en-US" sz="1400" smtClean="0"/>
              <a:t>Class</a:t>
            </a:r>
          </a:p>
          <a:p>
            <a:r>
              <a:rPr lang="en-US" sz="1400"/>
              <a:t>Account Segmentation Key: Consists of compound expression defined via a combination of </a:t>
            </a:r>
            <a:r>
              <a:rPr lang="en-US" sz="1400" smtClean="0"/>
              <a:t>one </a:t>
            </a:r>
            <a:r>
              <a:rPr lang="en-US" sz="1400"/>
              <a:t>or more account parameters that have been marked as applicable for the account rating </a:t>
            </a:r>
            <a:r>
              <a:rPr lang="en-US" sz="1400" smtClean="0"/>
              <a:t>segmentation </a:t>
            </a:r>
            <a:r>
              <a:rPr lang="en-US" sz="1400"/>
              <a:t>key: Account Category, Regulatory ID, VIP </a:t>
            </a:r>
            <a:r>
              <a:rPr lang="en-US" sz="1400" smtClean="0"/>
              <a:t>Code</a:t>
            </a:r>
          </a:p>
          <a:p>
            <a:r>
              <a:rPr lang="en-US" sz="1400"/>
              <a:t>Subscriber Segmentation Key: Consists of compound expression defined via a </a:t>
            </a:r>
            <a:r>
              <a:rPr lang="en-US" sz="1400" smtClean="0"/>
              <a:t>combination </a:t>
            </a:r>
            <a:r>
              <a:rPr lang="en-US" sz="1400"/>
              <a:t>of one or more subscriber/service parameters that has been marked as </a:t>
            </a:r>
            <a:r>
              <a:rPr lang="en-US" sz="1400" smtClean="0"/>
              <a:t>applicable </a:t>
            </a:r>
            <a:r>
              <a:rPr lang="en-US" sz="1400"/>
              <a:t>for subscriber rating segmentation key: Class of Service, Subscriber Class, </a:t>
            </a:r>
            <a:r>
              <a:rPr lang="en-US" sz="1400" smtClean="0"/>
              <a:t>Subscriber </a:t>
            </a:r>
            <a:r>
              <a:rPr lang="en-US" sz="1400"/>
              <a:t>Type</a:t>
            </a:r>
            <a:r>
              <a:rPr lang="en-US" sz="1400" smtClean="0"/>
              <a:t>.</a:t>
            </a:r>
          </a:p>
          <a:p>
            <a:r>
              <a:rPr lang="en-US" sz="1400"/>
              <a:t>Market Segmentation Key: Consists of a compound expression defined via a combination </a:t>
            </a:r>
            <a:r>
              <a:rPr lang="en-US" sz="1400" smtClean="0"/>
              <a:t>of </a:t>
            </a:r>
            <a:r>
              <a:rPr lang="en-US" sz="1400"/>
              <a:t>one or more market parameters: Market Code, Provider Class</a:t>
            </a:r>
            <a:r>
              <a:rPr lang="en-US" sz="1400" smtClean="0"/>
              <a:t>.</a:t>
            </a:r>
          </a:p>
          <a:p>
            <a:r>
              <a:rPr lang="en-US" sz="1400"/>
              <a:t>Special Feature Segmentation Key: Consists of an existing system parameter for friends </a:t>
            </a:r>
            <a:r>
              <a:rPr lang="en-US" sz="1400" smtClean="0"/>
              <a:t>and </a:t>
            </a:r>
            <a:r>
              <a:rPr lang="en-US" sz="1400"/>
              <a:t>family and calling circles and so forth</a:t>
            </a:r>
            <a:r>
              <a:rPr lang="en-US" sz="1400" smtClean="0"/>
              <a:t>.</a:t>
            </a:r>
          </a:p>
          <a:p>
            <a:r>
              <a:rPr lang="en-US" sz="1400"/>
              <a:t>Offline Segmentation Key: Offline segmentation keys consist of compound expressions </a:t>
            </a:r>
            <a:r>
              <a:rPr lang="en-US" sz="1400" smtClean="0"/>
              <a:t>defined </a:t>
            </a:r>
            <a:r>
              <a:rPr lang="en-US" sz="1400"/>
              <a:t>via a combination of one or more offline rating parameters defined in the Product </a:t>
            </a:r>
            <a:r>
              <a:rPr lang="en-US" sz="1400" smtClean="0"/>
              <a:t>Catalog</a:t>
            </a:r>
            <a:r>
              <a:rPr lang="en-US" sz="1400"/>
              <a:t>; for example, Bill Class.</a:t>
            </a:r>
          </a:p>
        </p:txBody>
      </p:sp>
    </p:spTree>
    <p:extLst>
      <p:ext uri="{BB962C8B-B14F-4D97-AF65-F5344CB8AC3E}">
        <p14:creationId xmlns:p14="http://schemas.microsoft.com/office/powerpoint/2010/main" val="3239588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Calendars and Rate and Time Periods</a:t>
            </a:r>
          </a:p>
        </p:txBody>
      </p:sp>
      <p:sp>
        <p:nvSpPr>
          <p:cNvPr id="3" name="Content Placeholder 2"/>
          <p:cNvSpPr>
            <a:spLocks noGrp="1"/>
          </p:cNvSpPr>
          <p:nvPr>
            <p:ph idx="1"/>
          </p:nvPr>
        </p:nvSpPr>
        <p:spPr/>
        <p:txBody>
          <a:bodyPr>
            <a:normAutofit fontScale="92500" lnSpcReduction="20000"/>
          </a:bodyPr>
          <a:lstStyle/>
          <a:p>
            <a:pPr marL="68580" indent="0">
              <a:buNone/>
            </a:pPr>
            <a:r>
              <a:rPr lang="en-US" smtClean="0"/>
              <a:t>Tariff áp dụng tới các cuộc gọi phụ thuộc vào date and time của ngày xảy ra cuộc gọi. Các nhà mạng sử dụng các cách tính cước khác nhau cho những thời điểm khác nhau của ngày và các ngày trong tuần (weekdays/weekends). </a:t>
            </a:r>
            <a:r>
              <a:rPr lang="en-US"/>
              <a:t>It is crucial to associate time types for the entire day without </a:t>
            </a:r>
            <a:r>
              <a:rPr lang="en-US" smtClean="0"/>
              <a:t>gaps (trống) </a:t>
            </a:r>
            <a:r>
              <a:rPr lang="en-US"/>
              <a:t>or </a:t>
            </a:r>
            <a:r>
              <a:rPr lang="en-US" smtClean="0"/>
              <a:t>overlaps</a:t>
            </a:r>
            <a:r>
              <a:rPr lang="en-US"/>
              <a:t>. Calendars enable operators to manage days of the year for regular or special rating and </a:t>
            </a:r>
            <a:r>
              <a:rPr lang="en-US" smtClean="0"/>
              <a:t>charging </a:t>
            </a:r>
            <a:r>
              <a:rPr lang="en-US"/>
              <a:t>on a per-primary-offer basis. </a:t>
            </a:r>
          </a:p>
          <a:p>
            <a:pPr marL="68580" indent="0">
              <a:buNone/>
            </a:pPr>
            <a:r>
              <a:rPr lang="en-US"/>
              <a:t>Each primary offer has exactly one "default" calendar and zero to four "alternate" calendars. If </a:t>
            </a:r>
            <a:r>
              <a:rPr lang="en-US" smtClean="0"/>
              <a:t>appropriate</a:t>
            </a:r>
            <a:r>
              <a:rPr lang="en-US"/>
              <a:t>, several primary offers share the same calendar, or each primary offer has its own </a:t>
            </a:r>
            <a:r>
              <a:rPr lang="en-US" smtClean="0"/>
              <a:t>dedicated </a:t>
            </a:r>
            <a:r>
              <a:rPr lang="en-US"/>
              <a:t>calendar.</a:t>
            </a:r>
          </a:p>
        </p:txBody>
      </p:sp>
    </p:spTree>
    <p:extLst>
      <p:ext uri="{BB962C8B-B14F-4D97-AF65-F5344CB8AC3E}">
        <p14:creationId xmlns:p14="http://schemas.microsoft.com/office/powerpoint/2010/main" val="968038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Calendars</a:t>
            </a:r>
            <a:endParaRPr lang="en-US"/>
          </a:p>
        </p:txBody>
      </p:sp>
      <p:sp>
        <p:nvSpPr>
          <p:cNvPr id="3" name="Content Placeholder 2"/>
          <p:cNvSpPr>
            <a:spLocks noGrp="1"/>
          </p:cNvSpPr>
          <p:nvPr>
            <p:ph idx="1"/>
          </p:nvPr>
        </p:nvSpPr>
        <p:spPr/>
        <p:txBody>
          <a:bodyPr>
            <a:normAutofit fontScale="77500" lnSpcReduction="20000"/>
          </a:bodyPr>
          <a:lstStyle/>
          <a:p>
            <a:pPr marL="68580" indent="0">
              <a:buNone/>
            </a:pPr>
            <a:r>
              <a:rPr lang="en-US" smtClean="0"/>
              <a:t>To </a:t>
            </a:r>
            <a:r>
              <a:rPr lang="en-US"/>
              <a:t>allow charging for time-sensitive transactions, a calendar with daily schedules and associated </a:t>
            </a:r>
            <a:r>
              <a:rPr lang="en-US" smtClean="0"/>
              <a:t>time </a:t>
            </a:r>
            <a:r>
              <a:rPr lang="en-US"/>
              <a:t>types is provisioned for each tariff </a:t>
            </a:r>
            <a:r>
              <a:rPr lang="en-US" smtClean="0"/>
              <a:t>plan.</a:t>
            </a:r>
          </a:p>
          <a:p>
            <a:pPr marL="68580" indent="0">
              <a:buNone/>
            </a:pPr>
            <a:r>
              <a:rPr lang="en-US" smtClean="0"/>
              <a:t>The calendar uses daily schedules to identify </a:t>
            </a:r>
            <a:r>
              <a:rPr lang="en-US"/>
              <a:t>day type (weekday, weekend, or holiday). Multiple </a:t>
            </a:r>
            <a:r>
              <a:rPr lang="en-US" smtClean="0"/>
              <a:t>calendars </a:t>
            </a:r>
            <a:r>
              <a:rPr lang="en-US"/>
              <a:t>accommodate special holidays or different off days versus workdays. They often share </a:t>
            </a:r>
            <a:r>
              <a:rPr lang="en-US" smtClean="0"/>
              <a:t>the </a:t>
            </a:r>
            <a:r>
              <a:rPr lang="en-US"/>
              <a:t>same daily schedules or have their own daily schedules. </a:t>
            </a:r>
            <a:r>
              <a:rPr lang="en-US" smtClean="0"/>
              <a:t>If appropriate</a:t>
            </a:r>
            <a:r>
              <a:rPr lang="en-US"/>
              <a:t>, several primary offers </a:t>
            </a:r>
            <a:r>
              <a:rPr lang="en-US" smtClean="0"/>
              <a:t>share </a:t>
            </a:r>
            <a:r>
              <a:rPr lang="en-US"/>
              <a:t>the same calendar (so that multiple identical definitions are avoided).</a:t>
            </a:r>
          </a:p>
          <a:p>
            <a:pPr marL="68580" indent="0">
              <a:buNone/>
            </a:pPr>
            <a:r>
              <a:rPr lang="en-US"/>
              <a:t>Calendars and rate and time periods are used in the configuration of rating through usage and </a:t>
            </a:r>
            <a:r>
              <a:rPr lang="en-US" smtClean="0"/>
              <a:t>service </a:t>
            </a:r>
            <a:r>
              <a:rPr lang="en-US"/>
              <a:t>plans. </a:t>
            </a:r>
          </a:p>
          <a:p>
            <a:pPr marL="68580" indent="0">
              <a:buNone/>
            </a:pPr>
            <a:r>
              <a:rPr lang="en-US"/>
              <a:t>When a subscriber makes a call, a tariff plan is pointed to as previously described. The associated </a:t>
            </a:r>
            <a:r>
              <a:rPr lang="en-US" smtClean="0"/>
              <a:t>calendar </a:t>
            </a:r>
            <a:r>
              <a:rPr lang="en-US"/>
              <a:t>is consulted. Within that calendar, the daily schedule for the date the call is placed is the </a:t>
            </a:r>
            <a:r>
              <a:rPr lang="en-US" smtClean="0"/>
              <a:t>schedule </a:t>
            </a:r>
            <a:r>
              <a:rPr lang="en-US"/>
              <a:t>that determines the time type.</a:t>
            </a:r>
          </a:p>
        </p:txBody>
      </p:sp>
    </p:spTree>
    <p:extLst>
      <p:ext uri="{BB962C8B-B14F-4D97-AF65-F5344CB8AC3E}">
        <p14:creationId xmlns:p14="http://schemas.microsoft.com/office/powerpoint/2010/main" val="2578376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Typical Calendar Scenario</a:t>
            </a:r>
          </a:p>
        </p:txBody>
      </p:sp>
      <p:sp>
        <p:nvSpPr>
          <p:cNvPr id="3" name="Content Placeholder 2"/>
          <p:cNvSpPr>
            <a:spLocks noGrp="1"/>
          </p:cNvSpPr>
          <p:nvPr>
            <p:ph idx="1"/>
          </p:nvPr>
        </p:nvSpPr>
        <p:spPr/>
        <p:txBody>
          <a:bodyPr>
            <a:normAutofit fontScale="77500" lnSpcReduction="20000"/>
          </a:bodyPr>
          <a:lstStyle/>
          <a:p>
            <a:r>
              <a:rPr lang="en-US"/>
              <a:t>define 3 time types — peak, off-peak, </a:t>
            </a:r>
            <a:r>
              <a:rPr lang="en-US" smtClean="0"/>
              <a:t>weekend</a:t>
            </a:r>
          </a:p>
          <a:p>
            <a:r>
              <a:rPr lang="en-US"/>
              <a:t>define weekend day type — single timeslot covering 24 hours, associated with </a:t>
            </a:r>
            <a:r>
              <a:rPr lang="en-US" smtClean="0"/>
              <a:t>weekend time type</a:t>
            </a:r>
          </a:p>
          <a:p>
            <a:r>
              <a:rPr lang="en-US"/>
              <a:t>define weekday day </a:t>
            </a:r>
            <a:r>
              <a:rPr lang="en-US" smtClean="0"/>
              <a:t>type:</a:t>
            </a:r>
          </a:p>
          <a:p>
            <a:pPr lvl="1"/>
            <a:r>
              <a:rPr lang="en-US" smtClean="0"/>
              <a:t>first </a:t>
            </a:r>
            <a:r>
              <a:rPr lang="en-US"/>
              <a:t>timeslot from midnight to 9 A.M., </a:t>
            </a:r>
            <a:r>
              <a:rPr lang="en-US" smtClean="0"/>
              <a:t>associated </a:t>
            </a:r>
            <a:r>
              <a:rPr lang="en-US"/>
              <a:t>with </a:t>
            </a:r>
            <a:r>
              <a:rPr lang="en-US" smtClean="0"/>
              <a:t>off-peak</a:t>
            </a:r>
          </a:p>
          <a:p>
            <a:pPr lvl="1"/>
            <a:r>
              <a:rPr lang="en-US"/>
              <a:t>second timeslot from 9 A.M. to 6 P.M., associated with peak time </a:t>
            </a:r>
            <a:r>
              <a:rPr lang="en-US" smtClean="0"/>
              <a:t>type</a:t>
            </a:r>
          </a:p>
          <a:p>
            <a:pPr lvl="1"/>
            <a:r>
              <a:rPr lang="en-US"/>
              <a:t>third timeslot from 6 A.M. to midnight, associated with </a:t>
            </a:r>
            <a:r>
              <a:rPr lang="en-US" smtClean="0"/>
              <a:t>off-peak</a:t>
            </a:r>
          </a:p>
          <a:p>
            <a:r>
              <a:rPr lang="en-US"/>
              <a:t>associate weekend day type to Saturday and </a:t>
            </a:r>
            <a:r>
              <a:rPr lang="en-US" smtClean="0"/>
              <a:t>Sunday</a:t>
            </a:r>
          </a:p>
          <a:p>
            <a:r>
              <a:rPr lang="en-US"/>
              <a:t>associate weekday day type to Monday through </a:t>
            </a:r>
            <a:r>
              <a:rPr lang="en-US" smtClean="0"/>
              <a:t>Friday</a:t>
            </a:r>
          </a:p>
          <a:p>
            <a:r>
              <a:rPr lang="en-US"/>
              <a:t>create calendar exceptions for national holidays, associated to weekend day types (that is, </a:t>
            </a:r>
            <a:r>
              <a:rPr lang="en-US" smtClean="0"/>
              <a:t>weekend </a:t>
            </a:r>
            <a:r>
              <a:rPr lang="en-US"/>
              <a:t>rates apply on national holidays</a:t>
            </a:r>
            <a:r>
              <a:rPr lang="en-US" smtClean="0"/>
              <a:t>)</a:t>
            </a:r>
            <a:endParaRPr lang="en-US"/>
          </a:p>
        </p:txBody>
      </p:sp>
    </p:spTree>
    <p:extLst>
      <p:ext uri="{BB962C8B-B14F-4D97-AF65-F5344CB8AC3E}">
        <p14:creationId xmlns:p14="http://schemas.microsoft.com/office/powerpoint/2010/main" val="1074481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Calendars and Day Types</a:t>
            </a:r>
          </a:p>
        </p:txBody>
      </p:sp>
      <p:sp>
        <p:nvSpPr>
          <p:cNvPr id="3" name="Content Placeholder 2"/>
          <p:cNvSpPr>
            <a:spLocks noGrp="1"/>
          </p:cNvSpPr>
          <p:nvPr>
            <p:ph idx="1"/>
          </p:nvPr>
        </p:nvSpPr>
        <p:spPr/>
        <p:txBody>
          <a:bodyPr>
            <a:normAutofit fontScale="85000" lnSpcReduction="20000"/>
          </a:bodyPr>
          <a:lstStyle/>
          <a:p>
            <a:pPr marL="109728" indent="0">
              <a:buNone/>
            </a:pPr>
            <a:r>
              <a:rPr lang="en-US"/>
              <a:t>The calendar uses daily schedules to identify day type (weekday, weekend, or holiday). There are </a:t>
            </a:r>
            <a:r>
              <a:rPr lang="en-US" smtClean="0"/>
              <a:t>multiple </a:t>
            </a:r>
            <a:r>
              <a:rPr lang="en-US"/>
              <a:t>calendars to accommodate special holidays or different off days versus workdays. These </a:t>
            </a:r>
            <a:r>
              <a:rPr lang="en-US" smtClean="0"/>
              <a:t>calendars </a:t>
            </a:r>
            <a:r>
              <a:rPr lang="en-US"/>
              <a:t>often share the same Daily Schedules or have their own daily schedules. If appropriate, </a:t>
            </a:r>
            <a:r>
              <a:rPr lang="en-US" smtClean="0"/>
              <a:t>several </a:t>
            </a:r>
            <a:r>
              <a:rPr lang="en-US"/>
              <a:t>Classes of Service share the same calendar (so that multiple identical definitions are </a:t>
            </a:r>
            <a:r>
              <a:rPr lang="en-US" smtClean="0"/>
              <a:t>avoided).</a:t>
            </a:r>
          </a:p>
          <a:p>
            <a:pPr marL="109728" indent="0">
              <a:buNone/>
            </a:pPr>
            <a:r>
              <a:rPr lang="en-US"/>
              <a:t>When a call is made by a given subscriber, a tariff plan is pointed to as previously described. The </a:t>
            </a:r>
            <a:r>
              <a:rPr lang="en-US" smtClean="0"/>
              <a:t>associated </a:t>
            </a:r>
            <a:r>
              <a:rPr lang="en-US"/>
              <a:t>calendar is consulted. Within that calendar, the daily schedule for the date the call is </a:t>
            </a:r>
            <a:r>
              <a:rPr lang="en-US" smtClean="0"/>
              <a:t>placed </a:t>
            </a:r>
            <a:r>
              <a:rPr lang="en-US"/>
              <a:t>is the schedule that is used to determine the time type.</a:t>
            </a:r>
          </a:p>
        </p:txBody>
      </p:sp>
    </p:spTree>
    <p:extLst>
      <p:ext uri="{BB962C8B-B14F-4D97-AF65-F5344CB8AC3E}">
        <p14:creationId xmlns:p14="http://schemas.microsoft.com/office/powerpoint/2010/main" val="3504797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High-Level Functionality of Product Catalog</a:t>
            </a:r>
          </a:p>
        </p:txBody>
      </p:sp>
      <p:sp>
        <p:nvSpPr>
          <p:cNvPr id="3" name="Content Placeholder 2"/>
          <p:cNvSpPr>
            <a:spLocks noGrp="1"/>
          </p:cNvSpPr>
          <p:nvPr>
            <p:ph idx="1"/>
          </p:nvPr>
        </p:nvSpPr>
        <p:spPr/>
        <p:txBody>
          <a:bodyPr>
            <a:normAutofit fontScale="85000" lnSpcReduction="10000"/>
          </a:bodyPr>
          <a:lstStyle/>
          <a:p>
            <a:pPr marL="68580" indent="0">
              <a:buNone/>
            </a:pPr>
            <a:r>
              <a:rPr lang="en-US"/>
              <a:t>Product </a:t>
            </a:r>
            <a:r>
              <a:rPr lang="en-US" smtClean="0"/>
              <a:t>Catalog được tổ chức bởi các logical layers tương ứng các lĩnh vực hoạt động và các nhóm người dùng khác nhau:</a:t>
            </a:r>
            <a:endParaRPr lang="en-US"/>
          </a:p>
          <a:p>
            <a:r>
              <a:rPr lang="en-US"/>
              <a:t>Basic System Infrastructure Layer</a:t>
            </a:r>
            <a:r>
              <a:rPr lang="en-US" smtClean="0"/>
              <a:t>: Cấu hình các dữ liệu hệ thống cơ bản như Các đơn vị - Units và Loại tiền tệ -Currencies</a:t>
            </a:r>
          </a:p>
          <a:p>
            <a:r>
              <a:rPr lang="en-US"/>
              <a:t>Service Layer: </a:t>
            </a:r>
            <a:r>
              <a:rPr lang="en-US" smtClean="0"/>
              <a:t>Định nghĩa các Usage activities và service-related details giống như notifications và access numbers</a:t>
            </a:r>
          </a:p>
          <a:p>
            <a:r>
              <a:rPr lang="en-US"/>
              <a:t>Rating and Billing Definition Layer: </a:t>
            </a:r>
            <a:r>
              <a:rPr lang="en-US" smtClean="0"/>
              <a:t>Thiết lập thông số rates, balances, accumulators và promotions</a:t>
            </a:r>
          </a:p>
          <a:p>
            <a:r>
              <a:rPr lang="en-US"/>
              <a:t>Marketing/Packaging Layer: </a:t>
            </a:r>
            <a:r>
              <a:rPr lang="en-US" smtClean="0"/>
              <a:t>Cấu hình customer-facing </a:t>
            </a:r>
            <a:r>
              <a:rPr lang="en-US"/>
              <a:t>market offers</a:t>
            </a:r>
          </a:p>
        </p:txBody>
      </p:sp>
    </p:spTree>
    <p:extLst>
      <p:ext uri="{BB962C8B-B14F-4D97-AF65-F5344CB8AC3E}">
        <p14:creationId xmlns:p14="http://schemas.microsoft.com/office/powerpoint/2010/main" val="1220859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Types</a:t>
            </a:r>
          </a:p>
        </p:txBody>
      </p:sp>
      <p:sp>
        <p:nvSpPr>
          <p:cNvPr id="3" name="Content Placeholder 2"/>
          <p:cNvSpPr>
            <a:spLocks noGrp="1"/>
          </p:cNvSpPr>
          <p:nvPr>
            <p:ph idx="1"/>
          </p:nvPr>
        </p:nvSpPr>
        <p:spPr/>
        <p:txBody>
          <a:bodyPr>
            <a:normAutofit fontScale="70000" lnSpcReduction="20000"/>
          </a:bodyPr>
          <a:lstStyle/>
          <a:p>
            <a:r>
              <a:rPr lang="en-US"/>
              <a:t>In determining the tariff, time type information is critical for applications such as the voice call. </a:t>
            </a:r>
            <a:r>
              <a:rPr lang="en-US" smtClean="0"/>
              <a:t>Most </a:t>
            </a:r>
            <a:r>
              <a:rPr lang="en-US"/>
              <a:t>wireless service providers use time type-based tariffs to promote or discourage subscribers </a:t>
            </a:r>
            <a:r>
              <a:rPr lang="en-US" smtClean="0"/>
              <a:t>from </a:t>
            </a:r>
            <a:r>
              <a:rPr lang="en-US"/>
              <a:t>using the services at different times of the day. Time types are used as a rating key and are </a:t>
            </a:r>
            <a:r>
              <a:rPr lang="en-US" smtClean="0"/>
              <a:t>associated </a:t>
            </a:r>
            <a:r>
              <a:rPr lang="en-US"/>
              <a:t>with each day period. Once all the data is in place (this includes defining the tariff plans </a:t>
            </a:r>
            <a:r>
              <a:rPr lang="en-US" smtClean="0"/>
              <a:t>for </a:t>
            </a:r>
            <a:r>
              <a:rPr lang="en-US"/>
              <a:t>the primary offer, selecting a calendar for each tariff plan, and pointing that calendar to the </a:t>
            </a:r>
            <a:r>
              <a:rPr lang="en-US" smtClean="0"/>
              <a:t>appropriate </a:t>
            </a:r>
            <a:r>
              <a:rPr lang="en-US"/>
              <a:t>daily schedules) the time type is obtained</a:t>
            </a:r>
            <a:r>
              <a:rPr lang="en-US" smtClean="0"/>
              <a:t>.</a:t>
            </a:r>
          </a:p>
          <a:p>
            <a:r>
              <a:rPr lang="en-US"/>
              <a:t>The system enables the operator to define various time types and selection of tariff based on the </a:t>
            </a:r>
            <a:r>
              <a:rPr lang="en-US" smtClean="0"/>
              <a:t>time </a:t>
            </a:r>
            <a:r>
              <a:rPr lang="en-US"/>
              <a:t>type, called rate type. Time type defines the various times of the day as peak, off-peak, and </a:t>
            </a:r>
            <a:r>
              <a:rPr lang="en-US" smtClean="0"/>
              <a:t>others</a:t>
            </a:r>
            <a:r>
              <a:rPr lang="en-US"/>
              <a:t>. For some applications like data or SMS, the Time Type is not relevant; however, it is crucial </a:t>
            </a:r>
            <a:r>
              <a:rPr lang="en-US" smtClean="0"/>
              <a:t>information </a:t>
            </a:r>
            <a:r>
              <a:rPr lang="en-US"/>
              <a:t>for activities like the voice call.</a:t>
            </a:r>
          </a:p>
        </p:txBody>
      </p:sp>
    </p:spTree>
    <p:extLst>
      <p:ext uri="{BB962C8B-B14F-4D97-AF65-F5344CB8AC3E}">
        <p14:creationId xmlns:p14="http://schemas.microsoft.com/office/powerpoint/2010/main" val="3627545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Daily Schedules and Time Types</a:t>
            </a:r>
          </a:p>
        </p:txBody>
      </p:sp>
      <p:sp>
        <p:nvSpPr>
          <p:cNvPr id="3" name="Content Placeholder 2"/>
          <p:cNvSpPr>
            <a:spLocks noGrp="1"/>
          </p:cNvSpPr>
          <p:nvPr>
            <p:ph idx="1"/>
          </p:nvPr>
        </p:nvSpPr>
        <p:spPr/>
        <p:txBody>
          <a:bodyPr>
            <a:normAutofit lnSpcReduction="10000"/>
          </a:bodyPr>
          <a:lstStyle/>
          <a:p>
            <a:pPr marL="109728" indent="0">
              <a:buNone/>
            </a:pPr>
            <a:r>
              <a:rPr lang="en-US"/>
              <a:t>The daily schedule uses time types to define a 24-hour period. There are several daily schedules </a:t>
            </a:r>
            <a:r>
              <a:rPr lang="en-US" smtClean="0"/>
              <a:t>depending </a:t>
            </a:r>
            <a:r>
              <a:rPr lang="en-US"/>
              <a:t>upon the workday, off day, special day (for example, Mother’s Day), and for various </a:t>
            </a:r>
            <a:r>
              <a:rPr lang="en-US" smtClean="0"/>
              <a:t>applications</a:t>
            </a:r>
            <a:r>
              <a:rPr lang="en-US"/>
              <a:t>. For example, for voice calls, the peak hours are 8:00 AM – 5:00 PM but for data, the </a:t>
            </a:r>
            <a:r>
              <a:rPr lang="en-US" smtClean="0"/>
              <a:t>peak </a:t>
            </a:r>
            <a:r>
              <a:rPr lang="en-US"/>
              <a:t>hours are from 7:00 PM until 11:00 PM because most backups are done during these hours. </a:t>
            </a:r>
            <a:r>
              <a:rPr lang="en-US" smtClean="0"/>
              <a:t>To </a:t>
            </a:r>
            <a:r>
              <a:rPr lang="en-US"/>
              <a:t>accommodate these types of differences, the operator chooses to create different daily </a:t>
            </a:r>
            <a:r>
              <a:rPr lang="en-US" smtClean="0"/>
              <a:t>schedules </a:t>
            </a:r>
            <a:r>
              <a:rPr lang="en-US"/>
              <a:t>for different activities.</a:t>
            </a:r>
          </a:p>
        </p:txBody>
      </p:sp>
    </p:spTree>
    <p:extLst>
      <p:ext uri="{BB962C8B-B14F-4D97-AF65-F5344CB8AC3E}">
        <p14:creationId xmlns:p14="http://schemas.microsoft.com/office/powerpoint/2010/main" val="3635877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Tariffs and Tariff </a:t>
            </a:r>
            <a:r>
              <a:rPr lang="en-US" smtClean="0"/>
              <a:t>Plans</a:t>
            </a:r>
            <a:endParaRPr lang="en-US"/>
          </a:p>
        </p:txBody>
      </p:sp>
      <p:sp>
        <p:nvSpPr>
          <p:cNvPr id="3" name="Content Placeholder 2"/>
          <p:cNvSpPr>
            <a:spLocks noGrp="1"/>
          </p:cNvSpPr>
          <p:nvPr>
            <p:ph idx="1"/>
          </p:nvPr>
        </p:nvSpPr>
        <p:spPr/>
        <p:txBody>
          <a:bodyPr>
            <a:normAutofit fontScale="70000" lnSpcReduction="20000"/>
          </a:bodyPr>
          <a:lstStyle/>
          <a:p>
            <a:r>
              <a:rPr lang="en-US"/>
              <a:t>Transactions that generate usage (voice calls, data transactions, and other information services on </a:t>
            </a:r>
            <a:r>
              <a:rPr lang="en-US" smtClean="0"/>
              <a:t>the </a:t>
            </a:r>
            <a:r>
              <a:rPr lang="en-US"/>
              <a:t>system interfaces) are charged using tariffs. A tariff is a usage rate. It defines how much a </a:t>
            </a:r>
            <a:r>
              <a:rPr lang="en-US" smtClean="0"/>
              <a:t>transaction </a:t>
            </a:r>
            <a:r>
              <a:rPr lang="en-US"/>
              <a:t>costs in terms of money per time unit (seconds) in the case of voice calls, or bytes when </a:t>
            </a:r>
            <a:r>
              <a:rPr lang="en-US" smtClean="0"/>
              <a:t>a </a:t>
            </a:r>
            <a:r>
              <a:rPr lang="en-US"/>
              <a:t>data download is involved. For example, a call lasting 120 seconds based on a one cent per </a:t>
            </a:r>
            <a:r>
              <a:rPr lang="en-US" smtClean="0"/>
              <a:t>second </a:t>
            </a:r>
            <a:r>
              <a:rPr lang="en-US"/>
              <a:t>tariff is charged at $1.20</a:t>
            </a:r>
            <a:r>
              <a:rPr lang="en-US" smtClean="0"/>
              <a:t>.</a:t>
            </a:r>
          </a:p>
          <a:p>
            <a:r>
              <a:rPr lang="en-US"/>
              <a:t>A tariff defines the following value for charging purposes: Charge unit size for the initial and </a:t>
            </a:r>
            <a:r>
              <a:rPr lang="en-US" smtClean="0"/>
              <a:t>additional </a:t>
            </a:r>
            <a:r>
              <a:rPr lang="en-US"/>
              <a:t>consumption amounts. Charge unit size is the minimum amount that can be charged. </a:t>
            </a:r>
            <a:r>
              <a:rPr lang="en-US" smtClean="0"/>
              <a:t>For </a:t>
            </a:r>
            <a:r>
              <a:rPr lang="en-US"/>
              <a:t>example, if charge unit size is 10 seconds and a subscriber consumes 55 seconds, they are </a:t>
            </a:r>
            <a:r>
              <a:rPr lang="en-US" smtClean="0"/>
              <a:t>charged </a:t>
            </a:r>
            <a:r>
              <a:rPr lang="en-US"/>
              <a:t>for 60 seconds</a:t>
            </a:r>
            <a:r>
              <a:rPr lang="en-US" smtClean="0"/>
              <a:t>.</a:t>
            </a:r>
          </a:p>
          <a:p>
            <a:r>
              <a:rPr lang="en-US"/>
              <a:t>A complex set of algorithms and data structures for rating and charging subscriber transactions in </a:t>
            </a:r>
            <a:r>
              <a:rPr lang="en-US" smtClean="0"/>
              <a:t>real-time </a:t>
            </a:r>
            <a:r>
              <a:rPr lang="en-US"/>
              <a:t>is employed. This model utilizes a multi-dimensional rating engine allowing for </a:t>
            </a:r>
            <a:r>
              <a:rPr lang="en-US" smtClean="0"/>
              <a:t>comprehensive </a:t>
            </a:r>
            <a:r>
              <a:rPr lang="en-US"/>
              <a:t>rating schemes based on time, location, subscriber usage, features, and other </a:t>
            </a:r>
            <a:r>
              <a:rPr lang="en-US" smtClean="0"/>
              <a:t>criteria</a:t>
            </a:r>
            <a:r>
              <a:rPr lang="en-US"/>
              <a:t>.</a:t>
            </a:r>
          </a:p>
        </p:txBody>
      </p:sp>
    </p:spTree>
    <p:extLst>
      <p:ext uri="{BB962C8B-B14F-4D97-AF65-F5344CB8AC3E}">
        <p14:creationId xmlns:p14="http://schemas.microsoft.com/office/powerpoint/2010/main" val="3035140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Tariff </a:t>
            </a:r>
            <a:r>
              <a:rPr lang="en-US"/>
              <a:t>Plans</a:t>
            </a:r>
          </a:p>
        </p:txBody>
      </p:sp>
      <p:sp>
        <p:nvSpPr>
          <p:cNvPr id="3" name="Content Placeholder 2"/>
          <p:cNvSpPr>
            <a:spLocks noGrp="1"/>
          </p:cNvSpPr>
          <p:nvPr>
            <p:ph idx="1"/>
          </p:nvPr>
        </p:nvSpPr>
        <p:spPr/>
        <p:txBody>
          <a:bodyPr>
            <a:normAutofit fontScale="62500" lnSpcReduction="20000"/>
          </a:bodyPr>
          <a:lstStyle/>
          <a:p>
            <a:r>
              <a:rPr lang="en-US"/>
              <a:t>A tariff plan is a set of predefined tariffs (usage rates) used by the system to charge subscribers for </a:t>
            </a:r>
            <a:r>
              <a:rPr lang="en-US" smtClean="0"/>
              <a:t>transaction </a:t>
            </a:r>
            <a:r>
              <a:rPr lang="en-US"/>
              <a:t>activities. Each tariff plan is assigned a calendar, allowing different tariffs to be </a:t>
            </a:r>
            <a:r>
              <a:rPr lang="en-US" smtClean="0"/>
              <a:t>configured </a:t>
            </a:r>
            <a:r>
              <a:rPr lang="en-US"/>
              <a:t>by time type, and is assigned a unit type for charging purposes. A final AUT is </a:t>
            </a:r>
            <a:r>
              <a:rPr lang="en-US" smtClean="0"/>
              <a:t>associated </a:t>
            </a:r>
            <a:r>
              <a:rPr lang="en-US"/>
              <a:t>with a tariff plan as part of a usage item. A usage item defines the available and </a:t>
            </a:r>
            <a:r>
              <a:rPr lang="en-US" smtClean="0"/>
              <a:t>permitted </a:t>
            </a:r>
            <a:r>
              <a:rPr lang="en-US"/>
              <a:t>usage activities and their associated tariffs and thus is the relationship between Activity </a:t>
            </a:r>
            <a:r>
              <a:rPr lang="en-US" smtClean="0"/>
              <a:t>Usage </a:t>
            </a:r>
            <a:r>
              <a:rPr lang="en-US"/>
              <a:t>Type (AUT) and tariff plan. Customized unit-based tariffs are specifically tailored to rate </a:t>
            </a:r>
            <a:r>
              <a:rPr lang="en-US" smtClean="0"/>
              <a:t>application </a:t>
            </a:r>
            <a:r>
              <a:rPr lang="en-US"/>
              <a:t>activities</a:t>
            </a:r>
            <a:r>
              <a:rPr lang="en-US" smtClean="0"/>
              <a:t>.</a:t>
            </a:r>
          </a:p>
          <a:p>
            <a:r>
              <a:rPr lang="en-US"/>
              <a:t>Calendars, that contain multiple Time Types (intervals covering a 24 hour day are assigned to a </a:t>
            </a:r>
            <a:r>
              <a:rPr lang="en-US" smtClean="0"/>
              <a:t>tariff </a:t>
            </a:r>
            <a:r>
              <a:rPr lang="en-US"/>
              <a:t>plan for further breakdown of time-sensitive charging to identify the tariffs applicable at the </a:t>
            </a:r>
            <a:r>
              <a:rPr lang="en-US" smtClean="0"/>
              <a:t>time </a:t>
            </a:r>
            <a:r>
              <a:rPr lang="en-US"/>
              <a:t>of an activity. For example, the charge for a long distance call is dependent not only on the </a:t>
            </a:r>
            <a:r>
              <a:rPr lang="en-US" smtClean="0"/>
              <a:t>location </a:t>
            </a:r>
            <a:r>
              <a:rPr lang="en-US"/>
              <a:t>relationship but also on the predefined calendar and time of day. Digital data services can </a:t>
            </a:r>
            <a:r>
              <a:rPr lang="en-US" smtClean="0"/>
              <a:t>be </a:t>
            </a:r>
            <a:r>
              <a:rPr lang="en-US"/>
              <a:t>charged based on a time type as determined by the service provider</a:t>
            </a:r>
            <a:r>
              <a:rPr lang="en-US" smtClean="0"/>
              <a:t>.</a:t>
            </a:r>
          </a:p>
          <a:p>
            <a:r>
              <a:rPr lang="en-US"/>
              <a:t>Within each tariff plan, up to five concurrent tariffs can be assigned to each time type.</a:t>
            </a:r>
          </a:p>
        </p:txBody>
      </p:sp>
    </p:spTree>
    <p:extLst>
      <p:ext uri="{BB962C8B-B14F-4D97-AF65-F5344CB8AC3E}">
        <p14:creationId xmlns:p14="http://schemas.microsoft.com/office/powerpoint/2010/main" val="811702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Tariff Plan </a:t>
            </a:r>
            <a:r>
              <a:rPr lang="en-US" smtClean="0"/>
              <a:t>Overrides</a:t>
            </a:r>
            <a:endParaRPr lang="en-US"/>
          </a:p>
        </p:txBody>
      </p:sp>
      <p:sp>
        <p:nvSpPr>
          <p:cNvPr id="3" name="Content Placeholder 2"/>
          <p:cNvSpPr>
            <a:spLocks noGrp="1"/>
          </p:cNvSpPr>
          <p:nvPr>
            <p:ph idx="1"/>
          </p:nvPr>
        </p:nvSpPr>
        <p:spPr/>
        <p:txBody>
          <a:bodyPr>
            <a:normAutofit fontScale="92500" lnSpcReduction="20000"/>
          </a:bodyPr>
          <a:lstStyle/>
          <a:p>
            <a:pPr marL="109728" indent="0">
              <a:buNone/>
            </a:pPr>
            <a:r>
              <a:rPr lang="en-US"/>
              <a:t>A tariff plan override defines a way to override a tariff plan upon specific conditions that apply to </a:t>
            </a:r>
          </a:p>
          <a:p>
            <a:pPr marL="109728" indent="0">
              <a:buNone/>
            </a:pPr>
            <a:r>
              <a:rPr lang="en-US"/>
              <a:t>the subscriber and its subscription. For example, tariff plan enables the implementation of special </a:t>
            </a:r>
          </a:p>
          <a:p>
            <a:pPr marL="109728" indent="0">
              <a:buNone/>
            </a:pPr>
            <a:r>
              <a:rPr lang="en-US"/>
              <a:t>rates for the subscriber's birthday (on the </a:t>
            </a:r>
            <a:r>
              <a:rPr lang="en-US" smtClean="0"/>
              <a:t>subscriber's </a:t>
            </a:r>
            <a:r>
              <a:rPr lang="en-US"/>
              <a:t>birthday, use a different tariff plan</a:t>
            </a:r>
            <a:r>
              <a:rPr lang="en-US" smtClean="0"/>
              <a:t>).</a:t>
            </a:r>
          </a:p>
          <a:p>
            <a:pPr marL="109728" indent="0">
              <a:buNone/>
            </a:pPr>
            <a:r>
              <a:rPr lang="en-US"/>
              <a:t>The basic flow for guiding to a tariff plan is as follows: For the final AUT, or each final AUT if </a:t>
            </a:r>
          </a:p>
          <a:p>
            <a:pPr marL="109728" indent="0">
              <a:buNone/>
            </a:pPr>
            <a:r>
              <a:rPr lang="en-US"/>
              <a:t>there were splits:</a:t>
            </a:r>
          </a:p>
          <a:p>
            <a:r>
              <a:rPr lang="en-US"/>
              <a:t>Use the offer associated with the final AUT and find the tariff plan associated with final </a:t>
            </a:r>
            <a:r>
              <a:rPr lang="en-US" smtClean="0"/>
              <a:t>AUT.</a:t>
            </a:r>
          </a:p>
          <a:p>
            <a:r>
              <a:rPr lang="en-US"/>
              <a:t>Find the subscriber's tariff plan override template.</a:t>
            </a:r>
          </a:p>
          <a:p>
            <a:endParaRPr lang="en-US"/>
          </a:p>
        </p:txBody>
      </p:sp>
    </p:spTree>
    <p:extLst>
      <p:ext uri="{BB962C8B-B14F-4D97-AF65-F5344CB8AC3E}">
        <p14:creationId xmlns:p14="http://schemas.microsoft.com/office/powerpoint/2010/main" val="1519433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Tariff Plan -&gt; Voice Calls</a:t>
            </a:r>
            <a:endParaRPr lang="en-US"/>
          </a:p>
        </p:txBody>
      </p:sp>
      <p:sp>
        <p:nvSpPr>
          <p:cNvPr id="3" name="Content Placeholder 2"/>
          <p:cNvSpPr>
            <a:spLocks noGrp="1"/>
          </p:cNvSpPr>
          <p:nvPr>
            <p:ph idx="1"/>
          </p:nvPr>
        </p:nvSpPr>
        <p:spPr/>
        <p:txBody>
          <a:bodyPr>
            <a:normAutofit fontScale="77500" lnSpcReduction="20000"/>
          </a:bodyPr>
          <a:lstStyle/>
          <a:p>
            <a:pPr marL="109728" indent="0">
              <a:buNone/>
            </a:pPr>
            <a:r>
              <a:rPr lang="en-US"/>
              <a:t>The charge for a telephone call generally depends on whether the call is local or international, </a:t>
            </a:r>
            <a:r>
              <a:rPr lang="en-US" smtClean="0"/>
              <a:t>whether </a:t>
            </a:r>
            <a:r>
              <a:rPr lang="en-US"/>
              <a:t>the call is made during peak hours, and how long the call lasts. The system determines </a:t>
            </a:r>
          </a:p>
          <a:p>
            <a:pPr marL="109728" indent="0">
              <a:buNone/>
            </a:pPr>
            <a:r>
              <a:rPr lang="en-US"/>
              <a:t>these parameters by looking at the signaling information for the call. For a typical voice telephone </a:t>
            </a:r>
            <a:r>
              <a:rPr lang="en-US" smtClean="0"/>
              <a:t>call</a:t>
            </a:r>
            <a:r>
              <a:rPr lang="en-US"/>
              <a:t>, the tariff depends on many factors including</a:t>
            </a:r>
            <a:r>
              <a:rPr lang="en-US" smtClean="0"/>
              <a:t>:</a:t>
            </a:r>
            <a:endParaRPr lang="en-US"/>
          </a:p>
          <a:p>
            <a:r>
              <a:rPr lang="en-US"/>
              <a:t>Time Type variable (date and time of day of the call</a:t>
            </a:r>
            <a:r>
              <a:rPr lang="en-US" smtClean="0"/>
              <a:t>)</a:t>
            </a:r>
          </a:p>
          <a:p>
            <a:r>
              <a:rPr lang="en-US"/>
              <a:t>Duration of the </a:t>
            </a:r>
            <a:r>
              <a:rPr lang="en-US" smtClean="0"/>
              <a:t>call</a:t>
            </a:r>
          </a:p>
          <a:p>
            <a:r>
              <a:rPr lang="en-US"/>
              <a:t>Dialed </a:t>
            </a:r>
            <a:r>
              <a:rPr lang="en-US" smtClean="0"/>
              <a:t>number</a:t>
            </a:r>
          </a:p>
          <a:p>
            <a:r>
              <a:rPr lang="en-US"/>
              <a:t>Subscriber home location (if defined</a:t>
            </a:r>
            <a:r>
              <a:rPr lang="en-US" smtClean="0"/>
              <a:t>)</a:t>
            </a:r>
          </a:p>
          <a:p>
            <a:r>
              <a:rPr lang="en-US"/>
              <a:t>Location relationship (location of the calling and called party</a:t>
            </a:r>
            <a:r>
              <a:rPr lang="en-US" smtClean="0"/>
              <a:t>)</a:t>
            </a:r>
          </a:p>
          <a:p>
            <a:r>
              <a:rPr lang="en-US"/>
              <a:t>OPPS (originating) or TPPS (terminating) </a:t>
            </a:r>
            <a:r>
              <a:rPr lang="en-US" smtClean="0"/>
              <a:t>call</a:t>
            </a:r>
          </a:p>
          <a:p>
            <a:r>
              <a:rPr lang="en-US"/>
              <a:t>Special feature associated with the call (such as Friends and Family)</a:t>
            </a:r>
          </a:p>
        </p:txBody>
      </p:sp>
    </p:spTree>
    <p:extLst>
      <p:ext uri="{BB962C8B-B14F-4D97-AF65-F5344CB8AC3E}">
        <p14:creationId xmlns:p14="http://schemas.microsoft.com/office/powerpoint/2010/main" val="3686764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Tariffs for Voice Calls</a:t>
            </a:r>
          </a:p>
        </p:txBody>
      </p:sp>
      <p:sp>
        <p:nvSpPr>
          <p:cNvPr id="3" name="Content Placeholder 2"/>
          <p:cNvSpPr>
            <a:spLocks noGrp="1"/>
          </p:cNvSpPr>
          <p:nvPr>
            <p:ph idx="1"/>
          </p:nvPr>
        </p:nvSpPr>
        <p:spPr/>
        <p:txBody>
          <a:bodyPr>
            <a:normAutofit fontScale="55000" lnSpcReduction="20000"/>
          </a:bodyPr>
          <a:lstStyle/>
          <a:p>
            <a:pPr marL="109728" indent="0">
              <a:buNone/>
            </a:pPr>
            <a:r>
              <a:rPr lang="en-US"/>
              <a:t>The tariff is more than just a single rate of X currency units per Y seconds. A tariff for </a:t>
            </a:r>
            <a:r>
              <a:rPr lang="en-US" smtClean="0"/>
              <a:t>any </a:t>
            </a:r>
            <a:r>
              <a:rPr lang="en-US"/>
              <a:t>transaction is defined with the following basic parameters:</a:t>
            </a:r>
          </a:p>
          <a:p>
            <a:r>
              <a:rPr lang="en-US"/>
              <a:t>The unit type (for example, seconds for voice calls) for charging</a:t>
            </a:r>
            <a:r>
              <a:rPr lang="en-US" smtClean="0"/>
              <a:t>.</a:t>
            </a:r>
          </a:p>
          <a:p>
            <a:r>
              <a:rPr lang="en-US"/>
              <a:t>The currency of the tariff (for example, dollars, Euros). The system uses tariffs defined in </a:t>
            </a:r>
            <a:r>
              <a:rPr lang="en-US" smtClean="0"/>
              <a:t>multiple </a:t>
            </a:r>
            <a:r>
              <a:rPr lang="en-US"/>
              <a:t>currency types</a:t>
            </a:r>
            <a:r>
              <a:rPr lang="en-US" smtClean="0"/>
              <a:t>.</a:t>
            </a:r>
          </a:p>
          <a:p>
            <a:r>
              <a:rPr lang="en-US"/>
              <a:t>The length of the initial consumption unit in seconds. This length must be at least one </a:t>
            </a:r>
            <a:r>
              <a:rPr lang="en-US" smtClean="0"/>
              <a:t>second.</a:t>
            </a:r>
          </a:p>
          <a:p>
            <a:r>
              <a:rPr lang="en-US"/>
              <a:t>The charge for the initial consumption unit (called the initial consumption charge), in minor </a:t>
            </a:r>
          </a:p>
          <a:p>
            <a:r>
              <a:rPr lang="en-US"/>
              <a:t>currency units, such as cents, the smallest subdivision of the dollar currency unit. A minor </a:t>
            </a:r>
            <a:r>
              <a:rPr lang="en-US" smtClean="0"/>
              <a:t>currency </a:t>
            </a:r>
            <a:r>
              <a:rPr lang="en-US"/>
              <a:t>unit is typically 1/100th of any global major currency unit</a:t>
            </a:r>
            <a:r>
              <a:rPr lang="en-US" smtClean="0"/>
              <a:t>.</a:t>
            </a:r>
          </a:p>
          <a:p>
            <a:r>
              <a:rPr lang="en-US"/>
              <a:t>The length of any additional consumption units, in seconds. This length must be at least one </a:t>
            </a:r>
            <a:r>
              <a:rPr lang="en-US" smtClean="0"/>
              <a:t>second.</a:t>
            </a:r>
          </a:p>
          <a:p>
            <a:r>
              <a:rPr lang="en-US"/>
              <a:t>The charge for any additional consumption units (called the additional consumption </a:t>
            </a:r>
            <a:r>
              <a:rPr lang="en-US" smtClean="0"/>
              <a:t>charge</a:t>
            </a:r>
            <a:r>
              <a:rPr lang="en-US"/>
              <a:t>) in minor currency units</a:t>
            </a:r>
            <a:r>
              <a:rPr lang="en-US" smtClean="0"/>
              <a:t>.</a:t>
            </a:r>
          </a:p>
          <a:p>
            <a:r>
              <a:rPr lang="en-US"/>
              <a:t>A tariff modifier or dependency (for example, a promotion type such as the Friends and </a:t>
            </a:r>
            <a:r>
              <a:rPr lang="en-US" smtClean="0"/>
              <a:t>Family </a:t>
            </a:r>
            <a:r>
              <a:rPr lang="en-US"/>
              <a:t>feature) that indicates how the tariff is used in conjunction with another feature.</a:t>
            </a:r>
          </a:p>
        </p:txBody>
      </p:sp>
    </p:spTree>
    <p:extLst>
      <p:ext uri="{BB962C8B-B14F-4D97-AF65-F5344CB8AC3E}">
        <p14:creationId xmlns:p14="http://schemas.microsoft.com/office/powerpoint/2010/main" val="3197866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Tariff Example</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24324"/>
            <a:ext cx="7010400" cy="463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0490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Results of Tariff Examples</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647950"/>
            <a:ext cx="75723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057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Negative Tariffs</a:t>
            </a:r>
          </a:p>
        </p:txBody>
      </p:sp>
      <p:sp>
        <p:nvSpPr>
          <p:cNvPr id="3" name="Content Placeholder 2"/>
          <p:cNvSpPr>
            <a:spLocks noGrp="1"/>
          </p:cNvSpPr>
          <p:nvPr>
            <p:ph idx="1"/>
          </p:nvPr>
        </p:nvSpPr>
        <p:spPr/>
        <p:txBody>
          <a:bodyPr/>
          <a:lstStyle/>
          <a:p>
            <a:pPr marL="109728" indent="0">
              <a:buNone/>
            </a:pPr>
            <a:r>
              <a:rPr lang="en-US"/>
              <a:t>Negative tariffs are used to support telescoping charges or to decrease per time unit charges for </a:t>
            </a:r>
          </a:p>
          <a:p>
            <a:pPr marL="109728" indent="0">
              <a:buNone/>
            </a:pPr>
            <a:r>
              <a:rPr lang="en-US"/>
              <a:t>calls over a period of time thus enabling the reduction of call charges when concurrent tariffs are </a:t>
            </a:r>
            <a:r>
              <a:rPr lang="en-US" smtClean="0"/>
              <a:t>used.</a:t>
            </a:r>
          </a:p>
          <a:p>
            <a:pPr marL="109728" indent="0">
              <a:buNone/>
            </a:pP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4572000"/>
            <a:ext cx="76009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69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High-Level Functionality of Product Catalog</a:t>
            </a:r>
          </a:p>
        </p:txBody>
      </p:sp>
      <p:pic>
        <p:nvPicPr>
          <p:cNvPr id="5" name="Content Placeholder 3" descr="Converged-PC-Catalog-Model"/>
          <p:cNvPicPr>
            <a:picLocks noGrp="1"/>
          </p:cNvPicPr>
          <p:nvPr/>
        </p:nvPicPr>
        <p:blipFill>
          <a:blip r:embed="rId2" cstate="print"/>
          <a:srcRect/>
          <a:stretch>
            <a:fillRect/>
          </a:stretch>
        </p:blipFill>
        <p:spPr bwMode="auto">
          <a:xfrm>
            <a:off x="914400" y="2293938"/>
            <a:ext cx="7312591" cy="4411662"/>
          </a:xfrm>
          <a:prstGeom prst="rect">
            <a:avLst/>
          </a:prstGeom>
          <a:noFill/>
          <a:ln w="9525">
            <a:noFill/>
            <a:miter lim="800000"/>
            <a:headEnd/>
            <a:tailEnd/>
          </a:ln>
          <a:effectLst/>
        </p:spPr>
      </p:pic>
    </p:spTree>
    <p:extLst>
      <p:ext uri="{BB962C8B-B14F-4D97-AF65-F5344CB8AC3E}">
        <p14:creationId xmlns:p14="http://schemas.microsoft.com/office/powerpoint/2010/main" val="3872888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Settlement Tariff</a:t>
            </a:r>
          </a:p>
        </p:txBody>
      </p:sp>
      <p:sp>
        <p:nvSpPr>
          <p:cNvPr id="3" name="Content Placeholder 2"/>
          <p:cNvSpPr>
            <a:spLocks noGrp="1"/>
          </p:cNvSpPr>
          <p:nvPr>
            <p:ph idx="1"/>
          </p:nvPr>
        </p:nvSpPr>
        <p:spPr/>
        <p:txBody>
          <a:bodyPr>
            <a:normAutofit fontScale="92500" lnSpcReduction="20000"/>
          </a:bodyPr>
          <a:lstStyle/>
          <a:p>
            <a:pPr marL="109728" indent="0">
              <a:buNone/>
            </a:pPr>
            <a:r>
              <a:rPr lang="en-US"/>
              <a:t>A settlement tariff calculates a price but this amount is not charged to the subscribers balances. A </a:t>
            </a:r>
            <a:r>
              <a:rPr lang="en-US" smtClean="0"/>
              <a:t>settlement </a:t>
            </a:r>
            <a:r>
              <a:rPr lang="en-US"/>
              <a:t>tariff calculates a price, but this amount is not charged to the subscriber’s balances. Its </a:t>
            </a:r>
            <a:r>
              <a:rPr lang="en-US" smtClean="0"/>
              <a:t>primary </a:t>
            </a:r>
            <a:r>
              <a:rPr lang="en-US"/>
              <a:t>use is to track the cost of the call to the network operator. For example, a subscriber </a:t>
            </a:r>
            <a:r>
              <a:rPr lang="en-US" smtClean="0"/>
              <a:t>makes </a:t>
            </a:r>
            <a:r>
              <a:rPr lang="en-US"/>
              <a:t>a call from Germany to France. A tariff called settlement tracks values that determine how </a:t>
            </a:r>
            <a:r>
              <a:rPr lang="en-US" smtClean="0"/>
              <a:t>much </a:t>
            </a:r>
            <a:r>
              <a:rPr lang="en-US"/>
              <a:t>the French network charges the German network operator for the French network usage. </a:t>
            </a:r>
            <a:r>
              <a:rPr lang="en-US" smtClean="0"/>
              <a:t>This </a:t>
            </a:r>
            <a:r>
              <a:rPr lang="en-US"/>
              <a:t>information is recorded only in a CDR, and is used to reconcile charges between or within </a:t>
            </a:r>
            <a:r>
              <a:rPr lang="en-US" smtClean="0"/>
              <a:t>network </a:t>
            </a:r>
            <a:r>
              <a:rPr lang="en-US"/>
              <a:t>operators.</a:t>
            </a:r>
          </a:p>
        </p:txBody>
      </p:sp>
    </p:spTree>
    <p:extLst>
      <p:ext uri="{BB962C8B-B14F-4D97-AF65-F5344CB8AC3E}">
        <p14:creationId xmlns:p14="http://schemas.microsoft.com/office/powerpoint/2010/main" val="2158770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Markup Rating</a:t>
            </a:r>
          </a:p>
        </p:txBody>
      </p:sp>
      <p:sp>
        <p:nvSpPr>
          <p:cNvPr id="3" name="Content Placeholder 2"/>
          <p:cNvSpPr>
            <a:spLocks noGrp="1"/>
          </p:cNvSpPr>
          <p:nvPr>
            <p:ph idx="1"/>
          </p:nvPr>
        </p:nvSpPr>
        <p:spPr/>
        <p:txBody>
          <a:bodyPr>
            <a:normAutofit fontScale="92500" lnSpcReduction="20000"/>
          </a:bodyPr>
          <a:lstStyle/>
          <a:p>
            <a:r>
              <a:rPr lang="en-US"/>
              <a:t>Markup rating enables the subscriber’s home operator to add a percentage markup to a roaming </a:t>
            </a:r>
            <a:r>
              <a:rPr lang="en-US" smtClean="0"/>
              <a:t>charge</a:t>
            </a:r>
            <a:r>
              <a:rPr lang="en-US"/>
              <a:t>. The home system makes money on the usage associated with roaming subscriber </a:t>
            </a:r>
            <a:r>
              <a:rPr lang="en-US" smtClean="0"/>
              <a:t>originating </a:t>
            </a:r>
            <a:r>
              <a:rPr lang="en-US"/>
              <a:t>voice calls from non-CAMEL 2 foreign networks</a:t>
            </a:r>
            <a:r>
              <a:rPr lang="en-US" smtClean="0"/>
              <a:t>.</a:t>
            </a:r>
          </a:p>
          <a:p>
            <a:r>
              <a:rPr lang="en-US"/>
              <a:t>Markup </a:t>
            </a:r>
            <a:r>
              <a:rPr lang="en-US" smtClean="0"/>
              <a:t>Correlation</a:t>
            </a:r>
          </a:p>
          <a:p>
            <a:pPr lvl="1"/>
            <a:r>
              <a:rPr lang="en-US"/>
              <a:t>Markup correlation provisions a markup to a GSM provider and assigns a charge code and a </a:t>
            </a:r>
            <a:r>
              <a:rPr lang="en-US" smtClean="0"/>
              <a:t>service </a:t>
            </a:r>
            <a:r>
              <a:rPr lang="en-US"/>
              <a:t>code to the markup</a:t>
            </a:r>
            <a:r>
              <a:rPr lang="en-US" smtClean="0"/>
              <a:t>.</a:t>
            </a:r>
          </a:p>
          <a:p>
            <a:pPr lvl="1"/>
            <a:r>
              <a:rPr lang="en-US"/>
              <a:t>Users can view, modify, and enable or disable currently configured markup correlations for the </a:t>
            </a:r>
            <a:r>
              <a:rPr lang="en-US" smtClean="0"/>
              <a:t>primary </a:t>
            </a:r>
            <a:r>
              <a:rPr lang="en-US"/>
              <a:t>offer. The markup rating definition must be first completed before performing these </a:t>
            </a:r>
            <a:r>
              <a:rPr lang="en-US" smtClean="0"/>
              <a:t>procedures</a:t>
            </a:r>
            <a:r>
              <a:rPr lang="en-US"/>
              <a:t>.</a:t>
            </a:r>
          </a:p>
        </p:txBody>
      </p:sp>
    </p:spTree>
    <p:extLst>
      <p:ext uri="{BB962C8B-B14F-4D97-AF65-F5344CB8AC3E}">
        <p14:creationId xmlns:p14="http://schemas.microsoft.com/office/powerpoint/2010/main" val="3383874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Recharge </a:t>
            </a:r>
            <a:r>
              <a:rPr lang="en-US" smtClean="0"/>
              <a:t>Control</a:t>
            </a:r>
            <a:endParaRPr lang="en-US"/>
          </a:p>
        </p:txBody>
      </p:sp>
      <p:sp>
        <p:nvSpPr>
          <p:cNvPr id="3" name="Content Placeholder 2"/>
          <p:cNvSpPr>
            <a:spLocks noGrp="1"/>
          </p:cNvSpPr>
          <p:nvPr>
            <p:ph idx="1"/>
          </p:nvPr>
        </p:nvSpPr>
        <p:spPr/>
        <p:txBody>
          <a:bodyPr>
            <a:normAutofit fontScale="85000" lnSpcReduction="10000"/>
          </a:bodyPr>
          <a:lstStyle/>
          <a:p>
            <a:pPr marL="109728" indent="0">
              <a:buNone/>
            </a:pPr>
            <a:r>
              <a:rPr lang="en-US"/>
              <a:t>The Recharge Control Table (RCT) modifies the behavior of a recharge. The Recharge Control </a:t>
            </a:r>
          </a:p>
          <a:p>
            <a:pPr marL="109728" indent="0">
              <a:buNone/>
            </a:pPr>
            <a:r>
              <a:rPr lang="en-US"/>
              <a:t>Table can:</a:t>
            </a:r>
          </a:p>
          <a:p>
            <a:r>
              <a:rPr lang="en-US"/>
              <a:t>Enable a recharge (which contains a single value and a single expiration offset) to affect </a:t>
            </a:r>
            <a:r>
              <a:rPr lang="en-US" smtClean="0"/>
              <a:t>multiple </a:t>
            </a:r>
            <a:r>
              <a:rPr lang="en-US"/>
              <a:t>balances and their associated </a:t>
            </a:r>
            <a:r>
              <a:rPr lang="en-US" smtClean="0"/>
              <a:t>grants</a:t>
            </a:r>
          </a:p>
          <a:p>
            <a:r>
              <a:rPr lang="en-US"/>
              <a:t>Modify the balance amounts and expiration adjustments specified in the recharge. For </a:t>
            </a:r>
            <a:r>
              <a:rPr lang="en-US" smtClean="0"/>
              <a:t>example</a:t>
            </a:r>
            <a:r>
              <a:rPr lang="en-US"/>
              <a:t>, to change a $5.00, 10-day recharge into a $7.00, 30-day recharge</a:t>
            </a:r>
            <a:r>
              <a:rPr lang="en-US" smtClean="0"/>
              <a:t>.</a:t>
            </a:r>
          </a:p>
          <a:p>
            <a:r>
              <a:rPr lang="en-US"/>
              <a:t>Swap the primary offer of the subscriber being </a:t>
            </a:r>
            <a:r>
              <a:rPr lang="en-US" smtClean="0"/>
              <a:t>recharged</a:t>
            </a:r>
          </a:p>
          <a:p>
            <a:r>
              <a:rPr lang="en-US"/>
              <a:t>Add supplemental offers to the subscriber or account being recharged.</a:t>
            </a:r>
          </a:p>
        </p:txBody>
      </p:sp>
    </p:spTree>
    <p:extLst>
      <p:ext uri="{BB962C8B-B14F-4D97-AF65-F5344CB8AC3E}">
        <p14:creationId xmlns:p14="http://schemas.microsoft.com/office/powerpoint/2010/main" val="4032086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Pseudo Locations</a:t>
            </a:r>
          </a:p>
        </p:txBody>
      </p:sp>
      <p:sp>
        <p:nvSpPr>
          <p:cNvPr id="3" name="Content Placeholder 2"/>
          <p:cNvSpPr>
            <a:spLocks noGrp="1"/>
          </p:cNvSpPr>
          <p:nvPr>
            <p:ph idx="1"/>
          </p:nvPr>
        </p:nvSpPr>
        <p:spPr/>
        <p:txBody>
          <a:bodyPr>
            <a:normAutofit fontScale="92500" lnSpcReduction="20000"/>
          </a:bodyPr>
          <a:lstStyle/>
          <a:p>
            <a:pPr marL="109728" indent="0">
              <a:buNone/>
            </a:pPr>
            <a:r>
              <a:rPr lang="en-US"/>
              <a:t>Pseudo locations can be defined for non-location-related call destinations. The following </a:t>
            </a:r>
            <a:r>
              <a:rPr lang="en-US" smtClean="0"/>
              <a:t>are examples </a:t>
            </a:r>
            <a:r>
              <a:rPr lang="en-US"/>
              <a:t>of typical uses of pseudo locations:</a:t>
            </a:r>
          </a:p>
          <a:p>
            <a:r>
              <a:rPr lang="en-US"/>
              <a:t>Toll-Free numbers</a:t>
            </a:r>
            <a:r>
              <a:rPr lang="en-US" smtClean="0"/>
              <a:t>.</a:t>
            </a:r>
          </a:p>
          <a:p>
            <a:r>
              <a:rPr lang="en-US"/>
              <a:t>International calls (the location of the caller within the country is not important; the country </a:t>
            </a:r>
            <a:r>
              <a:rPr lang="en-US" smtClean="0"/>
              <a:t>prefix </a:t>
            </a:r>
            <a:r>
              <a:rPr lang="en-US"/>
              <a:t>is determines the tariff</a:t>
            </a:r>
            <a:r>
              <a:rPr lang="en-US" smtClean="0"/>
              <a:t>).</a:t>
            </a:r>
          </a:p>
          <a:p>
            <a:r>
              <a:rPr lang="en-US"/>
              <a:t>Special services (premium rate, directory assistance, and so forth</a:t>
            </a:r>
            <a:r>
              <a:rPr lang="en-US" smtClean="0"/>
              <a:t>.).</a:t>
            </a:r>
          </a:p>
          <a:p>
            <a:r>
              <a:rPr lang="en-US"/>
              <a:t>Calls to other cellular networks within the same country (each network does not have access </a:t>
            </a:r>
            <a:r>
              <a:rPr lang="en-US" smtClean="0"/>
              <a:t>to </a:t>
            </a:r>
            <a:r>
              <a:rPr lang="en-US"/>
              <a:t>the other network’s Home Location Register (HLR)).</a:t>
            </a:r>
          </a:p>
        </p:txBody>
      </p:sp>
    </p:spTree>
    <p:extLst>
      <p:ext uri="{BB962C8B-B14F-4D97-AF65-F5344CB8AC3E}">
        <p14:creationId xmlns:p14="http://schemas.microsoft.com/office/powerpoint/2010/main" val="3943775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Digital Data Transactions</a:t>
            </a:r>
          </a:p>
        </p:txBody>
      </p:sp>
      <p:sp>
        <p:nvSpPr>
          <p:cNvPr id="3" name="Content Placeholder 2"/>
          <p:cNvSpPr>
            <a:spLocks noGrp="1"/>
          </p:cNvSpPr>
          <p:nvPr>
            <p:ph idx="1"/>
          </p:nvPr>
        </p:nvSpPr>
        <p:spPr/>
        <p:txBody>
          <a:bodyPr>
            <a:normAutofit fontScale="70000" lnSpcReduction="20000"/>
          </a:bodyPr>
          <a:lstStyle/>
          <a:p>
            <a:pPr marL="109728" indent="0">
              <a:buNone/>
            </a:pPr>
            <a:r>
              <a:rPr lang="en-US"/>
              <a:t>Digital data transactions and information services are typically rated by the content and volume of </a:t>
            </a:r>
            <a:r>
              <a:rPr lang="en-US" smtClean="0"/>
              <a:t>the </a:t>
            </a:r>
            <a:r>
              <a:rPr lang="en-US"/>
              <a:t>transaction. An example is the number of megabytes transferred in the case of a file </a:t>
            </a:r>
            <a:r>
              <a:rPr lang="en-US" smtClean="0"/>
              <a:t> downloaded </a:t>
            </a:r>
            <a:r>
              <a:rPr lang="en-US"/>
              <a:t>from the Internet, and perhaps whether the content was a premium audio or video </a:t>
            </a:r>
            <a:r>
              <a:rPr lang="en-US" smtClean="0"/>
              <a:t>data </a:t>
            </a:r>
            <a:r>
              <a:rPr lang="en-US"/>
              <a:t>transfer</a:t>
            </a:r>
            <a:r>
              <a:rPr lang="en-US" smtClean="0"/>
              <a:t>.</a:t>
            </a:r>
          </a:p>
          <a:p>
            <a:pPr marL="109728" indent="0">
              <a:buNone/>
            </a:pPr>
            <a:r>
              <a:rPr lang="en-US"/>
              <a:t>For data and information services, certain factors used to charge for a telephone call are often not </a:t>
            </a:r>
            <a:r>
              <a:rPr lang="en-US" smtClean="0"/>
              <a:t>relevant</a:t>
            </a:r>
            <a:r>
              <a:rPr lang="en-US"/>
              <a:t>, such as the location of the originating and destination parties. Determining the tariff for </a:t>
            </a:r>
          </a:p>
          <a:p>
            <a:pPr marL="109728" indent="0">
              <a:buNone/>
            </a:pPr>
            <a:r>
              <a:rPr lang="en-US"/>
              <a:t>data services involves factors such as</a:t>
            </a:r>
            <a:r>
              <a:rPr lang="en-US" smtClean="0"/>
              <a:t>:</a:t>
            </a:r>
            <a:endParaRPr lang="en-US"/>
          </a:p>
          <a:p>
            <a:r>
              <a:rPr lang="en-US"/>
              <a:t>Time-Type variable: The date and the time of day of the </a:t>
            </a:r>
            <a:r>
              <a:rPr lang="en-US" smtClean="0"/>
              <a:t>transaction</a:t>
            </a:r>
          </a:p>
          <a:p>
            <a:r>
              <a:rPr lang="en-US"/>
              <a:t>Duration: </a:t>
            </a:r>
            <a:r>
              <a:rPr lang="en-US" smtClean="0"/>
              <a:t>Seconds</a:t>
            </a:r>
          </a:p>
          <a:p>
            <a:r>
              <a:rPr lang="en-US"/>
              <a:t>Volume: Number of octets (bytes) </a:t>
            </a:r>
            <a:r>
              <a:rPr lang="en-US" smtClean="0"/>
              <a:t>transferred</a:t>
            </a:r>
          </a:p>
          <a:p>
            <a:r>
              <a:rPr lang="en-US"/>
              <a:t>Content: Type, premium level of the </a:t>
            </a:r>
            <a:r>
              <a:rPr lang="en-US" smtClean="0"/>
              <a:t>service</a:t>
            </a:r>
          </a:p>
          <a:p>
            <a:r>
              <a:rPr lang="en-US"/>
              <a:t>Quality of Service: Characteristics of the data session (56 Kbps, DSL, cable)</a:t>
            </a:r>
          </a:p>
        </p:txBody>
      </p:sp>
    </p:spTree>
    <p:extLst>
      <p:ext uri="{BB962C8B-B14F-4D97-AF65-F5344CB8AC3E}">
        <p14:creationId xmlns:p14="http://schemas.microsoft.com/office/powerpoint/2010/main" val="1664173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Rating-Time Promotions </a:t>
            </a:r>
            <a:r>
              <a:rPr lang="en-US" smtClean="0"/>
              <a:t>(Discounts)</a:t>
            </a:r>
            <a:endParaRPr lang="en-US"/>
          </a:p>
        </p:txBody>
      </p:sp>
      <p:sp>
        <p:nvSpPr>
          <p:cNvPr id="3" name="Content Placeholder 2"/>
          <p:cNvSpPr>
            <a:spLocks noGrp="1"/>
          </p:cNvSpPr>
          <p:nvPr>
            <p:ph idx="1"/>
          </p:nvPr>
        </p:nvSpPr>
        <p:spPr/>
        <p:txBody>
          <a:bodyPr>
            <a:normAutofit fontScale="85000" lnSpcReduction="20000"/>
          </a:bodyPr>
          <a:lstStyle/>
          <a:p>
            <a:r>
              <a:rPr lang="en-US"/>
              <a:t>The overall concept can be summarized as follows</a:t>
            </a:r>
            <a:r>
              <a:rPr lang="en-US" smtClean="0"/>
              <a:t>:</a:t>
            </a:r>
          </a:p>
          <a:p>
            <a:pPr lvl="1"/>
            <a:r>
              <a:rPr lang="en-US"/>
              <a:t>While rating, appropriate usage is counted via accumulators</a:t>
            </a:r>
            <a:r>
              <a:rPr lang="en-US" smtClean="0"/>
              <a:t>.</a:t>
            </a:r>
          </a:p>
          <a:p>
            <a:pPr lvl="1"/>
            <a:r>
              <a:rPr lang="en-US"/>
              <a:t>Discounts and bonuses are linked to thresholds of one or more accumulators</a:t>
            </a:r>
            <a:r>
              <a:rPr lang="en-US" smtClean="0"/>
              <a:t>.</a:t>
            </a:r>
          </a:p>
          <a:p>
            <a:pPr lvl="1"/>
            <a:r>
              <a:rPr lang="en-US"/>
              <a:t>When the threshold conditions are met, the discount or bonus is applied</a:t>
            </a:r>
            <a:r>
              <a:rPr lang="en-US" smtClean="0"/>
              <a:t>.</a:t>
            </a:r>
          </a:p>
          <a:p>
            <a:r>
              <a:rPr lang="en-US"/>
              <a:t>Rating Time </a:t>
            </a:r>
            <a:r>
              <a:rPr lang="en-US" smtClean="0"/>
              <a:t>Discounts </a:t>
            </a:r>
            <a:r>
              <a:rPr lang="en-US"/>
              <a:t>only apply to monetary units. Examples</a:t>
            </a:r>
            <a:r>
              <a:rPr lang="en-US" smtClean="0"/>
              <a:t>:</a:t>
            </a:r>
          </a:p>
          <a:p>
            <a:pPr lvl="1"/>
            <a:r>
              <a:rPr lang="en-US"/>
              <a:t>After 100 minutes of voice use, calls are discounted by 5</a:t>
            </a:r>
            <a:r>
              <a:rPr lang="en-US" smtClean="0"/>
              <a:t>%.</a:t>
            </a:r>
          </a:p>
          <a:p>
            <a:pPr lvl="1"/>
            <a:r>
              <a:rPr lang="en-US"/>
              <a:t>For every 100 SMS, the next 50 are discounted by 50</a:t>
            </a:r>
            <a:r>
              <a:rPr lang="en-US" smtClean="0"/>
              <a:t>%.</a:t>
            </a:r>
          </a:p>
          <a:p>
            <a:pPr lvl="1"/>
            <a:r>
              <a:rPr lang="en-US"/>
              <a:t>After 100 voice calls every future MMS will be discounted by $0.10</a:t>
            </a:r>
            <a:r>
              <a:rPr lang="en-US" smtClean="0"/>
              <a:t>.</a:t>
            </a:r>
          </a:p>
          <a:p>
            <a:endParaRPr lang="en-US"/>
          </a:p>
        </p:txBody>
      </p:sp>
    </p:spTree>
    <p:extLst>
      <p:ext uri="{BB962C8B-B14F-4D97-AF65-F5344CB8AC3E}">
        <p14:creationId xmlns:p14="http://schemas.microsoft.com/office/powerpoint/2010/main" val="3976480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Offer</a:t>
            </a:r>
            <a:endParaRPr lang="en-US"/>
          </a:p>
        </p:txBody>
      </p:sp>
      <p:sp>
        <p:nvSpPr>
          <p:cNvPr id="3" name="Content Placeholder 2"/>
          <p:cNvSpPr>
            <a:spLocks noGrp="1"/>
          </p:cNvSpPr>
          <p:nvPr>
            <p:ph idx="1"/>
          </p:nvPr>
        </p:nvSpPr>
        <p:spPr/>
        <p:txBody>
          <a:bodyPr>
            <a:normAutofit lnSpcReduction="10000"/>
          </a:bodyPr>
          <a:lstStyle/>
          <a:p>
            <a:r>
              <a:rPr lang="en-US"/>
              <a:t>Offers </a:t>
            </a:r>
            <a:r>
              <a:rPr lang="en-US" smtClean="0"/>
              <a:t>được soạn từ plans, terms, balances, accumulators, templates, và rules là các thành phần được định nghĩa ở các layer thấp hơn..</a:t>
            </a:r>
            <a:endParaRPr lang="en-US"/>
          </a:p>
          <a:p>
            <a:r>
              <a:rPr lang="en-US" smtClean="0"/>
              <a:t>Offer trong PCAT được xây dựng dựa trên các đối tượng có khả năng sử dụng lại từ mô hình của nó:  activity type, usage, service, price, eligibility (Đủ điều kiện)</a:t>
            </a:r>
          </a:p>
          <a:p>
            <a:r>
              <a:rPr lang="en-US" smtClean="0"/>
              <a:t>Dependencies with other offers, subscription conditions, service payments, and consumed credits</a:t>
            </a:r>
          </a:p>
          <a:p>
            <a:pPr marL="0" indent="0">
              <a:buNone/>
            </a:pPr>
            <a:endParaRPr lang="en-US"/>
          </a:p>
        </p:txBody>
      </p:sp>
    </p:spTree>
    <p:extLst>
      <p:ext uri="{BB962C8B-B14F-4D97-AF65-F5344CB8AC3E}">
        <p14:creationId xmlns:p14="http://schemas.microsoft.com/office/powerpoint/2010/main" val="2950098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Offer</a:t>
            </a:r>
            <a:endParaRPr lang="en-US"/>
          </a:p>
        </p:txBody>
      </p:sp>
      <p:sp>
        <p:nvSpPr>
          <p:cNvPr id="3" name="Content Placeholder 2"/>
          <p:cNvSpPr>
            <a:spLocks noGrp="1"/>
          </p:cNvSpPr>
          <p:nvPr>
            <p:ph idx="1"/>
          </p:nvPr>
        </p:nvSpPr>
        <p:spPr/>
        <p:txBody>
          <a:bodyPr>
            <a:normAutofit/>
          </a:bodyPr>
          <a:lstStyle/>
          <a:p>
            <a:r>
              <a:rPr lang="en-US" smtClean="0"/>
              <a:t>Types</a:t>
            </a:r>
          </a:p>
          <a:p>
            <a:pPr lvl="1"/>
            <a:r>
              <a:rPr lang="en-US" smtClean="0"/>
              <a:t>Primary Offer: A subscriber cannot be provisioned without a primary offer.</a:t>
            </a:r>
          </a:p>
          <a:p>
            <a:pPr lvl="1"/>
            <a:r>
              <a:rPr lang="en-US" smtClean="0"/>
              <a:t>Account Offer: An optional service offer associated to an account.</a:t>
            </a:r>
          </a:p>
          <a:p>
            <a:pPr lvl="1"/>
            <a:r>
              <a:rPr lang="en-US" smtClean="0"/>
              <a:t>Supplementary Offer: Manages additional service capabilities to subscribers.</a:t>
            </a:r>
          </a:p>
          <a:p>
            <a:pPr marL="0" indent="0">
              <a:buNone/>
            </a:pPr>
            <a:endParaRPr lang="en-US"/>
          </a:p>
        </p:txBody>
      </p:sp>
    </p:spTree>
    <p:extLst>
      <p:ext uri="{BB962C8B-B14F-4D97-AF65-F5344CB8AC3E}">
        <p14:creationId xmlns:p14="http://schemas.microsoft.com/office/powerpoint/2010/main" val="705973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Activity Usage Types (AUTs)</a:t>
            </a:r>
          </a:p>
        </p:txBody>
      </p:sp>
      <p:sp>
        <p:nvSpPr>
          <p:cNvPr id="3" name="Content Placeholder 2"/>
          <p:cNvSpPr>
            <a:spLocks noGrp="1"/>
          </p:cNvSpPr>
          <p:nvPr>
            <p:ph idx="1"/>
          </p:nvPr>
        </p:nvSpPr>
        <p:spPr/>
        <p:txBody>
          <a:bodyPr>
            <a:normAutofit fontScale="77500" lnSpcReduction="20000"/>
          </a:bodyPr>
          <a:lstStyle/>
          <a:p>
            <a:r>
              <a:rPr lang="en-US"/>
              <a:t>An Activity Usage Type (AUT) specifies, for each record, the key that identifies a usage event type </a:t>
            </a:r>
            <a:r>
              <a:rPr lang="en-US" smtClean="0"/>
              <a:t>(</a:t>
            </a:r>
            <a:r>
              <a:rPr lang="en-US"/>
              <a:t>for example, long distance phone calls, direct dial phone calls, network logins, and file </a:t>
            </a:r>
            <a:r>
              <a:rPr lang="en-US" smtClean="0"/>
              <a:t>downloads).</a:t>
            </a:r>
          </a:p>
          <a:p>
            <a:r>
              <a:rPr lang="en-US"/>
              <a:t>AUTs define and rate usage activity. An initial AUT defines a particular usage type and identifies </a:t>
            </a:r>
            <a:r>
              <a:rPr lang="en-US" smtClean="0"/>
              <a:t>which </a:t>
            </a:r>
            <a:r>
              <a:rPr lang="en-US"/>
              <a:t>segmentation keys to use to guide and rate it. When a usage record enters the system, the </a:t>
            </a:r>
            <a:r>
              <a:rPr lang="en-US" smtClean="0"/>
              <a:t>rating </a:t>
            </a:r>
            <a:r>
              <a:rPr lang="en-US"/>
              <a:t>engine checks the segmentation keys specified by the initial AUT. It looks up values for the </a:t>
            </a:r>
            <a:r>
              <a:rPr lang="en-US" smtClean="0"/>
              <a:t>segmentation </a:t>
            </a:r>
            <a:r>
              <a:rPr lang="en-US"/>
              <a:t>keys and assigns those values to the record</a:t>
            </a:r>
            <a:r>
              <a:rPr lang="en-US" smtClean="0"/>
              <a:t>.</a:t>
            </a:r>
          </a:p>
          <a:p>
            <a:r>
              <a:rPr lang="en-US"/>
              <a:t>The record is then mapped to a ratable AUT, a final AUT, in a process called AUT translation. The </a:t>
            </a:r>
            <a:r>
              <a:rPr lang="en-US" smtClean="0"/>
              <a:t>translated </a:t>
            </a:r>
            <a:r>
              <a:rPr lang="en-US"/>
              <a:t>record is ready to be rated and assigned to the correct balance.</a:t>
            </a:r>
          </a:p>
        </p:txBody>
      </p:sp>
    </p:spTree>
    <p:extLst>
      <p:ext uri="{BB962C8B-B14F-4D97-AF65-F5344CB8AC3E}">
        <p14:creationId xmlns:p14="http://schemas.microsoft.com/office/powerpoint/2010/main" val="1704189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Balance</a:t>
            </a:r>
            <a:endParaRPr lang="en-US"/>
          </a:p>
        </p:txBody>
      </p:sp>
      <p:sp>
        <p:nvSpPr>
          <p:cNvPr id="3" name="Content Placeholder 2"/>
          <p:cNvSpPr>
            <a:spLocks noGrp="1"/>
          </p:cNvSpPr>
          <p:nvPr>
            <p:ph idx="1"/>
          </p:nvPr>
        </p:nvSpPr>
        <p:spPr/>
        <p:txBody>
          <a:bodyPr>
            <a:normAutofit fontScale="92500" lnSpcReduction="20000"/>
          </a:bodyPr>
          <a:lstStyle/>
          <a:p>
            <a:r>
              <a:rPr lang="en-US"/>
              <a:t>A balance is a container or bucket for monetary or non-monetary funds that pay for usage or </a:t>
            </a:r>
            <a:r>
              <a:rPr lang="en-US" smtClean="0"/>
              <a:t>services.</a:t>
            </a:r>
          </a:p>
          <a:p>
            <a:r>
              <a:rPr lang="en-US"/>
              <a:t>Balance instances can be either prepaid or postpaid. (The prepaid or postpaid attribute is defined in the Offer/Balance Relationship window when you associate the balance to an offer.) They can be either monetary or unit-based (non-monetary). Prepaid balances can hold funds or units; postpaid balances can hold limits or units. Postpaid monetary balances are cyclical and must have spending or credit limits. Postpaid non-monetary balances are non-cyclical and cannot have spending or credit limits</a:t>
            </a:r>
            <a:r>
              <a:rPr lang="en-US" smtClean="0"/>
              <a:t>.</a:t>
            </a:r>
            <a:endParaRPr lang="en-US"/>
          </a:p>
        </p:txBody>
      </p:sp>
    </p:spTree>
    <p:extLst>
      <p:ext uri="{BB962C8B-B14F-4D97-AF65-F5344CB8AC3E}">
        <p14:creationId xmlns:p14="http://schemas.microsoft.com/office/powerpoint/2010/main" val="2362098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Determining Balance Order and Balance Amounts</a:t>
            </a:r>
          </a:p>
        </p:txBody>
      </p:sp>
      <p:sp>
        <p:nvSpPr>
          <p:cNvPr id="3" name="Content Placeholder 2"/>
          <p:cNvSpPr>
            <a:spLocks noGrp="1"/>
          </p:cNvSpPr>
          <p:nvPr>
            <p:ph idx="1"/>
          </p:nvPr>
        </p:nvSpPr>
        <p:spPr/>
        <p:txBody>
          <a:bodyPr>
            <a:normAutofit fontScale="92500" lnSpcReduction="10000"/>
          </a:bodyPr>
          <a:lstStyle/>
          <a:p>
            <a:r>
              <a:rPr lang="en-US"/>
              <a:t>The priority order of subscriber balances is based on the guided-to offer, the offer balance </a:t>
            </a:r>
            <a:r>
              <a:rPr lang="en-US" smtClean="0"/>
              <a:t>priority </a:t>
            </a:r>
            <a:r>
              <a:rPr lang="en-US"/>
              <a:t>configured in the subscriber's Upsell Template, and the Balance Charge Order in </a:t>
            </a:r>
            <a:r>
              <a:rPr lang="en-US" smtClean="0"/>
              <a:t>the offers</a:t>
            </a:r>
          </a:p>
          <a:p>
            <a:r>
              <a:rPr lang="en-US"/>
              <a:t>When using an account balance as the target of a Shadow Balance, the balance properties </a:t>
            </a:r>
            <a:r>
              <a:rPr lang="en-US" smtClean="0"/>
              <a:t>are </a:t>
            </a:r>
            <a:r>
              <a:rPr lang="en-US"/>
              <a:t>based on the highest priority instantiation of that balance to the account. The balance </a:t>
            </a:r>
            <a:r>
              <a:rPr lang="en-US" smtClean="0"/>
              <a:t>attributes </a:t>
            </a:r>
            <a:r>
              <a:rPr lang="en-US"/>
              <a:t>(Min Value, Max Value, Inclusion / Exclusion, and so on) from the highest </a:t>
            </a:r>
            <a:r>
              <a:rPr lang="en-US" smtClean="0"/>
              <a:t>priority </a:t>
            </a:r>
            <a:r>
              <a:rPr lang="en-US"/>
              <a:t>instantiation of the balance are used.</a:t>
            </a:r>
          </a:p>
        </p:txBody>
      </p:sp>
    </p:spTree>
    <p:extLst>
      <p:ext uri="{BB962C8B-B14F-4D97-AF65-F5344CB8AC3E}">
        <p14:creationId xmlns:p14="http://schemas.microsoft.com/office/powerpoint/2010/main" val="2244609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Balance Inclusion/Exclusion</a:t>
            </a:r>
          </a:p>
        </p:txBody>
      </p:sp>
      <p:sp>
        <p:nvSpPr>
          <p:cNvPr id="3" name="Content Placeholder 2"/>
          <p:cNvSpPr>
            <a:spLocks noGrp="1"/>
          </p:cNvSpPr>
          <p:nvPr>
            <p:ph idx="1"/>
          </p:nvPr>
        </p:nvSpPr>
        <p:spPr/>
        <p:txBody>
          <a:bodyPr>
            <a:normAutofit fontScale="62500" lnSpcReduction="20000"/>
          </a:bodyPr>
          <a:lstStyle/>
          <a:p>
            <a:pPr marL="109728" indent="0">
              <a:buNone/>
            </a:pPr>
            <a:r>
              <a:rPr lang="en-US"/>
              <a:t>Balance Exclusion/Inclusion checks two associations, AUT and Timetype. The design meets </a:t>
            </a:r>
            <a:r>
              <a:rPr lang="en-US" smtClean="0"/>
              <a:t>description </a:t>
            </a:r>
            <a:r>
              <a:rPr lang="en-US"/>
              <a:t>such as, “This balance is eligible for all voice during peak."</a:t>
            </a:r>
          </a:p>
          <a:p>
            <a:r>
              <a:rPr lang="en-US"/>
              <a:t>Total Monetary Liability (TML</a:t>
            </a:r>
            <a:r>
              <a:rPr lang="en-US" smtClean="0"/>
              <a:t>)</a:t>
            </a:r>
          </a:p>
          <a:p>
            <a:pPr lvl="1"/>
            <a:r>
              <a:rPr lang="en-US"/>
              <a:t>Total Monetary Liability (TML) is an Account-level control used to limit total currency usage in </a:t>
            </a:r>
            <a:r>
              <a:rPr lang="en-US" smtClean="0"/>
              <a:t>postpaid </a:t>
            </a:r>
            <a:r>
              <a:rPr lang="en-US"/>
              <a:t>Balances. It is not a balance, in that it does not really contain any funds. It is just a </a:t>
            </a:r>
            <a:r>
              <a:rPr lang="en-US" smtClean="0"/>
              <a:t>running </a:t>
            </a:r>
            <a:r>
              <a:rPr lang="en-US"/>
              <a:t>limit of all postpaid currency charges in the Account and at the subscribers directly </a:t>
            </a:r>
            <a:r>
              <a:rPr lang="en-US" smtClean="0"/>
              <a:t>associated </a:t>
            </a:r>
            <a:r>
              <a:rPr lang="en-US"/>
              <a:t>with the account. The functionality that TMLs supply is to provide another limit for </a:t>
            </a:r>
            <a:r>
              <a:rPr lang="en-US" smtClean="0"/>
              <a:t>postpaid </a:t>
            </a:r>
            <a:r>
              <a:rPr lang="en-US"/>
              <a:t>currency usage</a:t>
            </a:r>
            <a:r>
              <a:rPr lang="en-US" smtClean="0"/>
              <a:t>.</a:t>
            </a:r>
          </a:p>
          <a:p>
            <a:r>
              <a:rPr lang="en-US"/>
              <a:t>Credit </a:t>
            </a:r>
            <a:r>
              <a:rPr lang="en-US" smtClean="0"/>
              <a:t>Limits</a:t>
            </a:r>
          </a:p>
          <a:p>
            <a:pPr lvl="1"/>
            <a:r>
              <a:rPr lang="en-US"/>
              <a:t>A credit limit is a value the operator sets on a balance in order to limit the amount of exposure </a:t>
            </a:r>
            <a:r>
              <a:rPr lang="en-US" smtClean="0"/>
              <a:t>or risk </a:t>
            </a:r>
            <a:r>
              <a:rPr lang="en-US"/>
              <a:t>for the subscriber/account</a:t>
            </a:r>
            <a:r>
              <a:rPr lang="en-US" smtClean="0"/>
              <a:t>.</a:t>
            </a:r>
          </a:p>
          <a:p>
            <a:pPr lvl="1"/>
            <a:r>
              <a:rPr lang="en-US"/>
              <a:t>In general, credit limits are the values to which balances are reset on a periodic basis. So, for </a:t>
            </a:r>
            <a:r>
              <a:rPr lang="en-US" smtClean="0"/>
              <a:t>example</a:t>
            </a:r>
            <a:r>
              <a:rPr lang="en-US"/>
              <a:t>, an operator who wishes to limit a subscriber's monthly use of a balance can set a credit </a:t>
            </a:r>
            <a:r>
              <a:rPr lang="en-US" smtClean="0"/>
              <a:t>limit </a:t>
            </a:r>
            <a:r>
              <a:rPr lang="en-US"/>
              <a:t>on that balance, as well as a cycle period and a reset date. At the reset date, the balance value </a:t>
            </a:r>
            <a:r>
              <a:rPr lang="en-US" smtClean="0"/>
              <a:t>is </a:t>
            </a:r>
            <a:r>
              <a:rPr lang="en-US"/>
              <a:t>reset to the credit limit value.</a:t>
            </a:r>
          </a:p>
        </p:txBody>
      </p:sp>
    </p:spTree>
    <p:extLst>
      <p:ext uri="{BB962C8B-B14F-4D97-AF65-F5344CB8AC3E}">
        <p14:creationId xmlns:p14="http://schemas.microsoft.com/office/powerpoint/2010/main" val="66376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1166</TotalTime>
  <Words>3837</Words>
  <Application>Microsoft Office PowerPoint</Application>
  <PresentationFormat>On-screen Show (4:3)</PresentationFormat>
  <Paragraphs>184</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Product Catalog Intergration</vt:lpstr>
      <vt:lpstr>High-Level Functionality of Product Catalog</vt:lpstr>
      <vt:lpstr>High-Level Functionality of Product Catalog</vt:lpstr>
      <vt:lpstr>Offer</vt:lpstr>
      <vt:lpstr>Offer</vt:lpstr>
      <vt:lpstr>Activity Usage Types (AUTs)</vt:lpstr>
      <vt:lpstr>Balance</vt:lpstr>
      <vt:lpstr>Determining Balance Order and Balance Amounts</vt:lpstr>
      <vt:lpstr>Balance Inclusion/Exclusion</vt:lpstr>
      <vt:lpstr>Accumulators</vt:lpstr>
      <vt:lpstr>Accumulators and Promotions</vt:lpstr>
      <vt:lpstr>Rules</vt:lpstr>
      <vt:lpstr>Bundles</vt:lpstr>
      <vt:lpstr>Bundles</vt:lpstr>
      <vt:lpstr>Rating Segmentation Keys</vt:lpstr>
      <vt:lpstr>Calendars and Rate and Time Periods</vt:lpstr>
      <vt:lpstr>Calendars</vt:lpstr>
      <vt:lpstr>Typical Calendar Scenario</vt:lpstr>
      <vt:lpstr>Calendars and Day Types</vt:lpstr>
      <vt:lpstr>Time Types</vt:lpstr>
      <vt:lpstr>Daily Schedules and Time Types</vt:lpstr>
      <vt:lpstr>Tariffs and Tariff Plans</vt:lpstr>
      <vt:lpstr>Tariff Plans</vt:lpstr>
      <vt:lpstr>Tariff Plan Overrides</vt:lpstr>
      <vt:lpstr>Tariff Plan -&gt; Voice Calls</vt:lpstr>
      <vt:lpstr>Tariffs for Voice Calls</vt:lpstr>
      <vt:lpstr>Tariff Example</vt:lpstr>
      <vt:lpstr>Results of Tariff Examples</vt:lpstr>
      <vt:lpstr>Negative Tariffs</vt:lpstr>
      <vt:lpstr>Settlement Tariff</vt:lpstr>
      <vt:lpstr>Markup Rating</vt:lpstr>
      <vt:lpstr>Recharge Control</vt:lpstr>
      <vt:lpstr>Pseudo Locations</vt:lpstr>
      <vt:lpstr>Digital Data Transactions</vt:lpstr>
      <vt:lpstr>Rating-Time Promotions (Discounts)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 Intergration</dc:title>
  <dc:creator>NguyenTH</dc:creator>
  <cp:lastModifiedBy>NguyenTH</cp:lastModifiedBy>
  <cp:revision>47</cp:revision>
  <dcterms:created xsi:type="dcterms:W3CDTF">2013-12-08T03:38:45Z</dcterms:created>
  <dcterms:modified xsi:type="dcterms:W3CDTF">2013-12-10T04:01:04Z</dcterms:modified>
</cp:coreProperties>
</file>