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6" r:id="rId2"/>
    <p:sldId id="285" r:id="rId3"/>
    <p:sldId id="326" r:id="rId4"/>
    <p:sldId id="327" r:id="rId5"/>
    <p:sldId id="325" r:id="rId6"/>
    <p:sldId id="330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B2B2B2"/>
    <a:srgbClr val="FFFFFF"/>
    <a:srgbClr val="D7ECEC"/>
    <a:srgbClr val="306868"/>
    <a:srgbClr val="336635"/>
    <a:srgbClr val="339835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5" autoAdjust="0"/>
    <p:restoredTop sz="91864" autoAdjust="0"/>
  </p:normalViewPr>
  <p:slideViewPr>
    <p:cSldViewPr>
      <p:cViewPr>
        <p:scale>
          <a:sx n="75" d="100"/>
          <a:sy n="75" d="100"/>
        </p:scale>
        <p:origin x="-53" y="52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BE475CF-9AB7-4317-8822-F52464374997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5D3CD24-E81F-45F2-A0AC-D92C1884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4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300" dirty="0" smtClean="0"/>
          </a:p>
          <a:p>
            <a:endParaRPr lang="en-US" sz="1300" dirty="0" smtClean="0"/>
          </a:p>
          <a:p>
            <a:endParaRPr lang="en-US" sz="1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3CD24-E81F-45F2-A0AC-D92C188465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3CD24-E81F-45F2-A0AC-D92C188465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3CD24-E81F-45F2-A0AC-D92C188465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 userDrawn="1"/>
        </p:nvSpPr>
        <p:spPr bwMode="ltGray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4495800"/>
            <a:ext cx="8077200" cy="7620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334000"/>
            <a:ext cx="64770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136" name="Text Box 64"/>
          <p:cNvSpPr txBox="1">
            <a:spLocks noChangeArrowheads="1"/>
          </p:cNvSpPr>
          <p:nvPr/>
        </p:nvSpPr>
        <p:spPr bwMode="white">
          <a:xfrm>
            <a:off x="304800" y="152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Lucida Sans Unicode" pitchFamily="34" charset="0"/>
              </a:rPr>
              <a:t>LOGO</a:t>
            </a:r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64313"/>
            <a:ext cx="2133600" cy="157162"/>
          </a:xfrm>
        </p:spPr>
        <p:txBody>
          <a:bodyPr/>
          <a:lstStyle>
            <a:lvl1pPr>
              <a:defRPr sz="14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0025"/>
            <a:ext cx="2895600" cy="17145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41" name="Rectangle 6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35738"/>
            <a:ext cx="2133600" cy="185737"/>
          </a:xfrm>
        </p:spPr>
        <p:txBody>
          <a:bodyPr/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A8DF67C6-7C6B-416B-8118-EA42D1403B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581212-5528-423D-8815-48BB640E9B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764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0769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3F0F71-59F7-4E1F-BF72-4D52436E568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6324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429000" y="6508750"/>
            <a:ext cx="2133600" cy="307975"/>
          </a:xfrm>
        </p:spPr>
        <p:txBody>
          <a:bodyPr/>
          <a:lstStyle>
            <a:lvl1pPr>
              <a:defRPr/>
            </a:lvl1pPr>
          </a:lstStyle>
          <a:p>
            <a:fld id="{A528F2F8-519F-4035-847E-0EA1474A92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508750"/>
            <a:ext cx="2590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924C17-92BC-4F3D-9AA8-8668614D7B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882E48-7569-4B52-A7E5-2BED750718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2E824C-C146-4652-BF9A-B2D1681785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997D51-F353-4ACF-BC4E-FE3BB65B35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804CE5-38A0-42A4-85C9-7AF8FB53AE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8DE71A-CCCF-4D4C-B496-7C07E9A4A2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08929E-776A-4AAE-84C9-37C134AFE3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5510E-2774-4655-B099-201AA5F0D6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Rectangle 67"/>
          <p:cNvSpPr>
            <a:spLocks noChangeArrowheads="1"/>
          </p:cNvSpPr>
          <p:nvPr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92" name="Picture 6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32588" y="0"/>
            <a:ext cx="2411412" cy="98107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705600" y="650875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08750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E4D462A3-DFD9-46E5-9962-AB9EE48BD5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81000" y="304800"/>
            <a:ext cx="6324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0875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425450" y="65246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5000" dirty="0" smtClean="0"/>
          </a:p>
          <a:p>
            <a:pPr>
              <a:buNone/>
            </a:pPr>
            <a:endParaRPr lang="en-US" sz="5000" dirty="0" smtClean="0"/>
          </a:p>
          <a:p>
            <a:pPr algn="ctr">
              <a:buNone/>
            </a:pPr>
            <a:r>
              <a:rPr lang="en-US" sz="5000" dirty="0" smtClean="0"/>
              <a:t>TỔNG QUAN</a:t>
            </a:r>
          </a:p>
          <a:p>
            <a:pPr algn="ctr">
              <a:buNone/>
            </a:pPr>
            <a:r>
              <a:rPr lang="en-US" sz="5000" smtClean="0"/>
              <a:t>DỰ </a:t>
            </a:r>
            <a:r>
              <a:rPr lang="en-US" sz="5000" dirty="0" smtClean="0"/>
              <a:t>ÁN</a:t>
            </a:r>
            <a:endParaRPr 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162800" cy="563563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VNP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191000" y="3048000"/>
            <a:ext cx="3505200" cy="2362200"/>
          </a:xfrm>
          <a:prstGeom prst="rect">
            <a:avLst/>
          </a:prstGeom>
          <a:solidFill>
            <a:srgbClr val="FF99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CCBS  NEO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01000" y="4343400"/>
            <a:ext cx="990600" cy="10668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P&amp;T POS 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43200" y="2895602"/>
            <a:ext cx="1091821" cy="8381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RATING ENGINE 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8600" y="2862262"/>
            <a:ext cx="990600" cy="871538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 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10200" y="1905000"/>
            <a:ext cx="1143000" cy="8382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SERVICE PROVISIONING/SOG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895600" y="4343400"/>
            <a:ext cx="990600" cy="609600"/>
          </a:xfrm>
          <a:prstGeom prst="rect">
            <a:avLst/>
          </a:prstGeom>
          <a:solidFill>
            <a:srgbClr val="FF99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DB NUMSTORE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962400" y="5715000"/>
            <a:ext cx="638175" cy="76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 PLUS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81801" y="1905000"/>
            <a:ext cx="762000" cy="8382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SIEBEL CRM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1190625" y="3429000"/>
            <a:ext cx="353943" cy="36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none" rtlCol="0">
            <a:spAutoFit/>
          </a:bodyPr>
          <a:lstStyle/>
          <a:p>
            <a:pPr algn="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1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xDR</a:t>
            </a:r>
            <a:endParaRPr lang="en-US" sz="11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676650" y="2667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Rated </a:t>
            </a:r>
            <a:r>
              <a:rPr lang="en-US" sz="11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xDR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353300" y="3171825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24000" y="2895600"/>
            <a:ext cx="990600" cy="838198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MEDIATION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VNP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524000" y="3962400"/>
            <a:ext cx="914400" cy="6096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ROAMING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371600" y="1905000"/>
            <a:ext cx="1219200" cy="762000"/>
          </a:xfrm>
          <a:prstGeom prst="rect">
            <a:avLst/>
          </a:prstGeom>
          <a:solidFill>
            <a:srgbClr val="FF9966"/>
          </a:solidFill>
          <a:ln>
            <a:solidFill>
              <a:srgbClr val="FF9966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INTERCONNECT 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114800" y="1905000"/>
            <a:ext cx="1091821" cy="871537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SUBSCRIBER DATABASE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95600" y="5105400"/>
            <a:ext cx="990600" cy="381000"/>
          </a:xfrm>
          <a:prstGeom prst="rect">
            <a:avLst/>
          </a:prstGeom>
          <a:solidFill>
            <a:srgbClr val="FF99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VSM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686425" y="5715000"/>
            <a:ext cx="609600" cy="761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ATM 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00800" y="5715000"/>
            <a:ext cx="838200" cy="7619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EASYPAY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ELCOM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24400" y="5715000"/>
            <a:ext cx="838200" cy="761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MOMO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M-Service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34250" y="5715000"/>
            <a:ext cx="838200" cy="76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 HISTORY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Straight Arrow Connector 103"/>
          <p:cNvCxnSpPr>
            <a:stCxn id="64" idx="3"/>
            <a:endCxn id="47" idx="1"/>
          </p:cNvCxnSpPr>
          <p:nvPr/>
        </p:nvCxnSpPr>
        <p:spPr>
          <a:xfrm>
            <a:off x="2514600" y="3314699"/>
            <a:ext cx="2286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219200" y="3276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82" idx="0"/>
          </p:cNvCxnSpPr>
          <p:nvPr/>
        </p:nvCxnSpPr>
        <p:spPr>
          <a:xfrm>
            <a:off x="1981200" y="3733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4724400" y="2743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5" idx="0"/>
          </p:cNvCxnSpPr>
          <p:nvPr/>
        </p:nvCxnSpPr>
        <p:spPr>
          <a:xfrm flipV="1">
            <a:off x="5943600" y="2743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162800" y="2743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943600" y="1676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5562600" y="1143000"/>
            <a:ext cx="762000" cy="5334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HLR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3886200" y="46482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886200" y="52578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343400" y="541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6781800" y="541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6019800" y="541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5181600" y="541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7696200" y="3457575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46" idx="1"/>
          </p:cNvCxnSpPr>
          <p:nvPr/>
        </p:nvCxnSpPr>
        <p:spPr>
          <a:xfrm>
            <a:off x="7696200" y="4876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62000" y="3952875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TAP OUT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38200" y="43434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TAP IN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2438400" y="41910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657600" y="3657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Rated </a:t>
            </a:r>
            <a:r>
              <a:rPr lang="en-US" sz="11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xDR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1066800" y="437197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066800" y="42672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810000" y="3305175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620000" y="54102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8001000" y="2971800"/>
            <a:ext cx="990600" cy="10668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VNP POS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343775" y="46101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7" name="Shape 186"/>
          <p:cNvCxnSpPr>
            <a:stCxn id="84" idx="1"/>
            <a:endCxn id="47" idx="0"/>
          </p:cNvCxnSpPr>
          <p:nvPr/>
        </p:nvCxnSpPr>
        <p:spPr>
          <a:xfrm rot="10800000" flipV="1">
            <a:off x="3289112" y="2340768"/>
            <a:ext cx="825689" cy="5548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0574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90600" y="6096000"/>
            <a:ext cx="381000" cy="395287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95400" y="6096000"/>
            <a:ext cx="50482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VNP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52600" y="6096000"/>
            <a:ext cx="381000" cy="3810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57400" y="6105525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 network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667000" y="6096000"/>
            <a:ext cx="38100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933700" y="60960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700" dirty="0" err="1" smtClean="0"/>
              <a:t>Nâng</a:t>
            </a:r>
            <a:r>
              <a:rPr lang="en-US" sz="2700" dirty="0" smtClean="0"/>
              <a:t> </a:t>
            </a:r>
            <a:r>
              <a:rPr lang="en-US" sz="2700" dirty="0" err="1" smtClean="0"/>
              <a:t>cấp</a:t>
            </a:r>
            <a:r>
              <a:rPr lang="en-US" sz="2700" dirty="0" smtClean="0"/>
              <a:t> PPS IN </a:t>
            </a:r>
            <a:r>
              <a:rPr lang="en-US" sz="2700" dirty="0" err="1" smtClean="0"/>
              <a:t>hỗ</a:t>
            </a:r>
            <a:r>
              <a:rPr lang="en-US" sz="2700" dirty="0" smtClean="0"/>
              <a:t> </a:t>
            </a:r>
            <a:r>
              <a:rPr lang="en-US" sz="2700" dirty="0" err="1" smtClean="0"/>
              <a:t>trợ</a:t>
            </a:r>
            <a:r>
              <a:rPr lang="en-US" sz="2700" dirty="0" smtClean="0"/>
              <a:t> 2 </a:t>
            </a:r>
            <a:r>
              <a:rPr lang="en-US" sz="2700" dirty="0" err="1" smtClean="0"/>
              <a:t>triệu</a:t>
            </a:r>
            <a:r>
              <a:rPr lang="en-US" sz="2700" dirty="0" smtClean="0"/>
              <a:t> </a:t>
            </a:r>
            <a:r>
              <a:rPr lang="en-US" sz="2700" dirty="0" err="1" smtClean="0"/>
              <a:t>thuê</a:t>
            </a:r>
            <a:r>
              <a:rPr lang="en-US" sz="2700" dirty="0" smtClean="0"/>
              <a:t> </a:t>
            </a:r>
            <a:r>
              <a:rPr lang="en-US" sz="2700" dirty="0" err="1" smtClean="0"/>
              <a:t>bao</a:t>
            </a:r>
            <a:r>
              <a:rPr lang="en-US" sz="2700" dirty="0" smtClean="0"/>
              <a:t> </a:t>
            </a:r>
            <a:r>
              <a:rPr lang="en-US" sz="2700" dirty="0" err="1" smtClean="0"/>
              <a:t>hoạt</a:t>
            </a:r>
            <a:r>
              <a:rPr lang="en-US" sz="2700" dirty="0" smtClean="0"/>
              <a:t> </a:t>
            </a:r>
            <a:r>
              <a:rPr lang="en-US" sz="2700" dirty="0" err="1" smtClean="0"/>
              <a:t>động</a:t>
            </a:r>
            <a:r>
              <a:rPr lang="en-US" sz="2700" dirty="0" smtClean="0"/>
              <a:t> (</a:t>
            </a:r>
            <a:r>
              <a:rPr lang="en-US" sz="2700" dirty="0" err="1" smtClean="0"/>
              <a:t>hệ</a:t>
            </a:r>
            <a:r>
              <a:rPr lang="en-US" sz="2700" dirty="0" smtClean="0"/>
              <a:t> </a:t>
            </a:r>
            <a:r>
              <a:rPr lang="en-US" sz="2700" dirty="0" err="1" smtClean="0"/>
              <a:t>thống</a:t>
            </a:r>
            <a:r>
              <a:rPr lang="en-US" sz="2700" dirty="0" smtClean="0"/>
              <a:t> C1RT)</a:t>
            </a:r>
          </a:p>
          <a:p>
            <a:pPr>
              <a:buFontTx/>
              <a:buChar char="-"/>
            </a:pPr>
            <a:r>
              <a:rPr lang="en-US" sz="2700" dirty="0" err="1" smtClean="0"/>
              <a:t>Nâng</a:t>
            </a:r>
            <a:r>
              <a:rPr lang="en-US" sz="2700" dirty="0" smtClean="0"/>
              <a:t> </a:t>
            </a:r>
            <a:r>
              <a:rPr lang="en-US" sz="2700" dirty="0" err="1" smtClean="0"/>
              <a:t>cấp</a:t>
            </a:r>
            <a:r>
              <a:rPr lang="en-US" sz="2700" dirty="0" smtClean="0"/>
              <a:t> PPS IN </a:t>
            </a:r>
            <a:r>
              <a:rPr lang="en-US" sz="2700" dirty="0" err="1" smtClean="0"/>
              <a:t>hỗ</a:t>
            </a:r>
            <a:r>
              <a:rPr lang="en-US" sz="2700" dirty="0" smtClean="0"/>
              <a:t> </a:t>
            </a:r>
            <a:r>
              <a:rPr lang="en-US" sz="2700" dirty="0" err="1" smtClean="0"/>
              <a:t>trợ</a:t>
            </a:r>
            <a:r>
              <a:rPr lang="en-US" sz="2700" dirty="0" smtClean="0"/>
              <a:t> 750K diameter concurrent session (~6M TPH)</a:t>
            </a:r>
          </a:p>
          <a:p>
            <a:pPr>
              <a:buFontTx/>
              <a:buChar char="-"/>
            </a:pPr>
            <a:endParaRPr lang="en-US" sz="2700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Diameter</a:t>
            </a:r>
          </a:p>
          <a:p>
            <a:pPr>
              <a:buNone/>
            </a:pPr>
            <a:r>
              <a:rPr lang="en-US" sz="2400" b="0" dirty="0" smtClean="0"/>
              <a:t>Storage Cabinet</a:t>
            </a:r>
            <a:r>
              <a:rPr lang="en-US" sz="2400" dirty="0" smtClean="0"/>
              <a:t> : </a:t>
            </a:r>
            <a:r>
              <a:rPr lang="en-US" sz="2400" b="0" dirty="0" smtClean="0"/>
              <a:t>1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b="0" dirty="0" smtClean="0"/>
              <a:t>Data Cabinet</a:t>
            </a:r>
            <a:r>
              <a:rPr lang="en-US" sz="2400" dirty="0" smtClean="0"/>
              <a:t> :</a:t>
            </a:r>
            <a:r>
              <a:rPr lang="en-US" sz="2400" b="0" dirty="0" smtClean="0"/>
              <a:t>1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b="0" dirty="0" smtClean="0"/>
              <a:t>OSS CABINET</a:t>
            </a:r>
            <a:r>
              <a:rPr lang="en-US" sz="2400" dirty="0" smtClean="0"/>
              <a:t> :</a:t>
            </a:r>
            <a:r>
              <a:rPr lang="en-US" sz="2400" b="0" dirty="0" smtClean="0"/>
              <a:t>1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b="0" dirty="0" smtClean="0"/>
              <a:t>ACC-APP Cabinet</a:t>
            </a:r>
            <a:r>
              <a:rPr lang="en-US" sz="2400" dirty="0" smtClean="0"/>
              <a:t> :</a:t>
            </a:r>
            <a:r>
              <a:rPr lang="en-US" sz="2400" b="0" dirty="0" smtClean="0"/>
              <a:t>3</a:t>
            </a:r>
            <a:r>
              <a:rPr lang="en-US" sz="2400" dirty="0" smtClean="0"/>
              <a:t> 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C1RT</a:t>
            </a:r>
          </a:p>
          <a:p>
            <a:pPr>
              <a:buNone/>
            </a:pPr>
            <a:r>
              <a:rPr lang="en-US" b="0" dirty="0" smtClean="0"/>
              <a:t>Storage Cabinet</a:t>
            </a:r>
            <a:r>
              <a:rPr lang="en-US" dirty="0" smtClean="0"/>
              <a:t> : 2 </a:t>
            </a:r>
          </a:p>
          <a:p>
            <a:pPr>
              <a:buNone/>
            </a:pPr>
            <a:r>
              <a:rPr lang="en-US" b="0" dirty="0" smtClean="0"/>
              <a:t>Data Cabinet</a:t>
            </a:r>
            <a:r>
              <a:rPr lang="en-US" dirty="0" smtClean="0"/>
              <a:t> :</a:t>
            </a:r>
            <a:r>
              <a:rPr lang="en-US" b="0" dirty="0" smtClean="0"/>
              <a:t>2</a:t>
            </a:r>
            <a:endParaRPr lang="en-US" dirty="0" smtClean="0"/>
          </a:p>
          <a:p>
            <a:pPr>
              <a:buNone/>
            </a:pPr>
            <a:r>
              <a:rPr lang="en-US" b="0" dirty="0" smtClean="0"/>
              <a:t>OSS CABINET</a:t>
            </a:r>
            <a:r>
              <a:rPr lang="en-US" dirty="0" smtClean="0"/>
              <a:t> :</a:t>
            </a:r>
            <a:r>
              <a:rPr lang="en-US" b="0" dirty="0" smtClean="0"/>
              <a:t>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0" dirty="0" smtClean="0"/>
              <a:t>ACC-APP Cabinet</a:t>
            </a:r>
            <a:r>
              <a:rPr lang="en-US" dirty="0" smtClean="0"/>
              <a:t> :</a:t>
            </a:r>
            <a:r>
              <a:rPr lang="en-US" b="0" dirty="0" smtClean="0"/>
              <a:t>3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00" y="2819400"/>
            <a:ext cx="838200" cy="685800"/>
          </a:xfrm>
          <a:prstGeom prst="rect">
            <a:avLst/>
          </a:prstGeom>
          <a:solidFill>
            <a:srgbClr val="FF99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Existing CCBS</a:t>
            </a:r>
            <a:endParaRPr lang="en-US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8400" y="3657600"/>
            <a:ext cx="12192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SERVICE PROVISIONING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55900" y="6019800"/>
            <a:ext cx="2032000" cy="4572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Core network </a:t>
            </a:r>
          </a:p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(STP/MSC)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6019800"/>
            <a:ext cx="609600" cy="4572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OCG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9200" y="6019800"/>
            <a:ext cx="685800" cy="4572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SMSCs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78600" y="6019800"/>
            <a:ext cx="609600" cy="4572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GGSN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64400" y="6019800"/>
            <a:ext cx="533400" cy="4572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NMS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95600" y="2819400"/>
            <a:ext cx="47498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C1RT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24800" y="1676400"/>
            <a:ext cx="9906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Comverse Voucher server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2700" y="1955801"/>
            <a:ext cx="609600" cy="38099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67000" y="1955801"/>
            <a:ext cx="990600" cy="3810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Roaming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68400" y="5105400"/>
            <a:ext cx="1219200" cy="4572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VNP Application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68400" y="2844800"/>
            <a:ext cx="1219200" cy="660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CDR reformat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&amp;Rerating</a:t>
            </a:r>
          </a:p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01000" y="3429000"/>
            <a:ext cx="990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CCC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 only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001000" y="4572000"/>
            <a:ext cx="990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PCAT tool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 only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8400" y="4419600"/>
            <a:ext cx="12192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Dataware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house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3000" y="24384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ORP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863600" y="3124199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286000" y="3429000"/>
            <a:ext cx="685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SAPI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0" y="2832100"/>
            <a:ext cx="685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FTP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5" name="Straight Arrow Connector 84"/>
          <p:cNvCxnSpPr>
            <a:stCxn id="17" idx="0"/>
          </p:cNvCxnSpPr>
          <p:nvPr/>
        </p:nvCxnSpPr>
        <p:spPr>
          <a:xfrm flipV="1">
            <a:off x="6172200" y="5562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984500" y="5562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493000" y="556260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883400" y="5562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5410200" y="556260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038600" y="55626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530600" y="5448300"/>
            <a:ext cx="584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MAP/USSD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876800" y="54864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SMPP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638800" y="54864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CAP2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438400" y="54864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CAP2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197600" y="55372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Diameter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883400" y="5486400"/>
            <a:ext cx="76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SMNP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467600" y="3276600"/>
            <a:ext cx="685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SAPI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260600" y="5041900"/>
            <a:ext cx="685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SAPI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86000" y="4495800"/>
            <a:ext cx="685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Batch file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7620000" y="48006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387600" y="3200400"/>
            <a:ext cx="5080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057400" y="4076700"/>
            <a:ext cx="914400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Notification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374900" y="4749800"/>
            <a:ext cx="5080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387600" y="4038600"/>
            <a:ext cx="5080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387600" y="5410200"/>
            <a:ext cx="48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3467100" y="5562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895600" y="5461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CAP3-SMS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4495800" y="5562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975100" y="54737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ISUP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590800" y="1651000"/>
            <a:ext cx="1905000" cy="76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505200" y="10668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Offline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6896100" y="243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620000" y="3733800"/>
            <a:ext cx="3810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5486400" y="2438400"/>
            <a:ext cx="0" cy="381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400800" y="1676400"/>
            <a:ext cx="9906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UDP&lt;-&gt;CCWS gateway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29200" y="1676400"/>
            <a:ext cx="9144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CDR reformat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495800" y="2057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62700" y="24130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UDP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>
            <a:stCxn id="54" idx="3"/>
          </p:cNvCxnSpPr>
          <p:nvPr/>
        </p:nvCxnSpPr>
        <p:spPr>
          <a:xfrm>
            <a:off x="7391400" y="2057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239000" y="17018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CCWS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2954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AutoNum type="arabicPeriod"/>
              <a:tabLst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1500" kern="0" dirty="0" err="1" smtClean="0"/>
              <a:t>Cung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cấp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định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dạng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các</a:t>
            </a:r>
            <a:r>
              <a:rPr lang="en-US" sz="1500" kern="0" dirty="0" smtClean="0"/>
              <a:t> rated CDR </a:t>
            </a:r>
            <a:r>
              <a:rPr lang="en-US" sz="1500" kern="0" dirty="0" err="1" smtClean="0"/>
              <a:t>đầu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ra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dành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cho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hệ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thống</a:t>
            </a:r>
            <a:r>
              <a:rPr lang="en-US" sz="1500" kern="0" dirty="0" smtClean="0"/>
              <a:t> CCBS. </a:t>
            </a:r>
            <a:r>
              <a:rPr lang="en-US" sz="1500" kern="0" dirty="0" err="1" smtClean="0"/>
              <a:t>Cách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thức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lấy</a:t>
            </a:r>
            <a:r>
              <a:rPr lang="en-US" sz="1500" kern="0" dirty="0" smtClean="0"/>
              <a:t> file </a:t>
            </a:r>
            <a:r>
              <a:rPr lang="en-US" sz="1500" kern="0" dirty="0" err="1" smtClean="0"/>
              <a:t>của</a:t>
            </a:r>
            <a:r>
              <a:rPr lang="en-US" sz="1500" kern="0" dirty="0" smtClean="0"/>
              <a:t> CCBS.</a:t>
            </a:r>
          </a:p>
          <a:p>
            <a:pPr marL="457200" lvl="0" indent="-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1500" kern="0" dirty="0" err="1" smtClean="0"/>
              <a:t>Cung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cấp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tài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liệu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miêu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tả</a:t>
            </a:r>
            <a:r>
              <a:rPr lang="en-US" sz="1500" kern="0" dirty="0" smtClean="0"/>
              <a:t> chi </a:t>
            </a:r>
            <a:r>
              <a:rPr lang="en-US" sz="1500" kern="0" dirty="0" err="1" smtClean="0"/>
              <a:t>tiết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đầy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đủ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các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/</a:t>
            </a:r>
            <a:r>
              <a:rPr lang="en-US" sz="1500" kern="0" dirty="0" err="1" smtClean="0"/>
              <a:t>khuyến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mại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của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thuê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bao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trả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sau</a:t>
            </a:r>
            <a:r>
              <a:rPr lang="en-US" sz="1500" kern="0" dirty="0" smtClean="0"/>
              <a:t> </a:t>
            </a:r>
          </a:p>
          <a:p>
            <a:pPr marL="457200" lvl="0" indent="-4572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500" kern="0" dirty="0" smtClean="0"/>
              <a:t>(</a:t>
            </a:r>
            <a:r>
              <a:rPr lang="en-US" sz="1500" kern="0" dirty="0" err="1" smtClean="0"/>
              <a:t>Một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có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thể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bao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gồm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thông</a:t>
            </a:r>
            <a:r>
              <a:rPr lang="en-US" sz="1500" kern="0" dirty="0" smtClean="0"/>
              <a:t> tin </a:t>
            </a:r>
            <a:r>
              <a:rPr lang="en-US" sz="1500" kern="0" dirty="0" err="1" smtClean="0"/>
              <a:t>sau</a:t>
            </a:r>
            <a:r>
              <a:rPr lang="en-US" sz="1500" kern="0" dirty="0" smtClean="0"/>
              <a:t>: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1500" kern="0" dirty="0" err="1" smtClean="0"/>
              <a:t>Bảng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giá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(</a:t>
            </a:r>
            <a:r>
              <a:rPr lang="en-US" sz="1500" kern="0" dirty="0" err="1" smtClean="0"/>
              <a:t>tarriff</a:t>
            </a:r>
            <a:r>
              <a:rPr lang="en-US" sz="1500" kern="0" dirty="0" smtClean="0"/>
              <a:t> plan), </a:t>
            </a:r>
            <a:r>
              <a:rPr lang="en-US" sz="1500" kern="0" dirty="0" err="1" smtClean="0"/>
              <a:t>các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loại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phí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thuê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bao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đăng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kí</a:t>
            </a:r>
            <a:r>
              <a:rPr lang="en-US" sz="1500" kern="0" dirty="0" smtClean="0"/>
              <a:t>, </a:t>
            </a:r>
            <a:r>
              <a:rPr lang="en-US" sz="1500" kern="0" dirty="0" err="1" smtClean="0"/>
              <a:t>kết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thúc</a:t>
            </a:r>
            <a:r>
              <a:rPr lang="en-US" sz="1500" kern="0" dirty="0" smtClean="0"/>
              <a:t>…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1500" kern="0" dirty="0" err="1" smtClean="0"/>
              <a:t>Khuyến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mại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được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nhận</a:t>
            </a:r>
            <a:r>
              <a:rPr lang="en-US" sz="1500" kern="0" dirty="0" smtClean="0"/>
              <a:t> …</a:t>
            </a:r>
          </a:p>
          <a:p>
            <a:pPr marL="457200" lvl="0" indent="-4572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1500" kern="0" dirty="0" err="1" smtClean="0"/>
              <a:t>Tương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tác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giữa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này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với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các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còn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lại</a:t>
            </a:r>
            <a:r>
              <a:rPr lang="en-US" sz="1500" kern="0" dirty="0" smtClean="0"/>
              <a:t> (</a:t>
            </a:r>
            <a:r>
              <a:rPr lang="en-US" sz="1500" kern="0" dirty="0" err="1" smtClean="0"/>
              <a:t>thứ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tự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ưu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tiên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áp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nếu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một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thuê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bao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có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nhiều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, </a:t>
            </a:r>
            <a:r>
              <a:rPr lang="en-US" sz="1500" kern="0" dirty="0" err="1" smtClean="0"/>
              <a:t>thuê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bao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sử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dụng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này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sẽ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được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sử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dụng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thêm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những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nào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khác</a:t>
            </a:r>
            <a:r>
              <a:rPr lang="en-US" sz="1500" kern="0" dirty="0" smtClean="0"/>
              <a:t>?)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1500" kern="0" dirty="0" smtClean="0"/>
              <a:t>Provisioning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(</a:t>
            </a:r>
            <a:r>
              <a:rPr lang="en-US" sz="1500" kern="0" dirty="0" err="1" smtClean="0"/>
              <a:t>đăng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kí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mới</a:t>
            </a:r>
            <a:r>
              <a:rPr lang="en-US" sz="1500" kern="0" dirty="0" smtClean="0"/>
              <a:t>/</a:t>
            </a:r>
            <a:r>
              <a:rPr lang="en-US" sz="1500" kern="0" dirty="0" err="1" smtClean="0"/>
              <a:t>thay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đổi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/</a:t>
            </a:r>
            <a:r>
              <a:rPr lang="en-US" sz="1500" kern="0" dirty="0" err="1" smtClean="0"/>
              <a:t>hủy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bỏ</a:t>
            </a:r>
            <a:r>
              <a:rPr lang="en-US" sz="1500" kern="0" dirty="0" smtClean="0"/>
              <a:t>) </a:t>
            </a:r>
            <a:r>
              <a:rPr lang="en-US" sz="1500" kern="0" dirty="0" err="1" smtClean="0"/>
              <a:t>Việc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xử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lí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các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lưu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lượng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khuyến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mại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của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khi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thực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hiện</a:t>
            </a:r>
            <a:r>
              <a:rPr lang="en-US" sz="1500" kern="0" dirty="0" smtClean="0"/>
              <a:t> provisioning </a:t>
            </a:r>
            <a:r>
              <a:rPr lang="en-US" sz="1500" kern="0" dirty="0" err="1" smtClean="0"/>
              <a:t>hoặc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hết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chu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kì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. </a:t>
            </a:r>
            <a:r>
              <a:rPr lang="en-US" sz="1500" kern="0" dirty="0" err="1" smtClean="0"/>
              <a:t>Ví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dụ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khi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chuyển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từ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A sang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B, </a:t>
            </a:r>
            <a:r>
              <a:rPr lang="en-US" sz="1500" kern="0" dirty="0" err="1" smtClean="0"/>
              <a:t>lưu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lượng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khuyến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mại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của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A </a:t>
            </a:r>
            <a:r>
              <a:rPr lang="en-US" sz="1500" kern="0" dirty="0" err="1" smtClean="0"/>
              <a:t>được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cộng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gộp</a:t>
            </a:r>
            <a:r>
              <a:rPr lang="en-US" sz="1500" kern="0" dirty="0" smtClean="0"/>
              <a:t> sang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mới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hoặc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bị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hủy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bỏ</a:t>
            </a:r>
            <a:r>
              <a:rPr lang="en-US" sz="1500" kern="0" dirty="0" smtClean="0"/>
              <a:t>? </a:t>
            </a:r>
            <a:r>
              <a:rPr lang="en-US" sz="1500" kern="0" dirty="0" err="1" smtClean="0"/>
              <a:t>Khi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hết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chu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kì</a:t>
            </a:r>
            <a:r>
              <a:rPr lang="en-US" sz="1500" kern="0" dirty="0" smtClean="0"/>
              <a:t>, </a:t>
            </a:r>
            <a:r>
              <a:rPr lang="en-US" sz="1500" kern="0" dirty="0" err="1" smtClean="0"/>
              <a:t>lưu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lượng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khuyến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mại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thừa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có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được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chuyển</a:t>
            </a:r>
            <a:r>
              <a:rPr lang="en-US" sz="1500" kern="0" dirty="0" smtClean="0"/>
              <a:t> sang ? 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1500" kern="0" dirty="0" err="1" smtClean="0"/>
              <a:t>Hiệu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lực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của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(</a:t>
            </a:r>
            <a:r>
              <a:rPr lang="en-US" sz="1500" kern="0" dirty="0" err="1" smtClean="0"/>
              <a:t>có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hiệu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lực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ngay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khi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đăng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kí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hoặc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có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hiệu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lực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tại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chu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kì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tiếp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theo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hoặc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có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hiệu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lực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từ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đầu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chu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kì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hiện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tại</a:t>
            </a:r>
            <a:r>
              <a:rPr lang="en-US" sz="1500" kern="0" dirty="0" smtClean="0"/>
              <a:t>, </a:t>
            </a:r>
            <a:r>
              <a:rPr lang="en-US" sz="1500" kern="0" dirty="0" err="1" smtClean="0"/>
              <a:t>có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hiệu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lực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mãi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mãi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hoặc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hết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hạn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sau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một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khoảng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thời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gian</a:t>
            </a:r>
            <a:r>
              <a:rPr lang="en-US" sz="1500" kern="0" dirty="0" smtClean="0"/>
              <a:t>…? </a:t>
            </a:r>
            <a:r>
              <a:rPr lang="en-US" sz="1500" kern="0" dirty="0" err="1" smtClean="0"/>
              <a:t>Tự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động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gia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hạn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hoặc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gia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hạn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bằng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tay</a:t>
            </a:r>
            <a:r>
              <a:rPr lang="en-US" sz="1500" kern="0" dirty="0" smtClean="0"/>
              <a:t>…? </a:t>
            </a:r>
            <a:r>
              <a:rPr lang="en-US" sz="1500" kern="0" dirty="0" err="1" smtClean="0"/>
              <a:t>Việc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hủy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bỏ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gói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cước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có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hiệu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lực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ngay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hoặc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có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hiệu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lực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từ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chu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kì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tiếp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theo</a:t>
            </a:r>
            <a:r>
              <a:rPr lang="en-US" sz="1500" kern="0" dirty="0" smtClean="0"/>
              <a:t>?)</a:t>
            </a:r>
          </a:p>
          <a:p>
            <a:pPr marL="457200" lvl="0" indent="-4572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sz="1500" kern="0" dirty="0" err="1" smtClean="0"/>
              <a:t>Các</a:t>
            </a:r>
            <a:r>
              <a:rPr lang="en-US" sz="1500" kern="0" dirty="0" smtClean="0"/>
              <a:t> </a:t>
            </a:r>
            <a:r>
              <a:rPr lang="en-US" sz="1500" kern="0" dirty="0" err="1" smtClean="0"/>
              <a:t>thông</a:t>
            </a:r>
            <a:r>
              <a:rPr lang="en-US" sz="1500" kern="0" dirty="0" smtClean="0"/>
              <a:t> tin </a:t>
            </a:r>
            <a:r>
              <a:rPr lang="en-US" sz="1500" kern="0" dirty="0" err="1" smtClean="0"/>
              <a:t>khác</a:t>
            </a:r>
            <a:r>
              <a:rPr lang="en-US" sz="1500" kern="0" dirty="0" smtClean="0"/>
              <a:t>… )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sz="1500" kern="0" dirty="0" smtClean="0">
              <a:latin typeface="+mn-lt"/>
            </a:endParaRPr>
          </a:p>
          <a:p>
            <a:pPr marL="457200" lvl="0" indent="-457200">
              <a:spcBef>
                <a:spcPct val="20000"/>
              </a:spcBef>
              <a:buClr>
                <a:schemeClr val="hlink"/>
              </a:buClr>
              <a:defRPr/>
            </a:pPr>
            <a:endParaRPr lang="en-US" sz="15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40TGp_time_mono_v2">
  <a:themeElements>
    <a:clrScheme name="Default Design 2">
      <a:dk1>
        <a:srgbClr val="2B166E"/>
      </a:dk1>
      <a:lt1>
        <a:srgbClr val="FFFFFF"/>
      </a:lt1>
      <a:dk2>
        <a:srgbClr val="336699"/>
      </a:dk2>
      <a:lt2>
        <a:srgbClr val="DDDDDD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3"/>
        </a:dk1>
        <a:lt1>
          <a:srgbClr val="FFFFFF"/>
        </a:lt1>
        <a:dk2>
          <a:srgbClr val="000000"/>
        </a:dk2>
        <a:lt2>
          <a:srgbClr val="DDDDD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040TGp_time_mono_v2</Template>
  <TotalTime>5871</TotalTime>
  <Words>487</Words>
  <Application>Microsoft Office PowerPoint</Application>
  <PresentationFormat>On-screen Show (4:3)</PresentationFormat>
  <Paragraphs>110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040TGp_time_mono_v2</vt:lpstr>
      <vt:lpstr>PowerPoint Presentation</vt:lpstr>
      <vt:lpstr>Hệ thống trả sau VNP hiện tại</vt:lpstr>
      <vt:lpstr>Nội dung dự án</vt:lpstr>
      <vt:lpstr>Phần cứng</vt:lpstr>
      <vt:lpstr>Mô hình tích hợp</vt:lpstr>
      <vt:lpstr>Question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án tính cước Các công việc đang chuẩn bị</dc:title>
  <dc:creator>thaodh</dc:creator>
  <cp:lastModifiedBy>FPT</cp:lastModifiedBy>
  <cp:revision>669</cp:revision>
  <dcterms:created xsi:type="dcterms:W3CDTF">2013-01-09T08:23:08Z</dcterms:created>
  <dcterms:modified xsi:type="dcterms:W3CDTF">2013-09-11T04:12:46Z</dcterms:modified>
</cp:coreProperties>
</file>