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8" r:id="rId1"/>
  </p:sldMasterIdLst>
  <p:notesMasterIdLst>
    <p:notesMasterId r:id="rId20"/>
  </p:notesMasterIdLst>
  <p:sldIdLst>
    <p:sldId id="630" r:id="rId2"/>
    <p:sldId id="637" r:id="rId3"/>
    <p:sldId id="638" r:id="rId4"/>
    <p:sldId id="639" r:id="rId5"/>
    <p:sldId id="640" r:id="rId6"/>
    <p:sldId id="641" r:id="rId7"/>
    <p:sldId id="642" r:id="rId8"/>
    <p:sldId id="643" r:id="rId9"/>
    <p:sldId id="645" r:id="rId10"/>
    <p:sldId id="647" r:id="rId11"/>
    <p:sldId id="651" r:id="rId12"/>
    <p:sldId id="650" r:id="rId13"/>
    <p:sldId id="631" r:id="rId14"/>
    <p:sldId id="632" r:id="rId15"/>
    <p:sldId id="635" r:id="rId16"/>
    <p:sldId id="633" r:id="rId17"/>
    <p:sldId id="634" r:id="rId18"/>
    <p:sldId id="543" r:id="rId19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itchFamily="18" charset="2"/>
      <a:defRPr sz="2400" kern="1200">
        <a:solidFill>
          <a:srgbClr val="4D4D4D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4D4D4D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81" autoAdjust="0"/>
    <p:restoredTop sz="92212" autoAdjust="0"/>
  </p:normalViewPr>
  <p:slideViewPr>
    <p:cSldViewPr snapToGrid="0" showGuides="1">
      <p:cViewPr>
        <p:scale>
          <a:sx n="100" d="100"/>
          <a:sy n="100" d="100"/>
        </p:scale>
        <p:origin x="-1860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CAD82-DC46-44CE-9FDD-B86F0A213024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2D19-FAB2-451E-8BF9-0DCEAB353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92EA32-383D-474B-8FA6-2E77189A5DF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2D19-FAB2-451E-8BF9-0DCEAB3532D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4940300"/>
            <a:ext cx="8456613" cy="938213"/>
          </a:xfrm>
          <a:noFill/>
          <a:ln w="9525">
            <a:noFill/>
          </a:ln>
        </p:spPr>
        <p:txBody>
          <a:bodyPr lIns="720000" rIns="540000"/>
          <a:lstStyle>
            <a:lvl1pPr marL="0"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892800"/>
            <a:ext cx="8456613" cy="492125"/>
          </a:xfrm>
          <a:prstGeom prst="rect">
            <a:avLst/>
          </a:prstGeom>
        </p:spPr>
        <p:txBody>
          <a:bodyPr lIns="72000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 descr="Vinapho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24175" y="0"/>
            <a:ext cx="3257550" cy="985965"/>
          </a:xfrm>
          <a:prstGeom prst="rect">
            <a:avLst/>
          </a:prstGeom>
        </p:spPr>
      </p:pic>
      <p:pic>
        <p:nvPicPr>
          <p:cNvPr id="7" name="Picture 6" descr="comverse_logo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8475" y="302400"/>
            <a:ext cx="1504950" cy="781050"/>
          </a:xfrm>
          <a:prstGeom prst="rect">
            <a:avLst/>
          </a:prstGeom>
        </p:spPr>
      </p:pic>
      <p:pic>
        <p:nvPicPr>
          <p:cNvPr id="8" name="Picture 7" descr="ELCOM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225" y="347625"/>
            <a:ext cx="1608175" cy="65131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02AEB-40E2-480C-916F-37F19B0F09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6288" y="1128713"/>
            <a:ext cx="7623175" cy="5167312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4032250" y="4151313"/>
            <a:ext cx="4013200" cy="768350"/>
            <a:chOff x="1225" y="1843"/>
            <a:chExt cx="3310" cy="634"/>
          </a:xfrm>
        </p:grpSpPr>
        <p:sp>
          <p:nvSpPr>
            <p:cNvPr id="7" name="Freeform 16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/>
              <a:ahLst/>
              <a:cxnLst>
                <a:cxn ang="0">
                  <a:pos x="428" y="4"/>
                </a:cxn>
                <a:cxn ang="0">
                  <a:pos x="428" y="4"/>
                </a:cxn>
                <a:cxn ang="0">
                  <a:pos x="426" y="42"/>
                </a:cxn>
                <a:cxn ang="0">
                  <a:pos x="420" y="46"/>
                </a:cxn>
                <a:cxn ang="0">
                  <a:pos x="420" y="46"/>
                </a:cxn>
                <a:cxn ang="0">
                  <a:pos x="332" y="44"/>
                </a:cxn>
                <a:cxn ang="0">
                  <a:pos x="244" y="42"/>
                </a:cxn>
                <a:cxn ang="0">
                  <a:pos x="244" y="42"/>
                </a:cxn>
                <a:cxn ang="0">
                  <a:pos x="242" y="120"/>
                </a:cxn>
                <a:cxn ang="0">
                  <a:pos x="242" y="120"/>
                </a:cxn>
                <a:cxn ang="0">
                  <a:pos x="242" y="198"/>
                </a:cxn>
                <a:cxn ang="0">
                  <a:pos x="244" y="276"/>
                </a:cxn>
                <a:cxn ang="0">
                  <a:pos x="244" y="276"/>
                </a:cxn>
                <a:cxn ang="0">
                  <a:pos x="246" y="448"/>
                </a:cxn>
                <a:cxn ang="0">
                  <a:pos x="246" y="448"/>
                </a:cxn>
                <a:cxn ang="0">
                  <a:pos x="250" y="552"/>
                </a:cxn>
                <a:cxn ang="0">
                  <a:pos x="244" y="556"/>
                </a:cxn>
                <a:cxn ang="0">
                  <a:pos x="244" y="556"/>
                </a:cxn>
                <a:cxn ang="0">
                  <a:pos x="192" y="558"/>
                </a:cxn>
                <a:cxn ang="0">
                  <a:pos x="188" y="554"/>
                </a:cxn>
                <a:cxn ang="0">
                  <a:pos x="188" y="554"/>
                </a:cxn>
                <a:cxn ang="0">
                  <a:pos x="190" y="470"/>
                </a:cxn>
                <a:cxn ang="0">
                  <a:pos x="190" y="470"/>
                </a:cxn>
                <a:cxn ang="0">
                  <a:pos x="188" y="42"/>
                </a:cxn>
                <a:cxn ang="0">
                  <a:pos x="188" y="42"/>
                </a:cxn>
                <a:cxn ang="0">
                  <a:pos x="4" y="46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4" y="2"/>
                </a:cxn>
                <a:cxn ang="0">
                  <a:pos x="316" y="2"/>
                </a:cxn>
                <a:cxn ang="0">
                  <a:pos x="316" y="2"/>
                </a:cxn>
                <a:cxn ang="0">
                  <a:pos x="424" y="0"/>
                </a:cxn>
                <a:cxn ang="0">
                  <a:pos x="428" y="4"/>
                </a:cxn>
              </a:cxnLst>
              <a:rect l="0" t="0" r="r" b="b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/>
              <a:ahLst/>
              <a:cxnLst>
                <a:cxn ang="0">
                  <a:pos x="352" y="624"/>
                </a:cxn>
                <a:cxn ang="0">
                  <a:pos x="298" y="622"/>
                </a:cxn>
                <a:cxn ang="0">
                  <a:pos x="298" y="492"/>
                </a:cxn>
                <a:cxn ang="0">
                  <a:pos x="298" y="384"/>
                </a:cxn>
                <a:cxn ang="0">
                  <a:pos x="296" y="340"/>
                </a:cxn>
                <a:cxn ang="0">
                  <a:pos x="292" y="318"/>
                </a:cxn>
                <a:cxn ang="0">
                  <a:pos x="286" y="298"/>
                </a:cxn>
                <a:cxn ang="0">
                  <a:pos x="272" y="278"/>
                </a:cxn>
                <a:cxn ang="0">
                  <a:pos x="252" y="264"/>
                </a:cxn>
                <a:cxn ang="0">
                  <a:pos x="240" y="260"/>
                </a:cxn>
                <a:cxn ang="0">
                  <a:pos x="214" y="256"/>
                </a:cxn>
                <a:cxn ang="0">
                  <a:pos x="200" y="254"/>
                </a:cxn>
                <a:cxn ang="0">
                  <a:pos x="164" y="258"/>
                </a:cxn>
                <a:cxn ang="0">
                  <a:pos x="126" y="270"/>
                </a:cxn>
                <a:cxn ang="0">
                  <a:pos x="108" y="278"/>
                </a:cxn>
                <a:cxn ang="0">
                  <a:pos x="76" y="296"/>
                </a:cxn>
                <a:cxn ang="0">
                  <a:pos x="62" y="308"/>
                </a:cxn>
                <a:cxn ang="0">
                  <a:pos x="62" y="316"/>
                </a:cxn>
                <a:cxn ang="0">
                  <a:pos x="68" y="620"/>
                </a:cxn>
                <a:cxn ang="0">
                  <a:pos x="64" y="624"/>
                </a:cxn>
                <a:cxn ang="0">
                  <a:pos x="8" y="620"/>
                </a:cxn>
                <a:cxn ang="0">
                  <a:pos x="10" y="276"/>
                </a:cxn>
                <a:cxn ang="0">
                  <a:pos x="10" y="210"/>
                </a:cxn>
                <a:cxn ang="0">
                  <a:pos x="6" y="78"/>
                </a:cxn>
                <a:cxn ang="0">
                  <a:pos x="6" y="8"/>
                </a:cxn>
                <a:cxn ang="0">
                  <a:pos x="60" y="0"/>
                </a:cxn>
                <a:cxn ang="0">
                  <a:pos x="64" y="4"/>
                </a:cxn>
                <a:cxn ang="0">
                  <a:pos x="62" y="126"/>
                </a:cxn>
                <a:cxn ang="0">
                  <a:pos x="62" y="262"/>
                </a:cxn>
                <a:cxn ang="0">
                  <a:pos x="98" y="242"/>
                </a:cxn>
                <a:cxn ang="0">
                  <a:pos x="136" y="226"/>
                </a:cxn>
                <a:cxn ang="0">
                  <a:pos x="176" y="216"/>
                </a:cxn>
                <a:cxn ang="0">
                  <a:pos x="218" y="212"/>
                </a:cxn>
                <a:cxn ang="0">
                  <a:pos x="238" y="214"/>
                </a:cxn>
                <a:cxn ang="0">
                  <a:pos x="274" y="222"/>
                </a:cxn>
                <a:cxn ang="0">
                  <a:pos x="290" y="228"/>
                </a:cxn>
                <a:cxn ang="0">
                  <a:pos x="318" y="248"/>
                </a:cxn>
                <a:cxn ang="0">
                  <a:pos x="338" y="278"/>
                </a:cxn>
                <a:cxn ang="0">
                  <a:pos x="342" y="288"/>
                </a:cxn>
                <a:cxn ang="0">
                  <a:pos x="350" y="326"/>
                </a:cxn>
                <a:cxn ang="0">
                  <a:pos x="350" y="378"/>
                </a:cxn>
                <a:cxn ang="0">
                  <a:pos x="352" y="458"/>
                </a:cxn>
                <a:cxn ang="0">
                  <a:pos x="352" y="624"/>
                </a:cxn>
              </a:cxnLst>
              <a:rect l="0" t="0" r="r" b="b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8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/>
              <a:ahLst/>
              <a:cxnLst>
                <a:cxn ang="0">
                  <a:pos x="276" y="414"/>
                </a:cxn>
                <a:cxn ang="0">
                  <a:pos x="270" y="382"/>
                </a:cxn>
                <a:cxn ang="0">
                  <a:pos x="226" y="406"/>
                </a:cxn>
                <a:cxn ang="0">
                  <a:pos x="178" y="420"/>
                </a:cxn>
                <a:cxn ang="0">
                  <a:pos x="144" y="422"/>
                </a:cxn>
                <a:cxn ang="0">
                  <a:pos x="88" y="412"/>
                </a:cxn>
                <a:cxn ang="0">
                  <a:pos x="52" y="394"/>
                </a:cxn>
                <a:cxn ang="0">
                  <a:pos x="32" y="376"/>
                </a:cxn>
                <a:cxn ang="0">
                  <a:pos x="12" y="346"/>
                </a:cxn>
                <a:cxn ang="0">
                  <a:pos x="2" y="308"/>
                </a:cxn>
                <a:cxn ang="0">
                  <a:pos x="2" y="270"/>
                </a:cxn>
                <a:cxn ang="0">
                  <a:pos x="28" y="214"/>
                </a:cxn>
                <a:cxn ang="0">
                  <a:pos x="58" y="188"/>
                </a:cxn>
                <a:cxn ang="0">
                  <a:pos x="96" y="172"/>
                </a:cxn>
                <a:cxn ang="0">
                  <a:pos x="182" y="150"/>
                </a:cxn>
                <a:cxn ang="0">
                  <a:pos x="270" y="124"/>
                </a:cxn>
                <a:cxn ang="0">
                  <a:pos x="264" y="84"/>
                </a:cxn>
                <a:cxn ang="0">
                  <a:pos x="246" y="60"/>
                </a:cxn>
                <a:cxn ang="0">
                  <a:pos x="196" y="42"/>
                </a:cxn>
                <a:cxn ang="0">
                  <a:pos x="142" y="44"/>
                </a:cxn>
                <a:cxn ang="0">
                  <a:pos x="54" y="72"/>
                </a:cxn>
                <a:cxn ang="0">
                  <a:pos x="50" y="50"/>
                </a:cxn>
                <a:cxn ang="0">
                  <a:pos x="54" y="26"/>
                </a:cxn>
                <a:cxn ang="0">
                  <a:pos x="118" y="8"/>
                </a:cxn>
                <a:cxn ang="0">
                  <a:pos x="184" y="0"/>
                </a:cxn>
                <a:cxn ang="0">
                  <a:pos x="242" y="8"/>
                </a:cxn>
                <a:cxn ang="0">
                  <a:pos x="278" y="22"/>
                </a:cxn>
                <a:cxn ang="0">
                  <a:pos x="314" y="64"/>
                </a:cxn>
                <a:cxn ang="0">
                  <a:pos x="320" y="92"/>
                </a:cxn>
                <a:cxn ang="0">
                  <a:pos x="322" y="120"/>
                </a:cxn>
                <a:cxn ang="0">
                  <a:pos x="320" y="304"/>
                </a:cxn>
                <a:cxn ang="0">
                  <a:pos x="320" y="412"/>
                </a:cxn>
                <a:cxn ang="0">
                  <a:pos x="204" y="188"/>
                </a:cxn>
                <a:cxn ang="0">
                  <a:pos x="134" y="204"/>
                </a:cxn>
                <a:cxn ang="0">
                  <a:pos x="102" y="216"/>
                </a:cxn>
                <a:cxn ang="0">
                  <a:pos x="78" y="234"/>
                </a:cxn>
                <a:cxn ang="0">
                  <a:pos x="56" y="276"/>
                </a:cxn>
                <a:cxn ang="0">
                  <a:pos x="58" y="312"/>
                </a:cxn>
                <a:cxn ang="0">
                  <a:pos x="86" y="356"/>
                </a:cxn>
                <a:cxn ang="0">
                  <a:pos x="118" y="374"/>
                </a:cxn>
                <a:cxn ang="0">
                  <a:pos x="156" y="380"/>
                </a:cxn>
                <a:cxn ang="0">
                  <a:pos x="202" y="374"/>
                </a:cxn>
                <a:cxn ang="0">
                  <a:pos x="244" y="356"/>
                </a:cxn>
                <a:cxn ang="0">
                  <a:pos x="270" y="180"/>
                </a:cxn>
              </a:cxnLst>
              <a:rect l="0" t="0" r="r" b="b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/>
              <a:ahLst/>
              <a:cxnLst>
                <a:cxn ang="0">
                  <a:pos x="352" y="412"/>
                </a:cxn>
                <a:cxn ang="0">
                  <a:pos x="296" y="408"/>
                </a:cxn>
                <a:cxn ang="0">
                  <a:pos x="296" y="308"/>
                </a:cxn>
                <a:cxn ang="0">
                  <a:pos x="294" y="158"/>
                </a:cxn>
                <a:cxn ang="0">
                  <a:pos x="294" y="114"/>
                </a:cxn>
                <a:cxn ang="0">
                  <a:pos x="288" y="96"/>
                </a:cxn>
                <a:cxn ang="0">
                  <a:pos x="280" y="78"/>
                </a:cxn>
                <a:cxn ang="0">
                  <a:pos x="268" y="64"/>
                </a:cxn>
                <a:cxn ang="0">
                  <a:pos x="252" y="54"/>
                </a:cxn>
                <a:cxn ang="0">
                  <a:pos x="242" y="50"/>
                </a:cxn>
                <a:cxn ang="0">
                  <a:pos x="202" y="44"/>
                </a:cxn>
                <a:cxn ang="0">
                  <a:pos x="182" y="46"/>
                </a:cxn>
                <a:cxn ang="0">
                  <a:pos x="144" y="52"/>
                </a:cxn>
                <a:cxn ang="0">
                  <a:pos x="110" y="66"/>
                </a:cxn>
                <a:cxn ang="0">
                  <a:pos x="76" y="84"/>
                </a:cxn>
                <a:cxn ang="0">
                  <a:pos x="60" y="114"/>
                </a:cxn>
                <a:cxn ang="0">
                  <a:pos x="62" y="188"/>
                </a:cxn>
                <a:cxn ang="0">
                  <a:pos x="66" y="334"/>
                </a:cxn>
                <a:cxn ang="0">
                  <a:pos x="62" y="412"/>
                </a:cxn>
                <a:cxn ang="0">
                  <a:pos x="12" y="414"/>
                </a:cxn>
                <a:cxn ang="0">
                  <a:pos x="8" y="408"/>
                </a:cxn>
                <a:cxn ang="0">
                  <a:pos x="10" y="252"/>
                </a:cxn>
                <a:cxn ang="0">
                  <a:pos x="6" y="136"/>
                </a:cxn>
                <a:cxn ang="0">
                  <a:pos x="4" y="14"/>
                </a:cxn>
                <a:cxn ang="0">
                  <a:pos x="56" y="6"/>
                </a:cxn>
                <a:cxn ang="0">
                  <a:pos x="60" y="10"/>
                </a:cxn>
                <a:cxn ang="0">
                  <a:pos x="58" y="52"/>
                </a:cxn>
                <a:cxn ang="0">
                  <a:pos x="134" y="14"/>
                </a:cxn>
                <a:cxn ang="0">
                  <a:pos x="152" y="8"/>
                </a:cxn>
                <a:cxn ang="0">
                  <a:pos x="194" y="2"/>
                </a:cxn>
                <a:cxn ang="0">
                  <a:pos x="216" y="0"/>
                </a:cxn>
                <a:cxn ang="0">
                  <a:pos x="254" y="4"/>
                </a:cxn>
                <a:cxn ang="0">
                  <a:pos x="288" y="16"/>
                </a:cxn>
                <a:cxn ang="0">
                  <a:pos x="304" y="24"/>
                </a:cxn>
                <a:cxn ang="0">
                  <a:pos x="328" y="50"/>
                </a:cxn>
                <a:cxn ang="0">
                  <a:pos x="338" y="66"/>
                </a:cxn>
                <a:cxn ang="0">
                  <a:pos x="346" y="88"/>
                </a:cxn>
                <a:cxn ang="0">
                  <a:pos x="350" y="114"/>
                </a:cxn>
                <a:cxn ang="0">
                  <a:pos x="350" y="166"/>
                </a:cxn>
                <a:cxn ang="0">
                  <a:pos x="352" y="246"/>
                </a:cxn>
                <a:cxn ang="0">
                  <a:pos x="352" y="412"/>
                </a:cxn>
              </a:cxnLst>
              <a:rect l="0" t="0" r="r" b="b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/>
              <a:ahLst/>
              <a:cxnLst>
                <a:cxn ang="0">
                  <a:pos x="332" y="624"/>
                </a:cxn>
                <a:cxn ang="0">
                  <a:pos x="332" y="624"/>
                </a:cxn>
                <a:cxn ang="0">
                  <a:pos x="310" y="622"/>
                </a:cxn>
                <a:cxn ang="0">
                  <a:pos x="310" y="622"/>
                </a:cxn>
                <a:cxn ang="0">
                  <a:pos x="270" y="626"/>
                </a:cxn>
                <a:cxn ang="0">
                  <a:pos x="260" y="622"/>
                </a:cxn>
                <a:cxn ang="0">
                  <a:pos x="260" y="622"/>
                </a:cxn>
                <a:cxn ang="0">
                  <a:pos x="162" y="506"/>
                </a:cxn>
                <a:cxn ang="0">
                  <a:pos x="62" y="390"/>
                </a:cxn>
                <a:cxn ang="0">
                  <a:pos x="62" y="412"/>
                </a:cxn>
                <a:cxn ang="0">
                  <a:pos x="62" y="412"/>
                </a:cxn>
                <a:cxn ang="0">
                  <a:pos x="62" y="490"/>
                </a:cxn>
                <a:cxn ang="0">
                  <a:pos x="66" y="568"/>
                </a:cxn>
                <a:cxn ang="0">
                  <a:pos x="66" y="568"/>
                </a:cxn>
                <a:cxn ang="0">
                  <a:pos x="68" y="620"/>
                </a:cxn>
                <a:cxn ang="0">
                  <a:pos x="62" y="624"/>
                </a:cxn>
                <a:cxn ang="0">
                  <a:pos x="62" y="624"/>
                </a:cxn>
                <a:cxn ang="0">
                  <a:pos x="14" y="626"/>
                </a:cxn>
                <a:cxn ang="0">
                  <a:pos x="8" y="620"/>
                </a:cxn>
                <a:cxn ang="0">
                  <a:pos x="8" y="284"/>
                </a:cxn>
                <a:cxn ang="0">
                  <a:pos x="8" y="284"/>
                </a:cxn>
                <a:cxn ang="0">
                  <a:pos x="6" y="148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58" y="0"/>
                </a:cxn>
                <a:cxn ang="0">
                  <a:pos x="64" y="6"/>
                </a:cxn>
                <a:cxn ang="0">
                  <a:pos x="64" y="6"/>
                </a:cxn>
                <a:cxn ang="0">
                  <a:pos x="62" y="100"/>
                </a:cxn>
                <a:cxn ang="0">
                  <a:pos x="62" y="382"/>
                </a:cxn>
                <a:cxn ang="0">
                  <a:pos x="138" y="310"/>
                </a:cxn>
                <a:cxn ang="0">
                  <a:pos x="138" y="310"/>
                </a:cxn>
                <a:cxn ang="0">
                  <a:pos x="182" y="268"/>
                </a:cxn>
                <a:cxn ang="0">
                  <a:pos x="222" y="226"/>
                </a:cxn>
                <a:cxn ang="0">
                  <a:pos x="234" y="222"/>
                </a:cxn>
                <a:cxn ang="0">
                  <a:pos x="294" y="222"/>
                </a:cxn>
                <a:cxn ang="0">
                  <a:pos x="298" y="228"/>
                </a:cxn>
                <a:cxn ang="0">
                  <a:pos x="298" y="228"/>
                </a:cxn>
                <a:cxn ang="0">
                  <a:pos x="210" y="304"/>
                </a:cxn>
                <a:cxn ang="0">
                  <a:pos x="124" y="382"/>
                </a:cxn>
                <a:cxn ang="0">
                  <a:pos x="202" y="472"/>
                </a:cxn>
                <a:cxn ang="0">
                  <a:pos x="202" y="472"/>
                </a:cxn>
                <a:cxn ang="0">
                  <a:pos x="274" y="550"/>
                </a:cxn>
                <a:cxn ang="0">
                  <a:pos x="274" y="550"/>
                </a:cxn>
                <a:cxn ang="0">
                  <a:pos x="304" y="584"/>
                </a:cxn>
                <a:cxn ang="0">
                  <a:pos x="336" y="618"/>
                </a:cxn>
                <a:cxn ang="0">
                  <a:pos x="332" y="624"/>
                </a:cxn>
              </a:cxnLst>
              <a:rect l="0" t="0" r="r" b="b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/>
              <a:ahLst/>
              <a:cxnLst>
                <a:cxn ang="0">
                  <a:pos x="428" y="8"/>
                </a:cxn>
                <a:cxn ang="0">
                  <a:pos x="428" y="8"/>
                </a:cxn>
                <a:cxn ang="0">
                  <a:pos x="380" y="90"/>
                </a:cxn>
                <a:cxn ang="0">
                  <a:pos x="332" y="172"/>
                </a:cxn>
                <a:cxn ang="0">
                  <a:pos x="238" y="330"/>
                </a:cxn>
                <a:cxn ang="0">
                  <a:pos x="238" y="338"/>
                </a:cxn>
                <a:cxn ang="0">
                  <a:pos x="238" y="338"/>
                </a:cxn>
                <a:cxn ang="0">
                  <a:pos x="240" y="446"/>
                </a:cxn>
                <a:cxn ang="0">
                  <a:pos x="244" y="554"/>
                </a:cxn>
                <a:cxn ang="0">
                  <a:pos x="238" y="558"/>
                </a:cxn>
                <a:cxn ang="0">
                  <a:pos x="238" y="558"/>
                </a:cxn>
                <a:cxn ang="0">
                  <a:pos x="188" y="560"/>
                </a:cxn>
                <a:cxn ang="0">
                  <a:pos x="182" y="556"/>
                </a:cxn>
                <a:cxn ang="0">
                  <a:pos x="182" y="556"/>
                </a:cxn>
                <a:cxn ang="0">
                  <a:pos x="184" y="468"/>
                </a:cxn>
                <a:cxn ang="0">
                  <a:pos x="184" y="382"/>
                </a:cxn>
                <a:cxn ang="0">
                  <a:pos x="184" y="382"/>
                </a:cxn>
                <a:cxn ang="0">
                  <a:pos x="182" y="334"/>
                </a:cxn>
                <a:cxn ang="0">
                  <a:pos x="94" y="174"/>
                </a:cxn>
                <a:cxn ang="0">
                  <a:pos x="94" y="174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0" y="0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140" y="146"/>
                </a:cxn>
                <a:cxn ang="0">
                  <a:pos x="214" y="286"/>
                </a:cxn>
                <a:cxn ang="0">
                  <a:pos x="214" y="286"/>
                </a:cxn>
                <a:cxn ang="0">
                  <a:pos x="254" y="218"/>
                </a:cxn>
                <a:cxn ang="0">
                  <a:pos x="294" y="148"/>
                </a:cxn>
                <a:cxn ang="0">
                  <a:pos x="332" y="76"/>
                </a:cxn>
                <a:cxn ang="0">
                  <a:pos x="368" y="6"/>
                </a:cxn>
                <a:cxn ang="0">
                  <a:pos x="374" y="2"/>
                </a:cxn>
                <a:cxn ang="0">
                  <a:pos x="424" y="2"/>
                </a:cxn>
                <a:cxn ang="0">
                  <a:pos x="428" y="8"/>
                </a:cxn>
              </a:cxnLst>
              <a:rect l="0" t="0" r="r" b="b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/>
              <a:ahLst/>
              <a:cxnLst>
                <a:cxn ang="0">
                  <a:pos x="396" y="232"/>
                </a:cxn>
                <a:cxn ang="0">
                  <a:pos x="386" y="292"/>
                </a:cxn>
                <a:cxn ang="0">
                  <a:pos x="362" y="344"/>
                </a:cxn>
                <a:cxn ang="0">
                  <a:pos x="338" y="374"/>
                </a:cxn>
                <a:cxn ang="0">
                  <a:pos x="288" y="406"/>
                </a:cxn>
                <a:cxn ang="0">
                  <a:pos x="224" y="420"/>
                </a:cxn>
                <a:cxn ang="0">
                  <a:pos x="172" y="420"/>
                </a:cxn>
                <a:cxn ang="0">
                  <a:pos x="108" y="406"/>
                </a:cxn>
                <a:cxn ang="0">
                  <a:pos x="60" y="374"/>
                </a:cxn>
                <a:cxn ang="0">
                  <a:pos x="36" y="344"/>
                </a:cxn>
                <a:cxn ang="0">
                  <a:pos x="12" y="292"/>
                </a:cxn>
                <a:cxn ang="0">
                  <a:pos x="0" y="232"/>
                </a:cxn>
                <a:cxn ang="0">
                  <a:pos x="0" y="188"/>
                </a:cxn>
                <a:cxn ang="0">
                  <a:pos x="12" y="126"/>
                </a:cxn>
                <a:cxn ang="0">
                  <a:pos x="38" y="74"/>
                </a:cxn>
                <a:cxn ang="0">
                  <a:pos x="64" y="46"/>
                </a:cxn>
                <a:cxn ang="0">
                  <a:pos x="114" y="16"/>
                </a:cxn>
                <a:cxn ang="0">
                  <a:pos x="180" y="2"/>
                </a:cxn>
                <a:cxn ang="0">
                  <a:pos x="230" y="2"/>
                </a:cxn>
                <a:cxn ang="0">
                  <a:pos x="292" y="18"/>
                </a:cxn>
                <a:cxn ang="0">
                  <a:pos x="340" y="48"/>
                </a:cxn>
                <a:cxn ang="0">
                  <a:pos x="364" y="78"/>
                </a:cxn>
                <a:cxn ang="0">
                  <a:pos x="386" y="130"/>
                </a:cxn>
                <a:cxn ang="0">
                  <a:pos x="396" y="190"/>
                </a:cxn>
                <a:cxn ang="0">
                  <a:pos x="340" y="218"/>
                </a:cxn>
                <a:cxn ang="0">
                  <a:pos x="334" y="154"/>
                </a:cxn>
                <a:cxn ang="0">
                  <a:pos x="312" y="98"/>
                </a:cxn>
                <a:cxn ang="0">
                  <a:pos x="284" y="66"/>
                </a:cxn>
                <a:cxn ang="0">
                  <a:pos x="256" y="50"/>
                </a:cxn>
                <a:cxn ang="0">
                  <a:pos x="202" y="42"/>
                </a:cxn>
                <a:cxn ang="0">
                  <a:pos x="164" y="46"/>
                </a:cxn>
                <a:cxn ang="0">
                  <a:pos x="118" y="62"/>
                </a:cxn>
                <a:cxn ang="0">
                  <a:pos x="88" y="92"/>
                </a:cxn>
                <a:cxn ang="0">
                  <a:pos x="74" y="118"/>
                </a:cxn>
                <a:cxn ang="0">
                  <a:pos x="56" y="208"/>
                </a:cxn>
                <a:cxn ang="0">
                  <a:pos x="64" y="272"/>
                </a:cxn>
                <a:cxn ang="0">
                  <a:pos x="74" y="302"/>
                </a:cxn>
                <a:cxn ang="0">
                  <a:pos x="86" y="328"/>
                </a:cxn>
                <a:cxn ang="0">
                  <a:pos x="118" y="360"/>
                </a:cxn>
                <a:cxn ang="0">
                  <a:pos x="164" y="378"/>
                </a:cxn>
                <a:cxn ang="0">
                  <a:pos x="202" y="380"/>
                </a:cxn>
                <a:cxn ang="0">
                  <a:pos x="254" y="374"/>
                </a:cxn>
                <a:cxn ang="0">
                  <a:pos x="292" y="352"/>
                </a:cxn>
                <a:cxn ang="0">
                  <a:pos x="312" y="330"/>
                </a:cxn>
                <a:cxn ang="0">
                  <a:pos x="340" y="248"/>
                </a:cxn>
              </a:cxnLst>
              <a:rect l="0" t="0" r="r" b="b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/>
              <a:ahLst/>
              <a:cxnLst>
                <a:cxn ang="0">
                  <a:pos x="300" y="408"/>
                </a:cxn>
                <a:cxn ang="0">
                  <a:pos x="296" y="404"/>
                </a:cxn>
                <a:cxn ang="0">
                  <a:pos x="296" y="368"/>
                </a:cxn>
                <a:cxn ang="0">
                  <a:pos x="264" y="388"/>
                </a:cxn>
                <a:cxn ang="0">
                  <a:pos x="228" y="404"/>
                </a:cxn>
                <a:cxn ang="0">
                  <a:pos x="190" y="412"/>
                </a:cxn>
                <a:cxn ang="0">
                  <a:pos x="150" y="416"/>
                </a:cxn>
                <a:cxn ang="0">
                  <a:pos x="124" y="414"/>
                </a:cxn>
                <a:cxn ang="0">
                  <a:pos x="102" y="410"/>
                </a:cxn>
                <a:cxn ang="0">
                  <a:pos x="56" y="390"/>
                </a:cxn>
                <a:cxn ang="0">
                  <a:pos x="44" y="382"/>
                </a:cxn>
                <a:cxn ang="0">
                  <a:pos x="28" y="362"/>
                </a:cxn>
                <a:cxn ang="0">
                  <a:pos x="20" y="352"/>
                </a:cxn>
                <a:cxn ang="0">
                  <a:pos x="6" y="304"/>
                </a:cxn>
                <a:cxn ang="0">
                  <a:pos x="2" y="278"/>
                </a:cxn>
                <a:cxn ang="0">
                  <a:pos x="2" y="252"/>
                </a:cxn>
                <a:cxn ang="0">
                  <a:pos x="2" y="154"/>
                </a:cxn>
                <a:cxn ang="0">
                  <a:pos x="2" y="82"/>
                </a:cxn>
                <a:cxn ang="0">
                  <a:pos x="4" y="2"/>
                </a:cxn>
                <a:cxn ang="0">
                  <a:pos x="56" y="0"/>
                </a:cxn>
                <a:cxn ang="0">
                  <a:pos x="62" y="6"/>
                </a:cxn>
                <a:cxn ang="0">
                  <a:pos x="58" y="156"/>
                </a:cxn>
                <a:cxn ang="0">
                  <a:pos x="58" y="252"/>
                </a:cxn>
                <a:cxn ang="0">
                  <a:pos x="64" y="298"/>
                </a:cxn>
                <a:cxn ang="0">
                  <a:pos x="70" y="320"/>
                </a:cxn>
                <a:cxn ang="0">
                  <a:pos x="80" y="338"/>
                </a:cxn>
                <a:cxn ang="0">
                  <a:pos x="92" y="354"/>
                </a:cxn>
                <a:cxn ang="0">
                  <a:pos x="112" y="366"/>
                </a:cxn>
                <a:cxn ang="0">
                  <a:pos x="134" y="372"/>
                </a:cxn>
                <a:cxn ang="0">
                  <a:pos x="162" y="374"/>
                </a:cxn>
                <a:cxn ang="0">
                  <a:pos x="182" y="374"/>
                </a:cxn>
                <a:cxn ang="0">
                  <a:pos x="218" y="368"/>
                </a:cxn>
                <a:cxn ang="0">
                  <a:pos x="250" y="354"/>
                </a:cxn>
                <a:cxn ang="0">
                  <a:pos x="280" y="336"/>
                </a:cxn>
                <a:cxn ang="0">
                  <a:pos x="294" y="270"/>
                </a:cxn>
                <a:cxn ang="0">
                  <a:pos x="294" y="204"/>
                </a:cxn>
                <a:cxn ang="0">
                  <a:pos x="288" y="8"/>
                </a:cxn>
                <a:cxn ang="0">
                  <a:pos x="292" y="2"/>
                </a:cxn>
                <a:cxn ang="0">
                  <a:pos x="342" y="0"/>
                </a:cxn>
                <a:cxn ang="0">
                  <a:pos x="346" y="6"/>
                </a:cxn>
                <a:cxn ang="0">
                  <a:pos x="346" y="162"/>
                </a:cxn>
                <a:cxn ang="0">
                  <a:pos x="352" y="402"/>
                </a:cxn>
              </a:cxnLst>
              <a:rect l="0" t="0" r="r" b="b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482975" y="5240212"/>
            <a:ext cx="5119688" cy="6508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2" descr="shadow"/>
          <p:cNvPicPr>
            <a:picLocks noChangeAspect="1" noChangeArrowheads="1"/>
          </p:cNvPicPr>
          <p:nvPr/>
        </p:nvPicPr>
        <p:blipFill>
          <a:blip r:embed="rId5" cstate="screen"/>
          <a:srcRect b="-540"/>
          <a:stretch>
            <a:fillRect/>
          </a:stretch>
        </p:blipFill>
        <p:spPr bwMode="auto">
          <a:xfrm>
            <a:off x="0" y="900113"/>
            <a:ext cx="9144000" cy="420687"/>
          </a:xfrm>
          <a:prstGeom prst="rect">
            <a:avLst/>
          </a:prstGeom>
          <a:noFill/>
        </p:spPr>
      </p:pic>
      <p:sp>
        <p:nvSpPr>
          <p:cNvPr id="451607" name="Rectangle 23"/>
          <p:cNvSpPr>
            <a:spLocks noGrp="1" noChangeArrowheads="1"/>
          </p:cNvSpPr>
          <p:nvPr>
            <p:ph type="title"/>
          </p:nvPr>
        </p:nvSpPr>
        <p:spPr bwMode="gray">
          <a:xfrm>
            <a:off x="0" y="63500"/>
            <a:ext cx="9144000" cy="84931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1609" name="Rectangle 2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-158750" y="6578600"/>
            <a:ext cx="965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BC6D984-658F-4BF4-90C1-66121686C5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marL="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527050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982663" indent="-27622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3pPr>
      <a:lvl4pPr marL="1343025" indent="-180975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4pPr>
      <a:lvl5pPr marL="17907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5pPr>
      <a:lvl6pPr marL="22479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6pPr>
      <a:lvl7pPr marL="27051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7pPr>
      <a:lvl8pPr marL="31623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8pPr>
      <a:lvl9pPr marL="3619500" indent="-266700" algn="l" defTabSz="91281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0300"/>
            <a:ext cx="9144000" cy="938213"/>
          </a:xfrm>
        </p:spPr>
        <p:txBody>
          <a:bodyPr/>
          <a:lstStyle/>
          <a:p>
            <a:r>
              <a:rPr lang="en-US" dirty="0" smtClean="0"/>
              <a:t>04 </a:t>
            </a:r>
            <a:r>
              <a:rPr lang="en-US" dirty="0" smtClean="0"/>
              <a:t>– CC Batch Bulk load and Voucher</a:t>
            </a:r>
            <a:endParaRPr lang="en-US" dirty="0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5892800"/>
            <a:ext cx="9144000" cy="49212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yriad Pro"/>
              </a:rPr>
              <a:t>Recharge Control Table</a:t>
            </a:r>
          </a:p>
        </p:txBody>
      </p:sp>
      <p:pic>
        <p:nvPicPr>
          <p:cNvPr id="1249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10310905" cy="6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2095500"/>
            <a:ext cx="6283730" cy="511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133600"/>
            <a:ext cx="629415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Due to the prepaid will not fully enable in Comverse ONE.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/>
              <a:t>On top of that the RTBS Voucher server will be the main voucher server therefore the integration to RTBS voucher server will be done through the recharge proxy solution.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/>
              <a:t>The Comverse ONE voucher generator may not need to use officially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/>
              <a:t>We will configure and make it readies for ATP</a:t>
            </a:r>
          </a:p>
          <a:p>
            <a:pPr marL="342900" indent="-342900"/>
            <a:endParaRPr lang="en-US" sz="170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0300"/>
            <a:ext cx="9144000" cy="938213"/>
          </a:xfrm>
        </p:spPr>
        <p:txBody>
          <a:bodyPr/>
          <a:lstStyle/>
          <a:p>
            <a:r>
              <a:rPr lang="en-US" dirty="0" smtClean="0"/>
              <a:t>CC Batch</a:t>
            </a:r>
            <a:endParaRPr lang="en-US" dirty="0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5892800"/>
            <a:ext cx="9144000" cy="49212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Batch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CC Batch application enables </a:t>
            </a:r>
            <a:r>
              <a:rPr lang="en-US" sz="1700" b="1" u="sng" dirty="0" smtClean="0">
                <a:solidFill>
                  <a:srgbClr val="FF0000"/>
                </a:solidFill>
              </a:rPr>
              <a:t>bulk creation of recharge vouchers and subscribers.</a:t>
            </a:r>
            <a:r>
              <a:rPr lang="en-US" sz="1700" dirty="0" smtClean="0"/>
              <a:t> It also provide GUI based interface</a:t>
            </a:r>
          </a:p>
          <a:p>
            <a:endParaRPr lang="en-US" sz="1700" dirty="0" smtClean="0"/>
          </a:p>
          <a:p>
            <a:r>
              <a:rPr lang="en-US" sz="1700" dirty="0" smtClean="0"/>
              <a:t>In this project CC Batch will be used for batch postpaid migration (either stack migration or bulk migration)</a:t>
            </a:r>
          </a:p>
          <a:p>
            <a:endParaRPr lang="en-US" sz="1700" dirty="0" smtClean="0"/>
          </a:p>
          <a:p>
            <a:r>
              <a:rPr lang="en-US" sz="1700" dirty="0" smtClean="0"/>
              <a:t>CC Batch processes files containing commands that  create vouchers and subscribers. CC Batch interfaces with the Comverse ONE‘s Unified API to provide secure login and other services. CC Batch generates a log file that contains the API’s responses to the executed commands as well as any error response. </a:t>
            </a:r>
          </a:p>
          <a:p>
            <a:endParaRPr lang="en-US" sz="1700" dirty="0" smtClean="0"/>
          </a:p>
          <a:p>
            <a:r>
              <a:rPr lang="en-US" sz="1700" dirty="0" smtClean="0"/>
              <a:t>CC Batch allows you to create anonymous accounts to support the pre-activation of pre-paid cards. It instantiates an order that does the following: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/>
              <a:t>Creates anonymous accounts and subscribers,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/>
              <a:t>Assigns bundles or primary offers,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/>
              <a:t>Associates MSISDN and SIM/IMSI with the subscribers.</a:t>
            </a:r>
            <a:endParaRPr lang="en-US" sz="17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Batch – Input (1)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Vouchers information which are generated by Voucher Card generator tools</a:t>
            </a:r>
          </a:p>
          <a:p>
            <a:endParaRPr lang="en-US" sz="17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8037" y="1438274"/>
            <a:ext cx="3563975" cy="541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6" y="1452564"/>
            <a:ext cx="3428999" cy="337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Batch – Input (2)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Subscribers information which are provided by BSS system as part of bulk subscriber loading. The file format will be in the XML type. </a:t>
            </a:r>
            <a:endParaRPr 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367" y="1723490"/>
            <a:ext cx="8343633" cy="551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CC Batch </a:t>
            </a:r>
            <a:r>
              <a:rPr lang="en-US" dirty="0" smtClean="0"/>
              <a:t>– User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5" y="1137285"/>
            <a:ext cx="8604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8365" y="1993900"/>
            <a:ext cx="861695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We recommend customer to use CC Batch for the following purpose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/>
              <a:t>Stack migration of postpaid subscribers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/>
              <a:t>Bulk migration of postpaid subscribers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700" dirty="0" smtClean="0"/>
          </a:p>
          <a:p>
            <a:pPr marL="342900" indent="-342900"/>
            <a:endParaRPr lang="en-US" sz="17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752850" y="304800"/>
            <a:ext cx="1438275" cy="3429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Recommendation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0300"/>
            <a:ext cx="9144000" cy="938213"/>
          </a:xfrm>
        </p:spPr>
        <p:txBody>
          <a:bodyPr/>
          <a:lstStyle/>
          <a:p>
            <a:r>
              <a:rPr lang="en-US" dirty="0" smtClean="0"/>
              <a:t>Voucher &amp; Recharge</a:t>
            </a:r>
            <a:endParaRPr lang="en-US" dirty="0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924523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355217"/>
            <a:ext cx="9144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5892800"/>
            <a:ext cx="9144000" cy="49212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Voucher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700" dirty="0" smtClean="0"/>
              <a:t>Comverse ONE Card Generator is an off-line  software package used to create batches of recharge vouchers cards. </a:t>
            </a:r>
          </a:p>
          <a:p>
            <a:endParaRPr lang="en-US" sz="1700" dirty="0" smtClean="0"/>
          </a:p>
          <a:p>
            <a:r>
              <a:rPr lang="en-US" sz="1700" dirty="0" smtClean="0"/>
              <a:t>Card Generator is installed on a standalone Windows machine. For security reasons, it is separate from Comverse ONE, and must be protected from unauthorized access</a:t>
            </a:r>
          </a:p>
          <a:p>
            <a:endParaRPr lang="en-US" sz="1700" dirty="0" smtClean="0"/>
          </a:p>
          <a:p>
            <a:r>
              <a:rPr lang="en-US" sz="1700" dirty="0" smtClean="0"/>
              <a:t>Card Generator uses a sophisticated pseudo-random number algorithm to generate the identifying codes for recharge vouchers cards. When the Card Generator is installed, a unique signature is provided to personalize the algorithm for that specific Card Generator, so that other Card Generators cannot produce the same pseudo-random numbers.</a:t>
            </a:r>
          </a:p>
          <a:p>
            <a:endParaRPr lang="en-US" sz="1700" dirty="0" smtClean="0"/>
          </a:p>
          <a:p>
            <a:r>
              <a:rPr lang="en-US" sz="1700" dirty="0" smtClean="0"/>
              <a:t>The number generation algorithm produces identifying numbers that are long enough (from 9 to 30 digits, inclusive) to make it almost impossible  to calculate or deduce other valid numbers from known recharge voucher numbers</a:t>
            </a:r>
            <a:endParaRPr lang="en-US" sz="17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Voucher Tools – User Interface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8"/>
            <a:ext cx="31051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5" y="1295400"/>
            <a:ext cx="31242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304925"/>
            <a:ext cx="2934571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Voucher Tools – User Interface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1028700"/>
            <a:ext cx="2962275" cy="111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"/>
          <p:cNvGrpSpPr/>
          <p:nvPr/>
        </p:nvGrpSpPr>
        <p:grpSpPr>
          <a:xfrm>
            <a:off x="419100" y="1458445"/>
            <a:ext cx="9124950" cy="4559299"/>
            <a:chOff x="495300" y="1372720"/>
            <a:chExt cx="9124950" cy="455929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" y="1372720"/>
              <a:ext cx="9124950" cy="455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38425" y="1833563"/>
              <a:ext cx="247650" cy="3243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4462" y="2216471"/>
            <a:ext cx="3767137" cy="433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9013" y="4010025"/>
            <a:ext cx="43719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Voucher Tools – State/State Transition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4" y="1090614"/>
            <a:ext cx="3649162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968" y="2344169"/>
            <a:ext cx="7986032" cy="437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Voucher Tools – Voucher Life Cycle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1281113"/>
            <a:ext cx="38290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5775" y="1533525"/>
            <a:ext cx="3733800" cy="4286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750" y="1743075"/>
            <a:ext cx="4152900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following are the state transition rules for vouchers: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The default recharge voucher state is Idle.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The recharge voucher state can transition from Idle to any state other than Used.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The recharge voucher state cannot transition to Idle from any state.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The recharge voucher state cannot transition to any state if it has been set to Disqualified, Expired, Used, or Stolen.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The recharge voucher state cannot transition from Shipped to Used.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/>
              <a:t>The recharge voucher state cannot transition from Active to Shipped.</a:t>
            </a:r>
            <a:endParaRPr lang="en-US" sz="14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Voucher Tools -- 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2AEB-40E2-480C-916F-37F19B0F09E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185863"/>
            <a:ext cx="59150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76300" y="5762625"/>
            <a:ext cx="7715249" cy="809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700" dirty="0" smtClean="0"/>
              <a:t>For security purposes, Comverse ONE provides the ability to store voucher card codes in hashed format in the database, using the non-reversible hashing algorithms</a:t>
            </a:r>
            <a:endParaRPr lang="en-US" sz="17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Myriad Pro"/>
              </a:rPr>
              <a:t>Non-Voucher Recharge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82763" y="1295400"/>
            <a:ext cx="6600825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700" smtClean="0">
                <a:latin typeface="Myriad Pro"/>
              </a:rPr>
              <a:t>Comverse ONE provides an API for non-voucher recharge (as part of the Unified API). </a:t>
            </a:r>
          </a:p>
          <a:p>
            <a:pPr>
              <a:lnSpc>
                <a:spcPct val="90000"/>
              </a:lnSpc>
            </a:pPr>
            <a:endParaRPr lang="en-US" sz="1700" smtClean="0">
              <a:latin typeface="Myriad Pro"/>
            </a:endParaRPr>
          </a:p>
          <a:p>
            <a:pPr>
              <a:lnSpc>
                <a:spcPct val="90000"/>
              </a:lnSpc>
            </a:pPr>
            <a:endParaRPr lang="en-US" sz="1700" smtClean="0">
              <a:latin typeface="Myriad Pro"/>
            </a:endParaRPr>
          </a:p>
          <a:p>
            <a:pPr>
              <a:lnSpc>
                <a:spcPct val="90000"/>
              </a:lnSpc>
            </a:pPr>
            <a:r>
              <a:rPr lang="en-US" sz="1700" smtClean="0">
                <a:latin typeface="Myriad Pro"/>
              </a:rPr>
              <a:t>The recharge is being performed by an external system (for example, a system that can accept credit card based recharge requests from the subscriber) without a voucher. </a:t>
            </a:r>
          </a:p>
          <a:p>
            <a:pPr>
              <a:lnSpc>
                <a:spcPct val="90000"/>
              </a:lnSpc>
            </a:pPr>
            <a:endParaRPr lang="en-US" sz="1700" smtClean="0">
              <a:latin typeface="Myriad Pro"/>
            </a:endParaRPr>
          </a:p>
          <a:p>
            <a:pPr>
              <a:lnSpc>
                <a:spcPct val="90000"/>
              </a:lnSpc>
            </a:pPr>
            <a:endParaRPr lang="en-US" sz="1700" smtClean="0">
              <a:latin typeface="Myriad Pro"/>
            </a:endParaRPr>
          </a:p>
          <a:p>
            <a:pPr>
              <a:lnSpc>
                <a:spcPct val="90000"/>
              </a:lnSpc>
            </a:pPr>
            <a:endParaRPr lang="en-US" sz="1700" smtClean="0">
              <a:latin typeface="Myriad Pro"/>
            </a:endParaRPr>
          </a:p>
          <a:p>
            <a:pPr>
              <a:lnSpc>
                <a:spcPct val="90000"/>
              </a:lnSpc>
            </a:pPr>
            <a:endParaRPr lang="en-US" sz="1700" smtClean="0">
              <a:latin typeface="Myriad Pro"/>
            </a:endParaRPr>
          </a:p>
          <a:p>
            <a:pPr>
              <a:lnSpc>
                <a:spcPct val="90000"/>
              </a:lnSpc>
            </a:pPr>
            <a:r>
              <a:rPr lang="en-US" sz="1700" smtClean="0">
                <a:latin typeface="Myriad Pro"/>
              </a:rPr>
              <a:t>The external system sends the recharge request, including the recharge amount, using this API.</a:t>
            </a:r>
          </a:p>
          <a:p>
            <a:pPr>
              <a:lnSpc>
                <a:spcPct val="90000"/>
              </a:lnSpc>
            </a:pPr>
            <a:r>
              <a:rPr lang="en-US" sz="1700" smtClean="0">
                <a:latin typeface="Myriad Pro"/>
              </a:rPr>
              <a:t>Support for non-currency recharge requests via the non-voucher recharge API. </a:t>
            </a:r>
          </a:p>
          <a:p>
            <a:pPr lvl="1">
              <a:lnSpc>
                <a:spcPct val="90000"/>
              </a:lnSpc>
            </a:pPr>
            <a:r>
              <a:rPr lang="en-US" sz="1700" smtClean="0">
                <a:latin typeface="Myriad Pro"/>
              </a:rPr>
              <a:t>For example, recharge with 100 SMS units.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1295400"/>
            <a:ext cx="1463675" cy="669925"/>
          </a:xfrm>
          <a:prstGeom prst="rect">
            <a:avLst/>
          </a:prstGeom>
          <a:solidFill>
            <a:srgbClr val="3399CC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2449513"/>
            <a:ext cx="1463675" cy="1208087"/>
          </a:xfrm>
          <a:prstGeom prst="rect">
            <a:avLst/>
          </a:prstGeom>
          <a:solidFill>
            <a:srgbClr val="55A51C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4206875"/>
            <a:ext cx="1463675" cy="2076450"/>
          </a:xfrm>
          <a:prstGeom prst="rect">
            <a:avLst/>
          </a:prstGeom>
          <a:solidFill>
            <a:srgbClr val="FFDD3E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verse_ONE">
  <a:themeElements>
    <a:clrScheme name="Comverse One">
      <a:dk1>
        <a:srgbClr val="3C3C3C"/>
      </a:dk1>
      <a:lt1>
        <a:srgbClr val="FFFFFF"/>
      </a:lt1>
      <a:dk2>
        <a:srgbClr val="505050"/>
      </a:dk2>
      <a:lt2>
        <a:srgbClr val="FFFFFF"/>
      </a:lt2>
      <a:accent1>
        <a:srgbClr val="3399CC"/>
      </a:accent1>
      <a:accent2>
        <a:srgbClr val="66CC33"/>
      </a:accent2>
      <a:accent3>
        <a:srgbClr val="FF3399"/>
      </a:accent3>
      <a:accent4>
        <a:srgbClr val="4D4D4D"/>
      </a:accent4>
      <a:accent5>
        <a:srgbClr val="FF6600"/>
      </a:accent5>
      <a:accent6>
        <a:srgbClr val="FECC00"/>
      </a:accent6>
      <a:hlink>
        <a:srgbClr val="3399CC"/>
      </a:hlink>
      <a:folHlink>
        <a:srgbClr val="B2B2B2"/>
      </a:folHlink>
    </a:clrScheme>
    <a:fontScheme name="Comvers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sz="14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>
    <a:extraClrScheme>
      <a:clrScheme name="Comverse One">
        <a:dk1>
          <a:srgbClr val="4D4D4D"/>
        </a:dk1>
        <a:lt1>
          <a:srgbClr val="FFFFFF"/>
        </a:lt1>
        <a:dk2>
          <a:srgbClr val="808080"/>
        </a:dk2>
        <a:lt2>
          <a:srgbClr val="F2F2F2"/>
        </a:lt2>
        <a:accent1>
          <a:srgbClr val="3399CC"/>
        </a:accent1>
        <a:accent2>
          <a:srgbClr val="66CC33"/>
        </a:accent2>
        <a:accent3>
          <a:srgbClr val="FF3399"/>
        </a:accent3>
        <a:accent4>
          <a:srgbClr val="4D4D4D"/>
        </a:accent4>
        <a:accent5>
          <a:srgbClr val="FF6600"/>
        </a:accent5>
        <a:accent6>
          <a:srgbClr val="FECC00"/>
        </a:accent6>
        <a:hlink>
          <a:srgbClr val="3399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Comverse_ONE</Template>
  <TotalTime>7086</TotalTime>
  <Words>684</Words>
  <Application>Microsoft Office PowerPoint</Application>
  <PresentationFormat>On-screen Show (4:3)</PresentationFormat>
  <Paragraphs>81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Comverse_ONE</vt:lpstr>
      <vt:lpstr>04 – CC Batch Bulk load and Voucher</vt:lpstr>
      <vt:lpstr>Voucher &amp; Recharge</vt:lpstr>
      <vt:lpstr>Voucher Tools</vt:lpstr>
      <vt:lpstr>Voucher Tools – User Interface (1)</vt:lpstr>
      <vt:lpstr>Voucher Tools – User Interface (2)</vt:lpstr>
      <vt:lpstr>Voucher Tools – State/State Transition</vt:lpstr>
      <vt:lpstr>Voucher Tools – Voucher Life Cycle</vt:lpstr>
      <vt:lpstr>Voucher Tools -- Security</vt:lpstr>
      <vt:lpstr>Non-Voucher Recharge</vt:lpstr>
      <vt:lpstr>Recharge Control Table</vt:lpstr>
      <vt:lpstr>Recommendation </vt:lpstr>
      <vt:lpstr>CC Batch</vt:lpstr>
      <vt:lpstr>CC Batch</vt:lpstr>
      <vt:lpstr>CC Batch – Input (1) </vt:lpstr>
      <vt:lpstr>CC Batch – Input (2) </vt:lpstr>
      <vt:lpstr>CC Batch – User Interface</vt:lpstr>
      <vt:lpstr>Recommendation </vt:lpstr>
      <vt:lpstr>Thank you</vt:lpstr>
    </vt:vector>
  </TitlesOfParts>
  <Company>Comverse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ccohen</dc:creator>
  <cp:lastModifiedBy>NT</cp:lastModifiedBy>
  <cp:revision>828</cp:revision>
  <dcterms:created xsi:type="dcterms:W3CDTF">2009-04-23T11:12:11Z</dcterms:created>
  <dcterms:modified xsi:type="dcterms:W3CDTF">2013-09-04T06:29:12Z</dcterms:modified>
</cp:coreProperties>
</file>