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95" r:id="rId2"/>
    <p:sldId id="405" r:id="rId3"/>
    <p:sldId id="407" r:id="rId4"/>
    <p:sldId id="398" r:id="rId5"/>
    <p:sldId id="395" r:id="rId6"/>
    <p:sldId id="397" r:id="rId7"/>
    <p:sldId id="408" r:id="rId8"/>
    <p:sldId id="393" r:id="rId9"/>
    <p:sldId id="394" r:id="rId10"/>
    <p:sldId id="399" r:id="rId11"/>
    <p:sldId id="388" r:id="rId12"/>
    <p:sldId id="410" r:id="rId13"/>
    <p:sldId id="417" r:id="rId14"/>
    <p:sldId id="414" r:id="rId15"/>
    <p:sldId id="418" r:id="rId16"/>
    <p:sldId id="415" r:id="rId17"/>
    <p:sldId id="411" r:id="rId18"/>
    <p:sldId id="412" r:id="rId19"/>
    <p:sldId id="391" r:id="rId20"/>
    <p:sldId id="392" r:id="rId21"/>
    <p:sldId id="390" r:id="rId22"/>
    <p:sldId id="406" r:id="rId23"/>
    <p:sldId id="404" r:id="rId24"/>
    <p:sldId id="413" r:id="rId25"/>
    <p:sldId id="403" r:id="rId26"/>
    <p:sldId id="416" r:id="rId27"/>
    <p:sldId id="386" r:id="rId28"/>
  </p:sldIdLst>
  <p:sldSz cx="9144000" cy="6858000" type="screen4x3"/>
  <p:notesSz cx="6888163" cy="100203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003366"/>
    <a:srgbClr val="CCFFCC"/>
    <a:srgbClr val="99FF99"/>
    <a:srgbClr val="99FFCC"/>
    <a:srgbClr val="66FFCC"/>
    <a:srgbClr val="CCFFFF"/>
    <a:srgbClr val="339966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52" autoAdjust="0"/>
  </p:normalViewPr>
  <p:slideViewPr>
    <p:cSldViewPr>
      <p:cViewPr>
        <p:scale>
          <a:sx n="80" d="100"/>
          <a:sy n="80" d="100"/>
        </p:scale>
        <p:origin x="-86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544" y="-112"/>
      </p:cViewPr>
      <p:guideLst>
        <p:guide orient="horz" pos="3156"/>
        <p:guide pos="217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0036EBCE-60F8-4D9F-A789-2F6D9BD4559F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7FD1A92-E357-4671-B901-37F3AE012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PCAT: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Products, tariff, discount, promotion will initiated on ELCOM Re-rate DB same with C1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New, updating on C1 will synchronized with ELCOM Re-rate DB by trigger/synonym  via DB link on Mirror PCAT DB.</a:t>
            </a:r>
          </a:p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VNP Customer’s DB: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Have copy of VNP Customer’s DB on ELCOM Re-rate DB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It’s synchronized with VNP Customer DB by trigger/ synonym via DB link</a:t>
            </a:r>
          </a:p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Rating: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C1 rating generate rated CDRs file (every 5 minutes) then push it to file server by TCP connection.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Specific CDRs files can be stored separate folders called INPUT.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ELCOM Re-rate engine scan INPUT folders to load CDRs into DB and move INPUT into DONE folders.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ELCOM Re-rate engine process pre-rate to mark CDRs if need re-rating.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ELCOM Re-rate engine process re-rate re-rating CDRs.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ELCOM Re-rate engine format all CDRs by CCBS format and store it into folder called OUTPUT.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CCBS pull rated CDRs for billing &amp; invoice purpose via TCP connection.</a:t>
            </a:r>
          </a:p>
          <a:p>
            <a:pPr marL="228600" indent="-228600">
              <a:buFont typeface="+mj-lt"/>
              <a:buNone/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3334A86-AD6D-4B34-B6F8-07DC2FC17936}" type="slidenum">
              <a:rPr lang="en-US" smtClean="0">
                <a:latin typeface="Calibri" pitchFamily="34" charset="0"/>
                <a:ea typeface="MS PGothic" pitchFamily="34" charset="-128"/>
              </a:rPr>
              <a:pPr>
                <a:defRPr/>
              </a:pPr>
              <a:t>6</a:t>
            </a:fld>
            <a:endParaRPr lang="en-US" smtClean="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703AE34-4AE2-404E-ABAB-C011B8D9EC73}" type="slidenum">
              <a:rPr lang="en-US" smtClean="0">
                <a:latin typeface="Calibri" pitchFamily="34" charset="0"/>
                <a:ea typeface="MS PGothic" pitchFamily="34" charset="-128"/>
              </a:rPr>
              <a:pPr>
                <a:defRPr/>
              </a:pPr>
              <a:t>11</a:t>
            </a:fld>
            <a:endParaRPr lang="en-US" smtClean="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Design PCAT: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RC 49,000  VND per month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01 SO_ALO1_KM1: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Tariff is 0 vnd from 0 to 10</a:t>
            </a:r>
            <a:r>
              <a:rPr lang="en-US" baseline="30000" smtClean="0"/>
              <a:t>th</a:t>
            </a:r>
            <a:r>
              <a:rPr lang="en-US" smtClean="0"/>
              <a:t> minute per call for internal &amp; VNPT fix line/Gphone , is normal for remain duration of call.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RC_ALO1 full charge. (In case of provisioning after day 21th of month, external system will bonus ½ price of the package)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ALO_KM1000 accumulator with balance 1000  for counter minutes of free voice call. And it notify by SO trigger to add SO2 when the balance is 1000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01 SO2: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Tariff normal for every call.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Higher priority than SO_ALO1_KM1</a:t>
            </a:r>
          </a:p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Provisioning: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SMS &amp; Voice call discount will effected all of month.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Data usage will effected from provisioning.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If provisioning before day 21th of month will effected in month, if after day 21th of month will effected in next month.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So if provisioning before 21th of month, all CDRs of month must be re-rated.</a:t>
            </a:r>
          </a:p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C1RT - Rating, charging &amp; promotion: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Tariff is 0 vnd from 0 to 10</a:t>
            </a:r>
            <a:r>
              <a:rPr lang="en-US" baseline="30000" smtClean="0"/>
              <a:t>th</a:t>
            </a:r>
            <a:r>
              <a:rPr lang="en-US" smtClean="0"/>
              <a:t> minute per voice call for internal &amp; VNPT fix line/Gphone , is normal for remain duration of call.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If total of free voice call in month is 1000, tariff will change to normal.</a:t>
            </a:r>
          </a:p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Re-rate: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Module scanning: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Scan C1RT rated CDRs output folder – schedule 5 minutes (can be configured)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Valid &amp; decode CDRs files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Mapping data with C1RT format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Store CDRs data into Database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Module mediation: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Check  &amp; set re-rate flag is ON if provision before 21th of month.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Re-format CDRs in CCBS format.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Module rating: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Run in batch job.  (Can be configured what CDRs, time, subscription, zone,… will running)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Initial loading tariff, discount, balance, promotion by version from Synced PCAT DB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Collect validity CRDs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Process re-rating, segmental duration of each CDR and using share cache balance in-memory processed up.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Store re-rated CDRs into Rated DB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E59B651-7C0B-4716-8E4F-78C6D5920A42}" type="slidenum">
              <a:rPr lang="en-US" smtClean="0">
                <a:latin typeface="Calibri" pitchFamily="34" charset="0"/>
                <a:ea typeface="MS PGothic" pitchFamily="34" charset="-128"/>
              </a:rPr>
              <a:pPr>
                <a:defRPr/>
              </a:pPr>
              <a:t>19</a:t>
            </a:fld>
            <a:endParaRPr lang="en-US" smtClean="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Design PCAT: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PO VNP_Mobile_Itouch1: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Core Balance: 145147 VND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Voice Balance: 350 minutes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SMS Balance: 350 SMS / 60 SMS after 15 Dec 2011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MMS Balance: 410 MMS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Data Balance: 1 GB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RC Itouch1_24thang_400000VND: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RC 0vnd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RC award</a:t>
            </a:r>
          </a:p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Provisioning: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If provisioning before day 16</a:t>
            </a:r>
            <a:r>
              <a:rPr lang="en-US" baseline="30000" smtClean="0"/>
              <a:t>th</a:t>
            </a:r>
            <a:r>
              <a:rPr lang="en-US" smtClean="0"/>
              <a:t> of month, SMS &amp; Voice call discount will effected all of month. If provisioning after day 16</a:t>
            </a:r>
            <a:r>
              <a:rPr lang="en-US" baseline="30000" smtClean="0"/>
              <a:t>th</a:t>
            </a:r>
            <a:r>
              <a:rPr lang="en-US" smtClean="0"/>
              <a:t> of month, SMS &amp; Voice call  will effected from 16</a:t>
            </a:r>
            <a:r>
              <a:rPr lang="en-US" baseline="30000" smtClean="0"/>
              <a:t>th</a:t>
            </a:r>
            <a:r>
              <a:rPr lang="en-US" smtClean="0"/>
              <a:t>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Data will effected from provisioning.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So, if provisioning before day 16</a:t>
            </a:r>
            <a:r>
              <a:rPr lang="en-US" baseline="30000" smtClean="0"/>
              <a:t>th</a:t>
            </a:r>
            <a:r>
              <a:rPr lang="en-US" smtClean="0"/>
              <a:t> of month, all CDRs of month must be re-rated. If provisioning after day 16</a:t>
            </a:r>
            <a:r>
              <a:rPr lang="en-US" baseline="30000" smtClean="0"/>
              <a:t>th</a:t>
            </a:r>
            <a:r>
              <a:rPr lang="en-US" smtClean="0"/>
              <a:t> of month, all CDRs from 16</a:t>
            </a:r>
            <a:r>
              <a:rPr lang="en-US" baseline="30000" smtClean="0"/>
              <a:t>th</a:t>
            </a:r>
            <a:r>
              <a:rPr lang="en-US" smtClean="0"/>
              <a:t> must be re-rated.</a:t>
            </a:r>
          </a:p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C1RT - Rating, charging &amp; promotion: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Voice call: tariff over 350 minutes free quota is 90% of normal 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Data usage: tariff is 25vnd per 50Kb. Tariff is 0vnd if the accumulator reach 500K limitation.</a:t>
            </a:r>
          </a:p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Re-rate: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Module scanning: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Scan C1RT rated CDRs output folder – schedule 5 minutes (can be configured)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Valid &amp; decode CDRs files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Mapping data with C1RT format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Store CDRs data into Database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Module mediation: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Check  &amp; set re-rate flag is ON for all month if provisioning before day 16</a:t>
            </a:r>
            <a:r>
              <a:rPr lang="en-US" baseline="30000" smtClean="0"/>
              <a:t>th</a:t>
            </a:r>
            <a:r>
              <a:rPr lang="en-US" smtClean="0"/>
              <a:t>  of month, and set re-rate flag is ON from 16</a:t>
            </a:r>
            <a:r>
              <a:rPr lang="en-US" baseline="30000" smtClean="0"/>
              <a:t>th</a:t>
            </a:r>
            <a:r>
              <a:rPr lang="en-US" smtClean="0"/>
              <a:t> if provisioning after day 16</a:t>
            </a:r>
            <a:r>
              <a:rPr lang="en-US" baseline="30000" smtClean="0"/>
              <a:t>th</a:t>
            </a:r>
            <a:r>
              <a:rPr lang="en-US" smtClean="0"/>
              <a:t> of month.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Re-format CDRs in CCBS format.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Module rating: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Run in batch job.  (Can be configured what CDRs, time, subscription, zone,… will running)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Initial loading tariff, discount, balance, promotion by version from Synced PCAT DB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Collect validity CRDs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Process re-rating, using two share cache balances in-memory processed up for Voice call &amp; Data usage.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en-US" smtClean="0"/>
              <a:t>Store re-rated CDRs into Rated DB</a:t>
            </a:r>
          </a:p>
          <a:p>
            <a:pPr marL="228600" indent="-228600">
              <a:buFont typeface="+mj-lt"/>
              <a:buNone/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D98BCC6-E023-48BF-B913-CBCAE451BDFA}" type="slidenum">
              <a:rPr lang="en-US" smtClean="0">
                <a:latin typeface="Calibri" pitchFamily="34" charset="0"/>
                <a:ea typeface="MS PGothic" pitchFamily="34" charset="-128"/>
              </a:rPr>
              <a:pPr>
                <a:defRPr/>
              </a:pPr>
              <a:t>20</a:t>
            </a:fld>
            <a:endParaRPr lang="en-US" smtClean="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Calibri" pitchFamily="34" charset="0"/>
              <a:buAutoNum type="arabicPeriod"/>
            </a:pPr>
            <a:r>
              <a:rPr lang="en-US" smtClean="0"/>
              <a:t>The ELCOM solution: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Using two discounts for Alo &amp; Itouch with priority</a:t>
            </a:r>
          </a:p>
          <a:p>
            <a:pPr marL="685800" lvl="1" indent="-228600">
              <a:buFontTx/>
              <a:buChar char="•"/>
            </a:pPr>
            <a:r>
              <a:rPr lang="en-US" smtClean="0"/>
              <a:t>Using share cache balance in-memory processed up counting total free minutes of Alo.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BEA3BFC-73D9-46B0-9994-BBBFABD10FE8}" type="slidenum">
              <a:rPr lang="en-US" smtClean="0">
                <a:latin typeface="Calibri" pitchFamily="34" charset="0"/>
                <a:ea typeface="MS PGothic" pitchFamily="34" charset="-128"/>
              </a:rPr>
              <a:pPr>
                <a:defRPr/>
              </a:pPr>
              <a:t>21</a:t>
            </a:fld>
            <a:endParaRPr lang="en-US" smtClean="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FDFAE-49CE-4B98-8B8D-DF468FF661F5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39747-BF59-4CAA-9865-830E27F83BD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345D-EE2D-43A4-A9FB-B1054AFB3AFB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27FF6-00F5-4A67-9049-DE83AE6F0C1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0B9E-4942-49F4-B735-D591E00A8C67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DA767-EC43-46F7-ADD4-C427CC6DE17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DB8EA-B3D9-4DEE-B878-21308CB6A5F1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0237D-A0F5-4FA9-8B75-D7C8E5A968B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B276C-0D4A-4C28-96A7-8DA5AB13A48F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296E0-9FAA-4E83-9555-64D8DA4E72D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0A6A-ECF0-4283-B557-79859B0EE578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20F03-A6F6-4941-9798-DE1C057E34D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5CA71-F794-40E7-B13A-AA9B64E7DECE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6B700-1770-4A0E-894E-4172DBF1189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05A37-5A50-4B71-9414-03C9573740E5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729A5-600C-467D-89BE-13E3D19E947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A584B-1C0C-4C8D-9AA0-FC3E27171060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B229-7A11-47F6-BE05-0E3D75A1F5F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B9DED-02AB-44DA-A3C1-AFCAD3D5B052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30FD9-3A69-4FC5-B935-11DC8D445A1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C384-1CB3-4189-A5F7-B2F6D8E142FC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C7578-1CCB-403B-AA67-3FBDD657CF4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30350" y="6381750"/>
            <a:ext cx="764381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19"/>
          <p:cNvGrpSpPr>
            <a:grpSpLocks/>
          </p:cNvGrpSpPr>
          <p:nvPr/>
        </p:nvGrpSpPr>
        <p:grpSpPr bwMode="auto">
          <a:xfrm>
            <a:off x="8358188" y="357188"/>
            <a:ext cx="785812" cy="571500"/>
            <a:chOff x="8358214" y="214290"/>
            <a:chExt cx="785786" cy="785818"/>
          </a:xfrm>
        </p:grpSpPr>
        <p:sp>
          <p:nvSpPr>
            <p:cNvPr id="10" name="Rectangle 9"/>
            <p:cNvSpPr/>
            <p:nvPr/>
          </p:nvSpPr>
          <p:spPr>
            <a:xfrm>
              <a:off x="8358214" y="214290"/>
              <a:ext cx="117471" cy="7858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01084" y="214290"/>
              <a:ext cx="642916" cy="785818"/>
            </a:xfrm>
            <a:prstGeom prst="rect">
              <a:avLst/>
            </a:prstGeom>
            <a:solidFill>
              <a:srgbClr val="00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dirty="0"/>
                <a:t> </a:t>
              </a: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78668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E588558C-FC5D-4AAB-A814-DECC3E5586AA}" type="datetimeFigureOut">
              <a:rPr lang="vi-VN"/>
              <a:pPr>
                <a:defRPr/>
              </a:pPr>
              <a:t>30/11/2013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F19317A1-BCEA-4625-A92D-6DD1BDF461F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0000"/>
          </a:solidFill>
          <a:latin typeface="Arial"/>
          <a:ea typeface="MS PGothic" pitchFamily="34" charset="-128"/>
          <a:cs typeface="Arial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dfdg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0" y="2000250"/>
            <a:ext cx="9144000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pic>
        <p:nvPicPr>
          <p:cNvPr id="2052" name="Picture 9" descr="C:\Users\TrungNT\Desktop\Untitled-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2209800"/>
            <a:ext cx="2286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Subtitle 2"/>
          <p:cNvSpPr txBox="1">
            <a:spLocks/>
          </p:cNvSpPr>
          <p:nvPr/>
        </p:nvSpPr>
        <p:spPr bwMode="auto">
          <a:xfrm>
            <a:off x="2362200" y="2362200"/>
            <a:ext cx="662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7000"/>
              </a:lnSpc>
              <a:tabLst>
                <a:tab pos="8343900" algn="l"/>
              </a:tabLst>
            </a:pPr>
            <a:r>
              <a:rPr lang="en-US" sz="3200" b="1" dirty="0" smtClean="0">
                <a:solidFill>
                  <a:srgbClr val="0070C0"/>
                </a:solidFill>
              </a:rPr>
              <a:t>GIỚI THIỆU GIẢI PHÁP </a:t>
            </a:r>
            <a:r>
              <a:rPr lang="en-US" sz="3200" b="1" dirty="0" err="1" smtClean="0">
                <a:solidFill>
                  <a:srgbClr val="FF0000"/>
                </a:solidFill>
              </a:rPr>
              <a:t>eOneRate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 eaLnBrk="0" hangingPunct="0">
              <a:lnSpc>
                <a:spcPct val="87000"/>
              </a:lnSpc>
              <a:tabLst>
                <a:tab pos="8343900" algn="l"/>
              </a:tabLst>
            </a:pPr>
            <a:r>
              <a:rPr lang="en-US" sz="3200" b="1" dirty="0" smtClean="0">
                <a:solidFill>
                  <a:srgbClr val="0070C0"/>
                </a:solidFill>
              </a:rPr>
              <a:t>CHO DỰ ÁN C1 - VINAPHONE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054" name="Subtitle 2"/>
          <p:cNvSpPr txBox="1">
            <a:spLocks/>
          </p:cNvSpPr>
          <p:nvPr/>
        </p:nvSpPr>
        <p:spPr bwMode="auto">
          <a:xfrm>
            <a:off x="3262313" y="3548063"/>
            <a:ext cx="557688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alibri" pitchFamily="34" charset="0"/>
              </a:rPr>
              <a:t>2</a:t>
            </a:r>
            <a:r>
              <a:rPr lang="en-US" sz="2000" b="1" baseline="30000" dirty="0" smtClean="0">
                <a:solidFill>
                  <a:srgbClr val="0070C0"/>
                </a:solidFill>
                <a:latin typeface="Calibri" pitchFamily="34" charset="0"/>
              </a:rPr>
              <a:t>nd</a:t>
            </a:r>
            <a:r>
              <a:rPr lang="en-US" sz="2000" b="1" dirty="0" smtClean="0">
                <a:solidFill>
                  <a:srgbClr val="0070C0"/>
                </a:solidFill>
                <a:latin typeface="Calibri" pitchFamily="34" charset="0"/>
              </a:rPr>
              <a:t> DEC 2013</a:t>
            </a:r>
            <a:endParaRPr lang="vi-VN" sz="2000" b="1" dirty="0">
              <a:solidFill>
                <a:srgbClr val="0070C0"/>
              </a:solidFill>
            </a:endParaRPr>
          </a:p>
          <a:p>
            <a:pPr algn="r">
              <a:spcBef>
                <a:spcPct val="20000"/>
              </a:spcBef>
              <a:buFont typeface="Arial" pitchFamily="34" charset="0"/>
              <a:buNone/>
            </a:pPr>
            <a:r>
              <a:rPr lang="vi-VN" sz="1400" dirty="0">
                <a:solidFill>
                  <a:srgbClr val="0070C0"/>
                </a:solidFill>
              </a:rPr>
              <a:t>	</a:t>
            </a:r>
            <a:r>
              <a:rPr lang="vi-VN" sz="1400" dirty="0">
                <a:solidFill>
                  <a:srgbClr val="0070C0"/>
                </a:solidFill>
                <a:latin typeface="Myriad Pro"/>
              </a:rPr>
              <a:t>		</a:t>
            </a:r>
          </a:p>
        </p:txBody>
      </p:sp>
      <p:pic>
        <p:nvPicPr>
          <p:cNvPr id="2055" name="Picture 11" descr="Untitled-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13" y="5643563"/>
            <a:ext cx="2378075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3048000" y="3352800"/>
            <a:ext cx="5424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LUỒNG XỬ LÝ</a:t>
            </a:r>
            <a:endParaRPr lang="en-US" dirty="0"/>
          </a:p>
        </p:txBody>
      </p:sp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152401" y="1447800"/>
            <a:ext cx="8991600" cy="4572000"/>
            <a:chOff x="157" y="1595"/>
            <a:chExt cx="15180" cy="6466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157" y="1595"/>
              <a:ext cx="15104" cy="6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07" y="2824"/>
              <a:ext cx="1045" cy="307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INPUT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ADAPTER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157" y="3685"/>
              <a:ext cx="1452" cy="2216"/>
              <a:chOff x="157" y="3685"/>
              <a:chExt cx="1452" cy="2216"/>
            </a:xfrm>
          </p:grpSpPr>
          <p:sp>
            <p:nvSpPr>
              <p:cNvPr id="39942" name="AutoShape 6"/>
              <p:cNvSpPr>
                <a:spLocks noChangeArrowheads="1"/>
              </p:cNvSpPr>
              <p:nvPr/>
            </p:nvSpPr>
            <p:spPr bwMode="auto">
              <a:xfrm>
                <a:off x="918" y="3685"/>
                <a:ext cx="691" cy="1369"/>
              </a:xfrm>
              <a:prstGeom prst="chevron">
                <a:avLst>
                  <a:gd name="adj" fmla="val 25000"/>
                </a:avLst>
              </a:prstGeom>
              <a:gradFill rotWithShape="0">
                <a:gsLst>
                  <a:gs pos="0">
                    <a:srgbClr val="C2D69B"/>
                  </a:gs>
                  <a:gs pos="50000">
                    <a:srgbClr val="9BBB59"/>
                  </a:gs>
                  <a:gs pos="100000">
                    <a:srgbClr val="C2D69B"/>
                  </a:gs>
                </a:gsLst>
                <a:lin ang="5400000" scaled="1"/>
              </a:gradFill>
              <a:ln w="12700">
                <a:solidFill>
                  <a:srgbClr val="9BBB59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4E6128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43" name="AutoShape 7"/>
              <p:cNvSpPr>
                <a:spLocks noChangeArrowheads="1"/>
              </p:cNvSpPr>
              <p:nvPr/>
            </p:nvSpPr>
            <p:spPr bwMode="auto">
              <a:xfrm>
                <a:off x="325" y="3685"/>
                <a:ext cx="437" cy="536"/>
              </a:xfrm>
              <a:prstGeom prst="can">
                <a:avLst>
                  <a:gd name="adj" fmla="val 30664"/>
                </a:avLst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44" name="AutoShape 8"/>
              <p:cNvSpPr>
                <a:spLocks noChangeArrowheads="1"/>
              </p:cNvSpPr>
              <p:nvPr/>
            </p:nvSpPr>
            <p:spPr bwMode="auto">
              <a:xfrm>
                <a:off x="254" y="4631"/>
                <a:ext cx="508" cy="423"/>
              </a:xfrm>
              <a:prstGeom prst="flowChartMultidocument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45" name="Text Box 9"/>
              <p:cNvSpPr txBox="1">
                <a:spLocks noChangeArrowheads="1"/>
              </p:cNvSpPr>
              <p:nvPr/>
            </p:nvSpPr>
            <p:spPr bwMode="auto">
              <a:xfrm>
                <a:off x="157" y="5527"/>
                <a:ext cx="1452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MS PGothic" pitchFamily="34" charset="-128"/>
                    <a:cs typeface="Arial" pitchFamily="34" charset="0"/>
                  </a:rPr>
                  <a:t>Any input source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</p:txBody>
          </p:sp>
        </p:grpSp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13194" y="3951"/>
              <a:ext cx="2143" cy="1955"/>
              <a:chOff x="13448" y="3473"/>
              <a:chExt cx="2143" cy="1955"/>
            </a:xfrm>
          </p:grpSpPr>
          <p:sp>
            <p:nvSpPr>
              <p:cNvPr id="39947" name="AutoShape 11"/>
              <p:cNvSpPr>
                <a:spLocks noChangeArrowheads="1"/>
              </p:cNvSpPr>
              <p:nvPr/>
            </p:nvSpPr>
            <p:spPr bwMode="auto">
              <a:xfrm>
                <a:off x="13448" y="3473"/>
                <a:ext cx="691" cy="1369"/>
              </a:xfrm>
              <a:prstGeom prst="chevron">
                <a:avLst>
                  <a:gd name="adj" fmla="val 25000"/>
                </a:avLst>
              </a:prstGeom>
              <a:gradFill rotWithShape="0">
                <a:gsLst>
                  <a:gs pos="0">
                    <a:srgbClr val="C2D69B"/>
                  </a:gs>
                  <a:gs pos="50000">
                    <a:srgbClr val="9BBB59"/>
                  </a:gs>
                  <a:gs pos="100000">
                    <a:srgbClr val="C2D69B"/>
                  </a:gs>
                </a:gsLst>
                <a:lin ang="5400000" scaled="1"/>
              </a:gradFill>
              <a:ln w="12700">
                <a:solidFill>
                  <a:srgbClr val="9BBB59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4E6128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48" name="AutoShape 12"/>
              <p:cNvSpPr>
                <a:spLocks noChangeArrowheads="1"/>
              </p:cNvSpPr>
              <p:nvPr/>
            </p:nvSpPr>
            <p:spPr bwMode="auto">
              <a:xfrm>
                <a:off x="14549" y="3473"/>
                <a:ext cx="437" cy="536"/>
              </a:xfrm>
              <a:prstGeom prst="can">
                <a:avLst>
                  <a:gd name="adj" fmla="val 30664"/>
                </a:avLst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49" name="AutoShape 13"/>
              <p:cNvSpPr>
                <a:spLocks noChangeArrowheads="1"/>
              </p:cNvSpPr>
              <p:nvPr/>
            </p:nvSpPr>
            <p:spPr bwMode="auto">
              <a:xfrm>
                <a:off x="14549" y="4419"/>
                <a:ext cx="508" cy="423"/>
              </a:xfrm>
              <a:prstGeom prst="flowChartMultidocument">
                <a:avLst/>
              </a:prstGeom>
              <a:solidFill>
                <a:srgbClr val="BFBFB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50" name="Text Box 14"/>
              <p:cNvSpPr txBox="1">
                <a:spLocks noChangeArrowheads="1"/>
              </p:cNvSpPr>
              <p:nvPr/>
            </p:nvSpPr>
            <p:spPr bwMode="auto">
              <a:xfrm>
                <a:off x="14019" y="5054"/>
                <a:ext cx="1572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MS PGothic" pitchFamily="34" charset="-128"/>
                    <a:cs typeface="Arial" pitchFamily="34" charset="0"/>
                  </a:rPr>
                  <a:t>Any output target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11887" y="2908"/>
              <a:ext cx="1045" cy="307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OUTPUT</a:t>
              </a:r>
              <a:endPara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ADAPTER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3235" y="2824"/>
              <a:ext cx="1185" cy="3077"/>
            </a:xfrm>
            <a:prstGeom prst="rect">
              <a:avLst/>
            </a:prstGeom>
            <a:gradFill rotWithShape="0">
              <a:gsLst>
                <a:gs pos="0">
                  <a:srgbClr val="FABF8F"/>
                </a:gs>
                <a:gs pos="50000">
                  <a:srgbClr val="FDE9D9"/>
                </a:gs>
                <a:gs pos="100000">
                  <a:srgbClr val="FABF8F"/>
                </a:gs>
              </a:gsLst>
              <a:lin ang="189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LOOKUP ZONE B_NUMBER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4901" y="2852"/>
              <a:ext cx="1129" cy="3077"/>
            </a:xfrm>
            <a:prstGeom prst="rect">
              <a:avLst/>
            </a:prstGeom>
            <a:gradFill rotWithShape="0">
              <a:gsLst>
                <a:gs pos="0">
                  <a:srgbClr val="FABF8F"/>
                </a:gs>
                <a:gs pos="50000">
                  <a:srgbClr val="FDE9D9"/>
                </a:gs>
                <a:gs pos="100000">
                  <a:srgbClr val="FABF8F"/>
                </a:gs>
              </a:gsLst>
              <a:lin ang="189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LOOKUP REGISTERED PRODUCT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6427" y="2824"/>
              <a:ext cx="1129" cy="3077"/>
            </a:xfrm>
            <a:prstGeom prst="rect">
              <a:avLst/>
            </a:prstGeom>
            <a:gradFill rotWithShape="0">
              <a:gsLst>
                <a:gs pos="0">
                  <a:srgbClr val="FABF8F"/>
                </a:gs>
                <a:gs pos="50000">
                  <a:srgbClr val="FDE9D9"/>
                </a:gs>
                <a:gs pos="100000">
                  <a:srgbClr val="FABF8F"/>
                </a:gs>
              </a:gsLst>
              <a:lin ang="189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LOOKUP RATE PLAN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8682" y="2866"/>
              <a:ext cx="1129" cy="3077"/>
            </a:xfrm>
            <a:prstGeom prst="rect">
              <a:avLst/>
            </a:prstGeom>
            <a:gradFill rotWithShape="0">
              <a:gsLst>
                <a:gs pos="0">
                  <a:srgbClr val="FABF8F"/>
                </a:gs>
                <a:gs pos="50000">
                  <a:srgbClr val="FDE9D9"/>
                </a:gs>
                <a:gs pos="100000">
                  <a:srgbClr val="FABF8F"/>
                </a:gs>
              </a:gsLst>
              <a:lin ang="189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LOOKUP PRICE, DISCOUNT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10335" y="2908"/>
              <a:ext cx="1129" cy="3077"/>
            </a:xfrm>
            <a:prstGeom prst="rect">
              <a:avLst/>
            </a:prstGeom>
            <a:gradFill rotWithShape="0">
              <a:gsLst>
                <a:gs pos="0">
                  <a:srgbClr val="FABF8F"/>
                </a:gs>
                <a:gs pos="50000">
                  <a:srgbClr val="FDE9D9"/>
                </a:gs>
                <a:gs pos="100000">
                  <a:srgbClr val="FABF8F"/>
                </a:gs>
              </a:gsLst>
              <a:lin ang="189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DISCOUNT &amp; RATING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57" name="Rectangle 21"/>
            <p:cNvSpPr>
              <a:spLocks noChangeArrowheads="1"/>
            </p:cNvSpPr>
            <p:nvPr/>
          </p:nvSpPr>
          <p:spPr bwMode="auto">
            <a:xfrm>
              <a:off x="7976" y="2908"/>
              <a:ext cx="410" cy="30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1807" y="6155"/>
              <a:ext cx="11125" cy="16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RESOURCES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: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Subscriber, Account Version, Product Catalog, Discount, Balances,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PGothic" pitchFamily="34" charset="-128"/>
                  <a:cs typeface="Arial" pitchFamily="34" charset="0"/>
                </a:rPr>
                <a:t>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54" y="1666"/>
              <a:ext cx="3148" cy="5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PGothic" pitchFamily="34" charset="-128"/>
                  <a:cs typeface="Arial" pitchFamily="34" charset="0"/>
                </a:rPr>
                <a:t>eOneRate process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60" name="AutoShape 24"/>
            <p:cNvSpPr>
              <a:spLocks noChangeArrowheads="1"/>
            </p:cNvSpPr>
            <p:nvPr/>
          </p:nvSpPr>
          <p:spPr bwMode="auto">
            <a:xfrm>
              <a:off x="9572" y="4750"/>
              <a:ext cx="918" cy="7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FIFO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61" name="AutoShape 25"/>
            <p:cNvSpPr>
              <a:spLocks noChangeArrowheads="1"/>
            </p:cNvSpPr>
            <p:nvPr/>
          </p:nvSpPr>
          <p:spPr bwMode="auto">
            <a:xfrm>
              <a:off x="11139" y="4750"/>
              <a:ext cx="918" cy="7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FIFO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62" name="AutoShape 26"/>
            <p:cNvSpPr>
              <a:spLocks noChangeArrowheads="1"/>
            </p:cNvSpPr>
            <p:nvPr/>
          </p:nvSpPr>
          <p:spPr bwMode="auto">
            <a:xfrm>
              <a:off x="5915" y="4793"/>
              <a:ext cx="918" cy="7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FIFO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63" name="AutoShape 27"/>
            <p:cNvSpPr>
              <a:spLocks noChangeArrowheads="1"/>
            </p:cNvSpPr>
            <p:nvPr/>
          </p:nvSpPr>
          <p:spPr bwMode="auto">
            <a:xfrm>
              <a:off x="4350" y="4793"/>
              <a:ext cx="918" cy="7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FIFO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964" name="AutoShape 28"/>
            <p:cNvSpPr>
              <a:spLocks noChangeArrowheads="1"/>
            </p:cNvSpPr>
            <p:nvPr/>
          </p:nvSpPr>
          <p:spPr bwMode="auto">
            <a:xfrm>
              <a:off x="2626" y="4750"/>
              <a:ext cx="918" cy="7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MS PGothic" pitchFamily="34" charset="-128"/>
                  <a:cs typeface="Arial" pitchFamily="34" charset="0"/>
                </a:rPr>
                <a:t>FIFO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CHIA SẺ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TẢI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7200" y="762000"/>
          <a:ext cx="7239000" cy="5790694"/>
        </p:xfrm>
        <a:graphic>
          <a:graphicData uri="http://schemas.openxmlformats.org/presentationml/2006/ole">
            <p:oleObj spid="_x0000_s5124" name="Visio" r:id="rId4" imgW="6765036" imgH="575421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DỮ LIỆU</a:t>
            </a:r>
            <a:endParaRPr lang="en-US" dirty="0"/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1981201" y="1219200"/>
            <a:ext cx="5486399" cy="4572000"/>
            <a:chOff x="5068" y="1834"/>
            <a:chExt cx="7003" cy="5620"/>
          </a:xfrm>
        </p:grpSpPr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5068" y="1834"/>
              <a:ext cx="7003" cy="5620"/>
            </a:xfrm>
            <a:prstGeom prst="rect">
              <a:avLst/>
            </a:prstGeom>
            <a:gradFill rotWithShape="0">
              <a:gsLst>
                <a:gs pos="0">
                  <a:srgbClr val="FABF8F"/>
                </a:gs>
                <a:gs pos="50000">
                  <a:srgbClr val="FDE9D9"/>
                </a:gs>
                <a:gs pos="100000">
                  <a:srgbClr val="FABF8F"/>
                </a:gs>
              </a:gsLst>
              <a:lin ang="189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lang="en-US" sz="1100" dirty="0" smtClean="0"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eOneRate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7326" y="2499"/>
              <a:ext cx="1864" cy="776"/>
            </a:xfrm>
            <a:prstGeom prst="rect">
              <a:avLst/>
            </a:prstGeom>
            <a:gradFill rotWithShape="0">
              <a:gsLst>
                <a:gs pos="0">
                  <a:srgbClr val="FABF8F"/>
                </a:gs>
                <a:gs pos="50000">
                  <a:srgbClr val="F79646"/>
                </a:gs>
                <a:gs pos="100000">
                  <a:srgbClr val="FABF8F"/>
                </a:gs>
              </a:gsLst>
              <a:lin ang="5400000" scaled="1"/>
            </a:gradFill>
            <a:ln w="12700">
              <a:solidFill>
                <a:srgbClr val="F7964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RATED CDRs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152400" y="1408113"/>
            <a:ext cx="3457230" cy="4248624"/>
            <a:chOff x="2181" y="2132"/>
            <a:chExt cx="4892" cy="5222"/>
          </a:xfrm>
        </p:grpSpPr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>
              <a:off x="2181" y="3967"/>
              <a:ext cx="2195" cy="1567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PCAT DB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(Replicate)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5350" y="2132"/>
              <a:ext cx="1723" cy="7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Offer (SO/PO, ID, Name)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5350" y="3149"/>
              <a:ext cx="1723" cy="5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Usage Plans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5350" y="3953"/>
              <a:ext cx="1723" cy="55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Tariffs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5350" y="4786"/>
              <a:ext cx="1723" cy="5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Balances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5350" y="6860"/>
              <a:ext cx="1723" cy="49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Zone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5350" y="5534"/>
              <a:ext cx="1723" cy="5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Discounts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5350" y="6170"/>
              <a:ext cx="1723" cy="49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Calendar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8926" name="AutoShape 14"/>
            <p:cNvCxnSpPr>
              <a:cxnSpLocks noChangeShapeType="1"/>
            </p:cNvCxnSpPr>
            <p:nvPr/>
          </p:nvCxnSpPr>
          <p:spPr bwMode="auto">
            <a:xfrm flipV="1">
              <a:off x="4376" y="2641"/>
              <a:ext cx="974" cy="18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27" name="AutoShape 15"/>
            <p:cNvCxnSpPr>
              <a:cxnSpLocks noChangeShapeType="1"/>
            </p:cNvCxnSpPr>
            <p:nvPr/>
          </p:nvCxnSpPr>
          <p:spPr bwMode="auto">
            <a:xfrm flipV="1">
              <a:off x="4376" y="3459"/>
              <a:ext cx="974" cy="11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28" name="AutoShape 16"/>
            <p:cNvCxnSpPr>
              <a:cxnSpLocks noChangeShapeType="1"/>
            </p:cNvCxnSpPr>
            <p:nvPr/>
          </p:nvCxnSpPr>
          <p:spPr bwMode="auto">
            <a:xfrm flipV="1">
              <a:off x="4376" y="4221"/>
              <a:ext cx="974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29" name="AutoShape 17"/>
            <p:cNvCxnSpPr>
              <a:cxnSpLocks noChangeShapeType="1"/>
            </p:cNvCxnSpPr>
            <p:nvPr/>
          </p:nvCxnSpPr>
          <p:spPr bwMode="auto">
            <a:xfrm>
              <a:off x="4376" y="4786"/>
              <a:ext cx="974" cy="2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30" name="AutoShape 18"/>
            <p:cNvCxnSpPr>
              <a:cxnSpLocks noChangeShapeType="1"/>
            </p:cNvCxnSpPr>
            <p:nvPr/>
          </p:nvCxnSpPr>
          <p:spPr bwMode="auto">
            <a:xfrm>
              <a:off x="4376" y="4913"/>
              <a:ext cx="974" cy="8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31" name="AutoShape 19"/>
            <p:cNvCxnSpPr>
              <a:cxnSpLocks noChangeShapeType="1"/>
            </p:cNvCxnSpPr>
            <p:nvPr/>
          </p:nvCxnSpPr>
          <p:spPr bwMode="auto">
            <a:xfrm>
              <a:off x="4376" y="5082"/>
              <a:ext cx="974" cy="12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32" name="AutoShape 20"/>
            <p:cNvCxnSpPr>
              <a:cxnSpLocks noChangeShapeType="1"/>
            </p:cNvCxnSpPr>
            <p:nvPr/>
          </p:nvCxnSpPr>
          <p:spPr bwMode="auto">
            <a:xfrm>
              <a:off x="4376" y="5195"/>
              <a:ext cx="974" cy="1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8933" name="Group 21"/>
          <p:cNvGrpSpPr>
            <a:grpSpLocks/>
          </p:cNvGrpSpPr>
          <p:nvPr/>
        </p:nvGrpSpPr>
        <p:grpSpPr bwMode="auto">
          <a:xfrm>
            <a:off x="5440740" y="1371600"/>
            <a:ext cx="3550860" cy="4297437"/>
            <a:chOff x="9699" y="1991"/>
            <a:chExt cx="5026" cy="5281"/>
          </a:xfrm>
        </p:grpSpPr>
        <p:sp>
          <p:nvSpPr>
            <p:cNvPr id="38934" name="AutoShape 22"/>
            <p:cNvSpPr>
              <a:spLocks noChangeArrowheads="1"/>
            </p:cNvSpPr>
            <p:nvPr/>
          </p:nvSpPr>
          <p:spPr bwMode="auto">
            <a:xfrm>
              <a:off x="12734" y="4136"/>
              <a:ext cx="1991" cy="1313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VNP DB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9699" y="3459"/>
              <a:ext cx="2005" cy="551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Subscribers</a:t>
              </a:r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9699" y="4221"/>
              <a:ext cx="2005" cy="776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Products  offers version</a:t>
              </a:r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9699" y="5294"/>
              <a:ext cx="2005" cy="508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Subscriber status</a:t>
              </a:r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9699" y="2641"/>
              <a:ext cx="2005" cy="508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Account ver.</a:t>
              </a:r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9699" y="6042"/>
              <a:ext cx="2005" cy="495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BU change status</a:t>
              </a:r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9699" y="1991"/>
              <a:ext cx="2005" cy="508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Customers</a:t>
              </a:r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9699" y="6777"/>
              <a:ext cx="2005" cy="495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RC/ NRC tariff</a:t>
              </a:r>
            </a:p>
          </p:txBody>
        </p:sp>
        <p:cxnSp>
          <p:nvCxnSpPr>
            <p:cNvPr id="38942" name="AutoShape 30"/>
            <p:cNvCxnSpPr>
              <a:cxnSpLocks noChangeShapeType="1"/>
            </p:cNvCxnSpPr>
            <p:nvPr/>
          </p:nvCxnSpPr>
          <p:spPr bwMode="auto">
            <a:xfrm>
              <a:off x="11704" y="2132"/>
              <a:ext cx="1030" cy="23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43" name="AutoShape 31"/>
            <p:cNvCxnSpPr>
              <a:cxnSpLocks noChangeShapeType="1"/>
            </p:cNvCxnSpPr>
            <p:nvPr/>
          </p:nvCxnSpPr>
          <p:spPr bwMode="auto">
            <a:xfrm>
              <a:off x="11704" y="2908"/>
              <a:ext cx="1030" cy="17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44" name="AutoShape 32"/>
            <p:cNvCxnSpPr>
              <a:cxnSpLocks noChangeShapeType="1"/>
            </p:cNvCxnSpPr>
            <p:nvPr/>
          </p:nvCxnSpPr>
          <p:spPr bwMode="auto">
            <a:xfrm>
              <a:off x="11704" y="3713"/>
              <a:ext cx="1030" cy="10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45" name="AutoShape 33"/>
            <p:cNvCxnSpPr>
              <a:cxnSpLocks noChangeShapeType="1"/>
            </p:cNvCxnSpPr>
            <p:nvPr/>
          </p:nvCxnSpPr>
          <p:spPr bwMode="auto">
            <a:xfrm>
              <a:off x="11704" y="4602"/>
              <a:ext cx="1030" cy="3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46" name="AutoShape 34"/>
            <p:cNvCxnSpPr>
              <a:cxnSpLocks noChangeShapeType="1"/>
            </p:cNvCxnSpPr>
            <p:nvPr/>
          </p:nvCxnSpPr>
          <p:spPr bwMode="auto">
            <a:xfrm flipV="1">
              <a:off x="11704" y="4997"/>
              <a:ext cx="1030" cy="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47" name="AutoShape 35"/>
            <p:cNvCxnSpPr>
              <a:cxnSpLocks noChangeShapeType="1"/>
            </p:cNvCxnSpPr>
            <p:nvPr/>
          </p:nvCxnSpPr>
          <p:spPr bwMode="auto">
            <a:xfrm flipV="1">
              <a:off x="11704" y="5082"/>
              <a:ext cx="1030" cy="12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48" name="AutoShape 36"/>
            <p:cNvCxnSpPr>
              <a:cxnSpLocks noChangeShapeType="1"/>
            </p:cNvCxnSpPr>
            <p:nvPr/>
          </p:nvCxnSpPr>
          <p:spPr bwMode="auto">
            <a:xfrm flipV="1">
              <a:off x="11704" y="5294"/>
              <a:ext cx="1030" cy="16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MEDIATION</a:t>
            </a:r>
            <a:endParaRPr lang="en-US" dirty="0"/>
          </a:p>
        </p:txBody>
      </p:sp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914400" y="1752600"/>
            <a:ext cx="7696200" cy="4114800"/>
            <a:chOff x="2287" y="2216"/>
            <a:chExt cx="11365" cy="5958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6015" y="3628"/>
              <a:ext cx="3232" cy="1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MEDIATION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(Re-format &amp; Enrich)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40" name="AutoShape 4"/>
            <p:cNvSpPr>
              <a:spLocks noChangeArrowheads="1"/>
            </p:cNvSpPr>
            <p:nvPr/>
          </p:nvSpPr>
          <p:spPr bwMode="auto">
            <a:xfrm>
              <a:off x="2287" y="3713"/>
              <a:ext cx="2132" cy="1271"/>
            </a:xfrm>
            <a:prstGeom prst="flowChartMultidocumen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RAW CDRS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Files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10928" y="2216"/>
              <a:ext cx="2554" cy="12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SUM-UP &amp; DISPATCHING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10928" y="4588"/>
              <a:ext cx="2724" cy="105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RE-RATE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43" name="AutoShape 7"/>
            <p:cNvSpPr>
              <a:spLocks noChangeArrowheads="1"/>
            </p:cNvSpPr>
            <p:nvPr/>
          </p:nvSpPr>
          <p:spPr bwMode="auto">
            <a:xfrm>
              <a:off x="6606" y="6818"/>
              <a:ext cx="2062" cy="1356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700">
              <a:solidFill>
                <a:srgbClr val="FABF8F"/>
              </a:solidFill>
              <a:round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eOneRate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944" name="AutoShape 8"/>
            <p:cNvCxnSpPr>
              <a:cxnSpLocks noChangeShapeType="1"/>
            </p:cNvCxnSpPr>
            <p:nvPr/>
          </p:nvCxnSpPr>
          <p:spPr bwMode="auto">
            <a:xfrm flipH="1">
              <a:off x="4207" y="4221"/>
              <a:ext cx="18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45" name="AutoShape 9"/>
            <p:cNvCxnSpPr>
              <a:cxnSpLocks noChangeShapeType="1"/>
            </p:cNvCxnSpPr>
            <p:nvPr/>
          </p:nvCxnSpPr>
          <p:spPr bwMode="auto">
            <a:xfrm flipV="1">
              <a:off x="9247" y="2809"/>
              <a:ext cx="1681" cy="1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46" name="AutoShape 10"/>
            <p:cNvCxnSpPr>
              <a:cxnSpLocks noChangeShapeType="1"/>
            </p:cNvCxnSpPr>
            <p:nvPr/>
          </p:nvCxnSpPr>
          <p:spPr bwMode="auto">
            <a:xfrm>
              <a:off x="9247" y="4221"/>
              <a:ext cx="1681" cy="7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47" name="AutoShape 11"/>
            <p:cNvCxnSpPr>
              <a:cxnSpLocks noChangeShapeType="1"/>
            </p:cNvCxnSpPr>
            <p:nvPr/>
          </p:nvCxnSpPr>
          <p:spPr bwMode="auto">
            <a:xfrm>
              <a:off x="7581" y="4772"/>
              <a:ext cx="0" cy="20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quét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raw CDRs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C1RT</a:t>
            </a:r>
          </a:p>
          <a:p>
            <a:pPr lvl="1"/>
            <a:r>
              <a:rPr lang="en-US" sz="2000" dirty="0" smtClean="0"/>
              <a:t>Convert CDRs:</a:t>
            </a:r>
          </a:p>
          <a:p>
            <a:pPr lvl="2"/>
            <a:r>
              <a:rPr lang="en-US" sz="1400" dirty="0" smtClean="0">
                <a:latin typeface="Arial" pitchFamily="34" charset="0"/>
                <a:cs typeface="Arial" pitchFamily="34" charset="0"/>
              </a:rPr>
              <a:t>VOICE</a:t>
            </a:r>
          </a:p>
          <a:p>
            <a:pPr lvl="2"/>
            <a:r>
              <a:rPr lang="en-US" sz="1400" dirty="0" smtClean="0">
                <a:latin typeface="Arial" pitchFamily="34" charset="0"/>
                <a:cs typeface="Arial" pitchFamily="34" charset="0"/>
              </a:rPr>
              <a:t>SMS</a:t>
            </a:r>
          </a:p>
          <a:p>
            <a:pPr lvl="2"/>
            <a:r>
              <a:rPr lang="en-US" sz="1400" dirty="0" smtClean="0">
                <a:latin typeface="Arial" pitchFamily="34" charset="0"/>
                <a:cs typeface="Arial" pitchFamily="34" charset="0"/>
              </a:rPr>
              <a:t>OSA</a:t>
            </a:r>
          </a:p>
          <a:p>
            <a:pPr lvl="2"/>
            <a:r>
              <a:rPr lang="en-US" sz="1400" dirty="0" smtClean="0">
                <a:latin typeface="Arial" pitchFamily="34" charset="0"/>
                <a:cs typeface="Arial" pitchFamily="34" charset="0"/>
              </a:rPr>
              <a:t>OCS</a:t>
            </a:r>
          </a:p>
          <a:p>
            <a:pPr lvl="2"/>
            <a:r>
              <a:rPr lang="en-US" sz="1400" dirty="0" smtClean="0">
                <a:latin typeface="Arial" pitchFamily="34" charset="0"/>
                <a:cs typeface="Arial" pitchFamily="34" charset="0"/>
              </a:rPr>
              <a:t>PMT</a:t>
            </a:r>
          </a:p>
          <a:p>
            <a:pPr lvl="2"/>
            <a:r>
              <a:rPr lang="en-US" sz="1400" dirty="0" smtClean="0">
                <a:latin typeface="Arial" pitchFamily="34" charset="0"/>
                <a:cs typeface="Arial" pitchFamily="34" charset="0"/>
              </a:rPr>
              <a:t>GPRS</a:t>
            </a:r>
            <a:endParaRPr lang="en-US" sz="1400" dirty="0" smtClean="0"/>
          </a:p>
          <a:p>
            <a:pPr lvl="1"/>
            <a:r>
              <a:rPr lang="en-US" sz="2000" dirty="0" smtClean="0"/>
              <a:t>Enrich:</a:t>
            </a:r>
          </a:p>
          <a:p>
            <a:pPr lvl="2"/>
            <a:r>
              <a:rPr lang="en-US" sz="1600" dirty="0" err="1" smtClean="0"/>
              <a:t>B_Subs</a:t>
            </a:r>
            <a:r>
              <a:rPr lang="en-US" sz="1600" dirty="0" smtClean="0"/>
              <a:t>	</a:t>
            </a:r>
          </a:p>
          <a:p>
            <a:pPr lvl="2"/>
            <a:r>
              <a:rPr lang="en-US" sz="1600" dirty="0" smtClean="0"/>
              <a:t>Zone/ network group</a:t>
            </a:r>
          </a:p>
          <a:p>
            <a:pPr lvl="2"/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free block/ </a:t>
            </a:r>
            <a:r>
              <a:rPr lang="en-US" sz="1600" dirty="0" err="1" smtClean="0"/>
              <a:t>tiền</a:t>
            </a:r>
            <a:endParaRPr lang="en-US" sz="1600" dirty="0" smtClean="0"/>
          </a:p>
          <a:p>
            <a:pPr lvl="2"/>
            <a:r>
              <a:rPr lang="en-US" sz="1600" dirty="0" err="1" smtClean="0"/>
              <a:t>Mã</a:t>
            </a:r>
            <a:r>
              <a:rPr lang="en-US" sz="1600" dirty="0" smtClean="0"/>
              <a:t> </a:t>
            </a:r>
            <a:r>
              <a:rPr lang="en-US" sz="1600" dirty="0" err="1" smtClean="0"/>
              <a:t>tỉnh</a:t>
            </a:r>
            <a:r>
              <a:rPr lang="en-US" sz="1600" dirty="0" smtClean="0"/>
              <a:t> </a:t>
            </a:r>
            <a:r>
              <a:rPr lang="en-US" sz="1600" dirty="0" err="1" smtClean="0"/>
              <a:t>mới</a:t>
            </a:r>
            <a:r>
              <a:rPr lang="en-US" sz="1600" dirty="0" smtClean="0"/>
              <a:t>/ </a:t>
            </a:r>
            <a:r>
              <a:rPr lang="en-US" sz="1600" dirty="0" err="1" smtClean="0"/>
              <a:t>cũ</a:t>
            </a:r>
            <a:endParaRPr lang="en-US" sz="1600" dirty="0" smtClean="0"/>
          </a:p>
          <a:p>
            <a:pPr lvl="1"/>
            <a:r>
              <a:rPr lang="en-US" sz="2000" dirty="0" err="1" smtClean="0"/>
              <a:t>Ghi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Rated CDR</a:t>
            </a:r>
          </a:p>
          <a:p>
            <a:pPr lvl="1"/>
            <a:r>
              <a:rPr lang="en-US" sz="2000" dirty="0" smtClean="0"/>
              <a:t>Run on demand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schedule</a:t>
            </a:r>
          </a:p>
          <a:p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lực</a:t>
            </a:r>
            <a:r>
              <a:rPr lang="en-US" sz="2600" dirty="0" smtClean="0"/>
              <a:t> </a:t>
            </a:r>
            <a:r>
              <a:rPr lang="en-US" sz="2600" dirty="0" err="1" smtClean="0"/>
              <a:t>đáp</a:t>
            </a:r>
            <a:r>
              <a:rPr lang="en-US" sz="2600" dirty="0" smtClean="0"/>
              <a:t>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</a:p>
          <a:p>
            <a:pPr lvl="1"/>
            <a:r>
              <a:rPr lang="en-US" sz="2000" dirty="0" smtClean="0"/>
              <a:t>2</a:t>
            </a:r>
            <a:r>
              <a:rPr lang="en-US" sz="2000" dirty="0" smtClean="0"/>
              <a:t>000 CDRs/s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066800"/>
            <a:ext cx="74676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LUỒNG XỬ LÝ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6053" y="1077074"/>
            <a:ext cx="7437347" cy="53237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C1RT CDR FORMAT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219200"/>
            <a:ext cx="4762500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648200"/>
            <a:ext cx="3648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4495800" cy="42211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C1RT types: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VOICE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SMS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OSA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OCS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PMT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GPRS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CDR type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TÍNH CƯỚC RC/ NRC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cước</a:t>
            </a:r>
            <a:r>
              <a:rPr lang="en-US" sz="2200" dirty="0" smtClean="0"/>
              <a:t> </a:t>
            </a:r>
            <a:r>
              <a:rPr lang="en-US" sz="2200" dirty="0" err="1" smtClean="0"/>
              <a:t>thuê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/ </a:t>
            </a:r>
            <a:r>
              <a:rPr lang="en-US" sz="2200" dirty="0" err="1" smtClean="0"/>
              <a:t>cước</a:t>
            </a:r>
            <a:r>
              <a:rPr lang="en-US" sz="2200" dirty="0" smtClean="0"/>
              <a:t> </a:t>
            </a:r>
            <a:r>
              <a:rPr lang="en-US" sz="2200" dirty="0" err="1" smtClean="0"/>
              <a:t>gói</a:t>
            </a:r>
            <a:r>
              <a:rPr lang="en-US" sz="2200" dirty="0" smtClean="0"/>
              <a:t>/ </a:t>
            </a:r>
            <a:r>
              <a:rPr lang="en-US" sz="2200" dirty="0" err="1" smtClean="0"/>
              <a:t>cước</a:t>
            </a:r>
            <a:r>
              <a:rPr lang="en-US" sz="2200" dirty="0" smtClean="0"/>
              <a:t> </a:t>
            </a:r>
            <a:r>
              <a:rPr lang="en-US" sz="2200" dirty="0" err="1" smtClean="0"/>
              <a:t>dịch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r>
              <a:rPr lang="en-US" sz="2200" dirty="0" smtClean="0"/>
              <a:t> </a:t>
            </a:r>
            <a:r>
              <a:rPr lang="en-US" sz="2200" dirty="0" err="1" smtClean="0"/>
              <a:t>tháng</a:t>
            </a:r>
            <a:endParaRPr lang="en-US" sz="2200" dirty="0" smtClean="0"/>
          </a:p>
          <a:p>
            <a:pPr lvl="1"/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thuê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cắt</a:t>
            </a:r>
            <a:r>
              <a:rPr lang="en-US" sz="2200" dirty="0" smtClean="0"/>
              <a:t>/</a:t>
            </a:r>
            <a:r>
              <a:rPr lang="en-US" sz="2200" dirty="0" err="1" smtClean="0"/>
              <a:t>mở</a:t>
            </a:r>
            <a:r>
              <a:rPr lang="en-US" sz="2200" dirty="0" smtClean="0"/>
              <a:t> </a:t>
            </a:r>
            <a:r>
              <a:rPr lang="en-US" sz="2200" dirty="0" err="1" smtClean="0"/>
              <a:t>dịch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, </a:t>
            </a:r>
            <a:r>
              <a:rPr lang="en-US" sz="2200" dirty="0" err="1" smtClean="0"/>
              <a:t>đăng</a:t>
            </a:r>
            <a:r>
              <a:rPr lang="en-US" sz="2200" dirty="0" smtClean="0"/>
              <a:t> </a:t>
            </a:r>
            <a:r>
              <a:rPr lang="en-US" sz="2200" dirty="0" err="1" smtClean="0"/>
              <a:t>ký</a:t>
            </a:r>
            <a:r>
              <a:rPr lang="en-US" sz="2200" dirty="0" smtClean="0"/>
              <a:t>/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gói</a:t>
            </a:r>
            <a:r>
              <a:rPr lang="en-US" sz="2200" dirty="0" smtClean="0"/>
              <a:t> </a:t>
            </a:r>
            <a:r>
              <a:rPr lang="en-US" sz="2200" dirty="0" err="1" smtClean="0"/>
              <a:t>cước</a:t>
            </a:r>
            <a:endParaRPr lang="en-US" sz="2200" dirty="0" smtClean="0"/>
          </a:p>
          <a:p>
            <a:pPr lvl="1"/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:</a:t>
            </a:r>
          </a:p>
          <a:p>
            <a:pPr lvl="2"/>
            <a:r>
              <a:rPr lang="en-US" sz="2000" dirty="0" smtClean="0"/>
              <a:t>Fix</a:t>
            </a:r>
          </a:p>
          <a:p>
            <a:pPr lvl="2"/>
            <a:r>
              <a:rPr lang="en-US" sz="2000" dirty="0" smtClean="0"/>
              <a:t>Prorate</a:t>
            </a:r>
          </a:p>
          <a:p>
            <a:pPr lvl="2"/>
            <a:r>
              <a:rPr lang="en-US" sz="2000" dirty="0" smtClean="0"/>
              <a:t>Percentage</a:t>
            </a:r>
          </a:p>
          <a:p>
            <a:pPr lvl="1"/>
            <a:r>
              <a:rPr lang="en-US" sz="2200" dirty="0" smtClean="0"/>
              <a:t>Run on demand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schedule</a:t>
            </a:r>
          </a:p>
          <a:p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lực</a:t>
            </a:r>
            <a:r>
              <a:rPr lang="en-US" sz="2800" dirty="0" smtClean="0"/>
              <a:t> </a:t>
            </a:r>
            <a:r>
              <a:rPr lang="en-US" sz="2800" dirty="0" err="1" smtClean="0"/>
              <a:t>đáp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1000 MTR/s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TÍNH CƯỚC SỰ 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876800"/>
          </a:xfrm>
        </p:spPr>
        <p:txBody>
          <a:bodyPr/>
          <a:lstStyle/>
          <a:p>
            <a:r>
              <a:rPr lang="en-US" sz="3000" dirty="0" err="1" smtClean="0"/>
              <a:t>Chức</a:t>
            </a:r>
            <a:r>
              <a:rPr lang="en-US" sz="3000" dirty="0" smtClean="0"/>
              <a:t> </a:t>
            </a:r>
            <a:r>
              <a:rPr lang="en-US" sz="3000" dirty="0" err="1" smtClean="0"/>
              <a:t>năng</a:t>
            </a:r>
            <a:r>
              <a:rPr lang="en-US" sz="3000" dirty="0" smtClean="0"/>
              <a:t>:</a:t>
            </a:r>
          </a:p>
          <a:p>
            <a:pPr lvl="1"/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CDRs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re-rate (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re-format &amp; enrich)</a:t>
            </a:r>
          </a:p>
          <a:p>
            <a:pPr lvl="1"/>
            <a:r>
              <a:rPr lang="en-US" sz="2200" dirty="0" smtClean="0"/>
              <a:t>Lookup &amp; audited version products, zone, time, tariff, promotion </a:t>
            </a:r>
            <a:r>
              <a:rPr lang="en-US" sz="2200" dirty="0" err="1" smtClean="0"/>
              <a:t>theo</a:t>
            </a:r>
            <a:r>
              <a:rPr lang="en-US" sz="2200" dirty="0" smtClean="0"/>
              <a:t> A number + CDR time</a:t>
            </a:r>
          </a:p>
          <a:p>
            <a:pPr lvl="1"/>
            <a:r>
              <a:rPr lang="en-US" sz="2200" dirty="0" smtClean="0"/>
              <a:t>Rating &amp; discount</a:t>
            </a:r>
          </a:p>
          <a:p>
            <a:pPr lvl="1"/>
            <a:r>
              <a:rPr lang="en-US" sz="2200" dirty="0" err="1" smtClean="0"/>
              <a:t>Ghi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Rated CDRs </a:t>
            </a:r>
            <a:r>
              <a:rPr lang="en-US" sz="2200" dirty="0" err="1" smtClean="0"/>
              <a:t>chung</a:t>
            </a:r>
            <a:endParaRPr lang="en-US" sz="2200" dirty="0" smtClean="0"/>
          </a:p>
          <a:p>
            <a:pPr lvl="1"/>
            <a:r>
              <a:rPr lang="en-US" sz="2200" dirty="0" smtClean="0"/>
              <a:t>Run on demand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24/24</a:t>
            </a:r>
          </a:p>
          <a:p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lực</a:t>
            </a:r>
            <a:r>
              <a:rPr lang="en-US" sz="2600" dirty="0" smtClean="0"/>
              <a:t> </a:t>
            </a:r>
            <a:r>
              <a:rPr lang="en-US" sz="2600" dirty="0" err="1" smtClean="0"/>
              <a:t>đáp</a:t>
            </a:r>
            <a:r>
              <a:rPr lang="en-US" sz="2600" dirty="0" smtClean="0"/>
              <a:t> </a:t>
            </a:r>
            <a:r>
              <a:rPr lang="en-US" sz="2600" dirty="0" err="1" smtClean="0"/>
              <a:t>ứng</a:t>
            </a:r>
            <a:endParaRPr lang="en-US" sz="2600" dirty="0" smtClean="0"/>
          </a:p>
          <a:p>
            <a:pPr lvl="1"/>
            <a:r>
              <a:rPr lang="en-US" sz="2200" dirty="0" smtClean="0"/>
              <a:t>20.000 – 40.000 CDRs/s/pipeline</a:t>
            </a:r>
          </a:p>
          <a:p>
            <a:pPr lvl="1"/>
            <a:r>
              <a:rPr lang="en-US" sz="2200" dirty="0" err="1" smtClean="0"/>
              <a:t>Triển</a:t>
            </a:r>
            <a:r>
              <a:rPr lang="en-US" sz="2200" dirty="0" smtClean="0"/>
              <a:t> </a:t>
            </a:r>
            <a:r>
              <a:rPr lang="en-US" sz="2200" dirty="0" err="1" smtClean="0"/>
              <a:t>khai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pipeline/ JVM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JVM/ server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GÓI ALO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143000"/>
            <a:ext cx="89249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TRÌNH 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514350" indent="-514350"/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C1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marL="914400" lvl="1" indent="-514350"/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endParaRPr lang="en-US" sz="2400" dirty="0" smtClean="0"/>
          </a:p>
          <a:p>
            <a:pPr marL="914400" lvl="1" indent="-514350"/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endParaRPr lang="en-US" sz="2400" dirty="0" smtClean="0"/>
          </a:p>
          <a:p>
            <a:pPr marL="914400" lvl="1" indent="-514350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ELCOM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endParaRPr lang="en-US" sz="2400" dirty="0" smtClean="0"/>
          </a:p>
          <a:p>
            <a:pPr marL="514350" indent="-514350"/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endParaRPr lang="en-US" sz="2800" dirty="0" smtClean="0"/>
          </a:p>
          <a:p>
            <a:pPr marL="914400" lvl="1" indent="-514350"/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ELCOM</a:t>
            </a:r>
          </a:p>
          <a:p>
            <a:pPr marL="914400" lvl="1" indent="-514350"/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endParaRPr lang="en-US" sz="2400" dirty="0" smtClean="0"/>
          </a:p>
          <a:p>
            <a:pPr marL="914400" lvl="1" indent="-514350"/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hoạch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endParaRPr lang="en-US" sz="2400" dirty="0" smtClean="0"/>
          </a:p>
          <a:p>
            <a:pPr marL="914400" lvl="1" indent="-514350"/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endParaRPr lang="en-US" sz="2400" dirty="0" smtClean="0"/>
          </a:p>
          <a:p>
            <a:pPr marL="514350" indent="-514350"/>
            <a:r>
              <a:rPr lang="en-US" sz="2800" dirty="0" smtClean="0"/>
              <a:t>Demo</a:t>
            </a:r>
          </a:p>
          <a:p>
            <a:pPr marL="514350" indent="-514350"/>
            <a:r>
              <a:rPr lang="en-US" sz="2800" dirty="0" smtClean="0"/>
              <a:t>Q&amp;A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GÓI ITOUCH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9001125" cy="5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GÓI ALO + ITOUCH KẾT HỢP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sz="1800" smtClean="0">
                <a:latin typeface="Arial" pitchFamily="34" charset="0"/>
                <a:cs typeface="Arial" pitchFamily="34" charset="0"/>
              </a:rPr>
              <a:t>The problem:</a:t>
            </a:r>
          </a:p>
          <a:p>
            <a:pPr lvl="1"/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smtClean="0">
                <a:latin typeface="Arial" pitchFamily="34" charset="0"/>
                <a:cs typeface="Arial" pitchFamily="34" charset="0"/>
              </a:rPr>
              <a:t>C1RT can not solve this problem with priority multi balances </a:t>
            </a:r>
          </a:p>
          <a:p>
            <a:r>
              <a:rPr lang="en-US" sz="1800" smtClean="0">
                <a:latin typeface="Arial" pitchFamily="34" charset="0"/>
                <a:cs typeface="Arial" pitchFamily="34" charset="0"/>
              </a:rPr>
              <a:t>The solution of ELCOM:</a:t>
            </a:r>
          </a:p>
          <a:p>
            <a:pPr lvl="1"/>
            <a:r>
              <a:rPr lang="en-US" sz="1400" smtClean="0">
                <a:latin typeface="Arial" pitchFamily="34" charset="0"/>
                <a:cs typeface="Arial" pitchFamily="34" charset="0"/>
              </a:rPr>
              <a:t>C1RT process provisioning, rating, charging &amp; promotion by it’s way</a:t>
            </a:r>
          </a:p>
          <a:p>
            <a:pPr lvl="1"/>
            <a:r>
              <a:rPr lang="en-US" sz="1400" smtClean="0">
                <a:latin typeface="Arial" pitchFamily="34" charset="0"/>
                <a:cs typeface="Arial" pitchFamily="34" charset="0"/>
              </a:rPr>
              <a:t>ELCOM will re-rate voice call CDRs external</a:t>
            </a:r>
          </a:p>
          <a:p>
            <a:pPr lvl="1"/>
            <a:r>
              <a:rPr lang="en-US" sz="1400" smtClean="0">
                <a:latin typeface="Arial" pitchFamily="34" charset="0"/>
                <a:cs typeface="Arial" pitchFamily="34" charset="0"/>
              </a:rPr>
              <a:t>Advantage: no more cost for Comverse</a:t>
            </a:r>
          </a:p>
          <a:p>
            <a:pPr lvl="1"/>
            <a:r>
              <a:rPr lang="en-US" sz="1400" smtClean="0">
                <a:latin typeface="Arial" pitchFamily="34" charset="0"/>
                <a:cs typeface="Arial" pitchFamily="34" charset="0"/>
              </a:rPr>
              <a:t>Disadvantage: hot bill not correct. </a:t>
            </a:r>
          </a:p>
          <a:p>
            <a:pPr lvl="1"/>
            <a:r>
              <a:rPr lang="en-US" sz="1400" smtClean="0">
                <a:latin typeface="Arial" pitchFamily="34" charset="0"/>
                <a:cs typeface="Arial" pitchFamily="34" charset="0"/>
              </a:rPr>
              <a:t>The solution: 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438275"/>
            <a:ext cx="6210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4343400"/>
            <a:ext cx="4314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1986" name="Picture 2" descr="http://wansview.vn/uploads/giai-phap/source/free-pph-de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828800"/>
            <a:ext cx="3790950" cy="2733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KỊCH BẢN TÍNH CƯỚC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</a:t>
            </a:r>
            <a:r>
              <a:rPr lang="en-US" sz="2600" dirty="0" err="1" smtClean="0"/>
              <a:t>đầu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endParaRPr lang="en-US" sz="2600" dirty="0" smtClean="0"/>
          </a:p>
          <a:p>
            <a:pPr lvl="1"/>
            <a:r>
              <a:rPr lang="en-US" sz="2000" dirty="0" smtClean="0"/>
              <a:t>10.000 </a:t>
            </a:r>
            <a:r>
              <a:rPr lang="en-US" sz="2000" dirty="0" err="1" smtClean="0"/>
              <a:t>thuê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VinaPhone</a:t>
            </a:r>
            <a:r>
              <a:rPr lang="en-US" sz="2200" dirty="0" smtClean="0"/>
              <a:t>:</a:t>
            </a:r>
          </a:p>
          <a:p>
            <a:pPr lvl="2"/>
            <a:r>
              <a:rPr lang="en-US" sz="1800" dirty="0" smtClean="0"/>
              <a:t>6000 </a:t>
            </a:r>
            <a:r>
              <a:rPr lang="en-US" sz="1800" dirty="0" err="1" smtClean="0"/>
              <a:t>thuê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ký</a:t>
            </a:r>
            <a:r>
              <a:rPr lang="en-US" sz="1800" dirty="0" smtClean="0"/>
              <a:t> </a:t>
            </a:r>
            <a:r>
              <a:rPr lang="en-US" sz="1800" dirty="0" err="1" smtClean="0"/>
              <a:t>gói</a:t>
            </a:r>
            <a:r>
              <a:rPr lang="en-US" sz="1800" dirty="0" smtClean="0"/>
              <a:t> ALO1</a:t>
            </a:r>
          </a:p>
          <a:p>
            <a:pPr lvl="2"/>
            <a:r>
              <a:rPr lang="en-US" sz="1800" dirty="0" smtClean="0"/>
              <a:t>2000 </a:t>
            </a:r>
            <a:r>
              <a:rPr lang="en-US" sz="1800" dirty="0" err="1" smtClean="0"/>
              <a:t>thuê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ký</a:t>
            </a:r>
            <a:r>
              <a:rPr lang="en-US" sz="1800" dirty="0" smtClean="0"/>
              <a:t> </a:t>
            </a:r>
            <a:r>
              <a:rPr lang="en-US" sz="1800" dirty="0" err="1" smtClean="0"/>
              <a:t>gói</a:t>
            </a:r>
            <a:r>
              <a:rPr lang="en-US" sz="1800" dirty="0" smtClean="0"/>
              <a:t> Itouch1</a:t>
            </a:r>
          </a:p>
          <a:p>
            <a:pPr lvl="2"/>
            <a:r>
              <a:rPr lang="en-US" sz="1800" dirty="0" smtClean="0"/>
              <a:t>1000 </a:t>
            </a:r>
            <a:r>
              <a:rPr lang="en-US" sz="1800" dirty="0" err="1" smtClean="0"/>
              <a:t>thuê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ký</a:t>
            </a:r>
            <a:r>
              <a:rPr lang="en-US" sz="1800" dirty="0" smtClean="0"/>
              <a:t> ALO1 + Itouch1</a:t>
            </a:r>
          </a:p>
          <a:p>
            <a:pPr lvl="2"/>
            <a:r>
              <a:rPr lang="en-US" sz="1800" dirty="0" smtClean="0"/>
              <a:t>1000 </a:t>
            </a:r>
            <a:r>
              <a:rPr lang="en-US" sz="1800" dirty="0" err="1" smtClean="0"/>
              <a:t>thuê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ký</a:t>
            </a:r>
            <a:r>
              <a:rPr lang="en-US" sz="1800" dirty="0" smtClean="0"/>
              <a:t> </a:t>
            </a:r>
            <a:r>
              <a:rPr lang="en-US" sz="1800" dirty="0" err="1" smtClean="0"/>
              <a:t>gói</a:t>
            </a:r>
            <a:r>
              <a:rPr lang="en-US" sz="1800" dirty="0" smtClean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endParaRPr lang="en-US" sz="1800" dirty="0" smtClean="0"/>
          </a:p>
          <a:p>
            <a:pPr lvl="1"/>
            <a:r>
              <a:rPr lang="en-US" sz="2000" dirty="0" smtClean="0"/>
              <a:t>2.000.000 CDRs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:</a:t>
            </a:r>
          </a:p>
          <a:p>
            <a:pPr lvl="2"/>
            <a:r>
              <a:rPr lang="en-US" sz="1600" dirty="0" smtClean="0"/>
              <a:t>1 </a:t>
            </a:r>
            <a:r>
              <a:rPr lang="en-US" sz="1600" dirty="0" err="1" smtClean="0"/>
              <a:t>triệu</a:t>
            </a:r>
            <a:r>
              <a:rPr lang="en-US" sz="1600" dirty="0" smtClean="0"/>
              <a:t> CDRs voice + &gt;800.000 data + &gt;200.000 </a:t>
            </a:r>
            <a:r>
              <a:rPr lang="en-US" sz="1600" dirty="0" err="1" smtClean="0"/>
              <a:t>sms</a:t>
            </a:r>
            <a:r>
              <a:rPr lang="en-US" sz="1600" dirty="0" smtClean="0"/>
              <a:t> </a:t>
            </a:r>
          </a:p>
          <a:p>
            <a:pPr lvl="1"/>
            <a:r>
              <a:rPr lang="en-US" sz="2000" dirty="0" smtClean="0"/>
              <a:t>Chu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cước</a:t>
            </a:r>
            <a:r>
              <a:rPr lang="en-US" sz="2000" dirty="0" smtClean="0"/>
              <a:t> </a:t>
            </a:r>
            <a:r>
              <a:rPr lang="en-US" sz="2000" dirty="0" err="1" smtClean="0"/>
              <a:t>tháng</a:t>
            </a:r>
            <a:r>
              <a:rPr lang="en-US" sz="2000" dirty="0" smtClean="0"/>
              <a:t> 9/2013</a:t>
            </a:r>
          </a:p>
          <a:p>
            <a:pPr lvl="1"/>
            <a:r>
              <a:rPr lang="en-US" sz="2000" dirty="0" smtClean="0"/>
              <a:t>Time peak + </a:t>
            </a:r>
            <a:r>
              <a:rPr lang="en-US" sz="2000" dirty="0" err="1" smtClean="0"/>
              <a:t>off_peak</a:t>
            </a:r>
            <a:r>
              <a:rPr lang="en-US" sz="2000" dirty="0" smtClean="0"/>
              <a:t>,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map zone prefix</a:t>
            </a:r>
          </a:p>
          <a:p>
            <a:pPr lvl="1"/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cước</a:t>
            </a:r>
            <a:r>
              <a:rPr lang="en-US" sz="2000" dirty="0" smtClean="0"/>
              <a:t> (chi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  <a:endParaRPr lang="en-US" sz="1600" dirty="0" smtClean="0"/>
          </a:p>
          <a:p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endParaRPr lang="en-US" sz="2800" dirty="0" smtClean="0"/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files CDRs out</a:t>
            </a:r>
          </a:p>
          <a:p>
            <a:pPr lvl="1"/>
            <a:r>
              <a:rPr lang="en-US" sz="2000" dirty="0" err="1" smtClean="0"/>
              <a:t>Bảng</a:t>
            </a:r>
            <a:r>
              <a:rPr lang="en-US" sz="2000" dirty="0" smtClean="0"/>
              <a:t> CDR_OUT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DB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HÌNH GIÁ CƯỚC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935617"/>
          <a:ext cx="8604205" cy="556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838200"/>
                <a:gridCol w="838200"/>
                <a:gridCol w="914400"/>
                <a:gridCol w="1447800"/>
                <a:gridCol w="533400"/>
                <a:gridCol w="609600"/>
                <a:gridCol w="838200"/>
                <a:gridCol w="762000"/>
                <a:gridCol w="831805"/>
              </a:tblGrid>
              <a:tr h="27155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Offers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Service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Zone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Discount</a:t>
                      </a:r>
                      <a:endParaRPr 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Step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From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Beat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Price (</a:t>
                      </a:r>
                      <a:r>
                        <a:rPr lang="en-US" sz="1000" dirty="0" err="1" smtClean="0"/>
                        <a:t>vnđ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r>
                        <a:rPr lang="en-US" sz="1600" dirty="0" smtClean="0"/>
                        <a:t>ALO1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Voice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VNP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sz="1200" dirty="0" smtClean="0"/>
                        <a:t>Peak/ </a:t>
                      </a:r>
                      <a:r>
                        <a:rPr lang="en-US" sz="1200" dirty="0" err="1" smtClean="0"/>
                        <a:t>off_peak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1200</a:t>
                      </a:r>
                      <a:r>
                        <a:rPr lang="en-US" sz="1200" baseline="0" dirty="0" smtClean="0"/>
                        <a:t> m</a:t>
                      </a:r>
                      <a:r>
                        <a:rPr lang="en-US" sz="1200" dirty="0" smtClean="0"/>
                        <a:t>/ month, 10</a:t>
                      </a:r>
                      <a:r>
                        <a:rPr lang="en-US" sz="1200" baseline="0" dirty="0" smtClean="0"/>
                        <a:t> m/ call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88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9999999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14.66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#VNP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None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98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9999999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16.33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58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None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999999999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VNP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None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350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10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#VNP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02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ITouch1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Voice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VNP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sz="1200" dirty="0" smtClean="0"/>
                        <a:t>Peak/ </a:t>
                      </a:r>
                      <a:r>
                        <a:rPr lang="en-US" sz="1200" dirty="0" err="1" smtClean="0"/>
                        <a:t>off_peak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r>
                        <a:rPr lang="en-US" sz="1200" baseline="0" dirty="0" smtClean="0"/>
                        <a:t> m/ month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6" gridSpan="5">
                  <a:txBody>
                    <a:bodyPr/>
                    <a:lstStyle/>
                    <a:p>
                      <a:r>
                        <a:rPr lang="en-US" sz="1200" dirty="0" smtClean="0"/>
                        <a:t>The same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#VNP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1.5 G/ month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dirty="0" smtClean="0"/>
                        <a:t>SMS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VNP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300 </a:t>
                      </a:r>
                      <a:r>
                        <a:rPr lang="en-US" sz="1200" dirty="0" err="1" smtClean="0"/>
                        <a:t>sms</a:t>
                      </a:r>
                      <a:r>
                        <a:rPr lang="en-US" sz="1200" dirty="0" smtClean="0"/>
                        <a:t>/ month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#VNP</a:t>
                      </a: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813"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Voice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VNP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200" dirty="0" smtClean="0"/>
                        <a:t>Peak/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off_peak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200" dirty="0" smtClean="0"/>
                        <a:t>None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5" gridSpan="5">
                  <a:txBody>
                    <a:bodyPr/>
                    <a:lstStyle/>
                    <a:p>
                      <a:r>
                        <a:rPr lang="en-US" sz="1200" dirty="0" smtClean="0"/>
                        <a:t>The same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#VNP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SMS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VNP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#VNP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THỬ NGHIỆM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Loading </a:t>
            </a:r>
            <a:r>
              <a:rPr lang="en-US" sz="2400" dirty="0" smtClean="0"/>
              <a:t>test</a:t>
            </a:r>
          </a:p>
          <a:p>
            <a:pPr lvl="1">
              <a:buNone/>
            </a:pPr>
            <a:r>
              <a:rPr lang="en-US" sz="2400" dirty="0" smtClean="0"/>
              <a:t>-Input: 2M CDRs, 10.000 subs</a:t>
            </a:r>
          </a:p>
          <a:p>
            <a:pPr lvl="1">
              <a:buNone/>
            </a:pPr>
            <a:r>
              <a:rPr lang="en-US" sz="2400" dirty="0" smtClean="0"/>
              <a:t>-PC running: core i3 2.3 G, 2G RAM</a:t>
            </a:r>
          </a:p>
          <a:p>
            <a:pPr lvl="1">
              <a:buNone/>
            </a:pPr>
            <a:r>
              <a:rPr lang="en-US" sz="2400" dirty="0" smtClean="0"/>
              <a:t>-DB server: </a:t>
            </a:r>
            <a:r>
              <a:rPr lang="en-US" sz="2400" dirty="0" err="1" smtClean="0"/>
              <a:t>cpu</a:t>
            </a:r>
            <a:r>
              <a:rPr lang="en-US" sz="2400" dirty="0" smtClean="0"/>
              <a:t> 2.45 G, Oracle 11g</a:t>
            </a:r>
          </a:p>
          <a:p>
            <a:pPr lvl="1">
              <a:buNone/>
            </a:pPr>
            <a:r>
              <a:rPr lang="en-US" sz="2400" dirty="0" smtClean="0"/>
              <a:t>-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:</a:t>
            </a:r>
            <a:r>
              <a:rPr lang="en-US" sz="2400" dirty="0" smtClean="0"/>
              <a:t>~</a:t>
            </a:r>
            <a:r>
              <a:rPr lang="en-US" sz="2400" dirty="0" smtClean="0"/>
              <a:t>300 </a:t>
            </a:r>
            <a:r>
              <a:rPr lang="en-US" sz="2400" dirty="0" smtClean="0"/>
              <a:t>events/s/pipeline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/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DB.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      20.000 - 40.000 events/s/pipeline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/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file.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    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KỊCH BẢN DEMO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</a:t>
            </a:r>
            <a:r>
              <a:rPr lang="en-US" sz="2600" dirty="0" err="1" smtClean="0"/>
              <a:t>đầu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endParaRPr lang="en-US" sz="2600" dirty="0" smtClean="0"/>
          </a:p>
          <a:p>
            <a:pPr lvl="1"/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files: 10 files raw CDRs</a:t>
            </a:r>
          </a:p>
          <a:p>
            <a:pPr lvl="1"/>
            <a:r>
              <a:rPr lang="en-US" sz="2200" dirty="0" err="1" smtClean="0"/>
              <a:t>Kích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thước</a:t>
            </a:r>
            <a:r>
              <a:rPr lang="en-US" sz="2200" dirty="0" smtClean="0"/>
              <a:t> file 1MB/ file</a:t>
            </a:r>
            <a:endParaRPr lang="en-US" sz="2200" dirty="0" smtClean="0"/>
          </a:p>
          <a:p>
            <a:pPr lvl="1"/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1 </a:t>
            </a:r>
            <a:r>
              <a:rPr lang="en-US" sz="2200" dirty="0" err="1" smtClean="0"/>
              <a:t>phút</a:t>
            </a:r>
            <a:r>
              <a:rPr lang="en-US" sz="2200" dirty="0" smtClean="0"/>
              <a:t> </a:t>
            </a:r>
            <a:r>
              <a:rPr lang="en-US" sz="2200" dirty="0" err="1" smtClean="0"/>
              <a:t>thêm</a:t>
            </a:r>
            <a:r>
              <a:rPr lang="en-US" sz="2200" dirty="0" smtClean="0"/>
              <a:t> 1 file </a:t>
            </a:r>
            <a:r>
              <a:rPr lang="en-US" sz="2200" dirty="0" err="1" smtClean="0"/>
              <a:t>mới</a:t>
            </a:r>
            <a:endParaRPr lang="en-US" sz="2200" dirty="0" smtClean="0"/>
          </a:p>
          <a:p>
            <a:pPr lvl="1"/>
            <a:r>
              <a:rPr lang="en-US" sz="2200" dirty="0" err="1" smtClean="0"/>
              <a:t>Bảng</a:t>
            </a:r>
            <a:r>
              <a:rPr lang="en-US" sz="2200" dirty="0" smtClean="0"/>
              <a:t> </a:t>
            </a:r>
            <a:r>
              <a:rPr lang="en-US" sz="2200" dirty="0" err="1" smtClean="0"/>
              <a:t>Zone_Map</a:t>
            </a:r>
            <a:r>
              <a:rPr lang="en-US" sz="2200" dirty="0" smtClean="0"/>
              <a:t> prefix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subsciber</a:t>
            </a:r>
            <a:r>
              <a:rPr lang="en-US" sz="2200" dirty="0" smtClean="0"/>
              <a:t>: 900.000 </a:t>
            </a:r>
          </a:p>
          <a:p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endParaRPr lang="en-US" sz="2800" dirty="0" smtClean="0"/>
          </a:p>
          <a:p>
            <a:pPr lvl="1"/>
            <a:r>
              <a:rPr lang="en-US" sz="2000" dirty="0" err="1" smtClean="0"/>
              <a:t>Bảng</a:t>
            </a:r>
            <a:r>
              <a:rPr lang="en-US" sz="2000" dirty="0" smtClean="0"/>
              <a:t> log, header</a:t>
            </a:r>
          </a:p>
          <a:p>
            <a:pPr lvl="1"/>
            <a:r>
              <a:rPr lang="en-US" sz="2000" dirty="0" err="1" smtClean="0"/>
              <a:t>Bảng</a:t>
            </a:r>
            <a:r>
              <a:rPr lang="en-US" sz="2000" dirty="0" smtClean="0"/>
              <a:t> CDR_RECORD_VNP_FINAL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 txBox="1">
            <a:spLocks/>
          </p:cNvSpPr>
          <p:nvPr/>
        </p:nvSpPr>
        <p:spPr bwMode="auto">
          <a:xfrm>
            <a:off x="6000750" y="3500438"/>
            <a:ext cx="2400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Font typeface="Arial" pitchFamily="34" charset="0"/>
              <a:buNone/>
            </a:pPr>
            <a:r>
              <a:rPr lang="vi-VN" sz="1200">
                <a:solidFill>
                  <a:srgbClr val="0070C0"/>
                </a:solidFill>
                <a:latin typeface="Myriad Pro"/>
              </a:rPr>
              <a:t>			</a:t>
            </a:r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1295400"/>
            <a:ext cx="63500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DỰ ÁN C1 – GIỚI THIỆU</a:t>
            </a:r>
            <a:endParaRPr lang="en-US" dirty="0"/>
          </a:p>
        </p:txBody>
      </p:sp>
      <p:sp>
        <p:nvSpPr>
          <p:cNvPr id="4" name="Bent-Up Arrow 3"/>
          <p:cNvSpPr/>
          <p:nvPr/>
        </p:nvSpPr>
        <p:spPr>
          <a:xfrm rot="5400000" flipH="1">
            <a:off x="2623671" y="1937873"/>
            <a:ext cx="2148606" cy="1290851"/>
          </a:xfrm>
          <a:prstGeom prst="bentUpArrow">
            <a:avLst>
              <a:gd name="adj1" fmla="val 48972"/>
              <a:gd name="adj2" fmla="val 4333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RATED XDR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3174" y="3657600"/>
            <a:ext cx="5659272" cy="2743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C1RT- </a:t>
            </a:r>
            <a:r>
              <a:rPr lang="en-US" dirty="0" smtClean="0">
                <a:solidFill>
                  <a:schemeClr val="tx1"/>
                </a:solidFill>
              </a:rPr>
              <a:t>Postpaid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1000" y="1464469"/>
            <a:ext cx="9906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VNP BSS POS (23 incl. HN, HCM)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2781301"/>
            <a:ext cx="990600" cy="2171699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P&amp;T BSS POS (41)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48" y="3962400"/>
            <a:ext cx="483415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71748" y="1185862"/>
            <a:ext cx="3124201" cy="186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CCBS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1" y="1219200"/>
            <a:ext cx="1371599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74561" y="1965477"/>
            <a:ext cx="262178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83811" y="1625200"/>
            <a:ext cx="262178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1971" y="1676400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MSCs</a:t>
            </a:r>
          </a:p>
          <a:p>
            <a:pPr algn="ctr"/>
            <a:r>
              <a:rPr lang="en-US" sz="1200" dirty="0" smtClean="0"/>
              <a:t>GGSN/ SGSN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1971" y="2247900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971" y="2819400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HLRs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1971" y="3390900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1971" y="3962400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NEs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400" y="1600201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</a:t>
            </a:r>
            <a:r>
              <a:rPr lang="en-US" sz="1200" dirty="0">
                <a:solidFill>
                  <a:schemeClr val="tx1"/>
                </a:solidFill>
              </a:rPr>
              <a:t>(Adjustment &amp; Promotion)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38800" y="2321720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Invoice &amp; Payment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38800" y="1600200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Debt Management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3400" y="2321720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Provisioning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96100" y="1608534"/>
            <a:ext cx="4191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UI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395949" y="1616873"/>
            <a:ext cx="533400" cy="7129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Bent-Up Arrow 31"/>
          <p:cNvSpPr/>
          <p:nvPr/>
        </p:nvSpPr>
        <p:spPr>
          <a:xfrm rot="5400000">
            <a:off x="499849" y="4686300"/>
            <a:ext cx="1143000" cy="1066800"/>
          </a:xfrm>
          <a:prstGeom prst="bentUpArrow">
            <a:avLst>
              <a:gd name="adj1" fmla="val 41631"/>
              <a:gd name="adj2" fmla="val 37793"/>
              <a:gd name="adj3" fmla="val 32676"/>
            </a:avLst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smtClean="0"/>
              <a:t>CAP2</a:t>
            </a:r>
          </a:p>
          <a:p>
            <a:pPr algn="ctr"/>
            <a:r>
              <a:rPr lang="en-US" sz="1200" smtClean="0"/>
              <a:t>RAW </a:t>
            </a:r>
            <a:r>
              <a:rPr lang="en-US" sz="1200" dirty="0" smtClean="0"/>
              <a:t>XDR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DỰ ÁN C1- CÁC VẤN ĐỀ PHÁT SINH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r>
              <a:rPr lang="en-US" sz="2600" dirty="0" err="1" smtClean="0"/>
              <a:t>VinaPhone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cước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cước</a:t>
            </a:r>
            <a:r>
              <a:rPr lang="en-US" sz="2400" dirty="0" smtClean="0"/>
              <a:t> </a:t>
            </a:r>
            <a:r>
              <a:rPr lang="en-US" sz="2400" dirty="0" err="1" smtClean="0"/>
              <a:t>realtime</a:t>
            </a:r>
            <a:r>
              <a:rPr lang="en-US" sz="2400" dirty="0" smtClean="0"/>
              <a:t>: </a:t>
            </a:r>
          </a:p>
          <a:p>
            <a:pPr lvl="2"/>
            <a:r>
              <a:rPr lang="en-US" sz="2000" dirty="0" err="1" smtClean="0"/>
              <a:t>Lùi</a:t>
            </a:r>
            <a:r>
              <a:rPr lang="en-US" sz="2000" dirty="0" smtClean="0"/>
              <a:t>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lực</a:t>
            </a:r>
            <a:endParaRPr lang="en-US" sz="2000" dirty="0" smtClean="0"/>
          </a:p>
          <a:p>
            <a:pPr lvl="2"/>
            <a:r>
              <a:rPr lang="en-US" sz="2000" dirty="0" err="1" smtClean="0"/>
              <a:t>T</a:t>
            </a:r>
            <a:r>
              <a:rPr lang="en-US" sz="2000" dirty="0" err="1" smtClean="0"/>
              <a:t>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cước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tháng</a:t>
            </a:r>
            <a:endParaRPr lang="en-US" sz="2000" dirty="0" smtClean="0"/>
          </a:p>
          <a:p>
            <a:pPr lvl="2"/>
            <a:r>
              <a:rPr lang="en-US" sz="2000" dirty="0" smtClean="0"/>
              <a:t> </a:t>
            </a:r>
            <a:r>
              <a:rPr lang="en-US" sz="2000" dirty="0" err="1" smtClean="0"/>
              <a:t>C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thuê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/ </a:t>
            </a:r>
            <a:r>
              <a:rPr lang="en-US" sz="2000" dirty="0" err="1" smtClean="0"/>
              <a:t>gói</a:t>
            </a:r>
            <a:r>
              <a:rPr lang="en-US" sz="2000" dirty="0" smtClean="0"/>
              <a:t>/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tròn</a:t>
            </a:r>
            <a:r>
              <a:rPr lang="en-US" sz="2000" dirty="0" smtClean="0"/>
              <a:t> </a:t>
            </a:r>
            <a:r>
              <a:rPr lang="en-US" sz="2000" dirty="0" err="1" smtClean="0"/>
              <a:t>tháng</a:t>
            </a:r>
            <a:endParaRPr lang="en-US" sz="2000" dirty="0" smtClean="0"/>
          </a:p>
          <a:p>
            <a:r>
              <a:rPr lang="en-US" sz="2600" dirty="0" smtClean="0"/>
              <a:t>C1RT</a:t>
            </a:r>
          </a:p>
          <a:p>
            <a:pPr lvl="1"/>
            <a:r>
              <a:rPr lang="en-US" sz="2000" dirty="0" smtClean="0"/>
              <a:t>C1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/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cước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endParaRPr lang="en-US" sz="2000" dirty="0" smtClean="0"/>
          </a:p>
          <a:p>
            <a:pPr lvl="1"/>
            <a:r>
              <a:rPr lang="en-US" sz="2000" dirty="0" smtClean="0"/>
              <a:t>C1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cước</a:t>
            </a:r>
            <a:r>
              <a:rPr lang="en-US" sz="2000" dirty="0" smtClean="0"/>
              <a:t> </a:t>
            </a:r>
            <a:r>
              <a:rPr lang="en-US" sz="2000" dirty="0" err="1" smtClean="0"/>
              <a:t>thuê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/ </a:t>
            </a:r>
            <a:r>
              <a:rPr lang="en-US" sz="2000" dirty="0" err="1" smtClean="0"/>
              <a:t>cước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tỉ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endParaRPr lang="en-US" sz="2000" dirty="0" smtClean="0"/>
          </a:p>
          <a:p>
            <a:pPr lvl="1"/>
            <a:r>
              <a:rPr lang="en-US" sz="2000" dirty="0" smtClean="0"/>
              <a:t>C1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ALO: </a:t>
            </a:r>
            <a:r>
              <a:rPr lang="en-US" sz="2000" dirty="0" err="1" smtClean="0"/>
              <a:t>khuyến</a:t>
            </a:r>
            <a:r>
              <a:rPr lang="en-US" sz="2000" dirty="0" smtClean="0"/>
              <a:t> </a:t>
            </a:r>
            <a:r>
              <a:rPr lang="en-US" sz="2000" dirty="0" err="1" smtClean="0"/>
              <a:t>mại</a:t>
            </a:r>
            <a:r>
              <a:rPr lang="en-US" sz="2000" dirty="0" smtClean="0"/>
              <a:t> 10 </a:t>
            </a:r>
            <a:r>
              <a:rPr lang="en-US" sz="2000" dirty="0" err="1" smtClean="0"/>
              <a:t>phút</a:t>
            </a:r>
            <a:r>
              <a:rPr lang="en-US" sz="2000" dirty="0" smtClean="0"/>
              <a:t>/ </a:t>
            </a:r>
            <a:r>
              <a:rPr lang="en-US" sz="2000" dirty="0" err="1" smtClean="0"/>
              <a:t>cuộc</a:t>
            </a:r>
            <a:r>
              <a:rPr lang="en-US" sz="2000" dirty="0" smtClean="0"/>
              <a:t>, 1200 </a:t>
            </a:r>
            <a:r>
              <a:rPr lang="en-US" sz="2000" dirty="0" err="1" smtClean="0"/>
              <a:t>phút</a:t>
            </a:r>
            <a:r>
              <a:rPr lang="en-US" sz="2000" dirty="0" smtClean="0"/>
              <a:t>/ </a:t>
            </a:r>
            <a:r>
              <a:rPr lang="en-US" sz="2000" dirty="0" err="1" smtClean="0"/>
              <a:t>tháng</a:t>
            </a:r>
            <a:r>
              <a:rPr lang="en-US" sz="2000" dirty="0" smtClean="0"/>
              <a:t> (70% </a:t>
            </a:r>
            <a:r>
              <a:rPr lang="en-US" sz="2000" dirty="0" err="1" smtClean="0"/>
              <a:t>thuê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VNP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ALO)</a:t>
            </a:r>
            <a:endParaRPr lang="en-US" sz="2000" dirty="0" smtClean="0"/>
          </a:p>
          <a:p>
            <a:r>
              <a:rPr lang="en-US" sz="2600" dirty="0" err="1" smtClean="0"/>
              <a:t>Tích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endParaRPr lang="en-US" sz="2600" dirty="0" smtClean="0"/>
          </a:p>
          <a:p>
            <a:pPr lvl="1"/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r>
              <a:rPr lang="en-US" sz="2000" dirty="0" err="1" smtClean="0"/>
              <a:t>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enrich, reformat rated CDRs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CCBS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re-rate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091488" cy="706437"/>
          </a:xfrm>
        </p:spPr>
        <p:txBody>
          <a:bodyPr/>
          <a:lstStyle/>
          <a:p>
            <a:r>
              <a:rPr lang="en-US" sz="2600" dirty="0" smtClean="0"/>
              <a:t>DỰ ÁN C1 – CÔNG VIỆC ELCOM CẦN THỰC HIỆN </a:t>
            </a:r>
            <a:endParaRPr lang="en-US" sz="2600" dirty="0"/>
          </a:p>
        </p:txBody>
      </p:sp>
      <p:sp>
        <p:nvSpPr>
          <p:cNvPr id="38" name="Rectangle 37"/>
          <p:cNvSpPr/>
          <p:nvPr/>
        </p:nvSpPr>
        <p:spPr>
          <a:xfrm>
            <a:off x="0" y="2438400"/>
            <a:ext cx="838200" cy="1066800"/>
          </a:xfrm>
          <a:prstGeom prst="rect">
            <a:avLst/>
          </a:prstGeom>
          <a:solidFill>
            <a:srgbClr val="FF99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Existing CCBS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0" y="3657600"/>
            <a:ext cx="1143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 PROVISIONING</a:t>
            </a:r>
          </a:p>
          <a:p>
            <a:pPr algn="ctr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VNP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05200" y="5943600"/>
            <a:ext cx="6858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STP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67400" y="5943600"/>
            <a:ext cx="6858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MSCs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81600" y="5943600"/>
            <a:ext cx="6096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OCG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43400" y="5943600"/>
            <a:ext cx="6858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SMSCs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05600" y="5943600"/>
            <a:ext cx="6096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GGSN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1400" y="5943600"/>
            <a:ext cx="5334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NMS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98700" y="2667000"/>
            <a:ext cx="838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Rerating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29000" y="2743200"/>
            <a:ext cx="4343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C1RT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077200" y="2667000"/>
            <a:ext cx="9906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Recharge gateway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77200" y="1752600"/>
            <a:ext cx="990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Voucher server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62600" y="1752600"/>
            <a:ext cx="1295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CDR reformat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81600" y="1066800"/>
            <a:ext cx="609600" cy="381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943600" y="1066800"/>
            <a:ext cx="1143000" cy="381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1714 VDC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2400" y="1066800"/>
            <a:ext cx="1066800" cy="3810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Roaming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5400" y="5029200"/>
            <a:ext cx="1219200" cy="457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077200" y="4114800"/>
            <a:ext cx="8382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30300" y="2641600"/>
            <a:ext cx="8382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CDR reformat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91000" y="1905000"/>
            <a:ext cx="914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CCC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77200" y="4953000"/>
            <a:ext cx="1066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PCAT tool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600200" y="4191000"/>
            <a:ext cx="12192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Dataware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house</a:t>
            </a:r>
          </a:p>
        </p:txBody>
      </p:sp>
      <p:cxnSp>
        <p:nvCxnSpPr>
          <p:cNvPr id="60" name="Straight Arrow Connector 59"/>
          <p:cNvCxnSpPr>
            <a:stCxn id="53" idx="2"/>
            <a:endCxn id="50" idx="0"/>
          </p:cNvCxnSpPr>
          <p:nvPr/>
        </p:nvCxnSpPr>
        <p:spPr>
          <a:xfrm>
            <a:off x="4495800" y="1447800"/>
            <a:ext cx="1714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2"/>
            <a:endCxn id="50" idx="0"/>
          </p:cNvCxnSpPr>
          <p:nvPr/>
        </p:nvCxnSpPr>
        <p:spPr>
          <a:xfrm>
            <a:off x="5486400" y="1447800"/>
            <a:ext cx="7239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2"/>
            <a:endCxn id="50" idx="0"/>
          </p:cNvCxnSpPr>
          <p:nvPr/>
        </p:nvCxnSpPr>
        <p:spPr>
          <a:xfrm flipH="1">
            <a:off x="6210300" y="14478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0" y="2209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ORP</a:t>
            </a:r>
          </a:p>
        </p:txBody>
      </p:sp>
      <p:cxnSp>
        <p:nvCxnSpPr>
          <p:cNvPr id="64" name="Straight Arrow Connector 63"/>
          <p:cNvCxnSpPr>
            <a:endCxn id="46" idx="3"/>
          </p:cNvCxnSpPr>
          <p:nvPr/>
        </p:nvCxnSpPr>
        <p:spPr>
          <a:xfrm flipH="1" flipV="1">
            <a:off x="3136900" y="2895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981200" y="2895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838200" y="2895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143000" y="3810000"/>
            <a:ext cx="2286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38200" y="33528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590800" y="34290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SAPI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33700" y="29845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FTP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48640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4840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62000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01040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72440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81000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9" idx="3"/>
          </p:cNvCxnSpPr>
          <p:nvPr/>
        </p:nvCxnSpPr>
        <p:spPr>
          <a:xfrm flipH="1" flipV="1">
            <a:off x="2819400" y="44577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657600" y="54102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191000" y="54102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SMPP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953000" y="54102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CAP2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715000" y="54102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CAP2/</a:t>
            </a:r>
          </a:p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CAP3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24600" y="54610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Diameter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10400" y="5410200"/>
            <a:ext cx="76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SMNP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7772400" y="2971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8" idx="0"/>
            <a:endCxn id="49" idx="2"/>
          </p:cNvCxnSpPr>
          <p:nvPr/>
        </p:nvCxnSpPr>
        <p:spPr>
          <a:xfrm flipV="1">
            <a:off x="8572500" y="2286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772400" y="43815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7" idx="2"/>
          </p:cNvCxnSpPr>
          <p:nvPr/>
        </p:nvCxnSpPr>
        <p:spPr>
          <a:xfrm>
            <a:off x="4648200" y="2286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495800" y="2133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SAPI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620000" y="2895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UDP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001000" y="2133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CCWS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667000" y="48006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SAPI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19400" y="43434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 file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95400" y="46482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CCWS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47000" y="51816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153400" y="3352800"/>
            <a:ext cx="6858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HLR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2484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4" idx="3"/>
          </p:cNvCxnSpPr>
          <p:nvPr/>
        </p:nvCxnSpPr>
        <p:spPr>
          <a:xfrm>
            <a:off x="2514600" y="5257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8458200" y="38100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38200" y="2286000"/>
            <a:ext cx="2590800" cy="1181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PHƯƠNG ÁN TRIỂN KHAI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971550"/>
            <a:ext cx="88773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 HOẠCH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 lvl="1"/>
            <a:r>
              <a:rPr lang="en-US" dirty="0" smtClean="0"/>
              <a:t>10/2013: ERD</a:t>
            </a:r>
          </a:p>
          <a:p>
            <a:pPr lvl="1"/>
            <a:r>
              <a:rPr lang="en-US" dirty="0" smtClean="0"/>
              <a:t>11/2013: Core Rating</a:t>
            </a:r>
          </a:p>
          <a:p>
            <a:pPr lvl="1"/>
            <a:r>
              <a:rPr lang="en-US" dirty="0" smtClean="0"/>
              <a:t>12/2013: Release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LỰA CHỌN GIẢI PHÁP &amp; CÔNG 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sz="2600" dirty="0" err="1" smtClean="0"/>
              <a:t>Nền</a:t>
            </a:r>
            <a:r>
              <a:rPr lang="en-US" sz="2600" dirty="0" smtClean="0"/>
              <a:t> </a:t>
            </a:r>
            <a:r>
              <a:rPr lang="en-US" sz="2600" dirty="0" err="1" smtClean="0"/>
              <a:t>tảng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nghệ</a:t>
            </a:r>
            <a:endParaRPr lang="en-US" sz="2600" dirty="0" smtClean="0"/>
          </a:p>
          <a:p>
            <a:pPr lvl="1"/>
            <a:r>
              <a:rPr lang="en-US" sz="2200" dirty="0" smtClean="0"/>
              <a:t>Java + Oracle</a:t>
            </a:r>
          </a:p>
          <a:p>
            <a:r>
              <a:rPr lang="en-US" sz="2600" dirty="0" err="1" smtClean="0"/>
              <a:t>Kiến</a:t>
            </a:r>
            <a:r>
              <a:rPr lang="en-US" sz="2600" dirty="0" smtClean="0"/>
              <a:t> </a:t>
            </a:r>
            <a:r>
              <a:rPr lang="en-US" sz="2600" dirty="0" err="1" smtClean="0"/>
              <a:t>trúc</a:t>
            </a:r>
            <a:endParaRPr lang="en-US" sz="2600" dirty="0" smtClean="0"/>
          </a:p>
          <a:p>
            <a:pPr lvl="1"/>
            <a:r>
              <a:rPr lang="en-US" sz="2200" dirty="0" smtClean="0"/>
              <a:t>Pipeline</a:t>
            </a:r>
          </a:p>
          <a:p>
            <a:pPr lvl="1"/>
            <a:r>
              <a:rPr lang="en-US" sz="2200" dirty="0" smtClean="0"/>
              <a:t>Real time or Batch processing</a:t>
            </a:r>
          </a:p>
          <a:p>
            <a:r>
              <a:rPr lang="en-US" sz="2600" dirty="0" err="1" smtClean="0"/>
              <a:t>Quy</a:t>
            </a:r>
            <a:r>
              <a:rPr lang="en-US" sz="2600" dirty="0" smtClean="0"/>
              <a:t> </a:t>
            </a: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bài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endParaRPr lang="en-US" sz="2600" dirty="0" smtClean="0"/>
          </a:p>
          <a:p>
            <a:pPr lvl="1"/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lực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,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 </a:t>
            </a:r>
            <a:r>
              <a:rPr lang="en-US" sz="2200" dirty="0" err="1" smtClean="0"/>
              <a:t>đủ</a:t>
            </a:r>
            <a:r>
              <a:rPr lang="en-US" sz="2200" dirty="0" smtClean="0"/>
              <a:t> </a:t>
            </a:r>
            <a:r>
              <a:rPr lang="en-US" sz="2200" dirty="0" err="1" smtClean="0"/>
              <a:t>đáp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quy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VNP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: 2</a:t>
            </a:r>
            <a:r>
              <a:rPr lang="en-US" sz="2200" dirty="0" smtClean="0"/>
              <a:t> M subs + 1.5 B events/ </a:t>
            </a:r>
            <a:r>
              <a:rPr lang="en-US" sz="2200" dirty="0" err="1" smtClean="0"/>
              <a:t>tháng</a:t>
            </a:r>
            <a:endParaRPr lang="en-US" sz="2200" dirty="0" smtClean="0"/>
          </a:p>
          <a:p>
            <a:pPr lvl="1"/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nâng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/ </a:t>
            </a:r>
            <a:r>
              <a:rPr lang="en-US" sz="2200" dirty="0" err="1" smtClean="0"/>
              <a:t>mở</a:t>
            </a:r>
            <a:r>
              <a:rPr lang="en-US" sz="2200" dirty="0" smtClean="0"/>
              <a:t> </a:t>
            </a:r>
            <a:r>
              <a:rPr lang="en-US" sz="2200" dirty="0" err="1" smtClean="0"/>
              <a:t>rộng</a:t>
            </a:r>
            <a:endParaRPr lang="en-US" sz="2200" dirty="0" smtClean="0"/>
          </a:p>
          <a:p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endParaRPr lang="en-US" sz="2600" dirty="0" smtClean="0"/>
          </a:p>
          <a:p>
            <a:pPr lvl="1"/>
            <a:r>
              <a:rPr lang="en-US" sz="2200" dirty="0" smtClean="0"/>
              <a:t>Rating (pricing, discount, bonus)</a:t>
            </a:r>
          </a:p>
          <a:p>
            <a:pPr lvl="1"/>
            <a:r>
              <a:rPr lang="en-US" sz="2200" dirty="0" smtClean="0"/>
              <a:t>Mediation</a:t>
            </a:r>
          </a:p>
          <a:p>
            <a:pPr lvl="1"/>
            <a:r>
              <a:rPr lang="en-US" sz="2200" dirty="0" smtClean="0"/>
              <a:t>Interconnect, sum-up &amp; dispatching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CHỨC NĂNG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0961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urved Left Arrow 6"/>
          <p:cNvSpPr/>
          <p:nvPr/>
        </p:nvSpPr>
        <p:spPr>
          <a:xfrm>
            <a:off x="8153400" y="1905000"/>
            <a:ext cx="381000" cy="685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2286000" y="3505200"/>
            <a:ext cx="381000" cy="838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8077200" y="4495800"/>
            <a:ext cx="381000" cy="685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ny Presentation_03062013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Presentation_03062013 (2).potx</Template>
  <TotalTime>10785</TotalTime>
  <Words>1934</Words>
  <Application>Microsoft Office PowerPoint</Application>
  <PresentationFormat>On-screen Show (4:3)</PresentationFormat>
  <Paragraphs>451</Paragraphs>
  <Slides>27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Company Presentation_03062013 (2)</vt:lpstr>
      <vt:lpstr>Visio</vt:lpstr>
      <vt:lpstr>Slide 1</vt:lpstr>
      <vt:lpstr>NỘI DUNG TRÌNH BÀY</vt:lpstr>
      <vt:lpstr>DỰ ÁN C1 – GIỚI THIỆU</vt:lpstr>
      <vt:lpstr>DỰ ÁN C1- CÁC VẤN ĐỀ PHÁT SINH</vt:lpstr>
      <vt:lpstr>DỰ ÁN C1 – CÔNG VIỆC ELCOM CẦN THỰC HIỆN </vt:lpstr>
      <vt:lpstr>PHƯƠNG ÁN TRIỂN KHAI</vt:lpstr>
      <vt:lpstr>KẾ HOẠCH TRIỂN KHAI</vt:lpstr>
      <vt:lpstr>LỰA CHỌN GIẢI PHÁP &amp; CÔNG NGHỆ</vt:lpstr>
      <vt:lpstr>CÁC CHỨC NĂNG</vt:lpstr>
      <vt:lpstr>LUỒNG XỬ LÝ</vt:lpstr>
      <vt:lpstr>CHIA SẺ TẢI</vt:lpstr>
      <vt:lpstr>CƠ SỞ DỮ LIỆU</vt:lpstr>
      <vt:lpstr> MEDIATION</vt:lpstr>
      <vt:lpstr>GIẢI PHÁP MEDIATION</vt:lpstr>
      <vt:lpstr>LUỒNG XỬ LÝ </vt:lpstr>
      <vt:lpstr>C1RT CDR FORMAT</vt:lpstr>
      <vt:lpstr>TÍNH CƯỚC RC/ NRC</vt:lpstr>
      <vt:lpstr>TÍNH CƯỚC SỰ KIỆN</vt:lpstr>
      <vt:lpstr>GÓI ALO</vt:lpstr>
      <vt:lpstr>GÓI ITOUCH</vt:lpstr>
      <vt:lpstr>GÓI ALO + ITOUCH KẾT HỢP</vt:lpstr>
      <vt:lpstr>DEMO</vt:lpstr>
      <vt:lpstr>KỊCH BẢN TÍNH CƯỚC</vt:lpstr>
      <vt:lpstr>CẤU HÌNH GIÁ CƯỚC</vt:lpstr>
      <vt:lpstr>KẾT QUẢ THỬ NGHIỆM </vt:lpstr>
      <vt:lpstr>KỊCH BẢN DEMO MEDIATION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TrungNT</dc:creator>
  <cp:lastModifiedBy>Admin</cp:lastModifiedBy>
  <cp:revision>865</cp:revision>
  <cp:lastPrinted>2012-12-20T08:38:00Z</cp:lastPrinted>
  <dcterms:created xsi:type="dcterms:W3CDTF">2011-05-26T04:17:02Z</dcterms:created>
  <dcterms:modified xsi:type="dcterms:W3CDTF">2013-11-30T13:38:15Z</dcterms:modified>
</cp:coreProperties>
</file>