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03A83-6FB5-4C21-9AA6-8D96682D67F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25710-F2A2-4534-840D-EC9F996AC02C}">
      <dgm:prSet phldrT="[Text]" custT="1"/>
      <dgm:spPr>
        <a:solidFill>
          <a:srgbClr val="FFE285"/>
        </a:solidFill>
      </dgm:spPr>
      <dgm:t>
        <a:bodyPr/>
        <a:lstStyle/>
        <a:p>
          <a:r>
            <a:rPr lang="en-US" sz="2000" b="1" smtClean="0"/>
            <a:t>Quản lý điều hành ĐS</a:t>
          </a:r>
          <a:endParaRPr lang="en-US" sz="2000" b="1"/>
        </a:p>
      </dgm:t>
    </dgm:pt>
    <dgm:pt modelId="{40EFE0E4-9FE1-4047-B52A-A434082436BA}" type="parTrans" cxnId="{948F2F7D-F64C-4BCD-99F3-6B91D8BCA1B9}">
      <dgm:prSet/>
      <dgm:spPr/>
      <dgm:t>
        <a:bodyPr/>
        <a:lstStyle/>
        <a:p>
          <a:endParaRPr lang="en-US"/>
        </a:p>
      </dgm:t>
    </dgm:pt>
    <dgm:pt modelId="{2E61DF89-7383-40F1-A8B9-9D3070427ED3}" type="sibTrans" cxnId="{948F2F7D-F64C-4BCD-99F3-6B91D8BCA1B9}">
      <dgm:prSet/>
      <dgm:spPr/>
      <dgm:t>
        <a:bodyPr/>
        <a:lstStyle/>
        <a:p>
          <a:endParaRPr lang="en-US"/>
        </a:p>
      </dgm:t>
    </dgm:pt>
    <dgm:pt modelId="{3C6715A9-60E0-4E85-8193-73251D9F73EA}">
      <dgm:prSet phldrT="[Text]" custT="1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z="2000" b="0" smtClean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</a:rPr>
            <a:t>Lập kế hoach chạy tàu</a:t>
          </a:r>
          <a:endParaRPr lang="en-US" sz="2000" b="0">
            <a:ln w="6350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8DB8BD91-998F-40BF-9466-EAAD6B588962}" type="parTrans" cxnId="{5F6341B3-D780-467B-B181-5A51317BA972}">
      <dgm:prSet/>
      <dgm:spPr/>
      <dgm:t>
        <a:bodyPr/>
        <a:lstStyle/>
        <a:p>
          <a:endParaRPr lang="en-US"/>
        </a:p>
      </dgm:t>
    </dgm:pt>
    <dgm:pt modelId="{E8E346A5-6498-4475-BD73-05E0EC4881BF}" type="sibTrans" cxnId="{5F6341B3-D780-467B-B181-5A51317BA972}">
      <dgm:prSet/>
      <dgm:spPr/>
      <dgm:t>
        <a:bodyPr/>
        <a:lstStyle/>
        <a:p>
          <a:endParaRPr lang="en-US"/>
        </a:p>
      </dgm:t>
    </dgm:pt>
    <dgm:pt modelId="{49503D31-97CB-48FF-81FD-B10AF2E1E0D4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Lập chính sách giá vé,khuyến mãi,chiết khấu</a:t>
          </a:r>
          <a:endParaRPr lang="en-US">
            <a:solidFill>
              <a:schemeClr val="tx1"/>
            </a:solidFill>
          </a:endParaRPr>
        </a:p>
      </dgm:t>
    </dgm:pt>
    <dgm:pt modelId="{1D9F2257-FB42-4AA9-802F-30A3B2DC90C9}" type="parTrans" cxnId="{24280E91-7A4F-422C-A17F-41C285E2BF32}">
      <dgm:prSet/>
      <dgm:spPr/>
      <dgm:t>
        <a:bodyPr/>
        <a:lstStyle/>
        <a:p>
          <a:endParaRPr lang="en-US"/>
        </a:p>
      </dgm:t>
    </dgm:pt>
    <dgm:pt modelId="{D1D87A9B-890E-44CB-9663-98D92CA36510}" type="sibTrans" cxnId="{24280E91-7A4F-422C-A17F-41C285E2BF32}">
      <dgm:prSet/>
      <dgm:spPr/>
      <dgm:t>
        <a:bodyPr/>
        <a:lstStyle/>
        <a:p>
          <a:endParaRPr lang="en-US"/>
        </a:p>
      </dgm:t>
    </dgm:pt>
    <dgm:pt modelId="{775B38E5-C0EB-4AFD-8CAE-4C72DD902C4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smtClean="0"/>
            <a:t>Đối tác /đại lý</a:t>
          </a:r>
          <a:endParaRPr lang="en-US" sz="2000" b="1"/>
        </a:p>
      </dgm:t>
    </dgm:pt>
    <dgm:pt modelId="{B822E36F-5451-452B-9B77-08DBC32BE029}" type="parTrans" cxnId="{716DBB45-B7FD-4882-81DB-67C66135CCE9}">
      <dgm:prSet/>
      <dgm:spPr/>
      <dgm:t>
        <a:bodyPr/>
        <a:lstStyle/>
        <a:p>
          <a:endParaRPr lang="en-US"/>
        </a:p>
      </dgm:t>
    </dgm:pt>
    <dgm:pt modelId="{62F9F76F-54BD-41D4-BD82-48DDFD5C607C}" type="sibTrans" cxnId="{716DBB45-B7FD-4882-81DB-67C66135CCE9}">
      <dgm:prSet/>
      <dgm:spPr/>
      <dgm:t>
        <a:bodyPr/>
        <a:lstStyle/>
        <a:p>
          <a:endParaRPr lang="en-US"/>
        </a:p>
      </dgm:t>
    </dgm:pt>
    <dgm:pt modelId="{B0535F0F-0F83-463E-BE36-67A93D6B637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smtClean="0"/>
            <a:t>Hành khách</a:t>
          </a:r>
          <a:endParaRPr lang="en-US" sz="2000" b="1"/>
        </a:p>
      </dgm:t>
    </dgm:pt>
    <dgm:pt modelId="{A787FC04-8570-4A0E-9ED6-6F21DC7834EB}" type="parTrans" cxnId="{B9D2D884-AC65-4064-A116-FBBEF142D930}">
      <dgm:prSet/>
      <dgm:spPr/>
      <dgm:t>
        <a:bodyPr/>
        <a:lstStyle/>
        <a:p>
          <a:endParaRPr lang="en-US"/>
        </a:p>
      </dgm:t>
    </dgm:pt>
    <dgm:pt modelId="{2ABDCC75-6298-444A-8F78-929F50BAE700}" type="sibTrans" cxnId="{B9D2D884-AC65-4064-A116-FBBEF142D930}">
      <dgm:prSet/>
      <dgm:spPr/>
      <dgm:t>
        <a:bodyPr/>
        <a:lstStyle/>
        <a:p>
          <a:endParaRPr lang="en-US"/>
        </a:p>
      </dgm:t>
    </dgm:pt>
    <dgm:pt modelId="{74402ED1-D44A-4FC2-AEEE-1DCA1CEC03F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000" b="1" smtClean="0"/>
            <a:t>Nhân viên ĐS</a:t>
          </a:r>
          <a:endParaRPr lang="en-US" sz="2000" b="1"/>
        </a:p>
      </dgm:t>
    </dgm:pt>
    <dgm:pt modelId="{F8C78769-A4E3-443E-9DEA-2A9D91CB35E1}" type="parTrans" cxnId="{D873D4C4-1644-41B9-93A8-9D938270365B}">
      <dgm:prSet/>
      <dgm:spPr/>
      <dgm:t>
        <a:bodyPr/>
        <a:lstStyle/>
        <a:p>
          <a:endParaRPr lang="en-US"/>
        </a:p>
      </dgm:t>
    </dgm:pt>
    <dgm:pt modelId="{596ECDD1-B11D-4DBA-A812-22BD530A9676}" type="sibTrans" cxnId="{D873D4C4-1644-41B9-93A8-9D938270365B}">
      <dgm:prSet/>
      <dgm:spPr/>
      <dgm:t>
        <a:bodyPr/>
        <a:lstStyle/>
        <a:p>
          <a:endParaRPr lang="en-US"/>
        </a:p>
      </dgm:t>
    </dgm:pt>
    <dgm:pt modelId="{6AADEEB8-7E4A-4434-BD1A-9FF0ABCA1788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In vé</a:t>
          </a:r>
          <a:endParaRPr lang="en-US">
            <a:solidFill>
              <a:schemeClr val="tx1"/>
            </a:solidFill>
          </a:endParaRPr>
        </a:p>
      </dgm:t>
    </dgm:pt>
    <dgm:pt modelId="{02CE66A9-E257-41CC-8766-20DAA621C0AF}" type="parTrans" cxnId="{F880BE9D-B6BE-4DC3-A803-B7D2112D9253}">
      <dgm:prSet/>
      <dgm:spPr/>
      <dgm:t>
        <a:bodyPr/>
        <a:lstStyle/>
        <a:p>
          <a:endParaRPr lang="en-US"/>
        </a:p>
      </dgm:t>
    </dgm:pt>
    <dgm:pt modelId="{E4CD183F-F8AC-4D6F-862E-671765BCCD4B}" type="sibTrans" cxnId="{F880BE9D-B6BE-4DC3-A803-B7D2112D9253}">
      <dgm:prSet/>
      <dgm:spPr/>
      <dgm:t>
        <a:bodyPr/>
        <a:lstStyle/>
        <a:p>
          <a:endParaRPr lang="en-US"/>
        </a:p>
      </dgm:t>
    </dgm:pt>
    <dgm:pt modelId="{640FE718-41A2-43E5-89CA-3F5776702156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Lập phương án bán vé</a:t>
          </a:r>
          <a:endParaRPr lang="en-US">
            <a:solidFill>
              <a:schemeClr val="tx1"/>
            </a:solidFill>
          </a:endParaRPr>
        </a:p>
      </dgm:t>
    </dgm:pt>
    <dgm:pt modelId="{1B0BBF5A-ED08-49E1-893E-0D9A6372B568}" type="parTrans" cxnId="{11F1B6A5-F848-4816-94C0-9E1CEE949294}">
      <dgm:prSet/>
      <dgm:spPr/>
      <dgm:t>
        <a:bodyPr/>
        <a:lstStyle/>
        <a:p>
          <a:endParaRPr lang="en-US"/>
        </a:p>
      </dgm:t>
    </dgm:pt>
    <dgm:pt modelId="{476A49B3-DB00-40E4-9703-89814C035592}" type="sibTrans" cxnId="{11F1B6A5-F848-4816-94C0-9E1CEE949294}">
      <dgm:prSet/>
      <dgm:spPr/>
      <dgm:t>
        <a:bodyPr/>
        <a:lstStyle/>
        <a:p>
          <a:endParaRPr lang="en-US"/>
        </a:p>
      </dgm:t>
    </dgm:pt>
    <dgm:pt modelId="{52FAC6DB-8BDB-4D11-8F6C-7119A9C0BE83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Kế toán vé</a:t>
          </a:r>
          <a:endParaRPr lang="en-US">
            <a:solidFill>
              <a:schemeClr val="tx1"/>
            </a:solidFill>
          </a:endParaRPr>
        </a:p>
      </dgm:t>
    </dgm:pt>
    <dgm:pt modelId="{8E45F96B-7E81-4386-99AA-2F0FA83466B9}" type="parTrans" cxnId="{15459FF1-0110-4376-96AE-EFEA740DB031}">
      <dgm:prSet/>
      <dgm:spPr/>
      <dgm:t>
        <a:bodyPr/>
        <a:lstStyle/>
        <a:p>
          <a:endParaRPr lang="en-US"/>
        </a:p>
      </dgm:t>
    </dgm:pt>
    <dgm:pt modelId="{D5CF2331-9D00-4AC4-A782-08ED49BD253A}" type="sibTrans" cxnId="{15459FF1-0110-4376-96AE-EFEA740DB031}">
      <dgm:prSet/>
      <dgm:spPr/>
      <dgm:t>
        <a:bodyPr/>
        <a:lstStyle/>
        <a:p>
          <a:endParaRPr lang="en-US"/>
        </a:p>
      </dgm:t>
    </dgm:pt>
    <dgm:pt modelId="{B9C73EFF-B516-42DE-B6AB-1ECA66886E67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Trả vé,hủy vé</a:t>
          </a:r>
          <a:endParaRPr lang="en-US">
            <a:solidFill>
              <a:schemeClr val="tx1"/>
            </a:solidFill>
          </a:endParaRPr>
        </a:p>
      </dgm:t>
    </dgm:pt>
    <dgm:pt modelId="{797C60FE-7571-4162-A4FE-12DAC81AE31C}" type="parTrans" cxnId="{F43B103B-857E-4209-B631-8B9B917C00C9}">
      <dgm:prSet/>
      <dgm:spPr/>
      <dgm:t>
        <a:bodyPr/>
        <a:lstStyle/>
        <a:p>
          <a:endParaRPr lang="en-US"/>
        </a:p>
      </dgm:t>
    </dgm:pt>
    <dgm:pt modelId="{E2D818EA-7A24-48BF-A181-94F6C495BD75}" type="sibTrans" cxnId="{F43B103B-857E-4209-B631-8B9B917C00C9}">
      <dgm:prSet/>
      <dgm:spPr/>
      <dgm:t>
        <a:bodyPr/>
        <a:lstStyle/>
        <a:p>
          <a:endParaRPr lang="en-US"/>
        </a:p>
      </dgm:t>
    </dgm:pt>
    <dgm:pt modelId="{ABFA387C-626B-4DFA-BB7A-CE3739597F64}">
      <dgm:prSet phldrT="[Text]"/>
      <dgm:spPr>
        <a:solidFill>
          <a:schemeClr val="bg1"/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QL phôi vé</a:t>
          </a:r>
          <a:endParaRPr lang="en-US">
            <a:solidFill>
              <a:schemeClr val="tx1"/>
            </a:solidFill>
          </a:endParaRPr>
        </a:p>
      </dgm:t>
    </dgm:pt>
    <dgm:pt modelId="{50FAA680-44AF-4960-B4C0-641E3664960D}" type="parTrans" cxnId="{824E8CEB-A0CC-42C9-929B-66C987A3BCD0}">
      <dgm:prSet/>
      <dgm:spPr/>
      <dgm:t>
        <a:bodyPr/>
        <a:lstStyle/>
        <a:p>
          <a:endParaRPr lang="en-US"/>
        </a:p>
      </dgm:t>
    </dgm:pt>
    <dgm:pt modelId="{87C0E5F3-0362-4D55-BB58-DAC826E2C84B}" type="sibTrans" cxnId="{824E8CEB-A0CC-42C9-929B-66C987A3BCD0}">
      <dgm:prSet/>
      <dgm:spPr/>
      <dgm:t>
        <a:bodyPr/>
        <a:lstStyle/>
        <a:p>
          <a:endParaRPr lang="en-US"/>
        </a:p>
      </dgm:t>
    </dgm:pt>
    <dgm:pt modelId="{35F05976-B400-4BD5-8D81-0EA5AEF17293}">
      <dgm:prSet phldrT="[Text]"/>
      <dgm:spPr>
        <a:solidFill>
          <a:schemeClr val="bg1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QL phôi vé</a:t>
          </a:r>
          <a:endParaRPr lang="en-US">
            <a:solidFill>
              <a:schemeClr val="tx1"/>
            </a:solidFill>
          </a:endParaRPr>
        </a:p>
      </dgm:t>
    </dgm:pt>
    <dgm:pt modelId="{3147FC99-F3CE-476E-AE4F-D680DD287B60}" type="parTrans" cxnId="{343ED516-6A03-4DAC-9D6F-39CDAD66928C}">
      <dgm:prSet/>
      <dgm:spPr/>
      <dgm:t>
        <a:bodyPr/>
        <a:lstStyle/>
        <a:p>
          <a:endParaRPr lang="en-US"/>
        </a:p>
      </dgm:t>
    </dgm:pt>
    <dgm:pt modelId="{B3B9ADB3-79A9-47B6-A53A-57D272F119EC}" type="sibTrans" cxnId="{343ED516-6A03-4DAC-9D6F-39CDAD66928C}">
      <dgm:prSet/>
      <dgm:spPr/>
      <dgm:t>
        <a:bodyPr/>
        <a:lstStyle/>
        <a:p>
          <a:endParaRPr lang="en-US"/>
        </a:p>
      </dgm:t>
    </dgm:pt>
    <dgm:pt modelId="{61F5C7E5-CD3D-4C3E-80CC-40B0B6E0E99D}" type="pres">
      <dgm:prSet presAssocID="{5E903A83-6FB5-4C21-9AA6-8D96682D67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F1C02-E1E5-4AB6-8C98-E994DBD563FF}" type="pres">
      <dgm:prSet presAssocID="{9E025710-F2A2-4534-840D-EC9F996AC02C}" presName="compNode" presStyleCnt="0"/>
      <dgm:spPr/>
    </dgm:pt>
    <dgm:pt modelId="{9E777F90-8622-477A-ABC1-9F11A063A504}" type="pres">
      <dgm:prSet presAssocID="{9E025710-F2A2-4534-840D-EC9F996AC02C}" presName="aNode" presStyleLbl="bgShp" presStyleIdx="0" presStyleCnt="4"/>
      <dgm:spPr/>
      <dgm:t>
        <a:bodyPr/>
        <a:lstStyle/>
        <a:p>
          <a:endParaRPr lang="en-US"/>
        </a:p>
      </dgm:t>
    </dgm:pt>
    <dgm:pt modelId="{1EC2D45E-497C-45A6-9F57-42318F81A046}" type="pres">
      <dgm:prSet presAssocID="{9E025710-F2A2-4534-840D-EC9F996AC02C}" presName="textNode" presStyleLbl="bgShp" presStyleIdx="0" presStyleCnt="4"/>
      <dgm:spPr/>
      <dgm:t>
        <a:bodyPr/>
        <a:lstStyle/>
        <a:p>
          <a:endParaRPr lang="en-US"/>
        </a:p>
      </dgm:t>
    </dgm:pt>
    <dgm:pt modelId="{20F2AE56-0655-4723-9358-42FCC228528A}" type="pres">
      <dgm:prSet presAssocID="{9E025710-F2A2-4534-840D-EC9F996AC02C}" presName="compChildNode" presStyleCnt="0"/>
      <dgm:spPr/>
    </dgm:pt>
    <dgm:pt modelId="{9646E7ED-F5FE-4DC0-A897-AC0B422B88F1}" type="pres">
      <dgm:prSet presAssocID="{9E025710-F2A2-4534-840D-EC9F996AC02C}" presName="theInnerList" presStyleCnt="0"/>
      <dgm:spPr/>
    </dgm:pt>
    <dgm:pt modelId="{02F8F1DE-528A-4874-9797-2ACD968A270A}" type="pres">
      <dgm:prSet presAssocID="{3C6715A9-60E0-4E85-8193-73251D9F73EA}" presName="childNode" presStyleLbl="node1" presStyleIdx="0" presStyleCnt="8" custScaleY="37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2CC0D-720D-4517-AD46-CA84D673BFBA}" type="pres">
      <dgm:prSet presAssocID="{3C6715A9-60E0-4E85-8193-73251D9F73EA}" presName="aSpace2" presStyleCnt="0"/>
      <dgm:spPr/>
    </dgm:pt>
    <dgm:pt modelId="{6AFBFCAC-37A2-44D7-B691-5A65466EFBB0}" type="pres">
      <dgm:prSet presAssocID="{49503D31-97CB-48FF-81FD-B10AF2E1E0D4}" presName="childNode" presStyleLbl="node1" presStyleIdx="1" presStyleCnt="8" custScaleY="33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8F48C-6CA5-4D4A-967D-B50C1760BB44}" type="pres">
      <dgm:prSet presAssocID="{49503D31-97CB-48FF-81FD-B10AF2E1E0D4}" presName="aSpace2" presStyleCnt="0"/>
      <dgm:spPr/>
    </dgm:pt>
    <dgm:pt modelId="{814C6673-F8DD-442A-8136-766884E1A647}" type="pres">
      <dgm:prSet presAssocID="{640FE718-41A2-43E5-89CA-3F5776702156}" presName="childNode" presStyleLbl="node1" presStyleIdx="2" presStyleCnt="8" custScaleY="33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646A2-CB59-4064-8C00-7C1A3A7532E6}" type="pres">
      <dgm:prSet presAssocID="{9E025710-F2A2-4534-840D-EC9F996AC02C}" presName="aSpace" presStyleCnt="0"/>
      <dgm:spPr/>
    </dgm:pt>
    <dgm:pt modelId="{E09CFCD1-DB69-4F28-AD01-5DA52C18C13A}" type="pres">
      <dgm:prSet presAssocID="{74402ED1-D44A-4FC2-AEEE-1DCA1CEC03F3}" presName="compNode" presStyleCnt="0"/>
      <dgm:spPr/>
    </dgm:pt>
    <dgm:pt modelId="{74F3D2D8-11AF-4341-B221-819ACED97A1D}" type="pres">
      <dgm:prSet presAssocID="{74402ED1-D44A-4FC2-AEEE-1DCA1CEC03F3}" presName="aNode" presStyleLbl="bgShp" presStyleIdx="1" presStyleCnt="4"/>
      <dgm:spPr/>
      <dgm:t>
        <a:bodyPr/>
        <a:lstStyle/>
        <a:p>
          <a:endParaRPr lang="en-US"/>
        </a:p>
      </dgm:t>
    </dgm:pt>
    <dgm:pt modelId="{3DE34ADB-8D65-4372-B551-85CD17747A04}" type="pres">
      <dgm:prSet presAssocID="{74402ED1-D44A-4FC2-AEEE-1DCA1CEC03F3}" presName="textNode" presStyleLbl="bgShp" presStyleIdx="1" presStyleCnt="4"/>
      <dgm:spPr/>
      <dgm:t>
        <a:bodyPr/>
        <a:lstStyle/>
        <a:p>
          <a:endParaRPr lang="en-US"/>
        </a:p>
      </dgm:t>
    </dgm:pt>
    <dgm:pt modelId="{2FBEBA0B-8A28-4131-BE38-527C43028B9A}" type="pres">
      <dgm:prSet presAssocID="{74402ED1-D44A-4FC2-AEEE-1DCA1CEC03F3}" presName="compChildNode" presStyleCnt="0"/>
      <dgm:spPr/>
    </dgm:pt>
    <dgm:pt modelId="{E3C1E620-1034-4CF5-B777-D2502D7D8310}" type="pres">
      <dgm:prSet presAssocID="{74402ED1-D44A-4FC2-AEEE-1DCA1CEC03F3}" presName="theInnerList" presStyleCnt="0"/>
      <dgm:spPr/>
    </dgm:pt>
    <dgm:pt modelId="{59C5B38E-BCF1-47D9-B4FB-39824B3449FA}" type="pres">
      <dgm:prSet presAssocID="{ABFA387C-626B-4DFA-BB7A-CE3739597F64}" presName="childNode" presStyleLbl="node1" presStyleIdx="3" presStyleCnt="8" custScaleY="12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BC63E-BAD7-4E02-9731-4A4EA7D0B486}" type="pres">
      <dgm:prSet presAssocID="{ABFA387C-626B-4DFA-BB7A-CE3739597F64}" presName="aSpace2" presStyleCnt="0"/>
      <dgm:spPr/>
    </dgm:pt>
    <dgm:pt modelId="{AE5133E0-C474-4B46-9DDB-87E2D6EB0CC4}" type="pres">
      <dgm:prSet presAssocID="{35F05976-B400-4BD5-8D81-0EA5AEF17293}" presName="childNode" presStyleLbl="node1" presStyleIdx="4" presStyleCnt="8" custScaleY="12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FC4C8-C57A-4A46-93C2-C09D04E8DD7B}" type="pres">
      <dgm:prSet presAssocID="{35F05976-B400-4BD5-8D81-0EA5AEF17293}" presName="aSpace2" presStyleCnt="0"/>
      <dgm:spPr/>
    </dgm:pt>
    <dgm:pt modelId="{A2E00BFC-17D3-441E-9BD3-DBA2F1B967F8}" type="pres">
      <dgm:prSet presAssocID="{6AADEEB8-7E4A-4434-BD1A-9FF0ABCA1788}" presName="childNode" presStyleLbl="node1" presStyleIdx="5" presStyleCnt="8" custScaleY="13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F1190-762E-428C-887C-622B987C34CA}" type="pres">
      <dgm:prSet presAssocID="{6AADEEB8-7E4A-4434-BD1A-9FF0ABCA1788}" presName="aSpace2" presStyleCnt="0"/>
      <dgm:spPr/>
    </dgm:pt>
    <dgm:pt modelId="{71FF27BD-3220-4E87-BBFC-312436D5353F}" type="pres">
      <dgm:prSet presAssocID="{52FAC6DB-8BDB-4D11-8F6C-7119A9C0BE83}" presName="childNode" presStyleLbl="node1" presStyleIdx="6" presStyleCnt="8" custScaleY="13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86B2B-2144-49EA-BD51-40F7C8410CCD}" type="pres">
      <dgm:prSet presAssocID="{52FAC6DB-8BDB-4D11-8F6C-7119A9C0BE83}" presName="aSpace2" presStyleCnt="0"/>
      <dgm:spPr/>
    </dgm:pt>
    <dgm:pt modelId="{D3EB0B5D-32AA-442A-9946-944789F7BC6E}" type="pres">
      <dgm:prSet presAssocID="{B9C73EFF-B516-42DE-B6AB-1ECA66886E67}" presName="childNode" presStyleLbl="node1" presStyleIdx="7" presStyleCnt="8" custScaleY="13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41271-7EFD-48E9-A013-92935A6F99AA}" type="pres">
      <dgm:prSet presAssocID="{74402ED1-D44A-4FC2-AEEE-1DCA1CEC03F3}" presName="aSpace" presStyleCnt="0"/>
      <dgm:spPr/>
    </dgm:pt>
    <dgm:pt modelId="{C80BDCC7-2415-413B-9DA3-BB666EF38FD7}" type="pres">
      <dgm:prSet presAssocID="{775B38E5-C0EB-4AFD-8CAE-4C72DD902C4B}" presName="compNode" presStyleCnt="0"/>
      <dgm:spPr/>
    </dgm:pt>
    <dgm:pt modelId="{F5904F7B-8045-44A1-9608-266832593426}" type="pres">
      <dgm:prSet presAssocID="{775B38E5-C0EB-4AFD-8CAE-4C72DD902C4B}" presName="aNode" presStyleLbl="bgShp" presStyleIdx="2" presStyleCnt="4"/>
      <dgm:spPr/>
      <dgm:t>
        <a:bodyPr/>
        <a:lstStyle/>
        <a:p>
          <a:endParaRPr lang="en-US"/>
        </a:p>
      </dgm:t>
    </dgm:pt>
    <dgm:pt modelId="{1B926A15-163C-4533-A28B-7EED1941AC05}" type="pres">
      <dgm:prSet presAssocID="{775B38E5-C0EB-4AFD-8CAE-4C72DD902C4B}" presName="textNode" presStyleLbl="bgShp" presStyleIdx="2" presStyleCnt="4"/>
      <dgm:spPr/>
      <dgm:t>
        <a:bodyPr/>
        <a:lstStyle/>
        <a:p>
          <a:endParaRPr lang="en-US"/>
        </a:p>
      </dgm:t>
    </dgm:pt>
    <dgm:pt modelId="{8F1B3CA2-E5BB-4068-87AF-005A94AD7CB3}" type="pres">
      <dgm:prSet presAssocID="{775B38E5-C0EB-4AFD-8CAE-4C72DD902C4B}" presName="compChildNode" presStyleCnt="0"/>
      <dgm:spPr/>
    </dgm:pt>
    <dgm:pt modelId="{19A86BFE-F915-43AA-A24E-9E898EF638B9}" type="pres">
      <dgm:prSet presAssocID="{775B38E5-C0EB-4AFD-8CAE-4C72DD902C4B}" presName="theInnerList" presStyleCnt="0"/>
      <dgm:spPr/>
    </dgm:pt>
    <dgm:pt modelId="{426752E5-47A0-48DF-998C-6E798C8804F6}" type="pres">
      <dgm:prSet presAssocID="{775B38E5-C0EB-4AFD-8CAE-4C72DD902C4B}" presName="aSpace" presStyleCnt="0"/>
      <dgm:spPr/>
    </dgm:pt>
    <dgm:pt modelId="{8BBE0A09-EEC5-496E-8459-3668ED478CF1}" type="pres">
      <dgm:prSet presAssocID="{B0535F0F-0F83-463E-BE36-67A93D6B6379}" presName="compNode" presStyleCnt="0"/>
      <dgm:spPr/>
    </dgm:pt>
    <dgm:pt modelId="{27B7D123-F2B0-43B7-A62F-9D60FA1B8B6D}" type="pres">
      <dgm:prSet presAssocID="{B0535F0F-0F83-463E-BE36-67A93D6B6379}" presName="aNode" presStyleLbl="bgShp" presStyleIdx="3" presStyleCnt="4"/>
      <dgm:spPr/>
      <dgm:t>
        <a:bodyPr/>
        <a:lstStyle/>
        <a:p>
          <a:endParaRPr lang="en-US"/>
        </a:p>
      </dgm:t>
    </dgm:pt>
    <dgm:pt modelId="{6D7BC427-F24F-4740-8864-3DBA919BC323}" type="pres">
      <dgm:prSet presAssocID="{B0535F0F-0F83-463E-BE36-67A93D6B6379}" presName="textNode" presStyleLbl="bgShp" presStyleIdx="3" presStyleCnt="4"/>
      <dgm:spPr/>
      <dgm:t>
        <a:bodyPr/>
        <a:lstStyle/>
        <a:p>
          <a:endParaRPr lang="en-US"/>
        </a:p>
      </dgm:t>
    </dgm:pt>
    <dgm:pt modelId="{349DB8A8-D2D1-44C5-B872-E80F8E9C55F3}" type="pres">
      <dgm:prSet presAssocID="{B0535F0F-0F83-463E-BE36-67A93D6B6379}" presName="compChildNode" presStyleCnt="0"/>
      <dgm:spPr/>
    </dgm:pt>
    <dgm:pt modelId="{45E6F565-9BC2-4B72-9A56-B1789D01EA5F}" type="pres">
      <dgm:prSet presAssocID="{B0535F0F-0F83-463E-BE36-67A93D6B6379}" presName="theInnerList" presStyleCnt="0"/>
      <dgm:spPr/>
    </dgm:pt>
  </dgm:ptLst>
  <dgm:cxnLst>
    <dgm:cxn modelId="{8951AA32-3C65-4311-9DBE-3DDC5EFD326A}" type="presOf" srcId="{6AADEEB8-7E4A-4434-BD1A-9FF0ABCA1788}" destId="{A2E00BFC-17D3-441E-9BD3-DBA2F1B967F8}" srcOrd="0" destOrd="0" presId="urn:microsoft.com/office/officeart/2005/8/layout/lProcess2"/>
    <dgm:cxn modelId="{44C224FA-1120-4A63-B64A-ED3754728849}" type="presOf" srcId="{5E903A83-6FB5-4C21-9AA6-8D96682D67F6}" destId="{61F5C7E5-CD3D-4C3E-80CC-40B0B6E0E99D}" srcOrd="0" destOrd="0" presId="urn:microsoft.com/office/officeart/2005/8/layout/lProcess2"/>
    <dgm:cxn modelId="{EE91CF9B-200E-465A-8124-10FABBA7FCDD}" type="presOf" srcId="{9E025710-F2A2-4534-840D-EC9F996AC02C}" destId="{9E777F90-8622-477A-ABC1-9F11A063A504}" srcOrd="0" destOrd="0" presId="urn:microsoft.com/office/officeart/2005/8/layout/lProcess2"/>
    <dgm:cxn modelId="{7E1AF224-514B-4857-A691-077802B79CF8}" type="presOf" srcId="{775B38E5-C0EB-4AFD-8CAE-4C72DD902C4B}" destId="{1B926A15-163C-4533-A28B-7EED1941AC05}" srcOrd="1" destOrd="0" presId="urn:microsoft.com/office/officeart/2005/8/layout/lProcess2"/>
    <dgm:cxn modelId="{716DBB45-B7FD-4882-81DB-67C66135CCE9}" srcId="{5E903A83-6FB5-4C21-9AA6-8D96682D67F6}" destId="{775B38E5-C0EB-4AFD-8CAE-4C72DD902C4B}" srcOrd="2" destOrd="0" parTransId="{B822E36F-5451-452B-9B77-08DBC32BE029}" sibTransId="{62F9F76F-54BD-41D4-BD82-48DDFD5C607C}"/>
    <dgm:cxn modelId="{948F2F7D-F64C-4BCD-99F3-6B91D8BCA1B9}" srcId="{5E903A83-6FB5-4C21-9AA6-8D96682D67F6}" destId="{9E025710-F2A2-4534-840D-EC9F996AC02C}" srcOrd="0" destOrd="0" parTransId="{40EFE0E4-9FE1-4047-B52A-A434082436BA}" sibTransId="{2E61DF89-7383-40F1-A8B9-9D3070427ED3}"/>
    <dgm:cxn modelId="{4B056B88-5702-4E95-9577-2B58128BC8CB}" type="presOf" srcId="{74402ED1-D44A-4FC2-AEEE-1DCA1CEC03F3}" destId="{3DE34ADB-8D65-4372-B551-85CD17747A04}" srcOrd="1" destOrd="0" presId="urn:microsoft.com/office/officeart/2005/8/layout/lProcess2"/>
    <dgm:cxn modelId="{4DE22C96-E65F-4AF9-AAE0-B3066D5F66A3}" type="presOf" srcId="{49503D31-97CB-48FF-81FD-B10AF2E1E0D4}" destId="{6AFBFCAC-37A2-44D7-B691-5A65466EFBB0}" srcOrd="0" destOrd="0" presId="urn:microsoft.com/office/officeart/2005/8/layout/lProcess2"/>
    <dgm:cxn modelId="{56A29B14-7BD5-48DE-9CC4-BD755B482546}" type="presOf" srcId="{ABFA387C-626B-4DFA-BB7A-CE3739597F64}" destId="{59C5B38E-BCF1-47D9-B4FB-39824B3449FA}" srcOrd="0" destOrd="0" presId="urn:microsoft.com/office/officeart/2005/8/layout/lProcess2"/>
    <dgm:cxn modelId="{F880BE9D-B6BE-4DC3-A803-B7D2112D9253}" srcId="{74402ED1-D44A-4FC2-AEEE-1DCA1CEC03F3}" destId="{6AADEEB8-7E4A-4434-BD1A-9FF0ABCA1788}" srcOrd="2" destOrd="0" parTransId="{02CE66A9-E257-41CC-8766-20DAA621C0AF}" sibTransId="{E4CD183F-F8AC-4D6F-862E-671765BCCD4B}"/>
    <dgm:cxn modelId="{3766B1CB-92BD-48ED-9EC8-0BE724F5BCA9}" type="presOf" srcId="{74402ED1-D44A-4FC2-AEEE-1DCA1CEC03F3}" destId="{74F3D2D8-11AF-4341-B221-819ACED97A1D}" srcOrd="0" destOrd="0" presId="urn:microsoft.com/office/officeart/2005/8/layout/lProcess2"/>
    <dgm:cxn modelId="{F43B103B-857E-4209-B631-8B9B917C00C9}" srcId="{74402ED1-D44A-4FC2-AEEE-1DCA1CEC03F3}" destId="{B9C73EFF-B516-42DE-B6AB-1ECA66886E67}" srcOrd="4" destOrd="0" parTransId="{797C60FE-7571-4162-A4FE-12DAC81AE31C}" sibTransId="{E2D818EA-7A24-48BF-A181-94F6C495BD75}"/>
    <dgm:cxn modelId="{F52CF354-AE02-4360-8F81-BEBB47772206}" type="presOf" srcId="{52FAC6DB-8BDB-4D11-8F6C-7119A9C0BE83}" destId="{71FF27BD-3220-4E87-BBFC-312436D5353F}" srcOrd="0" destOrd="0" presId="urn:microsoft.com/office/officeart/2005/8/layout/lProcess2"/>
    <dgm:cxn modelId="{343ED516-6A03-4DAC-9D6F-39CDAD66928C}" srcId="{74402ED1-D44A-4FC2-AEEE-1DCA1CEC03F3}" destId="{35F05976-B400-4BD5-8D81-0EA5AEF17293}" srcOrd="1" destOrd="0" parTransId="{3147FC99-F3CE-476E-AE4F-D680DD287B60}" sibTransId="{B3B9ADB3-79A9-47B6-A53A-57D272F119EC}"/>
    <dgm:cxn modelId="{E4B13E53-37A1-409A-8752-AD7A2BEAC8F4}" type="presOf" srcId="{B0535F0F-0F83-463E-BE36-67A93D6B6379}" destId="{6D7BC427-F24F-4740-8864-3DBA919BC323}" srcOrd="1" destOrd="0" presId="urn:microsoft.com/office/officeart/2005/8/layout/lProcess2"/>
    <dgm:cxn modelId="{D873D4C4-1644-41B9-93A8-9D938270365B}" srcId="{5E903A83-6FB5-4C21-9AA6-8D96682D67F6}" destId="{74402ED1-D44A-4FC2-AEEE-1DCA1CEC03F3}" srcOrd="1" destOrd="0" parTransId="{F8C78769-A4E3-443E-9DEA-2A9D91CB35E1}" sibTransId="{596ECDD1-B11D-4DBA-A812-22BD530A9676}"/>
    <dgm:cxn modelId="{B99640A4-7DB7-4B6F-ACEE-F95466833CA2}" type="presOf" srcId="{9E025710-F2A2-4534-840D-EC9F996AC02C}" destId="{1EC2D45E-497C-45A6-9F57-42318F81A046}" srcOrd="1" destOrd="0" presId="urn:microsoft.com/office/officeart/2005/8/layout/lProcess2"/>
    <dgm:cxn modelId="{824E8CEB-A0CC-42C9-929B-66C987A3BCD0}" srcId="{74402ED1-D44A-4FC2-AEEE-1DCA1CEC03F3}" destId="{ABFA387C-626B-4DFA-BB7A-CE3739597F64}" srcOrd="0" destOrd="0" parTransId="{50FAA680-44AF-4960-B4C0-641E3664960D}" sibTransId="{87C0E5F3-0362-4D55-BB58-DAC826E2C84B}"/>
    <dgm:cxn modelId="{EE38ECCC-CD86-43BE-B938-14FC17C71F9B}" type="presOf" srcId="{35F05976-B400-4BD5-8D81-0EA5AEF17293}" destId="{AE5133E0-C474-4B46-9DDB-87E2D6EB0CC4}" srcOrd="0" destOrd="0" presId="urn:microsoft.com/office/officeart/2005/8/layout/lProcess2"/>
    <dgm:cxn modelId="{4895E157-3939-47AF-BBF2-EC7E721F009E}" type="presOf" srcId="{B0535F0F-0F83-463E-BE36-67A93D6B6379}" destId="{27B7D123-F2B0-43B7-A62F-9D60FA1B8B6D}" srcOrd="0" destOrd="0" presId="urn:microsoft.com/office/officeart/2005/8/layout/lProcess2"/>
    <dgm:cxn modelId="{11F1B6A5-F848-4816-94C0-9E1CEE949294}" srcId="{9E025710-F2A2-4534-840D-EC9F996AC02C}" destId="{640FE718-41A2-43E5-89CA-3F5776702156}" srcOrd="2" destOrd="0" parTransId="{1B0BBF5A-ED08-49E1-893E-0D9A6372B568}" sibTransId="{476A49B3-DB00-40E4-9703-89814C035592}"/>
    <dgm:cxn modelId="{24280E91-7A4F-422C-A17F-41C285E2BF32}" srcId="{9E025710-F2A2-4534-840D-EC9F996AC02C}" destId="{49503D31-97CB-48FF-81FD-B10AF2E1E0D4}" srcOrd="1" destOrd="0" parTransId="{1D9F2257-FB42-4AA9-802F-30A3B2DC90C9}" sibTransId="{D1D87A9B-890E-44CB-9663-98D92CA36510}"/>
    <dgm:cxn modelId="{F0DB96B1-36B5-4C6F-A87A-9576807FF625}" type="presOf" srcId="{3C6715A9-60E0-4E85-8193-73251D9F73EA}" destId="{02F8F1DE-528A-4874-9797-2ACD968A270A}" srcOrd="0" destOrd="0" presId="urn:microsoft.com/office/officeart/2005/8/layout/lProcess2"/>
    <dgm:cxn modelId="{B9D2D884-AC65-4064-A116-FBBEF142D930}" srcId="{5E903A83-6FB5-4C21-9AA6-8D96682D67F6}" destId="{B0535F0F-0F83-463E-BE36-67A93D6B6379}" srcOrd="3" destOrd="0" parTransId="{A787FC04-8570-4A0E-9ED6-6F21DC7834EB}" sibTransId="{2ABDCC75-6298-444A-8F78-929F50BAE700}"/>
    <dgm:cxn modelId="{5F6341B3-D780-467B-B181-5A51317BA972}" srcId="{9E025710-F2A2-4534-840D-EC9F996AC02C}" destId="{3C6715A9-60E0-4E85-8193-73251D9F73EA}" srcOrd="0" destOrd="0" parTransId="{8DB8BD91-998F-40BF-9466-EAAD6B588962}" sibTransId="{E8E346A5-6498-4475-BD73-05E0EC4881BF}"/>
    <dgm:cxn modelId="{15459FF1-0110-4376-96AE-EFEA740DB031}" srcId="{74402ED1-D44A-4FC2-AEEE-1DCA1CEC03F3}" destId="{52FAC6DB-8BDB-4D11-8F6C-7119A9C0BE83}" srcOrd="3" destOrd="0" parTransId="{8E45F96B-7E81-4386-99AA-2F0FA83466B9}" sibTransId="{D5CF2331-9D00-4AC4-A782-08ED49BD253A}"/>
    <dgm:cxn modelId="{13184185-0B57-4480-8B6A-423AAAF0E376}" type="presOf" srcId="{775B38E5-C0EB-4AFD-8CAE-4C72DD902C4B}" destId="{F5904F7B-8045-44A1-9608-266832593426}" srcOrd="0" destOrd="0" presId="urn:microsoft.com/office/officeart/2005/8/layout/lProcess2"/>
    <dgm:cxn modelId="{C99D3C33-08BF-4D5D-88B2-CC4CC7BB3934}" type="presOf" srcId="{640FE718-41A2-43E5-89CA-3F5776702156}" destId="{814C6673-F8DD-442A-8136-766884E1A647}" srcOrd="0" destOrd="0" presId="urn:microsoft.com/office/officeart/2005/8/layout/lProcess2"/>
    <dgm:cxn modelId="{66A73D70-FA16-489A-B5B4-4DE2D573FA54}" type="presOf" srcId="{B9C73EFF-B516-42DE-B6AB-1ECA66886E67}" destId="{D3EB0B5D-32AA-442A-9946-944789F7BC6E}" srcOrd="0" destOrd="0" presId="urn:microsoft.com/office/officeart/2005/8/layout/lProcess2"/>
    <dgm:cxn modelId="{8BCB9AB9-62B3-4FF3-8F02-4EB1A8A943B1}" type="presParOf" srcId="{61F5C7E5-CD3D-4C3E-80CC-40B0B6E0E99D}" destId="{09CF1C02-E1E5-4AB6-8C98-E994DBD563FF}" srcOrd="0" destOrd="0" presId="urn:microsoft.com/office/officeart/2005/8/layout/lProcess2"/>
    <dgm:cxn modelId="{1B442489-9C49-4DD2-8664-7643F5090B53}" type="presParOf" srcId="{09CF1C02-E1E5-4AB6-8C98-E994DBD563FF}" destId="{9E777F90-8622-477A-ABC1-9F11A063A504}" srcOrd="0" destOrd="0" presId="urn:microsoft.com/office/officeart/2005/8/layout/lProcess2"/>
    <dgm:cxn modelId="{E1AFB0CC-6405-4A11-96EC-6EC7343EA608}" type="presParOf" srcId="{09CF1C02-E1E5-4AB6-8C98-E994DBD563FF}" destId="{1EC2D45E-497C-45A6-9F57-42318F81A046}" srcOrd="1" destOrd="0" presId="urn:microsoft.com/office/officeart/2005/8/layout/lProcess2"/>
    <dgm:cxn modelId="{A5091E66-ABD5-49B3-BF1E-05C7045A96FE}" type="presParOf" srcId="{09CF1C02-E1E5-4AB6-8C98-E994DBD563FF}" destId="{20F2AE56-0655-4723-9358-42FCC228528A}" srcOrd="2" destOrd="0" presId="urn:microsoft.com/office/officeart/2005/8/layout/lProcess2"/>
    <dgm:cxn modelId="{429075C2-BCC3-4473-B84C-3D0DAC1A397C}" type="presParOf" srcId="{20F2AE56-0655-4723-9358-42FCC228528A}" destId="{9646E7ED-F5FE-4DC0-A897-AC0B422B88F1}" srcOrd="0" destOrd="0" presId="urn:microsoft.com/office/officeart/2005/8/layout/lProcess2"/>
    <dgm:cxn modelId="{CAB0854B-969A-4040-9B1F-3D1E8FEC7A76}" type="presParOf" srcId="{9646E7ED-F5FE-4DC0-A897-AC0B422B88F1}" destId="{02F8F1DE-528A-4874-9797-2ACD968A270A}" srcOrd="0" destOrd="0" presId="urn:microsoft.com/office/officeart/2005/8/layout/lProcess2"/>
    <dgm:cxn modelId="{A102B0D4-571A-4D76-83B7-8E1930D992F2}" type="presParOf" srcId="{9646E7ED-F5FE-4DC0-A897-AC0B422B88F1}" destId="{9D92CC0D-720D-4517-AD46-CA84D673BFBA}" srcOrd="1" destOrd="0" presId="urn:microsoft.com/office/officeart/2005/8/layout/lProcess2"/>
    <dgm:cxn modelId="{1095E7F1-7A54-4211-B0F9-FC48883F3ACA}" type="presParOf" srcId="{9646E7ED-F5FE-4DC0-A897-AC0B422B88F1}" destId="{6AFBFCAC-37A2-44D7-B691-5A65466EFBB0}" srcOrd="2" destOrd="0" presId="urn:microsoft.com/office/officeart/2005/8/layout/lProcess2"/>
    <dgm:cxn modelId="{B523CD47-A271-4049-8BC7-5001B8C3F365}" type="presParOf" srcId="{9646E7ED-F5FE-4DC0-A897-AC0B422B88F1}" destId="{6738F48C-6CA5-4D4A-967D-B50C1760BB44}" srcOrd="3" destOrd="0" presId="urn:microsoft.com/office/officeart/2005/8/layout/lProcess2"/>
    <dgm:cxn modelId="{8A2E52F2-7CF6-4224-A735-F7A24653ACDA}" type="presParOf" srcId="{9646E7ED-F5FE-4DC0-A897-AC0B422B88F1}" destId="{814C6673-F8DD-442A-8136-766884E1A647}" srcOrd="4" destOrd="0" presId="urn:microsoft.com/office/officeart/2005/8/layout/lProcess2"/>
    <dgm:cxn modelId="{E0BB5024-F32D-4807-808F-FD6DD2A3BB14}" type="presParOf" srcId="{61F5C7E5-CD3D-4C3E-80CC-40B0B6E0E99D}" destId="{285646A2-CB59-4064-8C00-7C1A3A7532E6}" srcOrd="1" destOrd="0" presId="urn:microsoft.com/office/officeart/2005/8/layout/lProcess2"/>
    <dgm:cxn modelId="{8E3186D6-C969-4BE8-8233-9AEE1B7FC712}" type="presParOf" srcId="{61F5C7E5-CD3D-4C3E-80CC-40B0B6E0E99D}" destId="{E09CFCD1-DB69-4F28-AD01-5DA52C18C13A}" srcOrd="2" destOrd="0" presId="urn:microsoft.com/office/officeart/2005/8/layout/lProcess2"/>
    <dgm:cxn modelId="{7208A917-0FFF-4B46-90DB-6BF50BB076C1}" type="presParOf" srcId="{E09CFCD1-DB69-4F28-AD01-5DA52C18C13A}" destId="{74F3D2D8-11AF-4341-B221-819ACED97A1D}" srcOrd="0" destOrd="0" presId="urn:microsoft.com/office/officeart/2005/8/layout/lProcess2"/>
    <dgm:cxn modelId="{59C995CB-7216-4BFB-B41E-EFC56F6630A0}" type="presParOf" srcId="{E09CFCD1-DB69-4F28-AD01-5DA52C18C13A}" destId="{3DE34ADB-8D65-4372-B551-85CD17747A04}" srcOrd="1" destOrd="0" presId="urn:microsoft.com/office/officeart/2005/8/layout/lProcess2"/>
    <dgm:cxn modelId="{4E089C57-5AC2-4DB8-8B36-CEE600E4B490}" type="presParOf" srcId="{E09CFCD1-DB69-4F28-AD01-5DA52C18C13A}" destId="{2FBEBA0B-8A28-4131-BE38-527C43028B9A}" srcOrd="2" destOrd="0" presId="urn:microsoft.com/office/officeart/2005/8/layout/lProcess2"/>
    <dgm:cxn modelId="{5EF7CAAA-4754-46B8-8C25-7F0EE0833CA3}" type="presParOf" srcId="{2FBEBA0B-8A28-4131-BE38-527C43028B9A}" destId="{E3C1E620-1034-4CF5-B777-D2502D7D8310}" srcOrd="0" destOrd="0" presId="urn:microsoft.com/office/officeart/2005/8/layout/lProcess2"/>
    <dgm:cxn modelId="{30963391-B11C-4895-9EFB-3BCE61EA8F4C}" type="presParOf" srcId="{E3C1E620-1034-4CF5-B777-D2502D7D8310}" destId="{59C5B38E-BCF1-47D9-B4FB-39824B3449FA}" srcOrd="0" destOrd="0" presId="urn:microsoft.com/office/officeart/2005/8/layout/lProcess2"/>
    <dgm:cxn modelId="{D504491C-5909-4B88-9890-BF34702A283E}" type="presParOf" srcId="{E3C1E620-1034-4CF5-B777-D2502D7D8310}" destId="{98BBC63E-BAD7-4E02-9731-4A4EA7D0B486}" srcOrd="1" destOrd="0" presId="urn:microsoft.com/office/officeart/2005/8/layout/lProcess2"/>
    <dgm:cxn modelId="{FFA3021D-BC1A-4CF7-A988-1E941467E4CA}" type="presParOf" srcId="{E3C1E620-1034-4CF5-B777-D2502D7D8310}" destId="{AE5133E0-C474-4B46-9DDB-87E2D6EB0CC4}" srcOrd="2" destOrd="0" presId="urn:microsoft.com/office/officeart/2005/8/layout/lProcess2"/>
    <dgm:cxn modelId="{1014186C-3D63-4175-89C1-03CA8111228E}" type="presParOf" srcId="{E3C1E620-1034-4CF5-B777-D2502D7D8310}" destId="{290FC4C8-C57A-4A46-93C2-C09D04E8DD7B}" srcOrd="3" destOrd="0" presId="urn:microsoft.com/office/officeart/2005/8/layout/lProcess2"/>
    <dgm:cxn modelId="{001067E2-FFCD-4495-B360-3F6262B63926}" type="presParOf" srcId="{E3C1E620-1034-4CF5-B777-D2502D7D8310}" destId="{A2E00BFC-17D3-441E-9BD3-DBA2F1B967F8}" srcOrd="4" destOrd="0" presId="urn:microsoft.com/office/officeart/2005/8/layout/lProcess2"/>
    <dgm:cxn modelId="{EEF152D5-67DC-478C-B99B-A60BF9B25469}" type="presParOf" srcId="{E3C1E620-1034-4CF5-B777-D2502D7D8310}" destId="{912F1190-762E-428C-887C-622B987C34CA}" srcOrd="5" destOrd="0" presId="urn:microsoft.com/office/officeart/2005/8/layout/lProcess2"/>
    <dgm:cxn modelId="{8487EEFC-9086-404D-B676-77A12ACD724E}" type="presParOf" srcId="{E3C1E620-1034-4CF5-B777-D2502D7D8310}" destId="{71FF27BD-3220-4E87-BBFC-312436D5353F}" srcOrd="6" destOrd="0" presId="urn:microsoft.com/office/officeart/2005/8/layout/lProcess2"/>
    <dgm:cxn modelId="{C7D1508F-D61F-4558-8C33-6A4D4BE6B704}" type="presParOf" srcId="{E3C1E620-1034-4CF5-B777-D2502D7D8310}" destId="{30586B2B-2144-49EA-BD51-40F7C8410CCD}" srcOrd="7" destOrd="0" presId="urn:microsoft.com/office/officeart/2005/8/layout/lProcess2"/>
    <dgm:cxn modelId="{92C0C9C2-DABA-40C6-9A28-385EA9F23888}" type="presParOf" srcId="{E3C1E620-1034-4CF5-B777-D2502D7D8310}" destId="{D3EB0B5D-32AA-442A-9946-944789F7BC6E}" srcOrd="8" destOrd="0" presId="urn:microsoft.com/office/officeart/2005/8/layout/lProcess2"/>
    <dgm:cxn modelId="{CBF0CF55-CC56-4E19-891A-19AAA0AE47ED}" type="presParOf" srcId="{61F5C7E5-CD3D-4C3E-80CC-40B0B6E0E99D}" destId="{0F841271-7EFD-48E9-A013-92935A6F99AA}" srcOrd="3" destOrd="0" presId="urn:microsoft.com/office/officeart/2005/8/layout/lProcess2"/>
    <dgm:cxn modelId="{AC376250-19A5-43B5-99D5-C1976ED239BB}" type="presParOf" srcId="{61F5C7E5-CD3D-4C3E-80CC-40B0B6E0E99D}" destId="{C80BDCC7-2415-413B-9DA3-BB666EF38FD7}" srcOrd="4" destOrd="0" presId="urn:microsoft.com/office/officeart/2005/8/layout/lProcess2"/>
    <dgm:cxn modelId="{2BFB79A7-102F-4AFD-95B8-30AA2A06C53E}" type="presParOf" srcId="{C80BDCC7-2415-413B-9DA3-BB666EF38FD7}" destId="{F5904F7B-8045-44A1-9608-266832593426}" srcOrd="0" destOrd="0" presId="urn:microsoft.com/office/officeart/2005/8/layout/lProcess2"/>
    <dgm:cxn modelId="{3E2B3353-916F-446F-95CE-01997A9DD4F7}" type="presParOf" srcId="{C80BDCC7-2415-413B-9DA3-BB666EF38FD7}" destId="{1B926A15-163C-4533-A28B-7EED1941AC05}" srcOrd="1" destOrd="0" presId="urn:microsoft.com/office/officeart/2005/8/layout/lProcess2"/>
    <dgm:cxn modelId="{B298463B-A956-490B-9876-063CDB0DF601}" type="presParOf" srcId="{C80BDCC7-2415-413B-9DA3-BB666EF38FD7}" destId="{8F1B3CA2-E5BB-4068-87AF-005A94AD7CB3}" srcOrd="2" destOrd="0" presId="urn:microsoft.com/office/officeart/2005/8/layout/lProcess2"/>
    <dgm:cxn modelId="{F9C68F11-CFF3-4B00-8CD2-E0F90100DE05}" type="presParOf" srcId="{8F1B3CA2-E5BB-4068-87AF-005A94AD7CB3}" destId="{19A86BFE-F915-43AA-A24E-9E898EF638B9}" srcOrd="0" destOrd="0" presId="urn:microsoft.com/office/officeart/2005/8/layout/lProcess2"/>
    <dgm:cxn modelId="{9EA522BE-701F-4426-82B7-AC4AA05710FA}" type="presParOf" srcId="{61F5C7E5-CD3D-4C3E-80CC-40B0B6E0E99D}" destId="{426752E5-47A0-48DF-998C-6E798C8804F6}" srcOrd="5" destOrd="0" presId="urn:microsoft.com/office/officeart/2005/8/layout/lProcess2"/>
    <dgm:cxn modelId="{3F5DB18C-A8B6-4B47-9E35-3238B4ABEFB5}" type="presParOf" srcId="{61F5C7E5-CD3D-4C3E-80CC-40B0B6E0E99D}" destId="{8BBE0A09-EEC5-496E-8459-3668ED478CF1}" srcOrd="6" destOrd="0" presId="urn:microsoft.com/office/officeart/2005/8/layout/lProcess2"/>
    <dgm:cxn modelId="{F650534A-6866-4D17-856C-85F5607649DC}" type="presParOf" srcId="{8BBE0A09-EEC5-496E-8459-3668ED478CF1}" destId="{27B7D123-F2B0-43B7-A62F-9D60FA1B8B6D}" srcOrd="0" destOrd="0" presId="urn:microsoft.com/office/officeart/2005/8/layout/lProcess2"/>
    <dgm:cxn modelId="{A266AD49-E6B7-4907-AB89-F10847CB6C3D}" type="presParOf" srcId="{8BBE0A09-EEC5-496E-8459-3668ED478CF1}" destId="{6D7BC427-F24F-4740-8864-3DBA919BC323}" srcOrd="1" destOrd="0" presId="urn:microsoft.com/office/officeart/2005/8/layout/lProcess2"/>
    <dgm:cxn modelId="{1569B3DC-23E5-48C3-8B93-8E5C0427056A}" type="presParOf" srcId="{8BBE0A09-EEC5-496E-8459-3668ED478CF1}" destId="{349DB8A8-D2D1-44C5-B872-E80F8E9C55F3}" srcOrd="2" destOrd="0" presId="urn:microsoft.com/office/officeart/2005/8/layout/lProcess2"/>
    <dgm:cxn modelId="{9461DC16-0967-489B-B1B3-9D4621E2AE78}" type="presParOf" srcId="{349DB8A8-D2D1-44C5-B872-E80F8E9C55F3}" destId="{45E6F565-9BC2-4B72-9A56-B1789D01EA5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77F90-8622-477A-ABC1-9F11A063A504}">
      <dsp:nvSpPr>
        <dsp:cNvPr id="0" name=""/>
        <dsp:cNvSpPr/>
      </dsp:nvSpPr>
      <dsp:spPr>
        <a:xfrm>
          <a:off x="2048" y="0"/>
          <a:ext cx="2010141" cy="5256583"/>
        </a:xfrm>
        <a:prstGeom prst="roundRect">
          <a:avLst>
            <a:gd name="adj" fmla="val 10000"/>
          </a:avLst>
        </a:prstGeom>
        <a:solidFill>
          <a:srgbClr val="FFE28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Quản lý điều hành ĐS</a:t>
          </a:r>
          <a:endParaRPr lang="en-US" sz="2000" b="1" kern="1200"/>
        </a:p>
      </dsp:txBody>
      <dsp:txXfrm>
        <a:off x="2048" y="0"/>
        <a:ext cx="2010141" cy="1576975"/>
      </dsp:txXfrm>
    </dsp:sp>
    <dsp:sp modelId="{02F8F1DE-528A-4874-9797-2ACD968A270A}">
      <dsp:nvSpPr>
        <dsp:cNvPr id="0" name=""/>
        <dsp:cNvSpPr/>
      </dsp:nvSpPr>
      <dsp:spPr>
        <a:xfrm>
          <a:off x="203062" y="1578904"/>
          <a:ext cx="1608113" cy="945392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</a:rPr>
            <a:t>Lập kế hoach chạy tàu</a:t>
          </a:r>
          <a:endParaRPr lang="en-US" sz="2000" b="0" kern="1200">
            <a:ln w="6350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sp:txBody>
      <dsp:txXfrm>
        <a:off x="230752" y="1606594"/>
        <a:ext cx="1552733" cy="890012"/>
      </dsp:txXfrm>
    </dsp:sp>
    <dsp:sp modelId="{6AFBFCAC-37A2-44D7-B691-5A65466EFBB0}">
      <dsp:nvSpPr>
        <dsp:cNvPr id="0" name=""/>
        <dsp:cNvSpPr/>
      </dsp:nvSpPr>
      <dsp:spPr>
        <a:xfrm>
          <a:off x="203062" y="2908787"/>
          <a:ext cx="1608113" cy="849273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Lập chính sách giá vé,khuyến mãi,chiết khấu</a:t>
          </a:r>
          <a:endParaRPr lang="en-US" sz="1700" kern="1200">
            <a:solidFill>
              <a:schemeClr val="tx1"/>
            </a:solidFill>
          </a:endParaRPr>
        </a:p>
      </dsp:txBody>
      <dsp:txXfrm>
        <a:off x="227936" y="2933661"/>
        <a:ext cx="1558365" cy="799525"/>
      </dsp:txXfrm>
    </dsp:sp>
    <dsp:sp modelId="{814C6673-F8DD-442A-8136-766884E1A647}">
      <dsp:nvSpPr>
        <dsp:cNvPr id="0" name=""/>
        <dsp:cNvSpPr/>
      </dsp:nvSpPr>
      <dsp:spPr>
        <a:xfrm>
          <a:off x="203062" y="4142551"/>
          <a:ext cx="1608113" cy="849273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Lập phương án bán vé</a:t>
          </a:r>
          <a:endParaRPr lang="en-US" sz="1700" kern="1200">
            <a:solidFill>
              <a:schemeClr val="tx1"/>
            </a:solidFill>
          </a:endParaRPr>
        </a:p>
      </dsp:txBody>
      <dsp:txXfrm>
        <a:off x="227936" y="4167425"/>
        <a:ext cx="1558365" cy="799525"/>
      </dsp:txXfrm>
    </dsp:sp>
    <dsp:sp modelId="{74F3D2D8-11AF-4341-B221-819ACED97A1D}">
      <dsp:nvSpPr>
        <dsp:cNvPr id="0" name=""/>
        <dsp:cNvSpPr/>
      </dsp:nvSpPr>
      <dsp:spPr>
        <a:xfrm>
          <a:off x="2162950" y="0"/>
          <a:ext cx="2010141" cy="525658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Nhân viên ĐS</a:t>
          </a:r>
          <a:endParaRPr lang="en-US" sz="2000" b="1" kern="1200"/>
        </a:p>
      </dsp:txBody>
      <dsp:txXfrm>
        <a:off x="2162950" y="0"/>
        <a:ext cx="2010141" cy="1576975"/>
      </dsp:txXfrm>
    </dsp:sp>
    <dsp:sp modelId="{59C5B38E-BCF1-47D9-B4FB-39824B3449FA}">
      <dsp:nvSpPr>
        <dsp:cNvPr id="0" name=""/>
        <dsp:cNvSpPr/>
      </dsp:nvSpPr>
      <dsp:spPr>
        <a:xfrm>
          <a:off x="2363964" y="1578022"/>
          <a:ext cx="1608113" cy="33427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QL phôi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3755" y="1587813"/>
        <a:ext cx="1588531" cy="314697"/>
      </dsp:txXfrm>
    </dsp:sp>
    <dsp:sp modelId="{AE5133E0-C474-4B46-9DDB-87E2D6EB0CC4}">
      <dsp:nvSpPr>
        <dsp:cNvPr id="0" name=""/>
        <dsp:cNvSpPr/>
      </dsp:nvSpPr>
      <dsp:spPr>
        <a:xfrm>
          <a:off x="2363964" y="2328619"/>
          <a:ext cx="1608113" cy="334279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QL phôi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3755" y="2338410"/>
        <a:ext cx="1588531" cy="314697"/>
      </dsp:txXfrm>
    </dsp:sp>
    <dsp:sp modelId="{A2E00BFC-17D3-441E-9BD3-DBA2F1B967F8}">
      <dsp:nvSpPr>
        <dsp:cNvPr id="0" name=""/>
        <dsp:cNvSpPr/>
      </dsp:nvSpPr>
      <dsp:spPr>
        <a:xfrm>
          <a:off x="2363964" y="3079217"/>
          <a:ext cx="1608113" cy="360285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In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4516" y="3089769"/>
        <a:ext cx="1587009" cy="339181"/>
      </dsp:txXfrm>
    </dsp:sp>
    <dsp:sp modelId="{71FF27BD-3220-4E87-BBFC-312436D5353F}">
      <dsp:nvSpPr>
        <dsp:cNvPr id="0" name=""/>
        <dsp:cNvSpPr/>
      </dsp:nvSpPr>
      <dsp:spPr>
        <a:xfrm>
          <a:off x="2363964" y="3855819"/>
          <a:ext cx="1608113" cy="360285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Kế toán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4516" y="3866371"/>
        <a:ext cx="1587009" cy="339181"/>
      </dsp:txXfrm>
    </dsp:sp>
    <dsp:sp modelId="{D3EB0B5D-32AA-442A-9946-944789F7BC6E}">
      <dsp:nvSpPr>
        <dsp:cNvPr id="0" name=""/>
        <dsp:cNvSpPr/>
      </dsp:nvSpPr>
      <dsp:spPr>
        <a:xfrm>
          <a:off x="2363964" y="4632422"/>
          <a:ext cx="1608113" cy="360285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/>
              </a:solidFill>
            </a:rPr>
            <a:t>Trả vé,hủy vé</a:t>
          </a:r>
          <a:endParaRPr lang="en-US" sz="1700" kern="1200">
            <a:solidFill>
              <a:schemeClr val="tx1"/>
            </a:solidFill>
          </a:endParaRPr>
        </a:p>
      </dsp:txBody>
      <dsp:txXfrm>
        <a:off x="2374516" y="4642974"/>
        <a:ext cx="1587009" cy="339181"/>
      </dsp:txXfrm>
    </dsp:sp>
    <dsp:sp modelId="{F5904F7B-8045-44A1-9608-266832593426}">
      <dsp:nvSpPr>
        <dsp:cNvPr id="0" name=""/>
        <dsp:cNvSpPr/>
      </dsp:nvSpPr>
      <dsp:spPr>
        <a:xfrm>
          <a:off x="4323852" y="0"/>
          <a:ext cx="2010141" cy="525658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Đối tác /đại lý</a:t>
          </a:r>
          <a:endParaRPr lang="en-US" sz="2000" b="1" kern="1200"/>
        </a:p>
      </dsp:txBody>
      <dsp:txXfrm>
        <a:off x="4323852" y="0"/>
        <a:ext cx="2010141" cy="1576975"/>
      </dsp:txXfrm>
    </dsp:sp>
    <dsp:sp modelId="{27B7D123-F2B0-43B7-A62F-9D60FA1B8B6D}">
      <dsp:nvSpPr>
        <dsp:cNvPr id="0" name=""/>
        <dsp:cNvSpPr/>
      </dsp:nvSpPr>
      <dsp:spPr>
        <a:xfrm>
          <a:off x="6484754" y="0"/>
          <a:ext cx="2010141" cy="525658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Hành khách</a:t>
          </a:r>
          <a:endParaRPr lang="en-US" sz="2000" b="1" kern="1200"/>
        </a:p>
      </dsp:txBody>
      <dsp:txXfrm>
        <a:off x="6484754" y="0"/>
        <a:ext cx="2010141" cy="1576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1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7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2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C42-A05E-44AE-8192-5F677D3E8961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B312-B980-4B1D-B583-1CFAC0C7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emf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jpeg"/><Relationship Id="rId10" Type="http://schemas.openxmlformats.org/officeDocument/2006/relationships/image" Target="../media/image9.emf"/><Relationship Id="rId19" Type="http://schemas.openxmlformats.org/officeDocument/2006/relationships/image" Target="../media/image18.jpe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2.png"/><Relationship Id="rId21" Type="http://schemas.openxmlformats.org/officeDocument/2006/relationships/image" Target="../media/image59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0.png"/><Relationship Id="rId24" Type="http://schemas.openxmlformats.org/officeDocument/2006/relationships/image" Target="../media/image62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9.png"/><Relationship Id="rId19" Type="http://schemas.openxmlformats.org/officeDocument/2006/relationships/image" Target="../media/image57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jpe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3293" y="5268686"/>
            <a:ext cx="4664452" cy="1349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CSDL TRUNG TÂM (ORACLE DB)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306351" y="5617054"/>
            <a:ext cx="973591" cy="827087"/>
          </a:xfrm>
          <a:prstGeom prst="can">
            <a:avLst>
              <a:gd name="adj" fmla="val 15940"/>
            </a:avLst>
          </a:prstGeom>
          <a:gradFill rotWithShape="1">
            <a:gsLst>
              <a:gs pos="0">
                <a:srgbClr val="416988"/>
              </a:gs>
              <a:gs pos="50000">
                <a:srgbClr val="4B7A9E"/>
              </a:gs>
              <a:gs pos="100000">
                <a:srgbClr val="416988"/>
              </a:gs>
            </a:gsLst>
            <a:lin ang="0" scaled="1"/>
          </a:gra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CSDL Khách hàng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452651" y="5615466"/>
            <a:ext cx="973591" cy="827088"/>
          </a:xfrm>
          <a:prstGeom prst="can">
            <a:avLst>
              <a:gd name="adj" fmla="val 15940"/>
            </a:avLst>
          </a:prstGeom>
          <a:gradFill rotWithShape="1">
            <a:gsLst>
              <a:gs pos="0">
                <a:srgbClr val="416988"/>
              </a:gs>
              <a:gs pos="50000">
                <a:srgbClr val="4B7A9E"/>
              </a:gs>
              <a:gs pos="100000">
                <a:srgbClr val="416988"/>
              </a:gs>
            </a:gsLst>
            <a:lin ang="0" scaled="1"/>
          </a:gra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CSDL Tàu, Chạy Tàu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379501" y="5617054"/>
            <a:ext cx="973591" cy="827087"/>
          </a:xfrm>
          <a:prstGeom prst="can">
            <a:avLst>
              <a:gd name="adj" fmla="val 15940"/>
            </a:avLst>
          </a:prstGeom>
          <a:gradFill rotWithShape="1">
            <a:gsLst>
              <a:gs pos="0">
                <a:srgbClr val="416988"/>
              </a:gs>
              <a:gs pos="50000">
                <a:srgbClr val="4B7A9E"/>
              </a:gs>
              <a:gs pos="100000">
                <a:srgbClr val="416988"/>
              </a:gs>
            </a:gsLst>
            <a:lin ang="0" scaled="1"/>
          </a:gra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CSDL Vé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Tàu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525801" y="5615466"/>
            <a:ext cx="973591" cy="827088"/>
          </a:xfrm>
          <a:prstGeom prst="can">
            <a:avLst>
              <a:gd name="adj" fmla="val 15940"/>
            </a:avLst>
          </a:prstGeom>
          <a:gradFill rotWithShape="1">
            <a:gsLst>
              <a:gs pos="0">
                <a:srgbClr val="416988"/>
              </a:gs>
              <a:gs pos="50000">
                <a:srgbClr val="4B7A9E"/>
              </a:gs>
              <a:gs pos="100000">
                <a:srgbClr val="416988"/>
              </a:gs>
            </a:gsLst>
            <a:lin ang="0" scaled="1"/>
          </a:gra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sz="1200" dirty="0" smtClean="0">
                <a:solidFill>
                  <a:schemeClr val="bg1"/>
                </a:solidFill>
              </a:rPr>
              <a:t>CSDL Thiết bị, đối tác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67215" y="2886075"/>
            <a:ext cx="1172710" cy="3732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 mật, Quản trị, Giám sát, điều hành hệ thống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28" y="5341714"/>
            <a:ext cx="571050" cy="57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28" y="5914114"/>
            <a:ext cx="571050" cy="57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324" y="5278114"/>
            <a:ext cx="507600" cy="63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397" y="4393365"/>
            <a:ext cx="537370" cy="8428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078" y="5956048"/>
            <a:ext cx="487379" cy="48853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73293" y="4976112"/>
            <a:ext cx="4664452" cy="28150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LỚP TÍCH HỢP TRUY XUẤT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DB..Spring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JDBC, Hibernate DAO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73295" y="2886072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 Bán &amp; Quản lý vé tàu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29512" y="2886072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 Quản lý khách hàng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73293" y="3871585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 Khuyến mãi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3294" y="3378830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 Cung cấp thông tin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29511" y="3378829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 Quản lý đối tác, đại lý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0209" y="3378829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Hạch toán, kế toán, tài chính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0209" y="2886072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 Thanh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9978" y="3871586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Kế hoạch chạy tàu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0209" y="3871586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cáo, thống kê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29511" y="4364343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Chính sách giá vé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86196" y="4363371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cáo, thống kê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69279" y="2593498"/>
            <a:ext cx="6171531" cy="28150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LỚP TÍCH HỢP ỨNG DỤNG TRÊN NỀN  WEB SERVICES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7133838" y="4611543"/>
            <a:ext cx="3732441" cy="28150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LỚP TÍCH HỢP ỨNG DỤNG SOA (ESB)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72284" y="4365378"/>
            <a:ext cx="1547536" cy="481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 Khuyến mãi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450874" y="4779887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Các ứng dụng, HT CNTT thuộc ngành Đường Sắt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50874" y="4249521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quản trị doanh nghiệp ERP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50874" y="3719155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vận</a:t>
            </a:r>
          </a:p>
        </p:txBody>
      </p:sp>
      <p:sp>
        <p:nvSpPr>
          <p:cNvPr id="43" name="Left-Right Arrow 42"/>
          <p:cNvSpPr/>
          <p:nvPr/>
        </p:nvSpPr>
        <p:spPr>
          <a:xfrm>
            <a:off x="9146802" y="3880827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9145999" y="4393573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9145999" y="4923503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450874" y="5415285"/>
            <a:ext cx="2167404" cy="1047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CÁC HỆ THỐNG, Ứng dụng CNTT khác thuộc Chính Phủ, Tổng CTĐS, Các Bộ, Ban Ngành, CSDL Quốc Gia…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50874" y="3188789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điều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độ chạy tàu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Left-Right Arrow 47"/>
          <p:cNvSpPr/>
          <p:nvPr/>
        </p:nvSpPr>
        <p:spPr>
          <a:xfrm>
            <a:off x="9145999" y="3332405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Payment Icon_v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27624" y="2921980"/>
            <a:ext cx="371768" cy="386840"/>
          </a:xfrm>
          <a:prstGeom prst="rect">
            <a:avLst/>
          </a:prstGeom>
        </p:spPr>
      </p:pic>
      <p:sp>
        <p:nvSpPr>
          <p:cNvPr id="50" name="Left-Right Arrow 49"/>
          <p:cNvSpPr/>
          <p:nvPr/>
        </p:nvSpPr>
        <p:spPr>
          <a:xfrm>
            <a:off x="9140809" y="5696985"/>
            <a:ext cx="286294" cy="203929"/>
          </a:xfrm>
          <a:prstGeom prst="leftRightArrow">
            <a:avLst>
              <a:gd name="adj1" fmla="val 40655"/>
              <a:gd name="adj2" fmla="val 24775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5071" y="1046281"/>
            <a:ext cx="683374" cy="66772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268" y="270994"/>
            <a:ext cx="631756" cy="59750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6509" y="2014425"/>
            <a:ext cx="602117" cy="64160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825" y="154880"/>
            <a:ext cx="894645" cy="77592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1093" y="861435"/>
            <a:ext cx="9541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Bán vé tại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cửa vé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78198" y="263650"/>
            <a:ext cx="638562" cy="627643"/>
          </a:xfrm>
          <a:prstGeom prst="rect">
            <a:avLst/>
          </a:prstGeom>
        </p:spPr>
      </p:pic>
      <p:pic>
        <p:nvPicPr>
          <p:cNvPr id="62" name="Picture 2" descr="R:\מכירות\שיווק\MER Group\Telecom Division\Telecom Division Portfolio\Public Transport BU\Presentations\AEP Images\RTVM-I MY2012 E01.JPG"/>
          <p:cNvPicPr>
            <a:picLocks noChangeAspect="1" noChangeArrowheads="1"/>
          </p:cNvPicPr>
          <p:nvPr/>
        </p:nvPicPr>
        <p:blipFill>
          <a:blip r:embed="rId13" cstate="print"/>
          <a:srcRect l="33686" t="9191" r="37339" b="6321"/>
          <a:stretch>
            <a:fillRect/>
          </a:stretch>
        </p:blipFill>
        <p:spPr bwMode="auto">
          <a:xfrm>
            <a:off x="788718" y="1409476"/>
            <a:ext cx="303105" cy="768589"/>
          </a:xfrm>
          <a:prstGeom prst="rect">
            <a:avLst/>
          </a:prstGeom>
          <a:noFill/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25" y="262049"/>
            <a:ext cx="599386" cy="59938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417657" y="859432"/>
            <a:ext cx="104868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Bán vé qua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đại lý,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bưu cục,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57" y="360615"/>
            <a:ext cx="576576" cy="43243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267327" y="857849"/>
            <a:ext cx="7312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Bán vé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12091" y="857850"/>
            <a:ext cx="10486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Bán vé qua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điện thoại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41953" y="1871299"/>
            <a:ext cx="11192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Bán vé qua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áy tự động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19" y="230691"/>
            <a:ext cx="652734" cy="61357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863029" y="858244"/>
            <a:ext cx="10486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Bán vé qua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83" y="278398"/>
            <a:ext cx="557906" cy="5486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509845" y="857849"/>
            <a:ext cx="7489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Bán vé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trên tàu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28" y="285966"/>
            <a:ext cx="522518" cy="520196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861496" y="857850"/>
            <a:ext cx="129394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Bán vé qua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hiết bị di động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loud 79"/>
          <p:cNvSpPr/>
          <p:nvPr/>
        </p:nvSpPr>
        <p:spPr>
          <a:xfrm>
            <a:off x="4206809" y="1659546"/>
            <a:ext cx="1720003" cy="59485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Internet</a:t>
            </a:r>
          </a:p>
          <a:p>
            <a:pPr algn="ctr"/>
            <a:r>
              <a:rPr lang="en-US" sz="1400" dirty="0" smtClean="0"/>
              <a:t>(DMZ)</a:t>
            </a:r>
            <a:endParaRPr lang="en-US" sz="1400" dirty="0"/>
          </a:p>
        </p:txBody>
      </p:sp>
      <p:cxnSp>
        <p:nvCxnSpPr>
          <p:cNvPr id="84" name="Straight Connector 83"/>
          <p:cNvCxnSpPr>
            <a:stCxn id="71" idx="2"/>
            <a:endCxn id="80" idx="3"/>
          </p:cNvCxnSpPr>
          <p:nvPr/>
        </p:nvCxnSpPr>
        <p:spPr>
          <a:xfrm>
            <a:off x="3632972" y="1319514"/>
            <a:ext cx="1433839" cy="37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2"/>
            <a:endCxn id="80" idx="3"/>
          </p:cNvCxnSpPr>
          <p:nvPr/>
        </p:nvCxnSpPr>
        <p:spPr>
          <a:xfrm>
            <a:off x="4436434" y="1319515"/>
            <a:ext cx="630377" cy="37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5" idx="2"/>
            <a:endCxn id="103" idx="3"/>
          </p:cNvCxnSpPr>
          <p:nvPr/>
        </p:nvCxnSpPr>
        <p:spPr>
          <a:xfrm>
            <a:off x="6387372" y="1319909"/>
            <a:ext cx="87468" cy="3964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9" idx="2"/>
            <a:endCxn id="80" idx="3"/>
          </p:cNvCxnSpPr>
          <p:nvPr/>
        </p:nvCxnSpPr>
        <p:spPr>
          <a:xfrm flipH="1">
            <a:off x="5066811" y="1319515"/>
            <a:ext cx="441657" cy="37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4" idx="0"/>
            <a:endCxn id="80" idx="1"/>
          </p:cNvCxnSpPr>
          <p:nvPr/>
        </p:nvCxnSpPr>
        <p:spPr>
          <a:xfrm flipH="1" flipV="1">
            <a:off x="5066811" y="2253769"/>
            <a:ext cx="988234" cy="33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loud 102"/>
          <p:cNvSpPr/>
          <p:nvPr/>
        </p:nvSpPr>
        <p:spPr>
          <a:xfrm>
            <a:off x="5927462" y="1691530"/>
            <a:ext cx="1094756" cy="433693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SMS Gw</a:t>
            </a:r>
            <a:endParaRPr lang="en-US" sz="1200" dirty="0"/>
          </a:p>
        </p:txBody>
      </p:sp>
      <p:cxnSp>
        <p:nvCxnSpPr>
          <p:cNvPr id="105" name="Straight Connector 104"/>
          <p:cNvCxnSpPr>
            <a:stCxn id="34" idx="0"/>
            <a:endCxn id="103" idx="1"/>
          </p:cNvCxnSpPr>
          <p:nvPr/>
        </p:nvCxnSpPr>
        <p:spPr>
          <a:xfrm flipV="1">
            <a:off x="6055045" y="2124761"/>
            <a:ext cx="419795" cy="4687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loud 118"/>
          <p:cNvSpPr/>
          <p:nvPr/>
        </p:nvSpPr>
        <p:spPr>
          <a:xfrm>
            <a:off x="2356821" y="1703381"/>
            <a:ext cx="1406783" cy="683631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VPN</a:t>
            </a:r>
          </a:p>
          <a:p>
            <a:pPr algn="ctr"/>
            <a:r>
              <a:rPr lang="en-US" sz="1200" dirty="0" smtClean="0"/>
              <a:t>(Mạng nội bộ)</a:t>
            </a:r>
            <a:endParaRPr lang="en-US" sz="1200" dirty="0"/>
          </a:p>
        </p:txBody>
      </p:sp>
      <p:cxnSp>
        <p:nvCxnSpPr>
          <p:cNvPr id="120" name="Straight Connector 119"/>
          <p:cNvCxnSpPr>
            <a:stCxn id="59" idx="2"/>
            <a:endCxn id="119" idx="3"/>
          </p:cNvCxnSpPr>
          <p:nvPr/>
        </p:nvCxnSpPr>
        <p:spPr>
          <a:xfrm>
            <a:off x="998147" y="1323100"/>
            <a:ext cx="2062066" cy="41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7" idx="3"/>
            <a:endCxn id="119" idx="3"/>
          </p:cNvCxnSpPr>
          <p:nvPr/>
        </p:nvCxnSpPr>
        <p:spPr>
          <a:xfrm>
            <a:off x="2466342" y="1182598"/>
            <a:ext cx="593871" cy="55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77" idx="2"/>
            <a:endCxn id="119" idx="3"/>
          </p:cNvCxnSpPr>
          <p:nvPr/>
        </p:nvCxnSpPr>
        <p:spPr>
          <a:xfrm>
            <a:off x="2884307" y="1319514"/>
            <a:ext cx="175906" cy="42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62" idx="3"/>
            <a:endCxn id="119" idx="3"/>
          </p:cNvCxnSpPr>
          <p:nvPr/>
        </p:nvCxnSpPr>
        <p:spPr>
          <a:xfrm flipV="1">
            <a:off x="1091823" y="1742468"/>
            <a:ext cx="1968390" cy="5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34" idx="0"/>
            <a:endCxn id="119" idx="0"/>
          </p:cNvCxnSpPr>
          <p:nvPr/>
        </p:nvCxnSpPr>
        <p:spPr>
          <a:xfrm flipH="1" flipV="1">
            <a:off x="3762432" y="2045197"/>
            <a:ext cx="2292613" cy="5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235092" y="2575540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C.ty thanh toán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trực tuyến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595687" y="1658848"/>
            <a:ext cx="98135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Ngân hàng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loud 168"/>
          <p:cNvSpPr/>
          <p:nvPr/>
        </p:nvSpPr>
        <p:spPr>
          <a:xfrm>
            <a:off x="8979109" y="2044170"/>
            <a:ext cx="1094756" cy="433693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VPN</a:t>
            </a:r>
            <a:endParaRPr lang="en-US" sz="1200" dirty="0"/>
          </a:p>
        </p:txBody>
      </p:sp>
      <p:cxnSp>
        <p:nvCxnSpPr>
          <p:cNvPr id="170" name="Straight Connector 169"/>
          <p:cNvCxnSpPr>
            <a:stCxn id="56" idx="1"/>
            <a:endCxn id="169" idx="0"/>
          </p:cNvCxnSpPr>
          <p:nvPr/>
        </p:nvCxnSpPr>
        <p:spPr>
          <a:xfrm flipH="1" flipV="1">
            <a:off x="10072953" y="2261017"/>
            <a:ext cx="683556" cy="7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8" idx="1"/>
            <a:endCxn id="169" idx="0"/>
          </p:cNvCxnSpPr>
          <p:nvPr/>
        </p:nvCxnSpPr>
        <p:spPr>
          <a:xfrm flipH="1">
            <a:off x="10072953" y="1797348"/>
            <a:ext cx="522734" cy="46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9" idx="2"/>
            <a:endCxn id="34" idx="0"/>
          </p:cNvCxnSpPr>
          <p:nvPr/>
        </p:nvCxnSpPr>
        <p:spPr>
          <a:xfrm flipH="1">
            <a:off x="6055045" y="2261017"/>
            <a:ext cx="2927460" cy="332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9878700" y="860992"/>
            <a:ext cx="10166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tại bàn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Straight Connector 185"/>
          <p:cNvCxnSpPr>
            <a:stCxn id="185" idx="2"/>
            <a:endCxn id="169" idx="3"/>
          </p:cNvCxnSpPr>
          <p:nvPr/>
        </p:nvCxnSpPr>
        <p:spPr>
          <a:xfrm flipH="1">
            <a:off x="9526487" y="1322657"/>
            <a:ext cx="860525" cy="74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868445" y="857199"/>
            <a:ext cx="9332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Thông tin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 SMS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954631" y="857199"/>
            <a:ext cx="9332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Thông tin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895367" y="857198"/>
            <a:ext cx="105990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Thông tin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 bảng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điện tử LED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66" y="332656"/>
            <a:ext cx="642812" cy="481489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04" y="272281"/>
            <a:ext cx="583874" cy="58387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37" y="328474"/>
            <a:ext cx="524591" cy="524591"/>
          </a:xfrm>
          <a:prstGeom prst="rect">
            <a:avLst/>
          </a:prstGeom>
        </p:spPr>
      </p:pic>
      <p:cxnSp>
        <p:nvCxnSpPr>
          <p:cNvPr id="233" name="Straight Connector 232"/>
          <p:cNvCxnSpPr>
            <a:stCxn id="208" idx="2"/>
            <a:endCxn id="103" idx="3"/>
          </p:cNvCxnSpPr>
          <p:nvPr/>
        </p:nvCxnSpPr>
        <p:spPr>
          <a:xfrm flipH="1">
            <a:off x="6474840" y="1318864"/>
            <a:ext cx="860240" cy="3974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loud 236"/>
          <p:cNvSpPr/>
          <p:nvPr/>
        </p:nvSpPr>
        <p:spPr>
          <a:xfrm>
            <a:off x="7471859" y="1638708"/>
            <a:ext cx="1246541" cy="59485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Internet</a:t>
            </a:r>
          </a:p>
          <a:p>
            <a:pPr algn="ctr"/>
            <a:r>
              <a:rPr lang="en-US" sz="1400" dirty="0" smtClean="0"/>
              <a:t>(DMZ)</a:t>
            </a:r>
            <a:endParaRPr lang="en-US" sz="1400" dirty="0"/>
          </a:p>
        </p:txBody>
      </p:sp>
      <p:cxnSp>
        <p:nvCxnSpPr>
          <p:cNvPr id="238" name="Straight Connector 237"/>
          <p:cNvCxnSpPr>
            <a:stCxn id="34" idx="0"/>
            <a:endCxn id="237" idx="1"/>
          </p:cNvCxnSpPr>
          <p:nvPr/>
        </p:nvCxnSpPr>
        <p:spPr>
          <a:xfrm flipV="1">
            <a:off x="6055045" y="2232931"/>
            <a:ext cx="2040085" cy="36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37" idx="3"/>
            <a:endCxn id="211" idx="2"/>
          </p:cNvCxnSpPr>
          <p:nvPr/>
        </p:nvCxnSpPr>
        <p:spPr>
          <a:xfrm flipV="1">
            <a:off x="8095130" y="1318864"/>
            <a:ext cx="326136" cy="3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7" idx="3"/>
            <a:endCxn id="228" idx="2"/>
          </p:cNvCxnSpPr>
          <p:nvPr/>
        </p:nvCxnSpPr>
        <p:spPr>
          <a:xfrm flipV="1">
            <a:off x="8095130" y="1503529"/>
            <a:ext cx="1330190" cy="16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399198" y="2540252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Các ứng dụng, HT CNTT thuộc ngành Đường Sắt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91498" y="3121557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Các ứng dụng, HT CNTT thuộc ngành Đường Sắt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388598" y="3714553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Các ứng dụng, HT CNTT thuộc ngành Đường Sắt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99198" y="4307550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Các ứng dụng, HT CNTT thuộc ngành Đường Sắt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399198" y="4912677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Các ứng dụng, HT CNTT thuộc ngành Đường Sắt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99198" y="5514961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Các ứng dụng, HT CNTT thuộc ngành Đường Sắt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399198" y="6097194"/>
            <a:ext cx="2167404" cy="4920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Các ứng dụng, HT CNTT thuộc ngành Đường Sắt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44" y="576149"/>
            <a:ext cx="4432600" cy="362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Flowchart: Process 68"/>
          <p:cNvSpPr/>
          <p:nvPr/>
        </p:nvSpPr>
        <p:spPr>
          <a:xfrm>
            <a:off x="1642544" y="4293096"/>
            <a:ext cx="3256070" cy="2348880"/>
          </a:xfrm>
          <a:prstGeom prst="flowChartProcess">
            <a:avLst/>
          </a:prstGeom>
          <a:noFill/>
          <a:ln>
            <a:solidFill>
              <a:schemeClr val="accent1">
                <a:shade val="50000"/>
                <a:alpha val="1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Process 70"/>
          <p:cNvSpPr/>
          <p:nvPr/>
        </p:nvSpPr>
        <p:spPr>
          <a:xfrm>
            <a:off x="1642912" y="4293096"/>
            <a:ext cx="3271933" cy="576064"/>
          </a:xfrm>
          <a:prstGeom prst="flowChartProcess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Các nhà ga</a:t>
            </a:r>
          </a:p>
        </p:txBody>
      </p:sp>
      <p:pic>
        <p:nvPicPr>
          <p:cNvPr id="132" name="Picture 131" descr="C:\Users\Vo Tran Quan\Desktop\Untitled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66" y="5779909"/>
            <a:ext cx="2200196" cy="8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C:\Users\Vo Tran Quan\Desktop\rout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96" y="5467405"/>
            <a:ext cx="766452" cy="3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31" y="6067839"/>
            <a:ext cx="517489" cy="51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57" y="6067839"/>
            <a:ext cx="517489" cy="51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22" y="6067838"/>
            <a:ext cx="517489" cy="51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51" y="4987201"/>
            <a:ext cx="641629" cy="48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86" y="4981356"/>
            <a:ext cx="641629" cy="48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24" y="5051833"/>
            <a:ext cx="641629" cy="48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Connector 77"/>
          <p:cNvCxnSpPr>
            <a:stCxn id="139" idx="2"/>
          </p:cNvCxnSpPr>
          <p:nvPr/>
        </p:nvCxnSpPr>
        <p:spPr>
          <a:xfrm flipH="1">
            <a:off x="3581938" y="5532170"/>
            <a:ext cx="1" cy="24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020" y="3804155"/>
            <a:ext cx="1513329" cy="13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0219">
            <a:off x="5891284" y="2377577"/>
            <a:ext cx="608351" cy="55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2" name="Group 291"/>
          <p:cNvGrpSpPr/>
          <p:nvPr/>
        </p:nvGrpSpPr>
        <p:grpSpPr>
          <a:xfrm>
            <a:off x="1536900" y="260649"/>
            <a:ext cx="4991148" cy="3744373"/>
            <a:chOff x="0" y="457352"/>
            <a:chExt cx="7029722" cy="5491111"/>
          </a:xfrm>
        </p:grpSpPr>
        <p:grpSp>
          <p:nvGrpSpPr>
            <p:cNvPr id="293" name="Group 292"/>
            <p:cNvGrpSpPr/>
            <p:nvPr/>
          </p:nvGrpSpPr>
          <p:grpSpPr>
            <a:xfrm>
              <a:off x="107504" y="886972"/>
              <a:ext cx="2776877" cy="3299240"/>
              <a:chOff x="107504" y="877320"/>
              <a:chExt cx="5241650" cy="4763006"/>
            </a:xfrm>
          </p:grpSpPr>
          <p:grpSp>
            <p:nvGrpSpPr>
              <p:cNvPr id="341" name="Group 340"/>
              <p:cNvGrpSpPr/>
              <p:nvPr/>
            </p:nvGrpSpPr>
            <p:grpSpPr>
              <a:xfrm>
                <a:off x="107504" y="908720"/>
                <a:ext cx="5241650" cy="4731606"/>
                <a:chOff x="107505" y="908720"/>
                <a:chExt cx="3862342" cy="3973665"/>
              </a:xfrm>
            </p:grpSpPr>
            <p:sp>
              <p:nvSpPr>
                <p:cNvPr id="346" name="Flowchart: Process 345"/>
                <p:cNvSpPr/>
                <p:nvPr/>
              </p:nvSpPr>
              <p:spPr>
                <a:xfrm>
                  <a:off x="107505" y="908720"/>
                  <a:ext cx="3544948" cy="3672408"/>
                </a:xfrm>
                <a:prstGeom prst="flowChartProcess">
                  <a:avLst/>
                </a:prstGeom>
                <a:noFill/>
                <a:ln>
                  <a:solidFill>
                    <a:schemeClr val="accent1">
                      <a:shade val="50000"/>
                      <a:alpha val="39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47" name="Picture 4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7900" y="1246860"/>
                  <a:ext cx="798331" cy="864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528" y="1220732"/>
                  <a:ext cx="752722" cy="8408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" name="Picture 6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9592" y="1235067"/>
                  <a:ext cx="732289" cy="826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0" name="Group 349"/>
                <p:cNvGrpSpPr/>
                <p:nvPr/>
              </p:nvGrpSpPr>
              <p:grpSpPr>
                <a:xfrm>
                  <a:off x="1660840" y="1322795"/>
                  <a:ext cx="587060" cy="754387"/>
                  <a:chOff x="2370042" y="4653136"/>
                  <a:chExt cx="874989" cy="1281675"/>
                </a:xfrm>
              </p:grpSpPr>
              <p:pic>
                <p:nvPicPr>
                  <p:cNvPr id="36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042" y="4653136"/>
                    <a:ext cx="874989" cy="11917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3" name="Picture 8" descr="C:\Users\Vo Tran Quan\Desktop\Untitled-1.png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69175" y="5258808"/>
                    <a:ext cx="575855" cy="67600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51" name="Picture 350" descr="C:\Users\Vo Tran Quan\Desktop\Untitled-2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2315" y="2403440"/>
                  <a:ext cx="2657050" cy="126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699889" y="2004014"/>
                  <a:ext cx="0" cy="4051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>
                  <a:stCxn id="349" idx="2"/>
                </p:cNvCxnSpPr>
                <p:nvPr/>
              </p:nvCxnSpPr>
              <p:spPr>
                <a:xfrm flipH="1">
                  <a:off x="1265736" y="2061611"/>
                  <a:ext cx="1" cy="3418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>
                  <a:off x="2631551" y="2003952"/>
                  <a:ext cx="0" cy="4051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55" name="Picture 10" descr="C:\Users\Vo Tran Quan\Desktop\APP.png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528" y="2564904"/>
                  <a:ext cx="2385192" cy="20251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6" name="Straight Connector 355"/>
                <p:cNvCxnSpPr>
                  <a:stCxn id="351" idx="0"/>
                </p:cNvCxnSpPr>
                <p:nvPr/>
              </p:nvCxnSpPr>
              <p:spPr>
                <a:xfrm>
                  <a:off x="1660840" y="2403440"/>
                  <a:ext cx="0" cy="5935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57" name="Picture 3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204" y="3356992"/>
                  <a:ext cx="759275" cy="75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8" name="TextBox 357"/>
                <p:cNvSpPr txBox="1"/>
                <p:nvPr/>
              </p:nvSpPr>
              <p:spPr>
                <a:xfrm>
                  <a:off x="387824" y="4116269"/>
                  <a:ext cx="624128" cy="7661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>
                      <a:latin typeface="Arial" panose="020B0604020202020204" pitchFamily="34" charset="0"/>
                      <a:cs typeface="Arial" panose="020B0604020202020204" pitchFamily="34" charset="0"/>
                    </a:rPr>
                    <a:t>DB</a:t>
                  </a:r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619367" y="3962359"/>
                  <a:ext cx="1799998" cy="7661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>
                      <a:latin typeface="Arial" panose="020B0604020202020204" pitchFamily="34" charset="0"/>
                      <a:cs typeface="Arial" panose="020B0604020202020204" pitchFamily="34" charset="0"/>
                    </a:rPr>
                    <a:t>APP </a:t>
                  </a:r>
                </a:p>
                <a:p>
                  <a:pPr algn="ctr"/>
                  <a:r>
                    <a:rPr lang="en-US" sz="1100">
                      <a:latin typeface="Arial" panose="020B0604020202020204" pitchFamily="34" charset="0"/>
                      <a:cs typeface="Arial" panose="020B0604020202020204" pitchFamily="34" charset="0"/>
                    </a:rPr>
                    <a:t>Server farm</a:t>
                  </a:r>
                </a:p>
              </p:txBody>
            </p:sp>
            <p:pic>
              <p:nvPicPr>
                <p:cNvPr id="360" name="Picture 11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7900" y="3201702"/>
                  <a:ext cx="1049830" cy="474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1" name="TextBox 360"/>
                <p:cNvSpPr txBox="1"/>
                <p:nvPr/>
              </p:nvSpPr>
              <p:spPr>
                <a:xfrm>
                  <a:off x="1610879" y="3711617"/>
                  <a:ext cx="2358968" cy="465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>
                      <a:latin typeface="Arial" panose="020B0604020202020204" pitchFamily="34" charset="0"/>
                      <a:cs typeface="Arial" panose="020B0604020202020204" pitchFamily="34" charset="0"/>
                    </a:rPr>
                    <a:t>Server Switches</a:t>
                  </a:r>
                </a:p>
              </p:txBody>
            </p:sp>
          </p:grpSp>
          <p:sp>
            <p:nvSpPr>
              <p:cNvPr id="342" name="TextBox 341"/>
              <p:cNvSpPr txBox="1"/>
              <p:nvPr/>
            </p:nvSpPr>
            <p:spPr>
              <a:xfrm>
                <a:off x="444949" y="877320"/>
                <a:ext cx="1086084" cy="87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>
                    <a:latin typeface="Arial" panose="020B0604020202020204" pitchFamily="34" charset="0"/>
                    <a:cs typeface="Arial" panose="020B0604020202020204" pitchFamily="34" charset="0"/>
                  </a:rPr>
                  <a:t>Mail</a:t>
                </a: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1373167" y="877320"/>
                <a:ext cx="1065730" cy="52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2139371" y="877320"/>
                <a:ext cx="1554344" cy="52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Arial" panose="020B0604020202020204" pitchFamily="34" charset="0"/>
                    <a:cs typeface="Arial" panose="020B0604020202020204" pitchFamily="34" charset="0"/>
                  </a:rPr>
                  <a:t>Mobile</a:t>
                </a: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3280820" y="877320"/>
                <a:ext cx="1031708" cy="52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Arial" panose="020B0604020202020204" pitchFamily="34" charset="0"/>
                    <a:cs typeface="Arial" panose="020B0604020202020204" pitchFamily="34" charset="0"/>
                  </a:rPr>
                  <a:t>AD</a:t>
                </a: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3076459" y="457352"/>
              <a:ext cx="3365563" cy="2087327"/>
              <a:chOff x="5148064" y="476672"/>
              <a:chExt cx="3206540" cy="2614662"/>
            </a:xfrm>
          </p:grpSpPr>
          <p:sp>
            <p:nvSpPr>
              <p:cNvPr id="331" name="Flowchart: Process 330"/>
              <p:cNvSpPr/>
              <p:nvPr/>
            </p:nvSpPr>
            <p:spPr>
              <a:xfrm>
                <a:off x="5148064" y="1052736"/>
                <a:ext cx="2952328" cy="1647460"/>
              </a:xfrm>
              <a:prstGeom prst="flowChartProcess">
                <a:avLst/>
              </a:prstGeom>
              <a:noFill/>
              <a:ln>
                <a:solidFill>
                  <a:schemeClr val="accent1">
                    <a:shade val="50000"/>
                    <a:alpha val="39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2" name="Picture 13" descr="C:\Users\Vo Tran Quan\Desktop\a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500" y="476672"/>
                <a:ext cx="2503104" cy="2503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3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5905" y="1556792"/>
                <a:ext cx="523357" cy="712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4" name="Picture 11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2995" y="1633585"/>
                <a:ext cx="1049830" cy="474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5" name="TextBox 334"/>
              <p:cNvSpPr txBox="1"/>
              <p:nvPr/>
            </p:nvSpPr>
            <p:spPr>
              <a:xfrm>
                <a:off x="5245100" y="1988840"/>
                <a:ext cx="926717" cy="110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Server Switches</a:t>
                </a:r>
              </a:p>
            </p:txBody>
          </p:sp>
          <p:pic>
            <p:nvPicPr>
              <p:cNvPr id="336" name="Picture 9" descr="C:\Users\Vo Tran Quan\Desktop\Untitled-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2995" y="1171782"/>
                <a:ext cx="2657050" cy="126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7" name="Straight Connector 336"/>
              <p:cNvCxnSpPr/>
              <p:nvPr/>
            </p:nvCxnSpPr>
            <p:spPr>
              <a:xfrm>
                <a:off x="5796136" y="1287018"/>
                <a:ext cx="0" cy="314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6787604" y="1268760"/>
                <a:ext cx="0" cy="296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TextBox 338"/>
              <p:cNvSpPr txBox="1"/>
              <p:nvPr/>
            </p:nvSpPr>
            <p:spPr>
              <a:xfrm>
                <a:off x="6127751" y="2204864"/>
                <a:ext cx="1252561" cy="763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>
                    <a:latin typeface="Arial" panose="020B0604020202020204" pitchFamily="34" charset="0"/>
                    <a:cs typeface="Arial" panose="020B0604020202020204" pitchFamily="34" charset="0"/>
                  </a:rPr>
                  <a:t>Management monitor</a:t>
                </a: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7092281" y="2185701"/>
                <a:ext cx="1252561" cy="734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>
                    <a:latin typeface="Arial" panose="020B0604020202020204" pitchFamily="34" charset="0"/>
                    <a:cs typeface="Arial" panose="020B0604020202020204" pitchFamily="34" charset="0"/>
                  </a:rPr>
                  <a:t>Antivirus server</a:t>
                </a:r>
              </a:p>
            </p:txBody>
          </p:sp>
        </p:grpSp>
        <p:pic>
          <p:nvPicPr>
            <p:cNvPr id="295" name="Picture 4" descr="C:\Users\Vo Tran Quan\Desktop\router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4238" y="4295272"/>
              <a:ext cx="2485484" cy="1653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6" name="Picture 5" descr="C:\Users\Vo Tran Quan\Desktop\blancer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89" y="4445913"/>
              <a:ext cx="109220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6" descr="C:\Users\Vo Tran Quan\Desktop\router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685" y="3700016"/>
              <a:ext cx="107950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8" name="Group 297"/>
            <p:cNvGrpSpPr/>
            <p:nvPr/>
          </p:nvGrpSpPr>
          <p:grpSpPr>
            <a:xfrm>
              <a:off x="3064148" y="2632559"/>
              <a:ext cx="531793" cy="779294"/>
              <a:chOff x="3619190" y="3743666"/>
              <a:chExt cx="531793" cy="832157"/>
            </a:xfrm>
          </p:grpSpPr>
          <p:pic>
            <p:nvPicPr>
              <p:cNvPr id="329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190" y="37436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0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5442" y="38960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99" name="Straight Connector 298"/>
            <p:cNvCxnSpPr>
              <a:stCxn id="360" idx="3"/>
              <a:endCxn id="329" idx="1"/>
            </p:cNvCxnSpPr>
            <p:nvPr/>
          </p:nvCxnSpPr>
          <p:spPr>
            <a:xfrm flipV="1">
              <a:off x="2401155" y="2950847"/>
              <a:ext cx="662993" cy="44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/>
            <p:cNvGrpSpPr/>
            <p:nvPr/>
          </p:nvGrpSpPr>
          <p:grpSpPr>
            <a:xfrm>
              <a:off x="3064004" y="3683742"/>
              <a:ext cx="715908" cy="919458"/>
              <a:chOff x="3178307" y="4050930"/>
              <a:chExt cx="715908" cy="919458"/>
            </a:xfrm>
          </p:grpSpPr>
          <p:pic>
            <p:nvPicPr>
              <p:cNvPr id="327" name="Picture 3" descr="C:\Users\Vo Tran Quan\Desktop\core switches.png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8307" y="4050930"/>
                <a:ext cx="609600" cy="749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8" name="Picture 3" descr="C:\Users\Vo Tran Quan\Desktop\core switches.png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4615" y="4221088"/>
                <a:ext cx="609600" cy="749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1" name="Straight Connector 300"/>
            <p:cNvCxnSpPr>
              <a:stCxn id="330" idx="2"/>
              <a:endCxn id="327" idx="0"/>
            </p:cNvCxnSpPr>
            <p:nvPr/>
          </p:nvCxnSpPr>
          <p:spPr>
            <a:xfrm>
              <a:off x="3353171" y="3411853"/>
              <a:ext cx="15633" cy="271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/>
            <p:cNvGrpSpPr/>
            <p:nvPr/>
          </p:nvGrpSpPr>
          <p:grpSpPr>
            <a:xfrm>
              <a:off x="4230279" y="3658696"/>
              <a:ext cx="588209" cy="921459"/>
              <a:chOff x="3619190" y="3743666"/>
              <a:chExt cx="588209" cy="983966"/>
            </a:xfrm>
          </p:grpSpPr>
          <p:pic>
            <p:nvPicPr>
              <p:cNvPr id="325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190" y="37436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6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858" y="4047876"/>
                <a:ext cx="485541" cy="6797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3" name="Group 302"/>
            <p:cNvGrpSpPr/>
            <p:nvPr/>
          </p:nvGrpSpPr>
          <p:grpSpPr>
            <a:xfrm>
              <a:off x="3209215" y="4807862"/>
              <a:ext cx="531793" cy="779294"/>
              <a:chOff x="3619190" y="3743666"/>
              <a:chExt cx="531793" cy="832157"/>
            </a:xfrm>
          </p:grpSpPr>
          <p:pic>
            <p:nvPicPr>
              <p:cNvPr id="323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190" y="37436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4" name="Picture 2" descr="C:\Users\Vo Tran Quan\Desktop\fire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5442" y="3896066"/>
                <a:ext cx="485541" cy="679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4" name="Picture 2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790" y="4273484"/>
              <a:ext cx="818493" cy="98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5" name="Straight Connector 304"/>
            <p:cNvCxnSpPr>
              <a:stCxn id="328" idx="2"/>
              <a:endCxn id="323" idx="0"/>
            </p:cNvCxnSpPr>
            <p:nvPr/>
          </p:nvCxnSpPr>
          <p:spPr>
            <a:xfrm flipH="1">
              <a:off x="3451986" y="4603200"/>
              <a:ext cx="23126" cy="204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328" idx="3"/>
            </p:cNvCxnSpPr>
            <p:nvPr/>
          </p:nvCxnSpPr>
          <p:spPr>
            <a:xfrm>
              <a:off x="3779912" y="4228550"/>
              <a:ext cx="4503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endCxn id="297" idx="1"/>
            </p:cNvCxnSpPr>
            <p:nvPr/>
          </p:nvCxnSpPr>
          <p:spPr>
            <a:xfrm flipV="1">
              <a:off x="4797309" y="3947666"/>
              <a:ext cx="437376" cy="14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V="1">
              <a:off x="3694756" y="5121867"/>
              <a:ext cx="1433645" cy="47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3741008" y="5274267"/>
              <a:ext cx="1303622" cy="47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0" name="Picture 309" descr="C:\Users\Vo Tran Quan\Desktop\Untitled-2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13" y="5517232"/>
              <a:ext cx="1910318" cy="104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1" name="Straight Connector 310"/>
            <p:cNvCxnSpPr>
              <a:stCxn id="304" idx="2"/>
              <a:endCxn id="310" idx="3"/>
            </p:cNvCxnSpPr>
            <p:nvPr/>
          </p:nvCxnSpPr>
          <p:spPr>
            <a:xfrm>
              <a:off x="2088037" y="5261853"/>
              <a:ext cx="70594" cy="307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296" idx="2"/>
              <a:endCxn id="310" idx="0"/>
            </p:cNvCxnSpPr>
            <p:nvPr/>
          </p:nvCxnSpPr>
          <p:spPr>
            <a:xfrm>
              <a:off x="718489" y="5169813"/>
              <a:ext cx="484983" cy="347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324" idx="1"/>
              <a:endCxn id="310" idx="3"/>
            </p:cNvCxnSpPr>
            <p:nvPr/>
          </p:nvCxnSpPr>
          <p:spPr>
            <a:xfrm flipH="1">
              <a:off x="2158631" y="5268869"/>
              <a:ext cx="1096836" cy="300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lowchart: Process 313"/>
            <p:cNvSpPr/>
            <p:nvPr/>
          </p:nvSpPr>
          <p:spPr>
            <a:xfrm>
              <a:off x="0" y="764704"/>
              <a:ext cx="6314185" cy="5040560"/>
            </a:xfrm>
            <a:prstGeom prst="flowChartProcess">
              <a:avLst/>
            </a:prstGeom>
            <a:noFill/>
            <a:ln>
              <a:solidFill>
                <a:schemeClr val="accent1">
                  <a:shade val="50000"/>
                  <a:alpha val="29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475112" y="2550342"/>
              <a:ext cx="1419904" cy="586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Internal</a:t>
              </a:r>
            </a:p>
            <a:p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Firewall/IPS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934028" y="3146002"/>
              <a:ext cx="1419904" cy="586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WAN</a:t>
              </a:r>
            </a:p>
            <a:p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Firewall/IPS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2581078" y="3202003"/>
              <a:ext cx="1419904" cy="631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</a:p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Swithes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2826950" y="5472121"/>
              <a:ext cx="2501505" cy="36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Internal Firewall/IPS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96058" y="5517036"/>
              <a:ext cx="2683377" cy="36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DMZ zone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188829" y="4336783"/>
              <a:ext cx="1419904" cy="631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854585" y="4019858"/>
              <a:ext cx="1419904" cy="36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30277" y="4172258"/>
              <a:ext cx="1419904" cy="36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</p:grpSp>
      <p:pic>
        <p:nvPicPr>
          <p:cNvPr id="43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8215">
            <a:off x="6820348" y="3956923"/>
            <a:ext cx="1150415" cy="105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" name="Cloud 436"/>
          <p:cNvSpPr/>
          <p:nvPr/>
        </p:nvSpPr>
        <p:spPr>
          <a:xfrm>
            <a:off x="6216245" y="4869161"/>
            <a:ext cx="1923275" cy="9424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Internet</a:t>
            </a:r>
          </a:p>
        </p:txBody>
      </p:sp>
      <p:pic>
        <p:nvPicPr>
          <p:cNvPr id="44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3343">
            <a:off x="4887404" y="4848758"/>
            <a:ext cx="1219943" cy="112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4753">
            <a:off x="8224446" y="5184104"/>
            <a:ext cx="756664" cy="69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36" y="5461692"/>
            <a:ext cx="558356" cy="66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4" name="Picture 1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283" y="6120080"/>
            <a:ext cx="558356" cy="66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0224">
            <a:off x="7631411" y="5643887"/>
            <a:ext cx="756664" cy="69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56650" y="5693949"/>
            <a:ext cx="756664" cy="69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020" y="6233352"/>
            <a:ext cx="517489" cy="51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0893">
            <a:off x="6724686" y="5874859"/>
            <a:ext cx="609129" cy="56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9096486" y="6127791"/>
            <a:ext cx="110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Tổ chức / </a:t>
            </a:r>
          </a:p>
          <a:p>
            <a:r>
              <a:rPr lang="en-US"/>
              <a:t>cá nhân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7248128" y="359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HẠ TẦNG MẠNG</a:t>
            </a:r>
          </a:p>
        </p:txBody>
      </p:sp>
      <p:pic>
        <p:nvPicPr>
          <p:cNvPr id="86" name="Picture 14" descr="C:\Users\Vo Tran Quan\Desktop\SET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141" y="3814826"/>
            <a:ext cx="1638288" cy="170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5" descr="C:\Users\Vo Tran Quan\Desktop\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48" y="6242427"/>
            <a:ext cx="584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15" descr="C:\Users\Vo Tran Quan\Desktop\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996" y="5740974"/>
            <a:ext cx="279178" cy="32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8" name="Straight Connector 457"/>
          <p:cNvCxnSpPr>
            <a:stCxn id="132" idx="2"/>
            <a:endCxn id="135" idx="0"/>
          </p:cNvCxnSpPr>
          <p:nvPr/>
        </p:nvCxnSpPr>
        <p:spPr>
          <a:xfrm>
            <a:off x="2811465" y="5865932"/>
            <a:ext cx="32237" cy="201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endCxn id="73" idx="0"/>
          </p:cNvCxnSpPr>
          <p:nvPr/>
        </p:nvCxnSpPr>
        <p:spPr>
          <a:xfrm>
            <a:off x="3544053" y="5822920"/>
            <a:ext cx="6122" cy="24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ata:image/jpeg;base64,/9j/4AAQSkZJRgABAQAAAQABAAD/2wCEAAkGBxQSEhUUExQUFhUWGBkYFxcYGBgYFRgYFBwYGBccGBcYHCggHBwlHRcVITEhJSkrLi4uFx8zODMsNygtLiwBCgoKDg0OGxAQGywkHyUvNCwsLCwsLCwsLCwsLCwsLCwsLCwsLCwsLCwsLCwsLCwsLCwsLCwsLCwsLCwsLCwsLP/AABEIAMIBAwMBIgACEQEDEQH/xAAcAAACAgMBAQAAAAAAAAAAAAAFBgMEAAIHAQj/xABGEAABAwEFBQUFBAgEBQUAAAABAAIRAwQFEiExBiJBUWFxgZGhsRMywdHwI1Jy4QcUM0Jic4KyFWOS8SRDosLiNFOD0vL/xAAZAQADAQEBAAAAAAAAAAAAAAABAgMABAX/xAAtEQACAgICAQIEBAcAAAAAAAAAAQIRITEDEkETUSIycbEEQmGRIzNDgaHB4f/aAAwDAQACEQMRAD8Aitjm/qxaM3EyTyzBgeSluphLA3mR5huXqq9CzzZ5cY1gcSMs+gV+7rZ7NrN0Etcx3cDB9CuaKs7FydcLZYuC6w20kNG+6deeLOOSZK901RWIwyHYWggyJgnM8MvRA7rvBgtwqOlrTiMDUCQU1W3axsQxkBVi6RyZbYiPcW12tOoNRp6QR8karudESYy7MigFpqzXa7mah8c1btF5HLsRcqSNCNtkVqa7GSBr8VC9sUHA9PULKlslY8zRce31QUrY04VEy9WA1BP3R6lV8gtr8qw9vVg9Shznl0R9eKSbVl+Djbgi6ai0pVA5wbOZ71VNmJhpOeZPYBPwUN21WmtTjF77ZmNC4DgeqX+xf04abyFWdIkgROeo8s1atrMmTrgbPbnK1sb8OECNGzz0aO7KFYvBuTCTJwa9hKXik++jl5I1Gzy6GOIp4PekgefwlMlGzOBOIgyZ97EQCBqg2zdl9oaTcsy7UwP3uKd2XI/FOEAcYzJyjn9Qun+r2I9vhoEGiBmTl4LWpUa2IzxQRHEOJaDPaCi9W5KQH2rxlzdzy0CousTJY5jS5jA4YW5TD2OET/UjL8Q+1JAhFN0wFaR+sMqABpDWu11D2n4YX+IVOjc4JIFRzMBAlp0ypGQOGbnHuCPMuYsc9+60ObU14FwiZ5ZuJ7lDZ7KwPDseMOcCSyIxEuptmJmSSJ/ywpNt5Z0/w8qP28gqpVr0y0U7SauL3Q9gzkwM8yvLDtRaabMFT2L2scRvMLi0YogZ6aJws9z0wBujd0nhGeSSX3eHVXtBIDyO6XuHwTzi/BvwahJS7/oMuz1+13VcBFHD7JpGFmHOGk8dN7RV7Vtba2mmJpy99Rnu6YajWjyJVbZir/xDW/5Xq2n8vNRWyy4i2Rm11cjoRVZ8JWrBXpFctSXt9mU77tVSq2pjcXEVA5s8A01chy91Q3fWc0MwuLcTqIdGUtIdIPRbWcOLnB07zwGzycagy6SSo6WJpojg5rHH/wCNzgpxSbdnXONQcMe/+P8Ag43VVa2kA4gcpOuTdF7VvakNDPYD66cQhlIx7IxSg02ueT7wOAOGWIRO9wyCgqucMZxZF4YAwOLqbydARALYynnPYqw45Qio2sL6nhJSk9MGbSM+yH4x/a5KlZuf10ThtIPsh+Mf2lKVoGafiZWQesrN7vRxlMRohljZvn8RRtrFRaQPJH7Hs8VimwL1YwkuqEBoyjDGvQaeC0faCIyBkRmSOJ+a8DQSJOgy81Xt5aCwl2E5xkSDnxjrC5CsY5Vl2nV3mu/hdppwUjb6OhbPiq1KIpkGRhdmOOX5Kia7Mjnp1U5z6pBhDtJhn2mKqzrPm0qW1uIqMb0HfmQtLGwF7DzAI/0I0+6Q8tcXaAQBzT5klQiqLZQNFvIeC8tDIpO7Cir7vjifBU7fShhGeh1WVpmnJNE9C76dV++3FDRGvElEqdwUD+4fEqrSaRmCRDc41VqgHuAcKjmjlqVSySt4st0tlrMTJpumI992hy5qwdkLI5wcabgREQ8gZGRkqAbWH/Nd81rjtA/57vL5Idlqh0pXff7hc7I2XXC+fxnh/sljaeyinUwNnCBxzOpPxV+03hXbLsbiBnGXyQm8qxe1j3ZktMnsMJJV4VGTlVN2S3FSBZT/ABO8nORyu45DE8AACA4xAn5oNczPsmdS/wDucmS1XYwMxEExHFUxeUK+/wCV0UmV4bk3WJOZJw6TPafFR1Lc+HAOLZHAaHLMT2R3leFjQIwmPxZqN9NmuF2U5B35JKjd9TLttsgbVJJLgXGHATOjxhPlH+le2asW5RoG8IEtqGoMv6iFWrW8CMLSOe8T4KSlVkiZIgk72skxmOWXgUfh9g+rPVhgXo6MzEHgPe+SE0t2pjHeOe853/dCl9ozk6fxfkqwLtcQ6x+c8U7nZodo6ZbsFRtJ7XhuYBB5kENAHdHmpHVQ4QcQ9/MRP2jg7jyhU3VI4+Hf+XgtGWggcz2wENjPknd2Xm06QwZPJYBBJA0cXCe8lbPayIDAIa9rczIxzr3whj7XUAkYfMpnuizNfZDVeN6HGRI0z0mEKQHKT22ATYXOBaHADC0AxJyaGmfTXRWqVhIEE4peHTkCA0yBHHivbFacWvMjPXJEc+ELW7GfK2qsWL/ok0wACd4ehSlbaRaYIhPz6UmOTo8JCV9pqEVQPrVbilmgSD9humoahhuWI6kJipXBUPFo8fkr5soaWxlvj4o22mqRk6A9i8Nnj/7jfArExezWJuzAcCeG4qUuIJ4TrvKpfzDhYQOLuA6c1eqlrfYl2W8QMp4hTWuoxjWmoYEmMp5/Jc5ZSpp1o9sLJp08plpB7SDKqUaFKcJY0nqAjdMGKYEhpzEiJyMHwKtZNiGgz04rdVJiubi2yrToD2jcA3QBHQYYRtjzAyOiHOb9qyRGRy7ilT9IW077MBSpEio7M6HC3mJ5n0TRXgSRrtj+kN1ImhZ2gPBh9Q5xzDRz6lI1bbG2OOdd3KIbEHuQKrULiS4yTmT1K1TpIA8XT+km0sMVgyq3jlhd3FuXkuhbPbVstf7KQcgWuG8PmOxcGCKXLeb6FRr2OLS0gg8JGkjkg4o1H0i673EQ49m6R8VVFzZe87/S75r3Zm/xbrM2rkHZh7QdHDl0IghF2nl3KihEi5MENuMn9897T8Sqd+2fAGt1hp6ckwPe4HRCtpm7tM/eDvLCk5YpLA3HJttMq3EPsmfif/cUevQH9XcczkOaW7iqfYZah7x5z8U8Wm2BtKQDIaOOSSk9lhL/AFCpEj1PFamjUax7zhygQSZl3+xTHYa2NjXwN4Tpp07lO+m2NG58IGadcL9yb5EvAkmmXMDgRnkQDmD8kYsV3F8RqW+XD0RxllaNGN/0hWbFZSHlwJgjIcB2BM+KkKp29AYbOgD9oQeOQ+aks1wNGWPFxzA+aO2hmGZ5+q1Y7IjkB9aoJKjNuwDbtn9zdcJmJIOXHh0BUdkuWBvOYT+FMhbLT0I/tcoGHd8U8YpglJlW77rY3EHBrpIjLSNUWueiPZuZAw4nCOEZZKJh0V67A3CY1xOntn/ZJKCTwPCTaFPZmytdWIIyDn5cOiPWyg0OgNb58u1WbrstJuJ1NrQcTpOevHVBa14kV827onjr9QlY8Fgo1aOCo4EZB8+P/wCh4Jd26pgVmRoW/FON55gu4F7R1iOPFJm21fE9mWjSO2IUofMO9HTLQPd/GPiiIVGrUgs/GB5FX1ZCMxYsWIgPn+9GZ0gBOGr+fwU9qpiqxzToJPeHD5lbPtzadQOeJb7SdS0xM5EaGOK9u61hlR5if2mGTliMNZPSXAnooLeSrdLGy/UtOL2BxE7jRmCIgERnwHTJGnNwihVaWkgtMZgyM4OWfu+YSr/iAeyhDQ0sGB0cSDM68nBWrLtHIbTAAqgsDDE4ZO90zAZ5oxxoV5CFa2tqVWVAMIJflEQG428excW21vIWi2VXtIc2YaRphH0V1jay8QWvfLd0OaSyQCQ2Cc9DJI7lwuE8PcVmLAp7NZi4ojTsjWtkic4b1PyTN0NGDkCWhT0aRMRzhT3gzeBgDIaCBIGZhG9l7lqValOWnBiBJjQSJK14B1d0NP6Mbc6y2r2VQ4RVbAB0J95p9R3rrNe0kkDQRw7Uk7WbJi0VKFWg4NNCBUOnuaERxiZ7k42KyPNKm55EuYHaaSJjzTwdqyXLGpUjUOGeZVTaL9jSInIv88KmsTC+pWGgZhaB952EPdn2OaB3qC/Kn2LeEOcPRDlzEXj2BLiqfY1Oj3+gTpev/pqhk+4dOgSJcR+zrfzH/wBrU43vaoslQ8qb/TJRLkGzL/8Ahman3szr7xR6zVYns5Jb2Ik2PM+65wPKJB9SjbaoESQuxaOV3ZYrOAORgdeuqtXa6SB0KBXbavb43veA0uc2m2QIZTJbiPElxBPKIROzvwmBMiRKD0aKyXrcJgc4KpSd/QcBMcFUvi8HU6D3gBz8msB0L3ENZ3SRPYrlisOFuFxLncXk5knNxjQCeAyCRDvLLVkzBEj6BVOysyVuyjC4Dr81Xs7wjF7BJaLNJuY7VLdJjGP43IXs5VNcGs87r3EUmcBTacIcRxc4gmTwICJ2WoPtMgIcR0PXtSzKQ0a3KN2oP43eaDWmg0VzMuHWePTxV+nVDbPVe2GkYjp2SO9LFlvTGS4tzPOOHLkpyRSDGG95w5DKW/7Ln+2J3mdh9U/3o+aY7W/Fc82vdvt7/VJFZC9HUbQd5kZfaD0cjCA258OZP/uD4o8qIVmLFixEB863qcTCMsWXWCWkH1WlQkUzwPM9cKEXXetStWYxobqMfPA2cyTkNSni5rsp2t4dUe5oc2OWdMugjUQQAFJIpIV7C9wacRaSHnNogcOHNR26iWO9riGE6Dj2yM9ZRPaexihkx/tPeIyg5Z8NUFt9s+zGIZcBOpGfyWZoM9vO8m1LGWky57yDzywklJrbJJV2o+c8+3hHUKZtEo3Q/VNkNKmAMlZoOHs8JG814c09uqidktqRzStlI4PTYsbwU+3VajY3US5kh4JDdJa2JzStd9lNR4A5px2iY02KgQ9piq9pIILhAy6wCH+KX5mkO/hi5DxYwH0xlhDxijljHHxjuV2667jRY1wIcxmF0/ebuyOYOGQeRQ2660UmA64W+gRKxVwD28eC66SWDzG25WyrY8VOrVBB3i17css2hjhPMYQf6gh+0ktYBpvT9eCYH1ZM9YQTasyxp6x5EpJ/KNFUxZuQ7tb+YfNrU03i2bNVGUmnI7QAUqXNpWH+Z6tamW2VJoDrTHm1Tih5FfY+zsqWVxDKZcfaU3B2LXE0gQOEDyCvNuA5btmEfwE+qq7AMH6uYicWZGc68e5MlpB56LqSOdtgi4LsdgBw0t1z2OHsxjljiDLuwA9hCM2okPJBGHgAOWS0stDC9xDnDGJcBoSBE9DAiRyXtalPHSYRSBeCnf8AUAptedGVaTndGh7ZPdMqarej2130wBuxBzk4gw/9y3quDg5roLXAgiNQdUuXrVdTqPAcSQxgDiM4wtAnr16JORUsD8byHa1/Na8uIkBzsMZcYBnsRSz0qTqGMFwlpME9OgXMaloOGDMz6qWhebxkHOAiCJSJlmkx12MtzX0mgH3KbcvAfNE6NXcrkfef4gn5JV2JPs3VgASIGmebjPmZ8Ua9uBTqgSBNVxnh73okvJksC7Uvp4s1dpIwxnIHEgHNKNDaJrHQHSDx1CUdor/dXJaCRTB05xxKGUHHmnoGj6OtdaaTf6fRIu1zt9vYU0+0+zYOjfRKO1rt9qnFZGvB0u83bzP5rfimVhSneb/tGfzR8U00Dl3lMjMlWLyViID5foMFlOAsLRnMCTnqc9UwWa9akU32fCMOICcydCRlnlPmvb4EtILQ6efPLjwQC1WB7HB1EkHhnB8dD3qaZaUQret4OrAOqtwkAiZPL7pzCTLfapMNklW70t9SpuvEOAhxiDA0nqhxqBuQH11TJE6ov3bQqOGUHuBPhMojSs0ZFpA5cGnU4emst4a80BpViDMlNtzWxtSG1Jng6TPRaURoyFu9aWEqGzukpzr2JtN5Y4AFwxNP3mDWCciBlI6ietB1y0cQJDmHkDumdCJBjslBcboZ8qTyTbNMwnE7LPdkEgkRInSYKaKTKL2Op4GMDnB2KIMiZ0yzlXbitlnfTbZ6zAGDPjnxmdZ69ys07tohz8DQWOaS0knUHhiMg5J1Dqicubu/0Kl6CtTax9KpipSBu4SWRlBy05FDLZflQuDRUMZCRln2I4/ZpjgSPaMd+Jpb4RPmhdPZyq4kNioQeHHKe9LfuD4XoktlrqYWxVcwHOZzK2s9oL6Jl7nkP1cZI3TOqH2xrnDC5vu8uEZR9cltZqraVFzjMe0b5tPyRl8lGrJYuYb9cfxN82/kjD3zZ6f8tv8Aalu4b1pe1rAujFgImf3QQfUI2y0fZMGRhoGXQJIGkXthy2nTczqInvlMtY5H61SRs7UJYY1xRnll9FMgtLtCBoF1Q0jnmssKg4QTGjT6Lai8EYjAESTwAideSX7dfBaC0QSQfrVD9qqjnXa8sxAupsmPuktDvKZ70wtFe+P0h0WPLaLQ8AnfLoafwgZntSjfe29SpWLsFOIAiXZgcZSnVsj2D3HRrP8Asq5qZnwUXLsXUOp065bSy008YaQQYInQoq6793IOOqSNhb6/V6doOFz8ID8DeTZxEk6ADMnoum7K3/StjJpuhw95jveHXqOoU2mhzNlKBp48TXNlrYkETBQP9Id6mjZKrWmHVajmf0uJLvKR3p+FPquNfpUrfaMZOjqjvEgD4rRWTPQgAZrdvFXrLZqZbLvaSZ90tjzCuWi5MJaGGfaMa8B5DXQZ00kZFXfHJR7eCa5It0dfpPlrR0b6JU2rd9o1HbE/PuHkIS9tV+0Z9cVzx2UOj3m/7Vn834popVwG95Sleb4rMP8Am/FX614skAOE9oVIqxZOhiFcL1LH+Ij7w8QsTdBfUOS3hVd7Qjhr5N/NR1nxB+6JPYM1l5VJqCPuwfP8lFfZw0Xu4lob45D1XPFHdysVqtQnE86uJcfh5Ie4q/a8mnpkhzzkqI52eMfmjl01oIS+CiN3VM0wp0a3WUWmyRMOZvNdxYY94Hl94cRKWbFeL8IFVuYkEcWuGRjv7kx7M15bExOX1zQ2+LtDTqcREjrwznX3deqXt1HcbIG2zCZB+X/ifJMFw34WuAnInThnrHxCSJdhxQY5/NTWe0Qcj8PrtCZyJOCZ2N9d1VoFEtOW82Yefw8CNPRULuv4UXhpOEmozEDkciBEeqW9mb9wPbjOU6/XH1TNtXVsxqsNYNaarSWugjFhMTiHHTVK0jR+EL3hZ6drZjpYW1uH8fCD15HxShTb7Rr2VAN1wkRmCA4Qeq0t1ro0GlzLRBGjWmXHo0j1VPZqq1xccUCpnmSXAgOgGOZMZ8YSSb0Uiu2UiG77kpm11CAQAxumm9P/ANUep0zhwggwSBPQkD0UV3MLbVXBEHBSy76iI2G76jyQ1snE46jQuJGp6oQu6BKhe/xljKhpyWvGsAkeIyWWi9qg0e6Ounom+z7N1edNnaST/wBI+KsVNlHOa6awJIO61kA8hJJKulIl2ic9NsBdicXg5aHLIes5o3em0TH2csaQXFsFsFrRIIcQOpzgc0Or3c3MeydlPEN0yPFRu2fJa44vZ4QDvGQZMQCBrlMShbeBl1TsFWOGggN11JzQqjYWiSYPvZRmdYCsVadRurSM41B+KpG1HgSo9fY6OyKF3Wt1Fzyzi1zM+T2lp9UwbB2l9CvrGJhgkaEflKC1GNMS0AicxkTPNFbrt1Om4OcHyBAiDr3hUeUSWGP7toK5/wCaR2Bo+CUtsrMbQGlpLqjTx1OLXNWhfVIjdfn1BH5Kq204nzIOc6oK7EboJWF9KjSp0PZseWZmo5uZc7N41zE5DsVPbqm2t7K0U/e/YvYBDR7MTTLROQLOGktPNXaVCmJLnBxOYicuPCVBf5Y2yuIcS7G05gnhhgEjkT9BXcWlkmppvAeu528Oz4INtg/7Wn0+aJXbU3+75INtU6azB1HquaOy7H+96m813J8par3gDUxce1Hr/qYZJ4Fx8Fzu1XiJVuPCJTVsZXXkJ181iUHW8SsT9hepaFCXh54CO9UNpq+6xvN7fIj5hMPsYASdtJUmu1v3YPn+QUqqJ0uVsG2t2qH4pVy2mCUNY+DnoVhWbK1ZHZqvVZC2oOPBEA+7M2wAiRPQ6H1RK/6AqABpgMxOBMmGuEubOp9wR3JKu0vJyMLoN1XeRTDicckAyBAM7p8YU5SWiijKrOXW5tVhdTcXgEyWOlsTnkCvP8QAOjh0+C6teos1Vn/EYI6mHDsIzB7Fze+bFZw/7F73M5OEGeQPEdoWUvcWvY2u69pJGo6z9Si1639XtRpe0IikMDABEAxMniTAzQu77II92PzRr/Dope04THeklIpGILqAvgE5k+9MCOqv3NbTSfDYIEg8cUciDkMvRRWWx+1McBxVu9rCxobgETkRqNOHFZRsMpqH1GuyW+n7Z1Q1XAvYwOxNgS0uOuf3tSm+6ba3BBh4kGQYO6QRmMoy9VxSnbalMwCSImDvDx1HiilivwDPfYebDI7wM/IqkcHPJWd0sN40nkzLI5nXoh1o2ppsc5r2PEOIEQQQDl9Zrl9g21qs1w1W8xuu8svJHrHtnZq0Nqbp5VBl/q081aMiLi14CVrtDK73PotwvJnC/KSeX7ucJLvS+ZnESDy5cxknGtd1Crmx7m/hdLfP4FB7x2SxyQGvnUtJY49uk+KFP3CpITWXhiBkHJwAOg3gRM9JnwU2yl0/8S59T3KYxgHi46a8BmfBGrRdJk4g5ukgg8AG5HsAVerRq0g7CPaADdnUctM+5Q5OJyToqp4oAXZaGWq9HuqH7PfOE6EUxhaI811Oyfo9sdZoltSmTxY8/wBrpHkuVfo2u91a8Dipkhoc94MtGZEA9CZy4wvoWzVMpEiIkCCW93EK3HFdaJSb7KjlO3GwX6iWGnVc9j5G+ACHDgS3oeXApWslMsdmAR4rrG3FuNpsby0F3s6jYgZxJaTA7Vyqy2d9WuKbAcWZjSA2XOJnSAClaplOwXpVGOGvgYPkVtabAKjMJe6CZ1nPLn2IPs3dlKvUcasyCA3M6a5wckbvygyhQrvpYg5jmhu852EHLMHLXvTOK8Myk1tF6yWkMdiKDX1bmPr0yDkC2TyzEqzXspqgNGsz4BLd72CpSdhkSdOMqaSsZnUNordTqUqjmPY4Fr/dcDr2Lm5HZ5ops3ZKjAfa03NB++0gadQjNSwUnCcDT1GXoinRqsVg3s8AsTC66afJ3isW7oHU1tFTgT2fXikm11faWis7kHR/Rhb805WurAM6gE/X1wSZs60VHVS7OWebyfkqSWkGynbkIqBF7UEMqBIFk9jh4g6t8wrAQ2nUwkEf7hESZzGhSMpBqi/d1eCF0a5L0GDDOvl1HVcrpvgo1Y7xIjNTki0WXtqrN7Su8tGCrq8YT7N86PYWjdniDxlCbFc1SZcM+Sa7NUFWsx5OXs2tPaC75oxXp0mdSgBQBly3Jjz0AzceCp7T2mT7OkBhGo4z0RKvf7Q1tCl2vI5dUsWp28e1NGF5FnPqqQBvNha+QXseOpBHyW42hqwG1RjAPvaO+RTZeuCrZRjALmwA794dh1QahsdVrUjUoEPjWmcnf0nQ98J1LFM52iGxW9j3gg6tIg5GZCJfqzXcIPMZFJ1psjmOLXtcxw1aRBHcrFkvarS44m8jn56pqAG6t1PJJaQY7neIQ6u6oww8HscPRwRS67/pudvHATwdpPajrmte3MAg84IVFG0J2aYoWS9alIzTe+n2Hd8NEz3Zt/WZAqNDxzG675HyVC1XBTdmwlh6ZjwQS13RVp5xI5t+LVqaDcZbOq3bttZ6uTnYSf3ag+OiMGx2eqJECeLTl4aLgorka/I+CvWC96lI/Z1HMPKYHhoULB6fszsNe46rN6z1Yd2lpI5ZZHvVj/HbZTaW1BwIxYRInq3JIV1/pBrMyqNDxzBwu+R8k3XVt1Z6kAuwE8H5eenmmTEakvBUtdud+q1KdPEKhAwkGMwQde5SbJOrGhUdVqYqha5oa54LmiCCM5zPhCYKtOz1ROFva3LzCW70uhlOXUqh5w7rycPkm7ULabyAdjnNY+q84QfaYM8m5DFA74zV/wDSFXY6jULYOIsceYL3T35k+SD2CyVgXAOLQSSXMgk+kKW/g79UeJcd9s4hnAIiYMcOaWxw5cTt8/h+IQbacE2qkBqS0DtLkTuA/aO/D8Woffpm20B/Gz+4Ln/MX8D1fZilU/lv/tXLGVnNO65w7CQuoX5vMLRq4OaBzJyCWaGyDj7xYO8uPkAmTRmrAQvesP8AmO8vkvE3t2UpjiP9P/ksW7IFMVtoq+GhUPEtwj+rL4ygWy7N2oerR3gE+WJR37flOvRDWYg4uBII0Guo6gK5soz7EkcXnuyAnyVtyA9A28acOcOvqhFZqZL8pQ4O5jy0HwQCu1I1kO0VHhT2KrG6dDp0KjLdVrhQasydOwg4L1lSFHSqyOq9yU2dF+UErLepZovat5VapDQSScgBqhc8kduOkKVennOOnM9snLwWUVZrbWAlRsHsacauObj15DoFQtJzVdt7ONU4juuMRwAOkKe1BVTTWCE4ShLJDaiXUy0GNPJM+wVvLWua7nklRELnrYSkqwWPl5WGjaRhqsa7kf3hP3XDMdyR762Dewl1ndjH3HZP7joe+E02S1SEVoVZWSBZxC02QscWvaWuGoIgjuK2sltrUf2bjH3dR4Lqt+WSnWEVGh3KdR2HUJKvDZZwk0XYh912R7naHvhPlGwyGx7Tg5VG4TzGY8NQiJtgcJDgR0SpXoFrsL2lruREFSMsLwMVN2fLQ/ms5A6jG+jSeDjbJPEDPxQi23WB7hMcnfNQ073e04ajdO4+HFEaNtY8ZEE+fggbQEc1zNZb5hbsrniJ6j5I3AVW0Xe05+71HyWDYZuO2NwgMq4XfdnCfA6o7+tVYhwDvI/JILrO5ozAcInuVqxXpUp5MeQPuu3m+B0Wyak9j1YKtPFvbn4tPHRMNqsrH2d7XbzCJjVpjT0CQLLtIDlVpx/EzMd7dUdu600aoIpVRnqA7Cc+bSsp1snLivTINnq++fw/EfJVryfittA/xt8nBXW3U6mTgMcIcPRCat3O9sx73OBadZgeSXDdlWmdIFSajZg7rj5t+avtqN0JASdZKYxBwPeDPnKLiwU3kOLS4jQ4yD6x5JejN6iQVeM9QsVVtiHNw6YmnzWLdA+rE+eA/lOWa8bUIJIcQeYMei8NJ2oBUThCpYpeoW57nj2ji6RhkmYHDzVmrohXtOxXqb8TQfHuRCjyMu30WgUpCiWMb4exePevFqAgzXRNZzCP2SuHWinhEBowjsAJ+KAsCM3cBTfQfwfuntJwz5hBopxPa/Q8ZZwbLUdxa+Z8AfVWTUxMaeYC1s5ilaWHgXfXkq9jqzSA5SPNaI3Nm/r/AKN1ZsB3lTlWrBm5YgMVnkaIlRtUDqh1n0UxKrQjZlptoJIKrttIlU7S/NQym6gsN1bPTrNwva1w66jsOoQO27MubnRdI+67Xudoe+O1WKFct0RahapEpZQGUhJtDP3KrMxwcII7PmqVouca03dx+Dl0CsxlVsOaHDrw7OSBWy5i0k0zI+6de4/PxUnBrQ1oUxaqtIw8Hv8AgUSsl5tfAJg9fqFYqn917Y6EKjaLpY7Nhwnlq38kO3uZxCBIcJ6R3KraaYPXNC3mrRInTQfvN/JWqF7tIh4jzHTsTYArRozEPd89FK9hyL93k5oj/qUDao4fNbV65LcMmNUziCw9ZNobQwNDamNo/dqb2X4tUzWLaKhUAFQGmeM7zJ7RmO8LnNn4qUWggxrKn1Hs6jTsDXjFRcCPvMcCPJestFakcwHjwK5zZbeWOlrnMdzBIPiEyWLa+qMn4Ko/i3X/AOpvxBWVrRmk9jc2/wAcWPnu+axBBtPZjmaVUHiBhI8ZWI92J6UTmlc5+6P9kNqtzRDFI7FSqvCCKMhROxMGDqhiJUKcAc4ToU3cFG4LYvKjJnksE8cVsxvErQHktmsJ+sgsAkBnRFKropU+bXn5/JD6TQF60uMZQHnE0duSWRXi+YJX3NOo+NKjQfHXznxVe7juHt+SJWqH1ajHiQ0NLemQlDbtG67t+AQ8jTdx/YsFEbjaC8goaVduZ8PRIjR7KFpaGZZKzRdK9rU8lZEmAKpzUcLa2uDZJyAzK0pVARIzCoCiRpVuz1MiFUAWwKwEbtqkHJW6VfFqh5U9mStBst1LO14hwBH14ITa7jI/Zu/pd8HfNMV30sRhWK9lIU5JMZNo55XxMeGvBbmNeOvcV5aLspvzG6emngnqpZw4Q4AjkUDt9yRnSdH8Lsx3HUd8qbi1odST2Jle76lPMZjm35KEWgnIpiqYmZOBHoe9Vq1nZU94Z8xkUOzWw0DaNUStwd9q1tF1uGbDiHLQqqKjmnOZHAprAF6olRtpxo5QMtrT0PX5qYOWMSe1fzXi1lYlMCZyWh0WLEQs0bqEUpaBYsTICPSqx+KxYiEkpqV2ixYgA0qaeHqExWZowU8hkAsWIMKNLX/6h38segVC6/dd2/ALFiXyVl8v7EzlZun31ixEkN1kVmr7pWLFaJOQpbSfs393qEL2acd8cMlixD86KL+Uw6F6FixVIninsy9WIADdz+8jNpGSxYpPZRaBL9VUtS8WLAYMtDQQQQD2pUJzPafUrFiWY8CdhWl4MBpkkAwsWKSGYuqzYjvQsWKgpfaVixYgA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QSEhUUExQUFhUWGBkYFxcYGBgYFRgYFBwYGBccGBcYHCggHBwlHRcVITEhJSkrLi4uFx8zODMsNygtLiwBCgoKDg0OGxAQGywkHyUvNCwsLCwsLCwsLCwsLCwsLCwsLCwsLCwsLCwsLCwsLCwsLCwsLCwsLCwsLCwsLCwsLP/AABEIAMIBAwMBIgACEQEDEQH/xAAcAAACAgMBAQAAAAAAAAAAAAAFBgMEAAIHAQj/xABGEAABAwEFBQUFBAgEBQUAAAABAAIRAwQFEiExBiJBUWFxgZGhsRMywdHwI1Jy4QcUM0Jic4KyFWOS8SRDosLiNFOD0vL/xAAZAQADAQEBAAAAAAAAAAAAAAABAgMABAX/xAAtEQACAgICAQIEBAcAAAAAAAAAAQIRITEDEkETUSIycbEEQmGRIzNDgaHB4f/aAAwDAQACEQMRAD8Aitjm/qxaM3EyTyzBgeSluphLA3mR5huXqq9CzzZ5cY1gcSMs+gV+7rZ7NrN0Etcx3cDB9CuaKs7FydcLZYuC6w20kNG+6deeLOOSZK901RWIwyHYWggyJgnM8MvRA7rvBgtwqOlrTiMDUCQU1W3axsQxkBVi6RyZbYiPcW12tOoNRp6QR8karudESYy7MigFpqzXa7mah8c1btF5HLsRcqSNCNtkVqa7GSBr8VC9sUHA9PULKlslY8zRce31QUrY04VEy9WA1BP3R6lV8gtr8qw9vVg9Shznl0R9eKSbVl+Djbgi6ai0pVA5wbOZ71VNmJhpOeZPYBPwUN21WmtTjF77ZmNC4DgeqX+xf04abyFWdIkgROeo8s1atrMmTrgbPbnK1sb8OECNGzz0aO7KFYvBuTCTJwa9hKXik++jl5I1Gzy6GOIp4PekgefwlMlGzOBOIgyZ97EQCBqg2zdl9oaTcsy7UwP3uKd2XI/FOEAcYzJyjn9Qun+r2I9vhoEGiBmTl4LWpUa2IzxQRHEOJaDPaCi9W5KQH2rxlzdzy0CousTJY5jS5jA4YW5TD2OET/UjL8Q+1JAhFN0wFaR+sMqABpDWu11D2n4YX+IVOjc4JIFRzMBAlp0ypGQOGbnHuCPMuYsc9+60ObU14FwiZ5ZuJ7lDZ7KwPDseMOcCSyIxEuptmJmSSJ/ywpNt5Z0/w8qP28gqpVr0y0U7SauL3Q9gzkwM8yvLDtRaabMFT2L2scRvMLi0YogZ6aJws9z0wBujd0nhGeSSX3eHVXtBIDyO6XuHwTzi/BvwahJS7/oMuz1+13VcBFHD7JpGFmHOGk8dN7RV7Vtba2mmJpy99Rnu6YajWjyJVbZir/xDW/5Xq2n8vNRWyy4i2Rm11cjoRVZ8JWrBXpFctSXt9mU77tVSq2pjcXEVA5s8A01chy91Q3fWc0MwuLcTqIdGUtIdIPRbWcOLnB07zwGzycagy6SSo6WJpojg5rHH/wCNzgpxSbdnXONQcMe/+P8Ag43VVa2kA4gcpOuTdF7VvakNDPYD66cQhlIx7IxSg02ueT7wOAOGWIRO9wyCgqucMZxZF4YAwOLqbydARALYynnPYqw45Qio2sL6nhJSk9MGbSM+yH4x/a5KlZuf10ThtIPsh+Mf2lKVoGafiZWQesrN7vRxlMRohljZvn8RRtrFRaQPJH7Hs8VimwL1YwkuqEBoyjDGvQaeC0faCIyBkRmSOJ+a8DQSJOgy81Xt5aCwl2E5xkSDnxjrC5CsY5Vl2nV3mu/hdppwUjb6OhbPiq1KIpkGRhdmOOX5Kia7Mjnp1U5z6pBhDtJhn2mKqzrPm0qW1uIqMb0HfmQtLGwF7DzAI/0I0+6Q8tcXaAQBzT5klQiqLZQNFvIeC8tDIpO7Cir7vjifBU7fShhGeh1WVpmnJNE9C76dV++3FDRGvElEqdwUD+4fEqrSaRmCRDc41VqgHuAcKjmjlqVSySt4st0tlrMTJpumI992hy5qwdkLI5wcabgREQ8gZGRkqAbWH/Nd81rjtA/57vL5Idlqh0pXff7hc7I2XXC+fxnh/sljaeyinUwNnCBxzOpPxV+03hXbLsbiBnGXyQm8qxe1j3ZktMnsMJJV4VGTlVN2S3FSBZT/ABO8nORyu45DE8AACA4xAn5oNczPsmdS/wDucmS1XYwMxEExHFUxeUK+/wCV0UmV4bk3WJOZJw6TPafFR1Lc+HAOLZHAaHLMT2R3leFjQIwmPxZqN9NmuF2U5B35JKjd9TLttsgbVJJLgXGHATOjxhPlH+le2asW5RoG8IEtqGoMv6iFWrW8CMLSOe8T4KSlVkiZIgk72skxmOWXgUfh9g+rPVhgXo6MzEHgPe+SE0t2pjHeOe853/dCl9ozk6fxfkqwLtcQ6x+c8U7nZodo6ZbsFRtJ7XhuYBB5kENAHdHmpHVQ4QcQ9/MRP2jg7jyhU3VI4+Hf+XgtGWggcz2wENjPknd2Xm06QwZPJYBBJA0cXCe8lbPayIDAIa9rczIxzr3whj7XUAkYfMpnuizNfZDVeN6HGRI0z0mEKQHKT22ATYXOBaHADC0AxJyaGmfTXRWqVhIEE4peHTkCA0yBHHivbFacWvMjPXJEc+ELW7GfK2qsWL/ok0wACd4ehSlbaRaYIhPz6UmOTo8JCV9pqEVQPrVbilmgSD9humoahhuWI6kJipXBUPFo8fkr5soaWxlvj4o22mqRk6A9i8Nnj/7jfArExezWJuzAcCeG4qUuIJ4TrvKpfzDhYQOLuA6c1eqlrfYl2W8QMp4hTWuoxjWmoYEmMp5/Jc5ZSpp1o9sLJp08plpB7SDKqUaFKcJY0nqAjdMGKYEhpzEiJyMHwKtZNiGgz04rdVJiubi2yrToD2jcA3QBHQYYRtjzAyOiHOb9qyRGRy7ilT9IW077MBSpEio7M6HC3mJ5n0TRXgSRrtj+kN1ImhZ2gPBh9Q5xzDRz6lI1bbG2OOdd3KIbEHuQKrULiS4yTmT1K1TpIA8XT+km0sMVgyq3jlhd3FuXkuhbPbVstf7KQcgWuG8PmOxcGCKXLeb6FRr2OLS0gg8JGkjkg4o1H0i673EQ49m6R8VVFzZe87/S75r3Zm/xbrM2rkHZh7QdHDl0IghF2nl3KihEi5MENuMn9897T8Sqd+2fAGt1hp6ckwPe4HRCtpm7tM/eDvLCk5YpLA3HJttMq3EPsmfif/cUevQH9XcczkOaW7iqfYZah7x5z8U8Wm2BtKQDIaOOSSk9lhL/AFCpEj1PFamjUax7zhygQSZl3+xTHYa2NjXwN4Tpp07lO+m2NG58IGadcL9yb5EvAkmmXMDgRnkQDmD8kYsV3F8RqW+XD0RxllaNGN/0hWbFZSHlwJgjIcB2BM+KkKp29AYbOgD9oQeOQ+aks1wNGWPFxzA+aO2hmGZ5+q1Y7IjkB9aoJKjNuwDbtn9zdcJmJIOXHh0BUdkuWBvOYT+FMhbLT0I/tcoGHd8U8YpglJlW77rY3EHBrpIjLSNUWueiPZuZAw4nCOEZZKJh0V67A3CY1xOntn/ZJKCTwPCTaFPZmytdWIIyDn5cOiPWyg0OgNb58u1WbrstJuJ1NrQcTpOevHVBa14kV827onjr9QlY8Fgo1aOCo4EZB8+P/wCh4Jd26pgVmRoW/FON55gu4F7R1iOPFJm21fE9mWjSO2IUofMO9HTLQPd/GPiiIVGrUgs/GB5FX1ZCMxYsWIgPn+9GZ0gBOGr+fwU9qpiqxzToJPeHD5lbPtzadQOeJb7SdS0xM5EaGOK9u61hlR5if2mGTliMNZPSXAnooLeSrdLGy/UtOL2BxE7jRmCIgERnwHTJGnNwihVaWkgtMZgyM4OWfu+YSr/iAeyhDQ0sGB0cSDM68nBWrLtHIbTAAqgsDDE4ZO90zAZ5oxxoV5CFa2tqVWVAMIJflEQG428excW21vIWi2VXtIc2YaRphH0V1jay8QWvfLd0OaSyQCQ2Cc9DJI7lwuE8PcVmLAp7NZi4ojTsjWtkic4b1PyTN0NGDkCWhT0aRMRzhT3gzeBgDIaCBIGZhG9l7lqValOWnBiBJjQSJK14B1d0NP6Mbc6y2r2VQ4RVbAB0J95p9R3rrNe0kkDQRw7Uk7WbJi0VKFWg4NNCBUOnuaERxiZ7k42KyPNKm55EuYHaaSJjzTwdqyXLGpUjUOGeZVTaL9jSInIv88KmsTC+pWGgZhaB952EPdn2OaB3qC/Kn2LeEOcPRDlzEXj2BLiqfY1Oj3+gTpev/pqhk+4dOgSJcR+zrfzH/wBrU43vaoslQ8qb/TJRLkGzL/8Ahman3szr7xR6zVYns5Jb2Ik2PM+65wPKJB9SjbaoESQuxaOV3ZYrOAORgdeuqtXa6SB0KBXbavb43veA0uc2m2QIZTJbiPElxBPKIROzvwmBMiRKD0aKyXrcJgc4KpSd/QcBMcFUvi8HU6D3gBz8msB0L3ENZ3SRPYrlisOFuFxLncXk5knNxjQCeAyCRDvLLVkzBEj6BVOysyVuyjC4Dr81Xs7wjF7BJaLNJuY7VLdJjGP43IXs5VNcGs87r3EUmcBTacIcRxc4gmTwICJ2WoPtMgIcR0PXtSzKQ0a3KN2oP43eaDWmg0VzMuHWePTxV+nVDbPVe2GkYjp2SO9LFlvTGS4tzPOOHLkpyRSDGG95w5DKW/7Ln+2J3mdh9U/3o+aY7W/Fc82vdvt7/VJFZC9HUbQd5kZfaD0cjCA258OZP/uD4o8qIVmLFixEB863qcTCMsWXWCWkH1WlQkUzwPM9cKEXXetStWYxobqMfPA2cyTkNSni5rsp2t4dUe5oc2OWdMugjUQQAFJIpIV7C9wacRaSHnNogcOHNR26iWO9riGE6Dj2yM9ZRPaexihkx/tPeIyg5Z8NUFt9s+zGIZcBOpGfyWZoM9vO8m1LGWky57yDzywklJrbJJV2o+c8+3hHUKZtEo3Q/VNkNKmAMlZoOHs8JG814c09uqidktqRzStlI4PTYsbwU+3VajY3US5kh4JDdJa2JzStd9lNR4A5px2iY02KgQ9piq9pIILhAy6wCH+KX5mkO/hi5DxYwH0xlhDxijljHHxjuV2667jRY1wIcxmF0/ebuyOYOGQeRQ2660UmA64W+gRKxVwD28eC66SWDzG25WyrY8VOrVBB3i17css2hjhPMYQf6gh+0ktYBpvT9eCYH1ZM9YQTasyxp6x5EpJ/KNFUxZuQ7tb+YfNrU03i2bNVGUmnI7QAUqXNpWH+Z6tamW2VJoDrTHm1Tih5FfY+zsqWVxDKZcfaU3B2LXE0gQOEDyCvNuA5btmEfwE+qq7AMH6uYicWZGc68e5MlpB56LqSOdtgi4LsdgBw0t1z2OHsxjljiDLuwA9hCM2okPJBGHgAOWS0stDC9xDnDGJcBoSBE9DAiRyXtalPHSYRSBeCnf8AUAptedGVaTndGh7ZPdMqarej2130wBuxBzk4gw/9y3quDg5roLXAgiNQdUuXrVdTqPAcSQxgDiM4wtAnr16JORUsD8byHa1/Na8uIkBzsMZcYBnsRSz0qTqGMFwlpME9OgXMaloOGDMz6qWhebxkHOAiCJSJlmkx12MtzX0mgH3KbcvAfNE6NXcrkfef4gn5JV2JPs3VgASIGmebjPmZ8Ua9uBTqgSBNVxnh73okvJksC7Uvp4s1dpIwxnIHEgHNKNDaJrHQHSDx1CUdor/dXJaCRTB05xxKGUHHmnoGj6OtdaaTf6fRIu1zt9vYU0+0+zYOjfRKO1rt9qnFZGvB0u83bzP5rfimVhSneb/tGfzR8U00Dl3lMjMlWLyViID5foMFlOAsLRnMCTnqc9UwWa9akU32fCMOICcydCRlnlPmvb4EtILQ6efPLjwQC1WB7HB1EkHhnB8dD3qaZaUQret4OrAOqtwkAiZPL7pzCTLfapMNklW70t9SpuvEOAhxiDA0nqhxqBuQH11TJE6ov3bQqOGUHuBPhMojSs0ZFpA5cGnU4emst4a80BpViDMlNtzWxtSG1Jng6TPRaURoyFu9aWEqGzukpzr2JtN5Y4AFwxNP3mDWCciBlI6ietB1y0cQJDmHkDumdCJBjslBcboZ8qTyTbNMwnE7LPdkEgkRInSYKaKTKL2Op4GMDnB2KIMiZ0yzlXbitlnfTbZ6zAGDPjnxmdZ69ys07tohz8DQWOaS0knUHhiMg5J1Dqicubu/0Kl6CtTax9KpipSBu4SWRlBy05FDLZflQuDRUMZCRln2I4/ZpjgSPaMd+Jpb4RPmhdPZyq4kNioQeHHKe9LfuD4XoktlrqYWxVcwHOZzK2s9oL6Jl7nkP1cZI3TOqH2xrnDC5vu8uEZR9cltZqraVFzjMe0b5tPyRl8lGrJYuYb9cfxN82/kjD3zZ6f8tv8Aalu4b1pe1rAujFgImf3QQfUI2y0fZMGRhoGXQJIGkXthy2nTczqInvlMtY5H61SRs7UJYY1xRnll9FMgtLtCBoF1Q0jnmssKg4QTGjT6Lai8EYjAESTwAideSX7dfBaC0QSQfrVD9qqjnXa8sxAupsmPuktDvKZ70wtFe+P0h0WPLaLQ8AnfLoafwgZntSjfe29SpWLsFOIAiXZgcZSnVsj2D3HRrP8Asq5qZnwUXLsXUOp065bSy008YaQQYInQoq6793IOOqSNhb6/V6doOFz8ID8DeTZxEk6ADMnoum7K3/StjJpuhw95jveHXqOoU2mhzNlKBp48TXNlrYkETBQP9Id6mjZKrWmHVajmf0uJLvKR3p+FPquNfpUrfaMZOjqjvEgD4rRWTPQgAZrdvFXrLZqZbLvaSZ90tjzCuWi5MJaGGfaMa8B5DXQZ00kZFXfHJR7eCa5It0dfpPlrR0b6JU2rd9o1HbE/PuHkIS9tV+0Z9cVzx2UOj3m/7Vn834popVwG95Sleb4rMP8Am/FX614skAOE9oVIqxZOhiFcL1LH+Ij7w8QsTdBfUOS3hVd7Qjhr5N/NR1nxB+6JPYM1l5VJqCPuwfP8lFfZw0Xu4lob45D1XPFHdysVqtQnE86uJcfh5Ie4q/a8mnpkhzzkqI52eMfmjl01oIS+CiN3VM0wp0a3WUWmyRMOZvNdxYY94Hl94cRKWbFeL8IFVuYkEcWuGRjv7kx7M15bExOX1zQ2+LtDTqcREjrwznX3deqXt1HcbIG2zCZB+X/ifJMFw34WuAnInThnrHxCSJdhxQY5/NTWe0Qcj8PrtCZyJOCZ2N9d1VoFEtOW82Yefw8CNPRULuv4UXhpOEmozEDkciBEeqW9mb9wPbjOU6/XH1TNtXVsxqsNYNaarSWugjFhMTiHHTVK0jR+EL3hZ6drZjpYW1uH8fCD15HxShTb7Rr2VAN1wkRmCA4Qeq0t1ro0GlzLRBGjWmXHo0j1VPZqq1xccUCpnmSXAgOgGOZMZ8YSSb0Uiu2UiG77kpm11CAQAxumm9P/ANUep0zhwggwSBPQkD0UV3MLbVXBEHBSy76iI2G76jyQ1snE46jQuJGp6oQu6BKhe/xljKhpyWvGsAkeIyWWi9qg0e6Ounom+z7N1edNnaST/wBI+KsVNlHOa6awJIO61kA8hJJKulIl2ic9NsBdicXg5aHLIes5o3em0TH2csaQXFsFsFrRIIcQOpzgc0Or3c3MeydlPEN0yPFRu2fJa44vZ4QDvGQZMQCBrlMShbeBl1TsFWOGggN11JzQqjYWiSYPvZRmdYCsVadRurSM41B+KpG1HgSo9fY6OyKF3Wt1Fzyzi1zM+T2lp9UwbB2l9CvrGJhgkaEflKC1GNMS0AicxkTPNFbrt1Om4OcHyBAiDr3hUeUSWGP7toK5/wCaR2Bo+CUtsrMbQGlpLqjTx1OLXNWhfVIjdfn1BH5Kq204nzIOc6oK7EboJWF9KjSp0PZseWZmo5uZc7N41zE5DsVPbqm2t7K0U/e/YvYBDR7MTTLROQLOGktPNXaVCmJLnBxOYicuPCVBf5Y2yuIcS7G05gnhhgEjkT9BXcWlkmppvAeu528Oz4INtg/7Wn0+aJXbU3+75INtU6azB1HquaOy7H+96m813J8par3gDUxce1Hr/qYZJ4Fx8Fzu1XiJVuPCJTVsZXXkJ181iUHW8SsT9hepaFCXh54CO9UNpq+6xvN7fIj5hMPsYASdtJUmu1v3YPn+QUqqJ0uVsG2t2qH4pVy2mCUNY+DnoVhWbK1ZHZqvVZC2oOPBEA+7M2wAiRPQ6H1RK/6AqABpgMxOBMmGuEubOp9wR3JKu0vJyMLoN1XeRTDicckAyBAM7p8YU5SWiijKrOXW5tVhdTcXgEyWOlsTnkCvP8QAOjh0+C6teos1Vn/EYI6mHDsIzB7Fze+bFZw/7F73M5OEGeQPEdoWUvcWvY2u69pJGo6z9Si1639XtRpe0IikMDABEAxMniTAzQu77II92PzRr/Dope04THeklIpGILqAvgE5k+9MCOqv3NbTSfDYIEg8cUciDkMvRRWWx+1McBxVu9rCxobgETkRqNOHFZRsMpqH1GuyW+n7Z1Q1XAvYwOxNgS0uOuf3tSm+6ba3BBh4kGQYO6QRmMoy9VxSnbalMwCSImDvDx1HiilivwDPfYebDI7wM/IqkcHPJWd0sN40nkzLI5nXoh1o2ppsc5r2PEOIEQQQDl9Zrl9g21qs1w1W8xuu8svJHrHtnZq0Nqbp5VBl/q081aMiLi14CVrtDK73PotwvJnC/KSeX7ucJLvS+ZnESDy5cxknGtd1Crmx7m/hdLfP4FB7x2SxyQGvnUtJY49uk+KFP3CpITWXhiBkHJwAOg3gRM9JnwU2yl0/8S59T3KYxgHi46a8BmfBGrRdJk4g5ukgg8AG5HsAVerRq0g7CPaADdnUctM+5Q5OJyToqp4oAXZaGWq9HuqH7PfOE6EUxhaI811Oyfo9sdZoltSmTxY8/wBrpHkuVfo2u91a8Dipkhoc94MtGZEA9CZy4wvoWzVMpEiIkCCW93EK3HFdaJSb7KjlO3GwX6iWGnVc9j5G+ACHDgS3oeXApWslMsdmAR4rrG3FuNpsby0F3s6jYgZxJaTA7Vyqy2d9WuKbAcWZjSA2XOJnSAClaplOwXpVGOGvgYPkVtabAKjMJe6CZ1nPLn2IPs3dlKvUcasyCA3M6a5wckbvygyhQrvpYg5jmhu852EHLMHLXvTOK8Myk1tF6yWkMdiKDX1bmPr0yDkC2TyzEqzXspqgNGsz4BLd72CpSdhkSdOMqaSsZnUNordTqUqjmPY4Fr/dcDr2Lm5HZ5ops3ZKjAfa03NB++0gadQjNSwUnCcDT1GXoinRqsVg3s8AsTC66afJ3isW7oHU1tFTgT2fXikm11faWis7kHR/Rhb805WurAM6gE/X1wSZs60VHVS7OWebyfkqSWkGynbkIqBF7UEMqBIFk9jh4g6t8wrAQ2nUwkEf7hESZzGhSMpBqi/d1eCF0a5L0GDDOvl1HVcrpvgo1Y7xIjNTki0WXtqrN7Su8tGCrq8YT7N86PYWjdniDxlCbFc1SZcM+Sa7NUFWsx5OXs2tPaC75oxXp0mdSgBQBly3Jjz0AzceCp7T2mT7OkBhGo4z0RKvf7Q1tCl2vI5dUsWp28e1NGF5FnPqqQBvNha+QXseOpBHyW42hqwG1RjAPvaO+RTZeuCrZRjALmwA794dh1QahsdVrUjUoEPjWmcnf0nQ98J1LFM52iGxW9j3gg6tIg5GZCJfqzXcIPMZFJ1psjmOLXtcxw1aRBHcrFkvarS44m8jn56pqAG6t1PJJaQY7neIQ6u6oww8HscPRwRS67/pudvHATwdpPajrmte3MAg84IVFG0J2aYoWS9alIzTe+n2Hd8NEz3Zt/WZAqNDxzG675HyVC1XBTdmwlh6ZjwQS13RVp5xI5t+LVqaDcZbOq3bttZ6uTnYSf3ag+OiMGx2eqJECeLTl4aLgorka/I+CvWC96lI/Z1HMPKYHhoULB6fszsNe46rN6z1Yd2lpI5ZZHvVj/HbZTaW1BwIxYRInq3JIV1/pBrMyqNDxzBwu+R8k3XVt1Z6kAuwE8H5eenmmTEakvBUtdud+q1KdPEKhAwkGMwQde5SbJOrGhUdVqYqha5oa54LmiCCM5zPhCYKtOz1ROFva3LzCW70uhlOXUqh5w7rycPkm7ULabyAdjnNY+q84QfaYM8m5DFA74zV/wDSFXY6jULYOIsceYL3T35k+SD2CyVgXAOLQSSXMgk+kKW/g79UeJcd9s4hnAIiYMcOaWxw5cTt8/h+IQbacE2qkBqS0DtLkTuA/aO/D8Woffpm20B/Gz+4Ln/MX8D1fZilU/lv/tXLGVnNO65w7CQuoX5vMLRq4OaBzJyCWaGyDj7xYO8uPkAmTRmrAQvesP8AmO8vkvE3t2UpjiP9P/ksW7IFMVtoq+GhUPEtwj+rL4ygWy7N2oerR3gE+WJR37flOvRDWYg4uBII0Guo6gK5soz7EkcXnuyAnyVtyA9A28acOcOvqhFZqZL8pQ4O5jy0HwQCu1I1kO0VHhT2KrG6dDp0KjLdVrhQasydOwg4L1lSFHSqyOq9yU2dF+UErLepZovat5VapDQSScgBqhc8kduOkKVennOOnM9snLwWUVZrbWAlRsHsacauObj15DoFQtJzVdt7ONU4juuMRwAOkKe1BVTTWCE4ShLJDaiXUy0GNPJM+wVvLWua7nklRELnrYSkqwWPl5WGjaRhqsa7kf3hP3XDMdyR762Dewl1ndjH3HZP7joe+E02S1SEVoVZWSBZxC02QscWvaWuGoIgjuK2sltrUf2bjH3dR4Lqt+WSnWEVGh3KdR2HUJKvDZZwk0XYh912R7naHvhPlGwyGx7Tg5VG4TzGY8NQiJtgcJDgR0SpXoFrsL2lruREFSMsLwMVN2fLQ/ms5A6jG+jSeDjbJPEDPxQi23WB7hMcnfNQ073e04ajdO4+HFEaNtY8ZEE+fggbQEc1zNZb5hbsrniJ6j5I3AVW0Xe05+71HyWDYZuO2NwgMq4XfdnCfA6o7+tVYhwDvI/JILrO5ozAcInuVqxXpUp5MeQPuu3m+B0Wyak9j1YKtPFvbn4tPHRMNqsrH2d7XbzCJjVpjT0CQLLtIDlVpx/EzMd7dUdu600aoIpVRnqA7Cc+bSsp1snLivTINnq++fw/EfJVryfittA/xt8nBXW3U6mTgMcIcPRCat3O9sx73OBadZgeSXDdlWmdIFSajZg7rj5t+avtqN0JASdZKYxBwPeDPnKLiwU3kOLS4jQ4yD6x5JejN6iQVeM9QsVVtiHNw6YmnzWLdA+rE+eA/lOWa8bUIJIcQeYMei8NJ2oBUThCpYpeoW57nj2ji6RhkmYHDzVmrohXtOxXqb8TQfHuRCjyMu30WgUpCiWMb4exePevFqAgzXRNZzCP2SuHWinhEBowjsAJ+KAsCM3cBTfQfwfuntJwz5hBopxPa/Q8ZZwbLUdxa+Z8AfVWTUxMaeYC1s5ilaWHgXfXkq9jqzSA5SPNaI3Nm/r/AKN1ZsB3lTlWrBm5YgMVnkaIlRtUDqh1n0UxKrQjZlptoJIKrttIlU7S/NQym6gsN1bPTrNwva1w66jsOoQO27MubnRdI+67Xudoe+O1WKFct0RahapEpZQGUhJtDP3KrMxwcII7PmqVouca03dx+Dl0CsxlVsOaHDrw7OSBWy5i0k0zI+6de4/PxUnBrQ1oUxaqtIw8Hv8AgUSsl5tfAJg9fqFYqn917Y6EKjaLpY7Nhwnlq38kO3uZxCBIcJ6R3KraaYPXNC3mrRInTQfvN/JWqF7tIh4jzHTsTYArRozEPd89FK9hyL93k5oj/qUDao4fNbV65LcMmNUziCw9ZNobQwNDamNo/dqb2X4tUzWLaKhUAFQGmeM7zJ7RmO8LnNn4qUWggxrKn1Hs6jTsDXjFRcCPvMcCPJestFakcwHjwK5zZbeWOlrnMdzBIPiEyWLa+qMn4Ko/i3X/AOpvxBWVrRmk9jc2/wAcWPnu+axBBtPZjmaVUHiBhI8ZWI92J6UTmlc5+6P9kNqtzRDFI7FSqvCCKMhROxMGDqhiJUKcAc4ToU3cFG4LYvKjJnksE8cVsxvErQHktmsJ+sgsAkBnRFKropU+bXn5/JD6TQF60uMZQHnE0duSWRXi+YJX3NOo+NKjQfHXznxVe7juHt+SJWqH1ajHiQ0NLemQlDbtG67t+AQ8jTdx/YsFEbjaC8goaVduZ8PRIjR7KFpaGZZKzRdK9rU8lZEmAKpzUcLa2uDZJyAzK0pVARIzCoCiRpVuz1MiFUAWwKwEbtqkHJW6VfFqh5U9mStBst1LO14hwBH14ITa7jI/Zu/pd8HfNMV30sRhWK9lIU5JMZNo55XxMeGvBbmNeOvcV5aLspvzG6emngnqpZw4Q4AjkUDt9yRnSdH8Lsx3HUd8qbi1odST2Jle76lPMZjm35KEWgnIpiqYmZOBHoe9Vq1nZU94Z8xkUOzWw0DaNUStwd9q1tF1uGbDiHLQqqKjmnOZHAprAF6olRtpxo5QMtrT0PX5qYOWMSe1fzXi1lYlMCZyWh0WLEQs0bqEUpaBYsTICPSqx+KxYiEkpqV2ixYgA0qaeHqExWZowU8hkAsWIMKNLX/6h38segVC6/dd2/ALFiXyVl8v7EzlZun31ixEkN1kVmr7pWLFaJOQpbSfs393qEL2acd8cMlixD86KL+Uw6F6FixVIninsy9WIADdz+8jNpGSxYpPZRaBL9VUtS8WLAYMtDQQQQD2pUJzPafUrFiWY8CdhWl4MBpkkAwsWKSGYuqzYjvQsWKgpfaVixYgA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jpeg;base64,/9j/4AAQSkZJRgABAQAAAQABAAD/2wCEAAkGBxQSEhUUExQUFhUWGBkYFxcYGBgYFRgYFBwYGBccGBcYHCggHBwlHRcVITEhJSkrLi4uFx8zODMsNygtLiwBCgoKDg0OGxAQGywkHyUvNCwsLCwsLCwsLCwsLCwsLCwsLCwsLCwsLCwsLCwsLCwsLCwsLCwsLCwsLCwsLCwsLP/AABEIAMIBAwMBIgACEQEDEQH/xAAcAAACAgMBAQAAAAAAAAAAAAAFBgMEAAIHAQj/xABGEAABAwEFBQUFBAgEBQUAAAABAAIRAwQFEiExBiJBUWFxgZGhsRMywdHwI1Jy4QcUM0Jic4KyFWOS8SRDosLiNFOD0vL/xAAZAQADAQEBAAAAAAAAAAAAAAABAgMABAX/xAAtEQACAgICAQIEBAcAAAAAAAAAAQIRITEDEkETUSIycbEEQmGRIzNDgaHB4f/aAAwDAQACEQMRAD8Aitjm/qxaM3EyTyzBgeSluphLA3mR5huXqq9CzzZ5cY1gcSMs+gV+7rZ7NrN0Etcx3cDB9CuaKs7FydcLZYuC6w20kNG+6deeLOOSZK901RWIwyHYWggyJgnM8MvRA7rvBgtwqOlrTiMDUCQU1W3axsQxkBVi6RyZbYiPcW12tOoNRp6QR8karudESYy7MigFpqzXa7mah8c1btF5HLsRcqSNCNtkVqa7GSBr8VC9sUHA9PULKlslY8zRce31QUrY04VEy9WA1BP3R6lV8gtr8qw9vVg9Shznl0R9eKSbVl+Djbgi6ai0pVA5wbOZ71VNmJhpOeZPYBPwUN21WmtTjF77ZmNC4DgeqX+xf04abyFWdIkgROeo8s1atrMmTrgbPbnK1sb8OECNGzz0aO7KFYvBuTCTJwa9hKXik++jl5I1Gzy6GOIp4PekgefwlMlGzOBOIgyZ97EQCBqg2zdl9oaTcsy7UwP3uKd2XI/FOEAcYzJyjn9Qun+r2I9vhoEGiBmTl4LWpUa2IzxQRHEOJaDPaCi9W5KQH2rxlzdzy0CousTJY5jS5jA4YW5TD2OET/UjL8Q+1JAhFN0wFaR+sMqABpDWu11D2n4YX+IVOjc4JIFRzMBAlp0ypGQOGbnHuCPMuYsc9+60ObU14FwiZ5ZuJ7lDZ7KwPDseMOcCSyIxEuptmJmSSJ/ywpNt5Z0/w8qP28gqpVr0y0U7SauL3Q9gzkwM8yvLDtRaabMFT2L2scRvMLi0YogZ6aJws9z0wBujd0nhGeSSX3eHVXtBIDyO6XuHwTzi/BvwahJS7/oMuz1+13VcBFHD7JpGFmHOGk8dN7RV7Vtba2mmJpy99Rnu6YajWjyJVbZir/xDW/5Xq2n8vNRWyy4i2Rm11cjoRVZ8JWrBXpFctSXt9mU77tVSq2pjcXEVA5s8A01chy91Q3fWc0MwuLcTqIdGUtIdIPRbWcOLnB07zwGzycagy6SSo6WJpojg5rHH/wCNzgpxSbdnXONQcMe/+P8Ag43VVa2kA4gcpOuTdF7VvakNDPYD66cQhlIx7IxSg02ueT7wOAOGWIRO9wyCgqucMZxZF4YAwOLqbydARALYynnPYqw45Qio2sL6nhJSk9MGbSM+yH4x/a5KlZuf10ThtIPsh+Mf2lKVoGafiZWQesrN7vRxlMRohljZvn8RRtrFRaQPJH7Hs8VimwL1YwkuqEBoyjDGvQaeC0faCIyBkRmSOJ+a8DQSJOgy81Xt5aCwl2E5xkSDnxjrC5CsY5Vl2nV3mu/hdppwUjb6OhbPiq1KIpkGRhdmOOX5Kia7Mjnp1U5z6pBhDtJhn2mKqzrPm0qW1uIqMb0HfmQtLGwF7DzAI/0I0+6Q8tcXaAQBzT5klQiqLZQNFvIeC8tDIpO7Cir7vjifBU7fShhGeh1WVpmnJNE9C76dV++3FDRGvElEqdwUD+4fEqrSaRmCRDc41VqgHuAcKjmjlqVSySt4st0tlrMTJpumI992hy5qwdkLI5wcabgREQ8gZGRkqAbWH/Nd81rjtA/57vL5Idlqh0pXff7hc7I2XXC+fxnh/sljaeyinUwNnCBxzOpPxV+03hXbLsbiBnGXyQm8qxe1j3ZktMnsMJJV4VGTlVN2S3FSBZT/ABO8nORyu45DE8AACA4xAn5oNczPsmdS/wDucmS1XYwMxEExHFUxeUK+/wCV0UmV4bk3WJOZJw6TPafFR1Lc+HAOLZHAaHLMT2R3leFjQIwmPxZqN9NmuF2U5B35JKjd9TLttsgbVJJLgXGHATOjxhPlH+le2asW5RoG8IEtqGoMv6iFWrW8CMLSOe8T4KSlVkiZIgk72skxmOWXgUfh9g+rPVhgXo6MzEHgPe+SE0t2pjHeOe853/dCl9ozk6fxfkqwLtcQ6x+c8U7nZodo6ZbsFRtJ7XhuYBB5kENAHdHmpHVQ4QcQ9/MRP2jg7jyhU3VI4+Hf+XgtGWggcz2wENjPknd2Xm06QwZPJYBBJA0cXCe8lbPayIDAIa9rczIxzr3whj7XUAkYfMpnuizNfZDVeN6HGRI0z0mEKQHKT22ATYXOBaHADC0AxJyaGmfTXRWqVhIEE4peHTkCA0yBHHivbFacWvMjPXJEc+ELW7GfK2qsWL/ok0wACd4ehSlbaRaYIhPz6UmOTo8JCV9pqEVQPrVbilmgSD9humoahhuWI6kJipXBUPFo8fkr5soaWxlvj4o22mqRk6A9i8Nnj/7jfArExezWJuzAcCeG4qUuIJ4TrvKpfzDhYQOLuA6c1eqlrfYl2W8QMp4hTWuoxjWmoYEmMp5/Jc5ZSpp1o9sLJp08plpB7SDKqUaFKcJY0nqAjdMGKYEhpzEiJyMHwKtZNiGgz04rdVJiubi2yrToD2jcA3QBHQYYRtjzAyOiHOb9qyRGRy7ilT9IW077MBSpEio7M6HC3mJ5n0TRXgSRrtj+kN1ImhZ2gPBh9Q5xzDRz6lI1bbG2OOdd3KIbEHuQKrULiS4yTmT1K1TpIA8XT+km0sMVgyq3jlhd3FuXkuhbPbVstf7KQcgWuG8PmOxcGCKXLeb6FRr2OLS0gg8JGkjkg4o1H0i673EQ49m6R8VVFzZe87/S75r3Zm/xbrM2rkHZh7QdHDl0IghF2nl3KihEi5MENuMn9897T8Sqd+2fAGt1hp6ckwPe4HRCtpm7tM/eDvLCk5YpLA3HJttMq3EPsmfif/cUevQH9XcczkOaW7iqfYZah7x5z8U8Wm2BtKQDIaOOSSk9lhL/AFCpEj1PFamjUax7zhygQSZl3+xTHYa2NjXwN4Tpp07lO+m2NG58IGadcL9yb5EvAkmmXMDgRnkQDmD8kYsV3F8RqW+XD0RxllaNGN/0hWbFZSHlwJgjIcB2BM+KkKp29AYbOgD9oQeOQ+aks1wNGWPFxzA+aO2hmGZ5+q1Y7IjkB9aoJKjNuwDbtn9zdcJmJIOXHh0BUdkuWBvOYT+FMhbLT0I/tcoGHd8U8YpglJlW77rY3EHBrpIjLSNUWueiPZuZAw4nCOEZZKJh0V67A3CY1xOntn/ZJKCTwPCTaFPZmytdWIIyDn5cOiPWyg0OgNb58u1WbrstJuJ1NrQcTpOevHVBa14kV827onjr9QlY8Fgo1aOCo4EZB8+P/wCh4Jd26pgVmRoW/FON55gu4F7R1iOPFJm21fE9mWjSO2IUofMO9HTLQPd/GPiiIVGrUgs/GB5FX1ZCMxYsWIgPn+9GZ0gBOGr+fwU9qpiqxzToJPeHD5lbPtzadQOeJb7SdS0xM5EaGOK9u61hlR5if2mGTliMNZPSXAnooLeSrdLGy/UtOL2BxE7jRmCIgERnwHTJGnNwihVaWkgtMZgyM4OWfu+YSr/iAeyhDQ0sGB0cSDM68nBWrLtHIbTAAqgsDDE4ZO90zAZ5oxxoV5CFa2tqVWVAMIJflEQG428excW21vIWi2VXtIc2YaRphH0V1jay8QWvfLd0OaSyQCQ2Cc9DJI7lwuE8PcVmLAp7NZi4ojTsjWtkic4b1PyTN0NGDkCWhT0aRMRzhT3gzeBgDIaCBIGZhG9l7lqValOWnBiBJjQSJK14B1d0NP6Mbc6y2r2VQ4RVbAB0J95p9R3rrNe0kkDQRw7Uk7WbJi0VKFWg4NNCBUOnuaERxiZ7k42KyPNKm55EuYHaaSJjzTwdqyXLGpUjUOGeZVTaL9jSInIv88KmsTC+pWGgZhaB952EPdn2OaB3qC/Kn2LeEOcPRDlzEXj2BLiqfY1Oj3+gTpev/pqhk+4dOgSJcR+zrfzH/wBrU43vaoslQ8qb/TJRLkGzL/8Ahman3szr7xR6zVYns5Jb2Ik2PM+65wPKJB9SjbaoESQuxaOV3ZYrOAORgdeuqtXa6SB0KBXbavb43veA0uc2m2QIZTJbiPElxBPKIROzvwmBMiRKD0aKyXrcJgc4KpSd/QcBMcFUvi8HU6D3gBz8msB0L3ENZ3SRPYrlisOFuFxLncXk5knNxjQCeAyCRDvLLVkzBEj6BVOysyVuyjC4Dr81Xs7wjF7BJaLNJuY7VLdJjGP43IXs5VNcGs87r3EUmcBTacIcRxc4gmTwICJ2WoPtMgIcR0PXtSzKQ0a3KN2oP43eaDWmg0VzMuHWePTxV+nVDbPVe2GkYjp2SO9LFlvTGS4tzPOOHLkpyRSDGG95w5DKW/7Ln+2J3mdh9U/3o+aY7W/Fc82vdvt7/VJFZC9HUbQd5kZfaD0cjCA258OZP/uD4o8qIVmLFixEB863qcTCMsWXWCWkH1WlQkUzwPM9cKEXXetStWYxobqMfPA2cyTkNSni5rsp2t4dUe5oc2OWdMugjUQQAFJIpIV7C9wacRaSHnNogcOHNR26iWO9riGE6Dj2yM9ZRPaexihkx/tPeIyg5Z8NUFt9s+zGIZcBOpGfyWZoM9vO8m1LGWky57yDzywklJrbJJV2o+c8+3hHUKZtEo3Q/VNkNKmAMlZoOHs8JG814c09uqidktqRzStlI4PTYsbwU+3VajY3US5kh4JDdJa2JzStd9lNR4A5px2iY02KgQ9piq9pIILhAy6wCH+KX5mkO/hi5DxYwH0xlhDxijljHHxjuV2667jRY1wIcxmF0/ebuyOYOGQeRQ2660UmA64W+gRKxVwD28eC66SWDzG25WyrY8VOrVBB3i17css2hjhPMYQf6gh+0ktYBpvT9eCYH1ZM9YQTasyxp6x5EpJ/KNFUxZuQ7tb+YfNrU03i2bNVGUmnI7QAUqXNpWH+Z6tamW2VJoDrTHm1Tih5FfY+zsqWVxDKZcfaU3B2LXE0gQOEDyCvNuA5btmEfwE+qq7AMH6uYicWZGc68e5MlpB56LqSOdtgi4LsdgBw0t1z2OHsxjljiDLuwA9hCM2okPJBGHgAOWS0stDC9xDnDGJcBoSBE9DAiRyXtalPHSYRSBeCnf8AUAptedGVaTndGh7ZPdMqarej2130wBuxBzk4gw/9y3quDg5roLXAgiNQdUuXrVdTqPAcSQxgDiM4wtAnr16JORUsD8byHa1/Na8uIkBzsMZcYBnsRSz0qTqGMFwlpME9OgXMaloOGDMz6qWhebxkHOAiCJSJlmkx12MtzX0mgH3KbcvAfNE6NXcrkfef4gn5JV2JPs3VgASIGmebjPmZ8Ua9uBTqgSBNVxnh73okvJksC7Uvp4s1dpIwxnIHEgHNKNDaJrHQHSDx1CUdor/dXJaCRTB05xxKGUHHmnoGj6OtdaaTf6fRIu1zt9vYU0+0+zYOjfRKO1rt9qnFZGvB0u83bzP5rfimVhSneb/tGfzR8U00Dl3lMjMlWLyViID5foMFlOAsLRnMCTnqc9UwWa9akU32fCMOICcydCRlnlPmvb4EtILQ6efPLjwQC1WB7HB1EkHhnB8dD3qaZaUQret4OrAOqtwkAiZPL7pzCTLfapMNklW70t9SpuvEOAhxiDA0nqhxqBuQH11TJE6ov3bQqOGUHuBPhMojSs0ZFpA5cGnU4emst4a80BpViDMlNtzWxtSG1Jng6TPRaURoyFu9aWEqGzukpzr2JtN5Y4AFwxNP3mDWCciBlI6ietB1y0cQJDmHkDumdCJBjslBcboZ8qTyTbNMwnE7LPdkEgkRInSYKaKTKL2Op4GMDnB2KIMiZ0yzlXbitlnfTbZ6zAGDPjnxmdZ69ys07tohz8DQWOaS0knUHhiMg5J1Dqicubu/0Kl6CtTax9KpipSBu4SWRlBy05FDLZflQuDRUMZCRln2I4/ZpjgSPaMd+Jpb4RPmhdPZyq4kNioQeHHKe9LfuD4XoktlrqYWxVcwHOZzK2s9oL6Jl7nkP1cZI3TOqH2xrnDC5vu8uEZR9cltZqraVFzjMe0b5tPyRl8lGrJYuYb9cfxN82/kjD3zZ6f8tv8Aalu4b1pe1rAujFgImf3QQfUI2y0fZMGRhoGXQJIGkXthy2nTczqInvlMtY5H61SRs7UJYY1xRnll9FMgtLtCBoF1Q0jnmssKg4QTGjT6Lai8EYjAESTwAideSX7dfBaC0QSQfrVD9qqjnXa8sxAupsmPuktDvKZ70wtFe+P0h0WPLaLQ8AnfLoafwgZntSjfe29SpWLsFOIAiXZgcZSnVsj2D3HRrP8Asq5qZnwUXLsXUOp065bSy008YaQQYInQoq6793IOOqSNhb6/V6doOFz8ID8DeTZxEk6ADMnoum7K3/StjJpuhw95jveHXqOoU2mhzNlKBp48TXNlrYkETBQP9Id6mjZKrWmHVajmf0uJLvKR3p+FPquNfpUrfaMZOjqjvEgD4rRWTPQgAZrdvFXrLZqZbLvaSZ90tjzCuWi5MJaGGfaMa8B5DXQZ00kZFXfHJR7eCa5It0dfpPlrR0b6JU2rd9o1HbE/PuHkIS9tV+0Z9cVzx2UOj3m/7Vn834popVwG95Sleb4rMP8Am/FX614skAOE9oVIqxZOhiFcL1LH+Ij7w8QsTdBfUOS3hVd7Qjhr5N/NR1nxB+6JPYM1l5VJqCPuwfP8lFfZw0Xu4lob45D1XPFHdysVqtQnE86uJcfh5Ie4q/a8mnpkhzzkqI52eMfmjl01oIS+CiN3VM0wp0a3WUWmyRMOZvNdxYY94Hl94cRKWbFeL8IFVuYkEcWuGRjv7kx7M15bExOX1zQ2+LtDTqcREjrwznX3deqXt1HcbIG2zCZB+X/ifJMFw34WuAnInThnrHxCSJdhxQY5/NTWe0Qcj8PrtCZyJOCZ2N9d1VoFEtOW82Yefw8CNPRULuv4UXhpOEmozEDkciBEeqW9mb9wPbjOU6/XH1TNtXVsxqsNYNaarSWugjFhMTiHHTVK0jR+EL3hZ6drZjpYW1uH8fCD15HxShTb7Rr2VAN1wkRmCA4Qeq0t1ro0GlzLRBGjWmXHo0j1VPZqq1xccUCpnmSXAgOgGOZMZ8YSSb0Uiu2UiG77kpm11CAQAxumm9P/ANUep0zhwggwSBPQkD0UV3MLbVXBEHBSy76iI2G76jyQ1snE46jQuJGp6oQu6BKhe/xljKhpyWvGsAkeIyWWi9qg0e6Ounom+z7N1edNnaST/wBI+KsVNlHOa6awJIO61kA8hJJKulIl2ic9NsBdicXg5aHLIes5o3em0TH2csaQXFsFsFrRIIcQOpzgc0Or3c3MeydlPEN0yPFRu2fJa44vZ4QDvGQZMQCBrlMShbeBl1TsFWOGggN11JzQqjYWiSYPvZRmdYCsVadRurSM41B+KpG1HgSo9fY6OyKF3Wt1Fzyzi1zM+T2lp9UwbB2l9CvrGJhgkaEflKC1GNMS0AicxkTPNFbrt1Om4OcHyBAiDr3hUeUSWGP7toK5/wCaR2Bo+CUtsrMbQGlpLqjTx1OLXNWhfVIjdfn1BH5Kq204nzIOc6oK7EboJWF9KjSp0PZseWZmo5uZc7N41zE5DsVPbqm2t7K0U/e/YvYBDR7MTTLROQLOGktPNXaVCmJLnBxOYicuPCVBf5Y2yuIcS7G05gnhhgEjkT9BXcWlkmppvAeu528Oz4INtg/7Wn0+aJXbU3+75INtU6azB1HquaOy7H+96m813J8par3gDUxce1Hr/qYZJ4Fx8Fzu1XiJVuPCJTVsZXXkJ181iUHW8SsT9hepaFCXh54CO9UNpq+6xvN7fIj5hMPsYASdtJUmu1v3YPn+QUqqJ0uVsG2t2qH4pVy2mCUNY+DnoVhWbK1ZHZqvVZC2oOPBEA+7M2wAiRPQ6H1RK/6AqABpgMxOBMmGuEubOp9wR3JKu0vJyMLoN1XeRTDicckAyBAM7p8YU5SWiijKrOXW5tVhdTcXgEyWOlsTnkCvP8QAOjh0+C6teos1Vn/EYI6mHDsIzB7Fze+bFZw/7F73M5OEGeQPEdoWUvcWvY2u69pJGo6z9Si1639XtRpe0IikMDABEAxMniTAzQu77II92PzRr/Dope04THeklIpGILqAvgE5k+9MCOqv3NbTSfDYIEg8cUciDkMvRRWWx+1McBxVu9rCxobgETkRqNOHFZRsMpqH1GuyW+n7Z1Q1XAvYwOxNgS0uOuf3tSm+6ba3BBh4kGQYO6QRmMoy9VxSnbalMwCSImDvDx1HiilivwDPfYebDI7wM/IqkcHPJWd0sN40nkzLI5nXoh1o2ppsc5r2PEOIEQQQDl9Zrl9g21qs1w1W8xuu8svJHrHtnZq0Nqbp5VBl/q081aMiLi14CVrtDK73PotwvJnC/KSeX7ucJLvS+ZnESDy5cxknGtd1Crmx7m/hdLfP4FB7x2SxyQGvnUtJY49uk+KFP3CpITWXhiBkHJwAOg3gRM9JnwU2yl0/8S59T3KYxgHi46a8BmfBGrRdJk4g5ukgg8AG5HsAVerRq0g7CPaADdnUctM+5Q5OJyToqp4oAXZaGWq9HuqH7PfOE6EUxhaI811Oyfo9sdZoltSmTxY8/wBrpHkuVfo2u91a8Dipkhoc94MtGZEA9CZy4wvoWzVMpEiIkCCW93EK3HFdaJSb7KjlO3GwX6iWGnVc9j5G+ACHDgS3oeXApWslMsdmAR4rrG3FuNpsby0F3s6jYgZxJaTA7Vyqy2d9WuKbAcWZjSA2XOJnSAClaplOwXpVGOGvgYPkVtabAKjMJe6CZ1nPLn2IPs3dlKvUcasyCA3M6a5wckbvygyhQrvpYg5jmhu852EHLMHLXvTOK8Myk1tF6yWkMdiKDX1bmPr0yDkC2TyzEqzXspqgNGsz4BLd72CpSdhkSdOMqaSsZnUNordTqUqjmPY4Fr/dcDr2Lm5HZ5ops3ZKjAfa03NB++0gadQjNSwUnCcDT1GXoinRqsVg3s8AsTC66afJ3isW7oHU1tFTgT2fXikm11faWis7kHR/Rhb805WurAM6gE/X1wSZs60VHVS7OWebyfkqSWkGynbkIqBF7UEMqBIFk9jh4g6t8wrAQ2nUwkEf7hESZzGhSMpBqi/d1eCF0a5L0GDDOvl1HVcrpvgo1Y7xIjNTki0WXtqrN7Su8tGCrq8YT7N86PYWjdniDxlCbFc1SZcM+Sa7NUFWsx5OXs2tPaC75oxXp0mdSgBQBly3Jjz0AzceCp7T2mT7OkBhGo4z0RKvf7Q1tCl2vI5dUsWp28e1NGF5FnPqqQBvNha+QXseOpBHyW42hqwG1RjAPvaO+RTZeuCrZRjALmwA794dh1QahsdVrUjUoEPjWmcnf0nQ98J1LFM52iGxW9j3gg6tIg5GZCJfqzXcIPMZFJ1psjmOLXtcxw1aRBHcrFkvarS44m8jn56pqAG6t1PJJaQY7neIQ6u6oww8HscPRwRS67/pudvHATwdpPajrmte3MAg84IVFG0J2aYoWS9alIzTe+n2Hd8NEz3Zt/WZAqNDxzG675HyVC1XBTdmwlh6ZjwQS13RVp5xI5t+LVqaDcZbOq3bttZ6uTnYSf3ag+OiMGx2eqJECeLTl4aLgorka/I+CvWC96lI/Z1HMPKYHhoULB6fszsNe46rN6z1Yd2lpI5ZZHvVj/HbZTaW1BwIxYRInq3JIV1/pBrMyqNDxzBwu+R8k3XVt1Z6kAuwE8H5eenmmTEakvBUtdud+q1KdPEKhAwkGMwQde5SbJOrGhUdVqYqha5oa54LmiCCM5zPhCYKtOz1ROFva3LzCW70uhlOXUqh5w7rycPkm7ULabyAdjnNY+q84QfaYM8m5DFA74zV/wDSFXY6jULYOIsceYL3T35k+SD2CyVgXAOLQSSXMgk+kKW/g79UeJcd9s4hnAIiYMcOaWxw5cTt8/h+IQbacE2qkBqS0DtLkTuA/aO/D8Woffpm20B/Gz+4Ln/MX8D1fZilU/lv/tXLGVnNO65w7CQuoX5vMLRq4OaBzJyCWaGyDj7xYO8uPkAmTRmrAQvesP8AmO8vkvE3t2UpjiP9P/ksW7IFMVtoq+GhUPEtwj+rL4ygWy7N2oerR3gE+WJR37flOvRDWYg4uBII0Guo6gK5soz7EkcXnuyAnyVtyA9A28acOcOvqhFZqZL8pQ4O5jy0HwQCu1I1kO0VHhT2KrG6dDp0KjLdVrhQasydOwg4L1lSFHSqyOq9yU2dF+UErLepZovat5VapDQSScgBqhc8kduOkKVennOOnM9snLwWUVZrbWAlRsHsacauObj15DoFQtJzVdt7ONU4juuMRwAOkKe1BVTTWCE4ShLJDaiXUy0GNPJM+wVvLWua7nklRELnrYSkqwWPl5WGjaRhqsa7kf3hP3XDMdyR762Dewl1ndjH3HZP7joe+E02S1SEVoVZWSBZxC02QscWvaWuGoIgjuK2sltrUf2bjH3dR4Lqt+WSnWEVGh3KdR2HUJKvDZZwk0XYh912R7naHvhPlGwyGx7Tg5VG4TzGY8NQiJtgcJDgR0SpXoFrsL2lruREFSMsLwMVN2fLQ/ms5A6jG+jSeDjbJPEDPxQi23WB7hMcnfNQ073e04ajdO4+HFEaNtY8ZEE+fggbQEc1zNZb5hbsrniJ6j5I3AVW0Xe05+71HyWDYZuO2NwgMq4XfdnCfA6o7+tVYhwDvI/JILrO5ozAcInuVqxXpUp5MeQPuu3m+B0Wyak9j1YKtPFvbn4tPHRMNqsrH2d7XbzCJjVpjT0CQLLtIDlVpx/EzMd7dUdu600aoIpVRnqA7Cc+bSsp1snLivTINnq++fw/EfJVryfittA/xt8nBXW3U6mTgMcIcPRCat3O9sx73OBadZgeSXDdlWmdIFSajZg7rj5t+avtqN0JASdZKYxBwPeDPnKLiwU3kOLS4jQ4yD6x5JejN6iQVeM9QsVVtiHNw6YmnzWLdA+rE+eA/lOWa8bUIJIcQeYMei8NJ2oBUThCpYpeoW57nj2ji6RhkmYHDzVmrohXtOxXqb8TQfHuRCjyMu30WgUpCiWMb4exePevFqAgzXRNZzCP2SuHWinhEBowjsAJ+KAsCM3cBTfQfwfuntJwz5hBopxPa/Q8ZZwbLUdxa+Z8AfVWTUxMaeYC1s5ilaWHgXfXkq9jqzSA5SPNaI3Nm/r/AKN1ZsB3lTlWrBm5YgMVnkaIlRtUDqh1n0UxKrQjZlptoJIKrttIlU7S/NQym6gsN1bPTrNwva1w66jsOoQO27MubnRdI+67Xudoe+O1WKFct0RahapEpZQGUhJtDP3KrMxwcII7PmqVouca03dx+Dl0CsxlVsOaHDrw7OSBWy5i0k0zI+6de4/PxUnBrQ1oUxaqtIw8Hv8AgUSsl5tfAJg9fqFYqn917Y6EKjaLpY7Nhwnlq38kO3uZxCBIcJ6R3KraaYPXNC3mrRInTQfvN/JWqF7tIh4jzHTsTYArRozEPd89FK9hyL93k5oj/qUDao4fNbV65LcMmNUziCw9ZNobQwNDamNo/dqb2X4tUzWLaKhUAFQGmeM7zJ7RmO8LnNn4qUWggxrKn1Hs6jTsDXjFRcCPvMcCPJestFakcwHjwK5zZbeWOlrnMdzBIPiEyWLa+qMn4Ko/i3X/AOpvxBWVrRmk9jc2/wAcWPnu+axBBtPZjmaVUHiBhI8ZWI92J6UTmlc5+6P9kNqtzRDFI7FSqvCCKMhROxMGDqhiJUKcAc4ToU3cFG4LYvKjJnksE8cVsxvErQHktmsJ+sgsAkBnRFKropU+bXn5/JD6TQF60uMZQHnE0duSWRXi+YJX3NOo+NKjQfHXznxVe7juHt+SJWqH1ajHiQ0NLemQlDbtG67t+AQ8jTdx/YsFEbjaC8goaVduZ8PRIjR7KFpaGZZKzRdK9rU8lZEmAKpzUcLa2uDZJyAzK0pVARIzCoCiRpVuz1MiFUAWwKwEbtqkHJW6VfFqh5U9mStBst1LO14hwBH14ITa7jI/Zu/pd8HfNMV30sRhWK9lIU5JMZNo55XxMeGvBbmNeOvcV5aLspvzG6emngnqpZw4Q4AjkUDt9yRnSdH8Lsx3HUd8qbi1odST2Jle76lPMZjm35KEWgnIpiqYmZOBHoe9Vq1nZU94Z8xkUOzWw0DaNUStwd9q1tF1uGbDiHLQqqKjmnOZHAprAF6olRtpxo5QMtrT0PX5qYOWMSe1fzXi1lYlMCZyWh0WLEQs0bqEUpaBYsTICPSqx+KxYiEkpqV2ixYgA0qaeHqExWZowU8hkAsWIMKNLX/6h38segVC6/dd2/ALFiXyVl8v7EzlZun31ixEkN1kVmr7pWLFaJOQpbSfs393qEL2acd8cMlixD86KL+Uw6F6FixVIninsy9WIADdz+8jNpGSxYpPZRaBL9VUtS8WLAYMtDQQQQD2pUJzPafUrFiWY8CdhWl4MBpkkAwsWKSGYuqzYjvQsWKgpfaVixYgA//Z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50" y="1127273"/>
            <a:ext cx="933115" cy="60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64" y="907449"/>
            <a:ext cx="864676" cy="67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66760" y="1019358"/>
            <a:ext cx="1221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tại máy bán vé tự động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4555" y="850887"/>
            <a:ext cx="612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Cửa vé</a:t>
            </a: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28" y="1106303"/>
            <a:ext cx="813292" cy="74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88" y="1163839"/>
            <a:ext cx="1059353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006" y="1366785"/>
            <a:ext cx="894004" cy="81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64" y="1016857"/>
            <a:ext cx="792070" cy="7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73" y="989385"/>
            <a:ext cx="967006" cy="64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728" y="2392372"/>
            <a:ext cx="948272" cy="59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529201" y="1947371"/>
            <a:ext cx="1085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 điện tử tại ga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0963" y="468820"/>
            <a:ext cx="1043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 điện tử trong tàu</a:t>
            </a:r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20" y="2422182"/>
            <a:ext cx="896297" cy="70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656756" y="2035580"/>
            <a:ext cx="1352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trên máy tính bảng</a:t>
            </a:r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32" y="2199422"/>
            <a:ext cx="1107712" cy="8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79576" y="1735910"/>
            <a:ext cx="1108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trên máy tính</a:t>
            </a:r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69" y="4295023"/>
            <a:ext cx="832169" cy="6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609215" y="4864927"/>
            <a:ext cx="10866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bằng điện thoại thông minh</a:t>
            </a:r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25" y="4295024"/>
            <a:ext cx="1829749" cy="10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79575" y="5167443"/>
            <a:ext cx="1363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 tác vận chuyển</a:t>
            </a:r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77" y="5444442"/>
            <a:ext cx="1081143" cy="81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733425" y="6341103"/>
            <a:ext cx="1237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Soát vé trên thiết bị di động</a:t>
            </a:r>
          </a:p>
        </p:txBody>
      </p:sp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964" y="5849445"/>
            <a:ext cx="978447" cy="58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71930" y="6453337"/>
            <a:ext cx="12766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qua tin nhắn sms</a:t>
            </a:r>
          </a:p>
        </p:txBody>
      </p:sp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006" y="2655562"/>
            <a:ext cx="730326" cy="84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09" y="3100612"/>
            <a:ext cx="740735" cy="114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2564" y="684264"/>
            <a:ext cx="14950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 thông tin trên máy tính bảng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10816" y="713628"/>
            <a:ext cx="13456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 thông tin trên laptop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56450" y="752242"/>
            <a:ext cx="10751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 thông tin trên điện thoại thông minh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71650" y="452160"/>
            <a:ext cx="11469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 thông báo qua tin nhắn điện thoại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01642" y="2392617"/>
            <a:ext cx="8856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 vé tại bưu cục</a:t>
            </a:r>
          </a:p>
        </p:txBody>
      </p:sp>
      <p:sp>
        <p:nvSpPr>
          <p:cNvPr id="24" name="Cloud 23"/>
          <p:cNvSpPr/>
          <p:nvPr/>
        </p:nvSpPr>
        <p:spPr>
          <a:xfrm>
            <a:off x="2598047" y="3440033"/>
            <a:ext cx="1720003" cy="533343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45" name="Cloud 44"/>
          <p:cNvSpPr/>
          <p:nvPr/>
        </p:nvSpPr>
        <p:spPr>
          <a:xfrm>
            <a:off x="3952886" y="5466841"/>
            <a:ext cx="783142" cy="355460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GMS</a:t>
            </a:r>
          </a:p>
        </p:txBody>
      </p:sp>
      <p:cxnSp>
        <p:nvCxnSpPr>
          <p:cNvPr id="26" name="Straight Connector 25"/>
          <p:cNvCxnSpPr>
            <a:stCxn id="45" idx="1"/>
            <a:endCxn id="2073" idx="3"/>
          </p:cNvCxnSpPr>
          <p:nvPr/>
        </p:nvCxnSpPr>
        <p:spPr>
          <a:xfrm flipH="1">
            <a:off x="4143411" y="5821924"/>
            <a:ext cx="201047" cy="32080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2"/>
            <a:endCxn id="2072" idx="3"/>
          </p:cNvCxnSpPr>
          <p:nvPr/>
        </p:nvCxnSpPr>
        <p:spPr>
          <a:xfrm flipH="1">
            <a:off x="2961319" y="5644572"/>
            <a:ext cx="993996" cy="20487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>
            <a:stCxn id="2071" idx="0"/>
            <a:endCxn id="24" idx="1"/>
          </p:cNvCxnSpPr>
          <p:nvPr/>
        </p:nvCxnSpPr>
        <p:spPr>
          <a:xfrm flipV="1">
            <a:off x="2479000" y="3972807"/>
            <a:ext cx="979049" cy="32221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070" idx="0"/>
          </p:cNvCxnSpPr>
          <p:nvPr/>
        </p:nvCxnSpPr>
        <p:spPr>
          <a:xfrm flipH="1" flipV="1">
            <a:off x="3749971" y="4001615"/>
            <a:ext cx="244183" cy="29340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074" idx="1"/>
          </p:cNvCxnSpPr>
          <p:nvPr/>
        </p:nvCxnSpPr>
        <p:spPr>
          <a:xfrm flipV="1">
            <a:off x="3781116" y="3079940"/>
            <a:ext cx="326890" cy="39058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4" idx="3"/>
            <a:endCxn id="2067" idx="2"/>
          </p:cNvCxnSpPr>
          <p:nvPr/>
        </p:nvCxnSpPr>
        <p:spPr>
          <a:xfrm flipH="1" flipV="1">
            <a:off x="3332968" y="3122352"/>
            <a:ext cx="125080" cy="3481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2068" idx="3"/>
          </p:cNvCxnSpPr>
          <p:nvPr/>
        </p:nvCxnSpPr>
        <p:spPr>
          <a:xfrm flipH="1" flipV="1">
            <a:off x="2672645" y="2601682"/>
            <a:ext cx="496441" cy="8688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075" idx="3"/>
            <a:endCxn id="24" idx="2"/>
          </p:cNvCxnSpPr>
          <p:nvPr/>
        </p:nvCxnSpPr>
        <p:spPr>
          <a:xfrm>
            <a:off x="2234043" y="3673602"/>
            <a:ext cx="369338" cy="3310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4243933" y="2069405"/>
            <a:ext cx="937070" cy="308852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VPN</a:t>
            </a:r>
          </a:p>
        </p:txBody>
      </p:sp>
      <p:cxnSp>
        <p:nvCxnSpPr>
          <p:cNvPr id="79" name="Straight Connector 78"/>
          <p:cNvCxnSpPr>
            <a:stCxn id="77" idx="2"/>
            <a:endCxn id="2060" idx="2"/>
          </p:cNvCxnSpPr>
          <p:nvPr/>
        </p:nvCxnSpPr>
        <p:spPr>
          <a:xfrm flipH="1" flipV="1">
            <a:off x="2957602" y="1586767"/>
            <a:ext cx="1289238" cy="63706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3"/>
            <a:endCxn id="2059" idx="2"/>
          </p:cNvCxnSpPr>
          <p:nvPr/>
        </p:nvCxnSpPr>
        <p:spPr>
          <a:xfrm flipH="1" flipV="1">
            <a:off x="4108008" y="1735910"/>
            <a:ext cx="604461" cy="3511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loud 85"/>
          <p:cNvSpPr/>
          <p:nvPr/>
        </p:nvSpPr>
        <p:spPr>
          <a:xfrm>
            <a:off x="5371076" y="2166797"/>
            <a:ext cx="1720003" cy="533343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87" name="Straight Connector 86"/>
          <p:cNvCxnSpPr>
            <a:endCxn id="2061" idx="2"/>
          </p:cNvCxnSpPr>
          <p:nvPr/>
        </p:nvCxnSpPr>
        <p:spPr>
          <a:xfrm flipH="1" flipV="1">
            <a:off x="5142675" y="1855742"/>
            <a:ext cx="668141" cy="3952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3"/>
            <a:endCxn id="2062" idx="2"/>
          </p:cNvCxnSpPr>
          <p:nvPr/>
        </p:nvCxnSpPr>
        <p:spPr>
          <a:xfrm flipV="1">
            <a:off x="6231078" y="1855742"/>
            <a:ext cx="131287" cy="34154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2063" idx="1"/>
          </p:cNvCxnSpPr>
          <p:nvPr/>
        </p:nvCxnSpPr>
        <p:spPr>
          <a:xfrm flipV="1">
            <a:off x="6892040" y="1773234"/>
            <a:ext cx="354966" cy="40645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83632" y="1837959"/>
            <a:ext cx="360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3G</a:t>
            </a:r>
          </a:p>
        </p:txBody>
      </p:sp>
      <p:sp>
        <p:nvSpPr>
          <p:cNvPr id="98" name="Cloud 97"/>
          <p:cNvSpPr/>
          <p:nvPr/>
        </p:nvSpPr>
        <p:spPr>
          <a:xfrm>
            <a:off x="7721792" y="2244505"/>
            <a:ext cx="786235" cy="308852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GMS</a:t>
            </a:r>
          </a:p>
        </p:txBody>
      </p:sp>
      <p:pic>
        <p:nvPicPr>
          <p:cNvPr id="61" name="Picture 3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37" y="5770999"/>
            <a:ext cx="3991910" cy="103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Connector 108"/>
          <p:cNvCxnSpPr>
            <a:stCxn id="98" idx="3"/>
            <a:endCxn id="2064" idx="2"/>
          </p:cNvCxnSpPr>
          <p:nvPr/>
        </p:nvCxnSpPr>
        <p:spPr>
          <a:xfrm flipV="1">
            <a:off x="8114909" y="1799470"/>
            <a:ext cx="762390" cy="46269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loud 112"/>
          <p:cNvSpPr/>
          <p:nvPr/>
        </p:nvSpPr>
        <p:spPr>
          <a:xfrm>
            <a:off x="8721274" y="2124615"/>
            <a:ext cx="786235" cy="308852"/>
          </a:xfrm>
          <a:prstGeom prst="cloud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GMS</a:t>
            </a:r>
          </a:p>
        </p:txBody>
      </p:sp>
      <p:cxnSp>
        <p:nvCxnSpPr>
          <p:cNvPr id="114" name="Straight Connector 113"/>
          <p:cNvCxnSpPr>
            <a:stCxn id="113" idx="3"/>
            <a:endCxn id="2065" idx="2"/>
          </p:cNvCxnSpPr>
          <p:nvPr/>
        </p:nvCxnSpPr>
        <p:spPr>
          <a:xfrm flipV="1">
            <a:off x="9114392" y="1630116"/>
            <a:ext cx="1016385" cy="51215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3" idx="1"/>
            <a:endCxn id="2066" idx="1"/>
          </p:cNvCxnSpPr>
          <p:nvPr/>
        </p:nvCxnSpPr>
        <p:spPr>
          <a:xfrm>
            <a:off x="9114392" y="2433138"/>
            <a:ext cx="605337" cy="25863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4" name="Picture 3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31" y="2920952"/>
            <a:ext cx="3938550" cy="269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9122366" y="3100612"/>
            <a:ext cx="1499888" cy="482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Hệ thống điều độ chạy tàu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273334" y="3891317"/>
            <a:ext cx="1493065" cy="358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Trục tích hợp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9130340" y="4537631"/>
            <a:ext cx="1499888" cy="482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Hệ thống quản trị doanh nghiệp ERP </a:t>
            </a:r>
          </a:p>
        </p:txBody>
      </p:sp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631" y="5321609"/>
            <a:ext cx="1624369" cy="144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89"/>
          <p:cNvCxnSpPr>
            <a:stCxn id="77" idx="1"/>
          </p:cNvCxnSpPr>
          <p:nvPr/>
        </p:nvCxnSpPr>
        <p:spPr>
          <a:xfrm>
            <a:off x="4712468" y="2377928"/>
            <a:ext cx="527616" cy="744424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318050" y="3504318"/>
            <a:ext cx="922035" cy="78436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4" idx="0"/>
          </p:cNvCxnSpPr>
          <p:nvPr/>
        </p:nvCxnSpPr>
        <p:spPr>
          <a:xfrm>
            <a:off x="4316616" y="3706704"/>
            <a:ext cx="923468" cy="184612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246841" y="3799011"/>
            <a:ext cx="934163" cy="496013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45" idx="0"/>
          </p:cNvCxnSpPr>
          <p:nvPr/>
        </p:nvCxnSpPr>
        <p:spPr>
          <a:xfrm flipV="1">
            <a:off x="4735376" y="5167443"/>
            <a:ext cx="504709" cy="477128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8721274" y="5406007"/>
            <a:ext cx="393116" cy="238564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80" idx="1"/>
          </p:cNvCxnSpPr>
          <p:nvPr/>
        </p:nvCxnSpPr>
        <p:spPr>
          <a:xfrm flipH="1">
            <a:off x="8721273" y="4070374"/>
            <a:ext cx="552060" cy="38973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80" idx="0"/>
          </p:cNvCxnSpPr>
          <p:nvPr/>
        </p:nvCxnSpPr>
        <p:spPr>
          <a:xfrm flipV="1">
            <a:off x="10019866" y="3582754"/>
            <a:ext cx="0" cy="308562"/>
          </a:xfrm>
          <a:prstGeom prst="straightConnector1">
            <a:avLst/>
          </a:prstGeom>
          <a:ln w="190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9987269" y="4246590"/>
            <a:ext cx="0" cy="308562"/>
          </a:xfrm>
          <a:prstGeom prst="straightConnector1">
            <a:avLst/>
          </a:prstGeom>
          <a:ln w="190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13" idx="1"/>
          </p:cNvCxnSpPr>
          <p:nvPr/>
        </p:nvCxnSpPr>
        <p:spPr>
          <a:xfrm flipH="1">
            <a:off x="8616281" y="2433138"/>
            <a:ext cx="498111" cy="570804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98" idx="1"/>
          </p:cNvCxnSpPr>
          <p:nvPr/>
        </p:nvCxnSpPr>
        <p:spPr>
          <a:xfrm flipH="1">
            <a:off x="7721791" y="2553028"/>
            <a:ext cx="393118" cy="438140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296722" y="2687258"/>
            <a:ext cx="447351" cy="303910"/>
          </a:xfrm>
          <a:prstGeom prst="straightConnector1">
            <a:avLst/>
          </a:prstGeom>
          <a:ln w="31750">
            <a:solidFill>
              <a:srgbClr val="FF0505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019021" y="-10429"/>
            <a:ext cx="40996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MÔ HÌNH TỔNG THỂ</a:t>
            </a:r>
          </a:p>
        </p:txBody>
      </p:sp>
    </p:spTree>
    <p:extLst>
      <p:ext uri="{BB962C8B-B14F-4D97-AF65-F5344CB8AC3E}">
        <p14:creationId xmlns:p14="http://schemas.microsoft.com/office/powerpoint/2010/main" val="17386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88405" y="1240424"/>
            <a:ext cx="7556363" cy="0"/>
          </a:xfrm>
          <a:prstGeom prst="line">
            <a:avLst/>
          </a:prstGeom>
          <a:ln w="317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720" y="316573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NGHIỆP VỤ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919536" y="1484784"/>
          <a:ext cx="849694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223792" y="2489060"/>
            <a:ext cx="3744416" cy="432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Tra cứu thông tin dịch vụ vận tải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17286" y="2997635"/>
            <a:ext cx="3744416" cy="432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Tìm chỗ giữ chỗ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52456" y="4077072"/>
            <a:ext cx="3204356" cy="43204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Thanh toán</a:t>
            </a:r>
          </a:p>
        </p:txBody>
      </p:sp>
    </p:spTree>
    <p:extLst>
      <p:ext uri="{BB962C8B-B14F-4D97-AF65-F5344CB8AC3E}">
        <p14:creationId xmlns:p14="http://schemas.microsoft.com/office/powerpoint/2010/main" val="37752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75521" y="908720"/>
            <a:ext cx="2010141" cy="5814958"/>
            <a:chOff x="2048" y="0"/>
            <a:chExt cx="2010141" cy="5256583"/>
          </a:xfrm>
        </p:grpSpPr>
        <p:sp>
          <p:nvSpPr>
            <p:cNvPr id="8" name="Rounded Rectangle 7"/>
            <p:cNvSpPr/>
            <p:nvPr/>
          </p:nvSpPr>
          <p:spPr>
            <a:xfrm>
              <a:off x="2048" y="0"/>
              <a:ext cx="2010141" cy="5256583"/>
            </a:xfrm>
            <a:prstGeom prst="roundRect">
              <a:avLst>
                <a:gd name="adj" fmla="val 10000"/>
              </a:avLst>
            </a:prstGeom>
            <a:solidFill>
              <a:srgbClr val="FFE285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048" y="0"/>
              <a:ext cx="2010141" cy="8044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/>
                <a:t>Quản lý điều hành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099" y="926410"/>
            <a:ext cx="2010141" cy="5814958"/>
            <a:chOff x="2162950" y="0"/>
            <a:chExt cx="2010141" cy="5256583"/>
          </a:xfrm>
        </p:grpSpPr>
        <p:sp>
          <p:nvSpPr>
            <p:cNvPr id="17" name="Rounded Rectangle 16"/>
            <p:cNvSpPr/>
            <p:nvPr/>
          </p:nvSpPr>
          <p:spPr>
            <a:xfrm>
              <a:off x="2162950" y="0"/>
              <a:ext cx="2010141" cy="5256583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162950" y="0"/>
              <a:ext cx="2010141" cy="788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/>
                <a:t>Nhân viên ĐS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6001" y="926410"/>
            <a:ext cx="2010141" cy="5814958"/>
            <a:chOff x="4323852" y="0"/>
            <a:chExt cx="2010141" cy="5256583"/>
          </a:xfrm>
        </p:grpSpPr>
        <p:sp>
          <p:nvSpPr>
            <p:cNvPr id="15" name="Rounded Rectangle 14"/>
            <p:cNvSpPr/>
            <p:nvPr/>
          </p:nvSpPr>
          <p:spPr>
            <a:xfrm>
              <a:off x="4323852" y="0"/>
              <a:ext cx="2010141" cy="5256583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4323852" y="0"/>
              <a:ext cx="2010141" cy="788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/>
                <a:t>Đối tác /đại lý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56903" y="926410"/>
            <a:ext cx="2010141" cy="5814958"/>
            <a:chOff x="6484754" y="0"/>
            <a:chExt cx="2010141" cy="5256583"/>
          </a:xfrm>
        </p:grpSpPr>
        <p:sp>
          <p:nvSpPr>
            <p:cNvPr id="13" name="Rounded Rectangle 12"/>
            <p:cNvSpPr/>
            <p:nvPr/>
          </p:nvSpPr>
          <p:spPr>
            <a:xfrm>
              <a:off x="6484754" y="0"/>
              <a:ext cx="2010141" cy="525658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6484754" y="0"/>
              <a:ext cx="2010141" cy="788488"/>
            </a:xfrm>
            <a:prstGeom prst="rect">
              <a:avLst/>
            </a:prstGeom>
            <a:ln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/>
                <a:t>Hành khách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75720" y="116633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NGHIỆP VỤ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79777" y="1570647"/>
            <a:ext cx="604867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Đặt chỗ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081416" y="3501008"/>
            <a:ext cx="604867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Chọn chỗ theo yêu cầu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081416" y="5819119"/>
            <a:ext cx="604867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Thanh toán trực tuyến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081416" y="6309320"/>
            <a:ext cx="604867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Trả vé / hủy vé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915833" y="2069232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Quản lý khách hàng thường xuyên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911659" y="2551049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Quản lý đại lý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10349" y="3027395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Quản lý đối tác vận chuyển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08319" y="2060848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Đăng kí hàng đợi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08319" y="2537195"/>
            <a:ext cx="3820128" cy="828659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Nhận thông báo chỗ trống và thông tin hàng đợi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308319" y="4428723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Nhận mã đặt chỗ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09959" y="3977354"/>
            <a:ext cx="164255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Vé tập thể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915833" y="4927313"/>
            <a:ext cx="8212614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Cung cấp thông tin phục vụ hành khách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915833" y="5403659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Báo cáo quản trị điều hành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289164" y="5372294"/>
            <a:ext cx="3820128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Lấy vé tại ga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915834" y="5819120"/>
            <a:ext cx="1803903" cy="85024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Kê toán vé và thanh toán bù trừ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38217" y="3977355"/>
            <a:ext cx="1803903" cy="85024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Soát vé,bán vé bổ sung trực tuyến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996509" y="3501008"/>
            <a:ext cx="164255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Cấp phát chỗ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996509" y="3992308"/>
            <a:ext cx="164255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Điều tiết vé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96508" y="4455810"/>
            <a:ext cx="1642551" cy="360040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Điều tiết giá vé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8618710" y="3819025"/>
            <a:ext cx="360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Các nghiệp vụ mở rộng</a:t>
            </a:r>
          </a:p>
        </p:txBody>
      </p:sp>
    </p:spTree>
    <p:extLst>
      <p:ext uri="{BB962C8B-B14F-4D97-AF65-F5344CB8AC3E}">
        <p14:creationId xmlns:p14="http://schemas.microsoft.com/office/powerpoint/2010/main" val="11022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594673" y="637646"/>
            <a:ext cx="2598205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</a:rPr>
              <a:t>Hệ thống quản trị doanh nghiệp ERP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94673" y="1296628"/>
            <a:ext cx="2598205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</a:rPr>
              <a:t>Hệ thống điều độ chạy tàu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94673" y="1933790"/>
            <a:ext cx="2598205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</a:rPr>
              <a:t>Hệ thống khác ….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94672" y="4794091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điều hành bán vé tập trung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04188" y="5298147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báo cáo quản trị và phân tích vận doanh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04188" y="5802203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kết nối thanh toán trực tuyến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05792" y="6306259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kế toán vé / thanh toán bù trừ</a:t>
            </a:r>
          </a:p>
        </p:txBody>
      </p:sp>
      <p:sp>
        <p:nvSpPr>
          <p:cNvPr id="18" name="Rounded Rectangle 17"/>
          <p:cNvSpPr/>
          <p:nvPr/>
        </p:nvSpPr>
        <p:spPr>
          <a:xfrm rot="16200000">
            <a:off x="4007771" y="1270426"/>
            <a:ext cx="2016225" cy="7200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Trục tích hợp nghành ĐSVN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613704" y="3295778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khách hàng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04188" y="3799834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đối tác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13704" y="4295677"/>
            <a:ext cx="377173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đại lý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75920" y="435401"/>
            <a:ext cx="1959372" cy="6302906"/>
            <a:chOff x="4067944" y="366454"/>
            <a:chExt cx="2207351" cy="6302906"/>
          </a:xfrm>
        </p:grpSpPr>
        <p:sp>
          <p:nvSpPr>
            <p:cNvPr id="4" name="Rounded Rectangle 3"/>
            <p:cNvSpPr/>
            <p:nvPr/>
          </p:nvSpPr>
          <p:spPr>
            <a:xfrm>
              <a:off x="4619111" y="366454"/>
              <a:ext cx="1656184" cy="1550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Hệ thống thu thập thông tin phục vụ hành khách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067944" y="980728"/>
              <a:ext cx="2207351" cy="5688632"/>
              <a:chOff x="4067944" y="980728"/>
              <a:chExt cx="2207351" cy="568863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599440" y="2060848"/>
                <a:ext cx="1675855" cy="4608512"/>
                <a:chOff x="4599440" y="2060848"/>
                <a:chExt cx="1675855" cy="460851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619111" y="2060848"/>
                  <a:ext cx="1656184" cy="46085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4724665" y="3284984"/>
                  <a:ext cx="1440160" cy="78135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>
                      <a:solidFill>
                        <a:schemeClr val="tx1"/>
                      </a:solidFill>
                    </a:rPr>
                    <a:t>Điều tiết giá vé tự động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4732604" y="4293096"/>
                  <a:ext cx="1440160" cy="9361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Căt chặng gộp chặng tự động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4707452" y="5455956"/>
                  <a:ext cx="1440160" cy="78135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Cấp phát chỗ tự động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599440" y="2360909"/>
                  <a:ext cx="157332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Hệ thống quản lý bán vé trung tâm</a:t>
                  </a:r>
                </a:p>
              </p:txBody>
            </p:sp>
          </p:grpSp>
          <p:sp>
            <p:nvSpPr>
              <p:cNvPr id="22" name="Left-Right Arrow 21"/>
              <p:cNvSpPr/>
              <p:nvPr/>
            </p:nvSpPr>
            <p:spPr>
              <a:xfrm>
                <a:off x="4067944" y="980728"/>
                <a:ext cx="527439" cy="348011"/>
              </a:xfrm>
              <a:prstGeom prst="leftRight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-Right Arrow 22"/>
              <p:cNvSpPr/>
              <p:nvPr/>
            </p:nvSpPr>
            <p:spPr>
              <a:xfrm>
                <a:off x="4067944" y="2136118"/>
                <a:ext cx="527439" cy="348011"/>
              </a:xfrm>
              <a:prstGeom prst="leftRight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ounded Rectangle 23"/>
          <p:cNvSpPr/>
          <p:nvPr/>
        </p:nvSpPr>
        <p:spPr>
          <a:xfrm>
            <a:off x="7807256" y="2201803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qua WEB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824193" y="2753478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qua tin nhắn điện thoại SMS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797740" y="3285244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trên điện thoại thông minh (SP)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799344" y="3803155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trên máy tự động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807256" y="473611"/>
            <a:ext cx="2825249" cy="4790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thông tin quan mạng xã hội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797740" y="1011875"/>
            <a:ext cx="2825249" cy="4790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thông tin qua tin nhắn điện thoại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807256" y="1575506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thông tin trên bảng điện tử đèn led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807256" y="5819379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soát vé online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816950" y="6323435"/>
            <a:ext cx="2825249" cy="43549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Cổng thông tin quốc tế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805714" y="4307211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cho đại lý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796198" y="4811267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cho đối tác vận chuyển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805714" y="5315323"/>
            <a:ext cx="2825249" cy="435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 bán vé tại cửa vé</a:t>
            </a:r>
          </a:p>
        </p:txBody>
      </p:sp>
      <p:sp>
        <p:nvSpPr>
          <p:cNvPr id="47" name="Left-Right Arrow 46"/>
          <p:cNvSpPr/>
          <p:nvPr/>
        </p:nvSpPr>
        <p:spPr>
          <a:xfrm>
            <a:off x="7360191" y="545620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7331159" y="1121684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7331159" y="1619249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>
            <a:off x="4207401" y="679665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>
            <a:off x="7360859" y="2273812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>
            <a:off x="7360859" y="2821329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7328013" y="3374714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>
            <a:off x="7345317" y="3846898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7345317" y="4379715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7331159" y="4889039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Right Arrow 56"/>
          <p:cNvSpPr/>
          <p:nvPr/>
        </p:nvSpPr>
        <p:spPr>
          <a:xfrm>
            <a:off x="7331159" y="5402809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>
            <a:off x="7328012" y="5886241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7328011" y="6413685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>
            <a:off x="5379522" y="3353932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5390897" y="3846898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5379522" y="4374073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>
            <a:off x="5366409" y="4889039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>
            <a:off x="5379522" y="5350898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>
            <a:off x="5379522" y="5863122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5379522" y="6367178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-Right Arrow 66"/>
          <p:cNvSpPr/>
          <p:nvPr/>
        </p:nvSpPr>
        <p:spPr>
          <a:xfrm>
            <a:off x="4187657" y="1338647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>
            <a:off x="4176325" y="1989987"/>
            <a:ext cx="468185" cy="34801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91744" y="-4654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ỨNG DỤNG</a:t>
            </a:r>
          </a:p>
        </p:txBody>
      </p:sp>
    </p:spTree>
    <p:extLst>
      <p:ext uri="{BB962C8B-B14F-4D97-AF65-F5344CB8AC3E}">
        <p14:creationId xmlns:p14="http://schemas.microsoft.com/office/powerpoint/2010/main" val="15100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559496" y="620689"/>
            <a:ext cx="5040560" cy="2736304"/>
          </a:xfrm>
          <a:prstGeom prst="flowChartProcess">
            <a:avLst/>
          </a:prstGeom>
          <a:noFill/>
          <a:ln>
            <a:solidFill>
              <a:schemeClr val="tx1">
                <a:lumMod val="75000"/>
                <a:lumOff val="25000"/>
                <a:alpha val="49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6672064" y="620689"/>
            <a:ext cx="1908212" cy="2736304"/>
          </a:xfrm>
          <a:prstGeom prst="flowChartProcess">
            <a:avLst/>
          </a:prstGeom>
          <a:noFill/>
          <a:ln>
            <a:solidFill>
              <a:schemeClr val="tx1">
                <a:alpha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688288" y="620689"/>
            <a:ext cx="1908212" cy="2736304"/>
          </a:xfrm>
          <a:prstGeom prst="flowChartProcess">
            <a:avLst/>
          </a:prstGeom>
          <a:noFill/>
          <a:ln>
            <a:solidFill>
              <a:schemeClr val="tx1">
                <a:alpha val="38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541494" y="3573017"/>
            <a:ext cx="9037004" cy="1802655"/>
          </a:xfrm>
          <a:prstGeom prst="flowChartProcess">
            <a:avLst/>
          </a:prstGeom>
          <a:noFill/>
          <a:ln>
            <a:solidFill>
              <a:schemeClr val="tx1">
                <a:lumMod val="75000"/>
                <a:lumOff val="25000"/>
                <a:alpha val="49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559496" y="5517232"/>
            <a:ext cx="9037004" cy="1152128"/>
          </a:xfrm>
          <a:prstGeom prst="flowChartProcess">
            <a:avLst/>
          </a:prstGeom>
          <a:noFill/>
          <a:ln>
            <a:solidFill>
              <a:schemeClr val="tx1">
                <a:lumMod val="75000"/>
                <a:lumOff val="25000"/>
                <a:alpha val="49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1744" y="9746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CÔNG NGHỆ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03512" y="737464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qua WEB</a:t>
            </a:r>
          </a:p>
        </p:txBody>
      </p:sp>
      <p:sp>
        <p:nvSpPr>
          <p:cNvPr id="14" name="Can 13"/>
          <p:cNvSpPr/>
          <p:nvPr/>
        </p:nvSpPr>
        <p:spPr>
          <a:xfrm>
            <a:off x="6059996" y="3645024"/>
            <a:ext cx="828092" cy="13092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ESB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03513" y="3701368"/>
            <a:ext cx="3468457" cy="536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và bán vé trung tâm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03512" y="4351249"/>
            <a:ext cx="3468457" cy="5614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Hệ thống thu thập thông tin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968208" y="3717033"/>
            <a:ext cx="2448272" cy="1031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Các hệ thống khác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03511" y="1066591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cho đại lý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703511" y="1398921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cho hãng du lịch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99644" y="2033138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quản lý khách hàng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03512" y="1717396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qua tin nhắn điện thoại SMS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703511" y="2671028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qua WEB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703512" y="2348880"/>
            <a:ext cx="4716524" cy="27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thông tin phục vụ khách hàng qua mạng xã hội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1559496" y="3034756"/>
            <a:ext cx="5040560" cy="312142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WebSphere platform (Java struts2)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798078" y="847129"/>
            <a:ext cx="1656184" cy="9799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trên điện thoại thông minh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784834" y="1994166"/>
            <a:ext cx="1656184" cy="9799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trên máy tự động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814302" y="847129"/>
            <a:ext cx="1656184" cy="9799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bán vé tại cửa hàng vé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804594" y="1994166"/>
            <a:ext cx="1656184" cy="9799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thông tin trên bảng Led 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6672065" y="3055992"/>
            <a:ext cx="1908212" cy="30100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Android-IOS-Winphone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8688288" y="3055992"/>
            <a:ext cx="1908212" cy="30100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FW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1537626" y="5063529"/>
            <a:ext cx="9040872" cy="312142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WebSphere platform (Java Spring /Hibernate)</a:t>
            </a:r>
          </a:p>
        </p:txBody>
      </p:sp>
      <p:sp>
        <p:nvSpPr>
          <p:cNvPr id="32" name="Can 31"/>
          <p:cNvSpPr/>
          <p:nvPr/>
        </p:nvSpPr>
        <p:spPr>
          <a:xfrm>
            <a:off x="1631504" y="5611510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Vé / chỗ ngồi</a:t>
            </a:r>
          </a:p>
        </p:txBody>
      </p:sp>
      <p:sp>
        <p:nvSpPr>
          <p:cNvPr id="33" name="Can 32"/>
          <p:cNvSpPr/>
          <p:nvPr/>
        </p:nvSpPr>
        <p:spPr>
          <a:xfrm>
            <a:off x="7032104" y="5611751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Hãng du lịch</a:t>
            </a:r>
          </a:p>
        </p:txBody>
      </p:sp>
      <p:sp>
        <p:nvSpPr>
          <p:cNvPr id="34" name="Can 33"/>
          <p:cNvSpPr/>
          <p:nvPr/>
        </p:nvSpPr>
        <p:spPr>
          <a:xfrm>
            <a:off x="8832304" y="5611751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Thông tin chạy tầu</a:t>
            </a:r>
          </a:p>
        </p:txBody>
      </p:sp>
      <p:sp>
        <p:nvSpPr>
          <p:cNvPr id="35" name="Can 34"/>
          <p:cNvSpPr/>
          <p:nvPr/>
        </p:nvSpPr>
        <p:spPr>
          <a:xfrm>
            <a:off x="5231904" y="5611751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Đại lý</a:t>
            </a:r>
          </a:p>
        </p:txBody>
      </p:sp>
      <p:sp>
        <p:nvSpPr>
          <p:cNvPr id="36" name="Can 35"/>
          <p:cNvSpPr/>
          <p:nvPr/>
        </p:nvSpPr>
        <p:spPr>
          <a:xfrm>
            <a:off x="3431704" y="5611751"/>
            <a:ext cx="1656184" cy="720080"/>
          </a:xfrm>
          <a:prstGeom prst="can">
            <a:avLst/>
          </a:prstGeom>
          <a:solidFill>
            <a:srgbClr val="45A0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Hành khách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1559496" y="6411392"/>
            <a:ext cx="9040872" cy="257968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Oracle DB</a:t>
            </a:r>
          </a:p>
        </p:txBody>
      </p:sp>
      <p:sp>
        <p:nvSpPr>
          <p:cNvPr id="38" name="Left-Right Arrow 37"/>
          <p:cNvSpPr/>
          <p:nvPr/>
        </p:nvSpPr>
        <p:spPr>
          <a:xfrm>
            <a:off x="5245557" y="3824548"/>
            <a:ext cx="700850" cy="329968"/>
          </a:xfrm>
          <a:prstGeom prst="left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>
            <a:off x="5245557" y="4474343"/>
            <a:ext cx="700850" cy="329968"/>
          </a:xfrm>
          <a:prstGeom prst="left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 Arrow 39"/>
          <p:cNvSpPr/>
          <p:nvPr/>
        </p:nvSpPr>
        <p:spPr>
          <a:xfrm>
            <a:off x="7004772" y="4154516"/>
            <a:ext cx="859348" cy="319827"/>
          </a:xfrm>
          <a:prstGeom prst="left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1524000" y="3097989"/>
            <a:ext cx="9144000" cy="3805789"/>
            <a:chOff x="0" y="3068960"/>
            <a:chExt cx="9144000" cy="3805789"/>
          </a:xfrm>
        </p:grpSpPr>
        <p:sp>
          <p:nvSpPr>
            <p:cNvPr id="122" name="Flowchart: Process 121"/>
            <p:cNvSpPr/>
            <p:nvPr/>
          </p:nvSpPr>
          <p:spPr>
            <a:xfrm>
              <a:off x="0" y="3078580"/>
              <a:ext cx="9144000" cy="3796169"/>
            </a:xfrm>
            <a:prstGeom prst="flowChartProcess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67544" y="3089325"/>
              <a:ext cx="8655609" cy="3749862"/>
              <a:chOff x="93552" y="2865386"/>
              <a:chExt cx="8862059" cy="3952315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152298" y="2865386"/>
                <a:ext cx="8803313" cy="1356264"/>
                <a:chOff x="142131" y="3140968"/>
                <a:chExt cx="8803313" cy="1356264"/>
              </a:xfrm>
            </p:grpSpPr>
            <p:pic>
              <p:nvPicPr>
                <p:cNvPr id="15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5355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2173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5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8158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6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4976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7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3980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8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0798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9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2086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8904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1" name="TextBox 160"/>
                <p:cNvSpPr txBox="1"/>
                <p:nvPr/>
              </p:nvSpPr>
              <p:spPr>
                <a:xfrm>
                  <a:off x="539552" y="3621365"/>
                  <a:ext cx="1829534" cy="68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bán vé điện tử tập trung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587007" y="3621365"/>
                  <a:ext cx="1840977" cy="68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thông tin phục  vụ khách hàng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842277" y="3623816"/>
                  <a:ext cx="1817955" cy="486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trục tích hợp nghành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6971979" y="3632324"/>
                  <a:ext cx="1488453" cy="68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hỗ trợ thanh toán trực tuyến</a:t>
                  </a:r>
                </a:p>
              </p:txBody>
            </p:sp>
            <p:sp>
              <p:nvSpPr>
                <p:cNvPr id="165" name="Flowchart: Process 164"/>
                <p:cNvSpPr/>
                <p:nvPr/>
              </p:nvSpPr>
              <p:spPr>
                <a:xfrm>
                  <a:off x="151262" y="3140968"/>
                  <a:ext cx="8794182" cy="1356264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lowchart: Process 165"/>
                <p:cNvSpPr/>
                <p:nvPr/>
              </p:nvSpPr>
              <p:spPr>
                <a:xfrm>
                  <a:off x="142131" y="4278655"/>
                  <a:ext cx="8798661" cy="21857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ứng dụng trung tâm</a:t>
                  </a: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39708" y="4221088"/>
                <a:ext cx="8805736" cy="1384767"/>
                <a:chOff x="139708" y="4221088"/>
                <a:chExt cx="8805736" cy="1384767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1982626" y="4283532"/>
                  <a:ext cx="559388" cy="517060"/>
                  <a:chOff x="683568" y="6021288"/>
                  <a:chExt cx="740218" cy="647701"/>
                </a:xfrm>
              </p:grpSpPr>
              <p:pic>
                <p:nvPicPr>
                  <p:cNvPr id="15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44" name="Flowchart: Process 143"/>
                <p:cNvSpPr/>
                <p:nvPr/>
              </p:nvSpPr>
              <p:spPr>
                <a:xfrm>
                  <a:off x="151262" y="4221088"/>
                  <a:ext cx="8794182" cy="1384767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1405620" y="4725144"/>
                  <a:ext cx="1829534" cy="68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bán vé trực tuyến</a:t>
                  </a:r>
                </a:p>
              </p:txBody>
            </p:sp>
            <p:grpSp>
              <p:nvGrpSpPr>
                <p:cNvPr id="146" name="Group 145"/>
                <p:cNvGrpSpPr/>
                <p:nvPr/>
              </p:nvGrpSpPr>
              <p:grpSpPr>
                <a:xfrm>
                  <a:off x="6432027" y="4293094"/>
                  <a:ext cx="559388" cy="517062"/>
                  <a:chOff x="683568" y="6021285"/>
                  <a:chExt cx="740218" cy="647704"/>
                </a:xfrm>
              </p:grpSpPr>
              <p:pic>
                <p:nvPicPr>
                  <p:cNvPr id="14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5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5855021" y="4727595"/>
                  <a:ext cx="1829534" cy="68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 thông tin cho khách hàng</a:t>
                  </a:r>
                </a:p>
              </p:txBody>
            </p:sp>
            <p:sp>
              <p:nvSpPr>
                <p:cNvPr id="148" name="Flowchart: Process 147"/>
                <p:cNvSpPr/>
                <p:nvPr/>
              </p:nvSpPr>
              <p:spPr>
                <a:xfrm>
                  <a:off x="139708" y="5326608"/>
                  <a:ext cx="8798661" cy="27924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Database</a:t>
                  </a: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93552" y="5607058"/>
                <a:ext cx="8847869" cy="1210643"/>
                <a:chOff x="114966" y="5621572"/>
                <a:chExt cx="8847869" cy="1210643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114966" y="5621572"/>
                  <a:ext cx="8847869" cy="1210643"/>
                  <a:chOff x="97575" y="4221088"/>
                  <a:chExt cx="8847869" cy="1482438"/>
                </a:xfrm>
              </p:grpSpPr>
              <p:pic>
                <p:nvPicPr>
                  <p:cNvPr id="13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0875" y="4303042"/>
                    <a:ext cx="403094" cy="5170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8" name="Flowchart: Process 137"/>
                  <p:cNvSpPr/>
                  <p:nvPr/>
                </p:nvSpPr>
                <p:spPr>
                  <a:xfrm>
                    <a:off x="151262" y="4221088"/>
                    <a:ext cx="8794182" cy="1442713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  <a:alpha val="49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97575" y="4769297"/>
                    <a:ext cx="1829534" cy="595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dữ liệu  dùng chung</a:t>
                    </a:r>
                  </a:p>
                </p:txBody>
              </p:sp>
              <p:pic>
                <p:nvPicPr>
                  <p:cNvPr id="14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37440" y="4297382"/>
                    <a:ext cx="465912" cy="7283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5461379" y="4962589"/>
                    <a:ext cx="1829534" cy="3574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AD</a:t>
                    </a:r>
                  </a:p>
                </p:txBody>
              </p:sp>
              <p:sp>
                <p:nvSpPr>
                  <p:cNvPr id="142" name="Flowchart: Process 141"/>
                  <p:cNvSpPr/>
                  <p:nvPr/>
                </p:nvSpPr>
                <p:spPr>
                  <a:xfrm>
                    <a:off x="139708" y="5396354"/>
                    <a:ext cx="8798661" cy="307172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>
                        <a:solidFill>
                          <a:schemeClr val="tx1"/>
                        </a:solidFill>
                      </a:rPr>
                      <a:t>Máy chủ lớp vận hành giám sát</a:t>
                    </a:r>
                  </a:p>
                </p:txBody>
              </p:sp>
            </p:grpSp>
            <p:pic>
              <p:nvPicPr>
                <p:cNvPr id="13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11688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" name="TextBox 131"/>
                <p:cNvSpPr txBox="1"/>
                <p:nvPr/>
              </p:nvSpPr>
              <p:spPr>
                <a:xfrm>
                  <a:off x="1878388" y="6140204"/>
                  <a:ext cx="1829534" cy="291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Virus</a:t>
                  </a:r>
                </a:p>
              </p:txBody>
            </p:sp>
            <p:pic>
              <p:nvPicPr>
                <p:cNvPr id="13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9196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" name="TextBox 133"/>
                <p:cNvSpPr txBox="1"/>
                <p:nvPr/>
              </p:nvSpPr>
              <p:spPr>
                <a:xfrm>
                  <a:off x="3635896" y="6140204"/>
                  <a:ext cx="1829534" cy="486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quản lý giám sát ứng dụng</a:t>
                  </a:r>
                </a:p>
              </p:txBody>
            </p:sp>
            <p:pic>
              <p:nvPicPr>
                <p:cNvPr id="135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5580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092280" y="6202726"/>
                  <a:ext cx="1829534" cy="291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Mail</a:t>
                  </a:r>
                </a:p>
              </p:txBody>
            </p:sp>
          </p:grpSp>
        </p:grpSp>
        <p:sp>
          <p:nvSpPr>
            <p:cNvPr id="123" name="Flowchart: Process 122"/>
            <p:cNvSpPr/>
            <p:nvPr/>
          </p:nvSpPr>
          <p:spPr>
            <a:xfrm rot="16200000">
              <a:off x="-1618646" y="4687607"/>
              <a:ext cx="3771131" cy="53383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Internet Zone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524002" y="382269"/>
            <a:ext cx="9133559" cy="2710699"/>
            <a:chOff x="1" y="382268"/>
            <a:chExt cx="9133559" cy="2710699"/>
          </a:xfrm>
        </p:grpSpPr>
        <p:grpSp>
          <p:nvGrpSpPr>
            <p:cNvPr id="204" name="Group 203"/>
            <p:cNvGrpSpPr/>
            <p:nvPr/>
          </p:nvGrpSpPr>
          <p:grpSpPr>
            <a:xfrm>
              <a:off x="467544" y="382268"/>
              <a:ext cx="8666016" cy="2710699"/>
              <a:chOff x="107504" y="636451"/>
              <a:chExt cx="8860928" cy="320779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07504" y="636451"/>
                <a:ext cx="8856984" cy="1759172"/>
                <a:chOff x="107504" y="908721"/>
                <a:chExt cx="8856984" cy="1759171"/>
              </a:xfrm>
            </p:grpSpPr>
            <p:grpSp>
              <p:nvGrpSpPr>
                <p:cNvPr id="217" name="Group 216"/>
                <p:cNvGrpSpPr/>
                <p:nvPr/>
              </p:nvGrpSpPr>
              <p:grpSpPr>
                <a:xfrm>
                  <a:off x="491259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3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18" name="Group 217"/>
                <p:cNvGrpSpPr/>
                <p:nvPr/>
              </p:nvGrpSpPr>
              <p:grpSpPr>
                <a:xfrm>
                  <a:off x="2247606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3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406794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3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6035301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3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793948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2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2" name="Flowchart: Process 221"/>
                <p:cNvSpPr/>
                <p:nvPr/>
              </p:nvSpPr>
              <p:spPr>
                <a:xfrm>
                  <a:off x="170306" y="908721"/>
                  <a:ext cx="8794182" cy="1759171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Flowchart: Process 222"/>
                <p:cNvSpPr/>
                <p:nvPr/>
              </p:nvSpPr>
              <p:spPr>
                <a:xfrm>
                  <a:off x="170306" y="2383364"/>
                  <a:ext cx="8794182" cy="28452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kết nối Internet</a:t>
                  </a:r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107504" y="1682224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WEB kết nối hệ thống bán vé</a:t>
                  </a:r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1787403" y="1682224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tại nhà ga</a:t>
                  </a: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3474125" y="1679600"/>
                  <a:ext cx="1817955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cào thiết bị di động</a:t>
                  </a: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5646119" y="1666900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cho đại lý</a:t>
                  </a:r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7452320" y="1666900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tin cho hành khách</a:t>
                  </a: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169771" y="2466057"/>
                <a:ext cx="8798661" cy="1378186"/>
                <a:chOff x="169771" y="2466057"/>
                <a:chExt cx="8798661" cy="1378186"/>
              </a:xfrm>
            </p:grpSpPr>
            <p:sp>
              <p:nvSpPr>
                <p:cNvPr id="207" name="Flowchart: Process 206"/>
                <p:cNvSpPr/>
                <p:nvPr/>
              </p:nvSpPr>
              <p:spPr>
                <a:xfrm>
                  <a:off x="169771" y="2466057"/>
                  <a:ext cx="8794182" cy="1378186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247606" y="2510892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21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1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6138710" y="2510893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21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1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1939802" y="3086956"/>
                  <a:ext cx="1488453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bán vé</a:t>
                  </a: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411210" y="3086956"/>
                  <a:ext cx="2195218" cy="546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thông tin cho khách hàng</a:t>
                  </a:r>
                </a:p>
              </p:txBody>
            </p:sp>
            <p:sp>
              <p:nvSpPr>
                <p:cNvPr id="212" name="Flowchart: Process 211"/>
                <p:cNvSpPr/>
                <p:nvPr/>
              </p:nvSpPr>
              <p:spPr>
                <a:xfrm>
                  <a:off x="169771" y="3585582"/>
                  <a:ext cx="8798661" cy="258661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ứng dụng WEB	</a:t>
                  </a:r>
                </a:p>
              </p:txBody>
            </p:sp>
          </p:grpSp>
        </p:grpSp>
        <p:sp>
          <p:nvSpPr>
            <p:cNvPr id="239" name="Flowchart: Process 238"/>
            <p:cNvSpPr/>
            <p:nvPr/>
          </p:nvSpPr>
          <p:spPr>
            <a:xfrm rot="16200000">
              <a:off x="-1077450" y="1459719"/>
              <a:ext cx="2688740" cy="53383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DMZ Zone</a:t>
              </a: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7478666" y="-41898"/>
            <a:ext cx="406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HẠ TẦNG MÁY CHỦ</a:t>
            </a:r>
          </a:p>
        </p:txBody>
      </p:sp>
    </p:spTree>
    <p:extLst>
      <p:ext uri="{BB962C8B-B14F-4D97-AF65-F5344CB8AC3E}">
        <p14:creationId xmlns:p14="http://schemas.microsoft.com/office/powerpoint/2010/main" val="16042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312024" y="359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HẠ TẦNG MÁY CHỦ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2692897" y="2878507"/>
            <a:ext cx="6849285" cy="3805789"/>
            <a:chOff x="0" y="3068960"/>
            <a:chExt cx="9144000" cy="3805789"/>
          </a:xfrm>
        </p:grpSpPr>
        <p:sp>
          <p:nvSpPr>
            <p:cNvPr id="112" name="Flowchart: Process 111"/>
            <p:cNvSpPr/>
            <p:nvPr/>
          </p:nvSpPr>
          <p:spPr>
            <a:xfrm>
              <a:off x="0" y="3078580"/>
              <a:ext cx="9144000" cy="3796169"/>
            </a:xfrm>
            <a:prstGeom prst="flowChartProcess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467544" y="3089325"/>
              <a:ext cx="8655609" cy="3749862"/>
              <a:chOff x="93552" y="2865386"/>
              <a:chExt cx="8862059" cy="395231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52298" y="2865386"/>
                <a:ext cx="8803313" cy="1550895"/>
                <a:chOff x="142131" y="3140968"/>
                <a:chExt cx="8803313" cy="1550895"/>
              </a:xfrm>
            </p:grpSpPr>
            <p:pic>
              <p:nvPicPr>
                <p:cNvPr id="14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5355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2173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8158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4976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5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3980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6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0798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7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2086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8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8904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539552" y="3621365"/>
                  <a:ext cx="1829534" cy="875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bán vé điện tử tập trung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587006" y="3621365"/>
                  <a:ext cx="1840978" cy="1070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thông tin phục  vụ khách hàng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4842278" y="3623816"/>
                  <a:ext cx="1817955" cy="486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trục tích hợp nghành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971980" y="3632324"/>
                  <a:ext cx="1488453" cy="875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hỗ trợ thanh toán trực tuyến</a:t>
                  </a:r>
                </a:p>
              </p:txBody>
            </p:sp>
            <p:sp>
              <p:nvSpPr>
                <p:cNvPr id="153" name="Flowchart: Process 152"/>
                <p:cNvSpPr/>
                <p:nvPr/>
              </p:nvSpPr>
              <p:spPr>
                <a:xfrm>
                  <a:off x="151262" y="3140968"/>
                  <a:ext cx="8794182" cy="1356264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lowchart: Process 153"/>
                <p:cNvSpPr/>
                <p:nvPr/>
              </p:nvSpPr>
              <p:spPr>
                <a:xfrm>
                  <a:off x="142131" y="4278655"/>
                  <a:ext cx="8798661" cy="21857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ứng dụng trung tâm</a:t>
                  </a: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39708" y="4221088"/>
                <a:ext cx="8805736" cy="1384767"/>
                <a:chOff x="139708" y="4221088"/>
                <a:chExt cx="8805736" cy="138476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1982626" y="4283532"/>
                  <a:ext cx="559388" cy="517060"/>
                  <a:chOff x="683568" y="6021288"/>
                  <a:chExt cx="740218" cy="647701"/>
                </a:xfrm>
              </p:grpSpPr>
              <p:pic>
                <p:nvPicPr>
                  <p:cNvPr id="13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32" name="Flowchart: Process 131"/>
                <p:cNvSpPr/>
                <p:nvPr/>
              </p:nvSpPr>
              <p:spPr>
                <a:xfrm>
                  <a:off x="151262" y="4221088"/>
                  <a:ext cx="8794182" cy="1384767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1405621" y="4725144"/>
                  <a:ext cx="1829534" cy="875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bán vé trực tuyến</a:t>
                  </a:r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6432027" y="4293094"/>
                  <a:ext cx="559388" cy="517062"/>
                  <a:chOff x="683568" y="6021285"/>
                  <a:chExt cx="740218" cy="647704"/>
                </a:xfrm>
              </p:grpSpPr>
              <p:pic>
                <p:nvPicPr>
                  <p:cNvPr id="13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5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35" name="TextBox 134"/>
                <p:cNvSpPr txBox="1"/>
                <p:nvPr/>
              </p:nvSpPr>
              <p:spPr>
                <a:xfrm>
                  <a:off x="5855020" y="4727595"/>
                  <a:ext cx="1829534" cy="8758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 thông tin cho khách hàng</a:t>
                  </a:r>
                </a:p>
              </p:txBody>
            </p:sp>
            <p:sp>
              <p:nvSpPr>
                <p:cNvPr id="136" name="Flowchart: Process 135"/>
                <p:cNvSpPr/>
                <p:nvPr/>
              </p:nvSpPr>
              <p:spPr>
                <a:xfrm>
                  <a:off x="139708" y="5326608"/>
                  <a:ext cx="8798661" cy="27924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Database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93552" y="5607058"/>
                <a:ext cx="8847869" cy="1210643"/>
                <a:chOff x="114966" y="5621572"/>
                <a:chExt cx="8847869" cy="1210643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14966" y="5621572"/>
                  <a:ext cx="8847869" cy="1210643"/>
                  <a:chOff x="97575" y="4221088"/>
                  <a:chExt cx="8847869" cy="1482438"/>
                </a:xfrm>
              </p:grpSpPr>
              <p:pic>
                <p:nvPicPr>
                  <p:cNvPr id="12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0875" y="4303042"/>
                    <a:ext cx="403094" cy="5170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6" name="Flowchart: Process 125"/>
                  <p:cNvSpPr/>
                  <p:nvPr/>
                </p:nvSpPr>
                <p:spPr>
                  <a:xfrm>
                    <a:off x="151262" y="4221088"/>
                    <a:ext cx="8794182" cy="1442713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  <a:alpha val="49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7575" y="4769297"/>
                    <a:ext cx="1829534" cy="595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dữ liệu  dùng chung</a:t>
                    </a:r>
                  </a:p>
                </p:txBody>
              </p:sp>
              <p:pic>
                <p:nvPicPr>
                  <p:cNvPr id="12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37440" y="4297382"/>
                    <a:ext cx="465912" cy="7283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461379" y="4962589"/>
                    <a:ext cx="1829534" cy="3574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AD</a:t>
                    </a:r>
                  </a:p>
                </p:txBody>
              </p:sp>
              <p:sp>
                <p:nvSpPr>
                  <p:cNvPr id="130" name="Flowchart: Process 129"/>
                  <p:cNvSpPr/>
                  <p:nvPr/>
                </p:nvSpPr>
                <p:spPr>
                  <a:xfrm>
                    <a:off x="139708" y="5396354"/>
                    <a:ext cx="8798661" cy="307172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>
                        <a:solidFill>
                          <a:schemeClr val="tx1"/>
                        </a:solidFill>
                      </a:rPr>
                      <a:t>Máy chủ lớp vận hành giám sát</a:t>
                    </a:r>
                  </a:p>
                </p:txBody>
              </p:sp>
            </p:grpSp>
            <p:pic>
              <p:nvPicPr>
                <p:cNvPr id="11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11688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1878389" y="6140204"/>
                  <a:ext cx="1829534" cy="291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Virus</a:t>
                  </a:r>
                </a:p>
              </p:txBody>
            </p:sp>
            <p:pic>
              <p:nvPicPr>
                <p:cNvPr id="12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9196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2" name="TextBox 121"/>
                <p:cNvSpPr txBox="1"/>
                <p:nvPr/>
              </p:nvSpPr>
              <p:spPr>
                <a:xfrm>
                  <a:off x="3635895" y="6140204"/>
                  <a:ext cx="1829534" cy="68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quản lý giám sát ứng dụng</a:t>
                  </a:r>
                </a:p>
              </p:txBody>
            </p:sp>
            <p:pic>
              <p:nvPicPr>
                <p:cNvPr id="12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5580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4" name="TextBox 123"/>
                <p:cNvSpPr txBox="1"/>
                <p:nvPr/>
              </p:nvSpPr>
              <p:spPr>
                <a:xfrm>
                  <a:off x="7092280" y="6202726"/>
                  <a:ext cx="1829534" cy="291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Mail</a:t>
                  </a:r>
                </a:p>
              </p:txBody>
            </p:sp>
          </p:grpSp>
        </p:grpSp>
        <p:sp>
          <p:nvSpPr>
            <p:cNvPr id="114" name="Flowchart: Process 113"/>
            <p:cNvSpPr/>
            <p:nvPr/>
          </p:nvSpPr>
          <p:spPr>
            <a:xfrm rot="16200000">
              <a:off x="-1618646" y="4687607"/>
              <a:ext cx="3771131" cy="53383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Internet Zone</a:t>
              </a:r>
            </a:p>
          </p:txBody>
        </p:sp>
      </p:grpSp>
      <p:sp>
        <p:nvSpPr>
          <p:cNvPr id="192" name="Flowchart: Process 191"/>
          <p:cNvSpPr/>
          <p:nvPr/>
        </p:nvSpPr>
        <p:spPr>
          <a:xfrm>
            <a:off x="1524000" y="764704"/>
            <a:ext cx="9144000" cy="418972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1496952" y="620689"/>
            <a:ext cx="9171048" cy="4392488"/>
            <a:chOff x="2" y="382267"/>
            <a:chExt cx="9133558" cy="2710700"/>
          </a:xfrm>
        </p:grpSpPr>
        <p:grpSp>
          <p:nvGrpSpPr>
            <p:cNvPr id="231" name="Group 230"/>
            <p:cNvGrpSpPr/>
            <p:nvPr/>
          </p:nvGrpSpPr>
          <p:grpSpPr>
            <a:xfrm>
              <a:off x="467544" y="382268"/>
              <a:ext cx="8666016" cy="2710699"/>
              <a:chOff x="107504" y="636451"/>
              <a:chExt cx="8860928" cy="3207792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107504" y="636451"/>
                <a:ext cx="8856984" cy="1759172"/>
                <a:chOff x="107504" y="908721"/>
                <a:chExt cx="8856984" cy="1759171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491259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6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2247606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6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406794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6035301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5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793948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25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50" name="Flowchart: Process 249"/>
                <p:cNvSpPr/>
                <p:nvPr/>
              </p:nvSpPr>
              <p:spPr>
                <a:xfrm>
                  <a:off x="170306" y="908721"/>
                  <a:ext cx="8794182" cy="1759171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Flowchart: Process 250"/>
                <p:cNvSpPr/>
                <p:nvPr/>
              </p:nvSpPr>
              <p:spPr>
                <a:xfrm>
                  <a:off x="170306" y="2383364"/>
                  <a:ext cx="8794182" cy="28452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kết nối Internet</a:t>
                  </a: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107504" y="1682224"/>
                  <a:ext cx="1488453" cy="47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WEB kết nối hệ thống bán vé</a:t>
                  </a: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1787403" y="1682224"/>
                  <a:ext cx="1488453" cy="337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tại nhà ga</a:t>
                  </a:r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3474125" y="1679600"/>
                  <a:ext cx="1817955" cy="47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cào thiết bị di động</a:t>
                  </a:r>
                </a:p>
              </p:txBody>
            </p:sp>
            <p:sp>
              <p:nvSpPr>
                <p:cNvPr id="255" name="TextBox 254"/>
                <p:cNvSpPr txBox="1"/>
                <p:nvPr/>
              </p:nvSpPr>
              <p:spPr>
                <a:xfrm>
                  <a:off x="5646119" y="1666900"/>
                  <a:ext cx="1488453" cy="47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cho đại lý</a:t>
                  </a: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7452320" y="1666900"/>
                  <a:ext cx="1488453" cy="47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tin cho hành khách</a:t>
                  </a: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169771" y="2466057"/>
                <a:ext cx="8798661" cy="1378186"/>
                <a:chOff x="169771" y="2466057"/>
                <a:chExt cx="8798661" cy="1378186"/>
              </a:xfrm>
            </p:grpSpPr>
            <p:sp>
              <p:nvSpPr>
                <p:cNvPr id="235" name="Flowchart: Process 234"/>
                <p:cNvSpPr/>
                <p:nvPr/>
              </p:nvSpPr>
              <p:spPr>
                <a:xfrm>
                  <a:off x="169771" y="2466057"/>
                  <a:ext cx="8794182" cy="1378186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6" name="Group 235"/>
                <p:cNvGrpSpPr/>
                <p:nvPr/>
              </p:nvGrpSpPr>
              <p:grpSpPr>
                <a:xfrm>
                  <a:off x="2247606" y="2510892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24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6138710" y="2510893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24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38" name="TextBox 237"/>
                <p:cNvSpPr txBox="1"/>
                <p:nvPr/>
              </p:nvSpPr>
              <p:spPr>
                <a:xfrm>
                  <a:off x="1939802" y="3086956"/>
                  <a:ext cx="1488453" cy="337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bán vé</a:t>
                  </a: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5411210" y="3086956"/>
                  <a:ext cx="2195218" cy="337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thông tin cho khách hàng</a:t>
                  </a:r>
                </a:p>
              </p:txBody>
            </p:sp>
            <p:sp>
              <p:nvSpPr>
                <p:cNvPr id="240" name="Flowchart: Process 239"/>
                <p:cNvSpPr/>
                <p:nvPr/>
              </p:nvSpPr>
              <p:spPr>
                <a:xfrm>
                  <a:off x="169771" y="3585582"/>
                  <a:ext cx="8798661" cy="258661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ứng dụng WEB	</a:t>
                  </a:r>
                </a:p>
              </p:txBody>
            </p:sp>
          </p:grpSp>
        </p:grpSp>
        <p:sp>
          <p:nvSpPr>
            <p:cNvPr id="232" name="Flowchart: Process 231"/>
            <p:cNvSpPr/>
            <p:nvPr/>
          </p:nvSpPr>
          <p:spPr>
            <a:xfrm rot="16200000">
              <a:off x="-1088429" y="1470698"/>
              <a:ext cx="2710699" cy="53383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DMZ 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7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6312024" y="359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HẠ TẦNG MÁY CHỦ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434520" y="574285"/>
            <a:ext cx="7333888" cy="2717096"/>
            <a:chOff x="1" y="382268"/>
            <a:chExt cx="9133559" cy="2717096"/>
          </a:xfrm>
        </p:grpSpPr>
        <p:grpSp>
          <p:nvGrpSpPr>
            <p:cNvPr id="87" name="Group 86"/>
            <p:cNvGrpSpPr/>
            <p:nvPr/>
          </p:nvGrpSpPr>
          <p:grpSpPr>
            <a:xfrm>
              <a:off x="467544" y="382268"/>
              <a:ext cx="8666016" cy="2717096"/>
              <a:chOff x="107504" y="636451"/>
              <a:chExt cx="8860928" cy="321536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07504" y="636451"/>
                <a:ext cx="8856984" cy="1759172"/>
                <a:chOff x="107504" y="908721"/>
                <a:chExt cx="8856984" cy="1759171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91259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247606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406794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1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035301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1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7939484" y="1044577"/>
                  <a:ext cx="740218" cy="608083"/>
                  <a:chOff x="683568" y="6021288"/>
                  <a:chExt cx="740218" cy="735780"/>
                </a:xfrm>
              </p:grpSpPr>
              <p:pic>
                <p:nvPicPr>
                  <p:cNvPr id="11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06" name="Flowchart: Process 105"/>
                <p:cNvSpPr/>
                <p:nvPr/>
              </p:nvSpPr>
              <p:spPr>
                <a:xfrm>
                  <a:off x="170306" y="908721"/>
                  <a:ext cx="8794182" cy="1759171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lowchart: Process 106"/>
                <p:cNvSpPr/>
                <p:nvPr/>
              </p:nvSpPr>
              <p:spPr>
                <a:xfrm>
                  <a:off x="170306" y="2383364"/>
                  <a:ext cx="8794182" cy="28452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kết nối Internet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07504" y="1682224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WEB kết nối hệ thống bán vé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787403" y="1682224"/>
                  <a:ext cx="1488453" cy="764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tại nhà ga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474125" y="1679600"/>
                  <a:ext cx="1817954" cy="983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cào thiết bị di động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46118" y="1666900"/>
                  <a:ext cx="1488453" cy="983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bán vé cho đại lý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7452319" y="1666900"/>
                  <a:ext cx="1488453" cy="983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kết nối hệ thống tin cho hành khách</a:t>
                  </a: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69771" y="2466057"/>
                <a:ext cx="8798661" cy="1385756"/>
                <a:chOff x="169771" y="2466057"/>
                <a:chExt cx="8798661" cy="1385756"/>
              </a:xfrm>
            </p:grpSpPr>
            <p:sp>
              <p:nvSpPr>
                <p:cNvPr id="91" name="Flowchart: Process 90"/>
                <p:cNvSpPr/>
                <p:nvPr/>
              </p:nvSpPr>
              <p:spPr>
                <a:xfrm>
                  <a:off x="169771" y="2466057"/>
                  <a:ext cx="8794182" cy="1378186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/>
                <p:cNvGrpSpPr/>
                <p:nvPr/>
              </p:nvGrpSpPr>
              <p:grpSpPr>
                <a:xfrm>
                  <a:off x="2247606" y="2510892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9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6138710" y="2510893"/>
                  <a:ext cx="740218" cy="608083"/>
                  <a:chOff x="683568" y="5930560"/>
                  <a:chExt cx="740218" cy="735780"/>
                </a:xfrm>
              </p:grpSpPr>
              <p:pic>
                <p:nvPicPr>
                  <p:cNvPr id="9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593056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018640"/>
                    <a:ext cx="533400" cy="647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1939802" y="3086956"/>
                  <a:ext cx="1488453" cy="764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bán vé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5411210" y="3086956"/>
                  <a:ext cx="2195218" cy="764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tích hợp hệ thống thông tin cho khách hàng</a:t>
                  </a:r>
                </a:p>
              </p:txBody>
            </p:sp>
            <p:sp>
              <p:nvSpPr>
                <p:cNvPr id="96" name="Flowchart: Process 95"/>
                <p:cNvSpPr/>
                <p:nvPr/>
              </p:nvSpPr>
              <p:spPr>
                <a:xfrm>
                  <a:off x="169771" y="3585582"/>
                  <a:ext cx="8798661" cy="258661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ứng dụng WEB	</a:t>
                  </a:r>
                </a:p>
              </p:txBody>
            </p:sp>
          </p:grpSp>
        </p:grpSp>
        <p:sp>
          <p:nvSpPr>
            <p:cNvPr id="88" name="Flowchart: Process 87"/>
            <p:cNvSpPr/>
            <p:nvPr/>
          </p:nvSpPr>
          <p:spPr>
            <a:xfrm rot="16200000">
              <a:off x="-1077450" y="1459719"/>
              <a:ext cx="2688740" cy="53383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DMZ Zone</a:t>
              </a:r>
            </a:p>
          </p:txBody>
        </p:sp>
      </p:grpSp>
      <p:sp>
        <p:nvSpPr>
          <p:cNvPr id="123" name="Flowchart: Process 122"/>
          <p:cNvSpPr/>
          <p:nvPr/>
        </p:nvSpPr>
        <p:spPr>
          <a:xfrm>
            <a:off x="1524000" y="1861305"/>
            <a:ext cx="9144000" cy="49966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516970" y="1837820"/>
            <a:ext cx="9144000" cy="5047564"/>
            <a:chOff x="0" y="3068959"/>
            <a:chExt cx="9144000" cy="3771132"/>
          </a:xfrm>
        </p:grpSpPr>
        <p:sp>
          <p:nvSpPr>
            <p:cNvPr id="125" name="Flowchart: Process 124"/>
            <p:cNvSpPr/>
            <p:nvPr/>
          </p:nvSpPr>
          <p:spPr>
            <a:xfrm>
              <a:off x="0" y="3068959"/>
              <a:ext cx="9144000" cy="3692202"/>
            </a:xfrm>
            <a:prstGeom prst="flowChartProcess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67544" y="3089325"/>
              <a:ext cx="8655609" cy="3749862"/>
              <a:chOff x="93552" y="2865386"/>
              <a:chExt cx="8862059" cy="395231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52298" y="2865386"/>
                <a:ext cx="8803313" cy="1356264"/>
                <a:chOff x="142131" y="3140968"/>
                <a:chExt cx="8803313" cy="1356264"/>
              </a:xfrm>
            </p:grpSpPr>
            <p:pic>
              <p:nvPicPr>
                <p:cNvPr id="15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5355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5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2173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8158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7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4976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8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3980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0798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2086" y="3140968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8904" y="3213761"/>
                  <a:ext cx="400751" cy="402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" name="TextBox 161"/>
                <p:cNvSpPr txBox="1"/>
                <p:nvPr/>
              </p:nvSpPr>
              <p:spPr>
                <a:xfrm>
                  <a:off x="539552" y="3621365"/>
                  <a:ext cx="1829534" cy="508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bán vé điện tử tập trung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87007" y="3621365"/>
                  <a:ext cx="1840977" cy="508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application hệ thống thông tin phục  vụ khách hàng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4842277" y="3623816"/>
                  <a:ext cx="1817955" cy="363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trục tích hợp nghành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6971979" y="3632324"/>
                  <a:ext cx="1488453" cy="508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hỗ trợ thanh toán trực tuyến</a:t>
                  </a:r>
                </a:p>
              </p:txBody>
            </p:sp>
            <p:sp>
              <p:nvSpPr>
                <p:cNvPr id="166" name="Flowchart: Process 165"/>
                <p:cNvSpPr/>
                <p:nvPr/>
              </p:nvSpPr>
              <p:spPr>
                <a:xfrm>
                  <a:off x="151262" y="3140968"/>
                  <a:ext cx="8794182" cy="1356264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lowchart: Process 166"/>
                <p:cNvSpPr/>
                <p:nvPr/>
              </p:nvSpPr>
              <p:spPr>
                <a:xfrm>
                  <a:off x="142131" y="4278655"/>
                  <a:ext cx="8798661" cy="21857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ứng dụng trung tâm</a:t>
                  </a: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39708" y="4221088"/>
                <a:ext cx="8805736" cy="1384767"/>
                <a:chOff x="139708" y="4221088"/>
                <a:chExt cx="8805736" cy="138476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982626" y="4283532"/>
                  <a:ext cx="559388" cy="517060"/>
                  <a:chOff x="683568" y="6021288"/>
                  <a:chExt cx="740218" cy="647701"/>
                </a:xfrm>
              </p:grpSpPr>
              <p:pic>
                <p:nvPicPr>
                  <p:cNvPr id="15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45" name="Flowchart: Process 144"/>
                <p:cNvSpPr/>
                <p:nvPr/>
              </p:nvSpPr>
              <p:spPr>
                <a:xfrm>
                  <a:off x="151262" y="4221088"/>
                  <a:ext cx="8794182" cy="1384767"/>
                </a:xfrm>
                <a:prstGeom prst="flowChartProcess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  <a:alpha val="49000"/>
                    </a:schemeClr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405620" y="4725144"/>
                  <a:ext cx="1829534" cy="508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bán vé trực tuyến</a:t>
                  </a:r>
                </a:p>
              </p:txBody>
            </p:sp>
            <p:grpSp>
              <p:nvGrpSpPr>
                <p:cNvPr id="147" name="Group 146"/>
                <p:cNvGrpSpPr/>
                <p:nvPr/>
              </p:nvGrpSpPr>
              <p:grpSpPr>
                <a:xfrm>
                  <a:off x="6432027" y="4293094"/>
                  <a:ext cx="559388" cy="517062"/>
                  <a:chOff x="683568" y="6021285"/>
                  <a:chExt cx="740218" cy="647704"/>
                </a:xfrm>
              </p:grpSpPr>
              <p:pic>
                <p:nvPicPr>
                  <p:cNvPr id="15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3568" y="6021285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386" y="6109368"/>
                    <a:ext cx="533400" cy="5596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5855021" y="4727595"/>
                  <a:ext cx="1829534" cy="508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cơ sở dữ liệu hệ thống  thông tin cho khách hàng</a:t>
                  </a:r>
                </a:p>
              </p:txBody>
            </p:sp>
            <p:sp>
              <p:nvSpPr>
                <p:cNvPr id="149" name="Flowchart: Process 148"/>
                <p:cNvSpPr/>
                <p:nvPr/>
              </p:nvSpPr>
              <p:spPr>
                <a:xfrm>
                  <a:off x="139708" y="5326608"/>
                  <a:ext cx="8798661" cy="279247"/>
                </a:xfrm>
                <a:prstGeom prst="flowChartProcess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Máy chủ lớp Database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93552" y="5607058"/>
                <a:ext cx="8847869" cy="1210643"/>
                <a:chOff x="114966" y="5621572"/>
                <a:chExt cx="8847869" cy="1210643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114966" y="5621572"/>
                  <a:ext cx="8847869" cy="1210643"/>
                  <a:chOff x="97575" y="4221088"/>
                  <a:chExt cx="8847869" cy="1482438"/>
                </a:xfrm>
              </p:grpSpPr>
              <p:pic>
                <p:nvPicPr>
                  <p:cNvPr id="1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0875" y="4303042"/>
                    <a:ext cx="403094" cy="5170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9" name="Flowchart: Process 138"/>
                  <p:cNvSpPr/>
                  <p:nvPr/>
                </p:nvSpPr>
                <p:spPr>
                  <a:xfrm>
                    <a:off x="151262" y="4221088"/>
                    <a:ext cx="8794182" cy="1442713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  <a:alpha val="49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97575" y="4769298"/>
                    <a:ext cx="18295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dữ liệu  dùng chung</a:t>
                    </a:r>
                  </a:p>
                </p:txBody>
              </p:sp>
              <p:pic>
                <p:nvPicPr>
                  <p:cNvPr id="14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37440" y="4297382"/>
                    <a:ext cx="465912" cy="7283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461379" y="4962589"/>
                    <a:ext cx="182953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Máy chủ AD</a:t>
                    </a:r>
                  </a:p>
                </p:txBody>
              </p:sp>
              <p:sp>
                <p:nvSpPr>
                  <p:cNvPr id="143" name="Flowchart: Process 142"/>
                  <p:cNvSpPr/>
                  <p:nvPr/>
                </p:nvSpPr>
                <p:spPr>
                  <a:xfrm>
                    <a:off x="139708" y="5396354"/>
                    <a:ext cx="8798661" cy="307172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>
                        <a:solidFill>
                          <a:schemeClr val="tx1"/>
                        </a:solidFill>
                      </a:rPr>
                      <a:t>Máy chủ lớp vận hành giám sát</a:t>
                    </a:r>
                  </a:p>
                </p:txBody>
              </p:sp>
            </p:grpSp>
            <p:pic>
              <p:nvPicPr>
                <p:cNvPr id="13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11688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" name="TextBox 132"/>
                <p:cNvSpPr txBox="1"/>
                <p:nvPr/>
              </p:nvSpPr>
              <p:spPr>
                <a:xfrm>
                  <a:off x="1878388" y="6140204"/>
                  <a:ext cx="1829534" cy="218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Virus</a:t>
                  </a:r>
                </a:p>
              </p:txBody>
            </p:sp>
            <p:pic>
              <p:nvPicPr>
                <p:cNvPr id="13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9196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5" name="TextBox 134"/>
                <p:cNvSpPr txBox="1"/>
                <p:nvPr/>
              </p:nvSpPr>
              <p:spPr>
                <a:xfrm>
                  <a:off x="3635896" y="6140204"/>
                  <a:ext cx="1829534" cy="363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quản lý giám sát ứng dụng</a:t>
                  </a:r>
                </a:p>
              </p:txBody>
            </p:sp>
            <p:pic>
              <p:nvPicPr>
                <p:cNvPr id="136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5580" y="5673948"/>
                  <a:ext cx="403094" cy="5170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7" name="TextBox 136"/>
                <p:cNvSpPr txBox="1"/>
                <p:nvPr/>
              </p:nvSpPr>
              <p:spPr>
                <a:xfrm>
                  <a:off x="7092280" y="6202726"/>
                  <a:ext cx="1829534" cy="218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Máy chủ Mail</a:t>
                  </a:r>
                </a:p>
              </p:txBody>
            </p:sp>
          </p:grpSp>
        </p:grpSp>
        <p:sp>
          <p:nvSpPr>
            <p:cNvPr id="127" name="Flowchart: Process 126"/>
            <p:cNvSpPr/>
            <p:nvPr/>
          </p:nvSpPr>
          <p:spPr>
            <a:xfrm rot="16200000">
              <a:off x="-1618646" y="4687607"/>
              <a:ext cx="3771131" cy="53383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Internet 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0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1603</Words>
  <Application>Microsoft Office PowerPoint</Application>
  <PresentationFormat>Custom</PresentationFormat>
  <Paragraphs>301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cunbill</dc:creator>
  <cp:lastModifiedBy>manucian86</cp:lastModifiedBy>
  <cp:revision>22</cp:revision>
  <dcterms:created xsi:type="dcterms:W3CDTF">2014-03-31T04:25:08Z</dcterms:created>
  <dcterms:modified xsi:type="dcterms:W3CDTF">2014-04-01T04:23:06Z</dcterms:modified>
</cp:coreProperties>
</file>