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03E"/>
    <a:srgbClr val="698335"/>
    <a:srgbClr val="FFE285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4754" autoAdjust="0"/>
  </p:normalViewPr>
  <p:slideViewPr>
    <p:cSldViewPr>
      <p:cViewPr>
        <p:scale>
          <a:sx n="66" d="100"/>
          <a:sy n="66" d="100"/>
        </p:scale>
        <p:origin x="-19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03A83-6FB5-4C21-9AA6-8D96682D67F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25710-F2A2-4534-840D-EC9F996AC02C}">
      <dgm:prSet phldrT="[Text]" custT="1"/>
      <dgm:spPr>
        <a:solidFill>
          <a:srgbClr val="FFE285"/>
        </a:solidFill>
      </dgm:spPr>
      <dgm:t>
        <a:bodyPr/>
        <a:lstStyle/>
        <a:p>
          <a:r>
            <a:rPr lang="en-US" sz="2000" b="1" smtClean="0"/>
            <a:t>Quản lý điều hành ĐS</a:t>
          </a:r>
          <a:endParaRPr lang="en-US" sz="2000" b="1"/>
        </a:p>
      </dgm:t>
    </dgm:pt>
    <dgm:pt modelId="{40EFE0E4-9FE1-4047-B52A-A434082436BA}" type="parTrans" cxnId="{948F2F7D-F64C-4BCD-99F3-6B91D8BCA1B9}">
      <dgm:prSet/>
      <dgm:spPr/>
      <dgm:t>
        <a:bodyPr/>
        <a:lstStyle/>
        <a:p>
          <a:endParaRPr lang="en-US"/>
        </a:p>
      </dgm:t>
    </dgm:pt>
    <dgm:pt modelId="{2E61DF89-7383-40F1-A8B9-9D3070427ED3}" type="sibTrans" cxnId="{948F2F7D-F64C-4BCD-99F3-6B91D8BCA1B9}">
      <dgm:prSet/>
      <dgm:spPr/>
      <dgm:t>
        <a:bodyPr/>
        <a:lstStyle/>
        <a:p>
          <a:endParaRPr lang="en-US"/>
        </a:p>
      </dgm:t>
    </dgm:pt>
    <dgm:pt modelId="{3C6715A9-60E0-4E85-8193-73251D9F73EA}">
      <dgm:prSet phldrT="[Text]" custT="1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z="2000" b="0" smtClean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</a:rPr>
            <a:t>Lập kế hoach chạy tàu</a:t>
          </a:r>
          <a:endParaRPr lang="en-US" sz="2000" b="0">
            <a:ln w="6350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8DB8BD91-998F-40BF-9466-EAAD6B588962}" type="parTrans" cxnId="{5F6341B3-D780-467B-B181-5A51317BA972}">
      <dgm:prSet/>
      <dgm:spPr/>
      <dgm:t>
        <a:bodyPr/>
        <a:lstStyle/>
        <a:p>
          <a:endParaRPr lang="en-US"/>
        </a:p>
      </dgm:t>
    </dgm:pt>
    <dgm:pt modelId="{E8E346A5-6498-4475-BD73-05E0EC4881BF}" type="sibTrans" cxnId="{5F6341B3-D780-467B-B181-5A51317BA972}">
      <dgm:prSet/>
      <dgm:spPr/>
      <dgm:t>
        <a:bodyPr/>
        <a:lstStyle/>
        <a:p>
          <a:endParaRPr lang="en-US"/>
        </a:p>
      </dgm:t>
    </dgm:pt>
    <dgm:pt modelId="{49503D31-97CB-48FF-81FD-B10AF2E1E0D4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Lập chính sách giá vé,khuyến mãi,chiết khấu</a:t>
          </a:r>
          <a:endParaRPr lang="en-US">
            <a:solidFill>
              <a:schemeClr val="tx1"/>
            </a:solidFill>
          </a:endParaRPr>
        </a:p>
      </dgm:t>
    </dgm:pt>
    <dgm:pt modelId="{1D9F2257-FB42-4AA9-802F-30A3B2DC90C9}" type="parTrans" cxnId="{24280E91-7A4F-422C-A17F-41C285E2BF32}">
      <dgm:prSet/>
      <dgm:spPr/>
      <dgm:t>
        <a:bodyPr/>
        <a:lstStyle/>
        <a:p>
          <a:endParaRPr lang="en-US"/>
        </a:p>
      </dgm:t>
    </dgm:pt>
    <dgm:pt modelId="{D1D87A9B-890E-44CB-9663-98D92CA36510}" type="sibTrans" cxnId="{24280E91-7A4F-422C-A17F-41C285E2BF32}">
      <dgm:prSet/>
      <dgm:spPr/>
      <dgm:t>
        <a:bodyPr/>
        <a:lstStyle/>
        <a:p>
          <a:endParaRPr lang="en-US"/>
        </a:p>
      </dgm:t>
    </dgm:pt>
    <dgm:pt modelId="{775B38E5-C0EB-4AFD-8CAE-4C72DD902C4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smtClean="0"/>
            <a:t>Đối tác /đại lý</a:t>
          </a:r>
          <a:endParaRPr lang="en-US" sz="2000" b="1"/>
        </a:p>
      </dgm:t>
    </dgm:pt>
    <dgm:pt modelId="{B822E36F-5451-452B-9B77-08DBC32BE029}" type="parTrans" cxnId="{716DBB45-B7FD-4882-81DB-67C66135CCE9}">
      <dgm:prSet/>
      <dgm:spPr/>
      <dgm:t>
        <a:bodyPr/>
        <a:lstStyle/>
        <a:p>
          <a:endParaRPr lang="en-US"/>
        </a:p>
      </dgm:t>
    </dgm:pt>
    <dgm:pt modelId="{62F9F76F-54BD-41D4-BD82-48DDFD5C607C}" type="sibTrans" cxnId="{716DBB45-B7FD-4882-81DB-67C66135CCE9}">
      <dgm:prSet/>
      <dgm:spPr/>
      <dgm:t>
        <a:bodyPr/>
        <a:lstStyle/>
        <a:p>
          <a:endParaRPr lang="en-US"/>
        </a:p>
      </dgm:t>
    </dgm:pt>
    <dgm:pt modelId="{B0535F0F-0F83-463E-BE36-67A93D6B637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smtClean="0"/>
            <a:t>Hành khách</a:t>
          </a:r>
          <a:endParaRPr lang="en-US" sz="2000" b="1"/>
        </a:p>
      </dgm:t>
    </dgm:pt>
    <dgm:pt modelId="{A787FC04-8570-4A0E-9ED6-6F21DC7834EB}" type="parTrans" cxnId="{B9D2D884-AC65-4064-A116-FBBEF142D930}">
      <dgm:prSet/>
      <dgm:spPr/>
      <dgm:t>
        <a:bodyPr/>
        <a:lstStyle/>
        <a:p>
          <a:endParaRPr lang="en-US"/>
        </a:p>
      </dgm:t>
    </dgm:pt>
    <dgm:pt modelId="{2ABDCC75-6298-444A-8F78-929F50BAE700}" type="sibTrans" cxnId="{B9D2D884-AC65-4064-A116-FBBEF142D930}">
      <dgm:prSet/>
      <dgm:spPr/>
      <dgm:t>
        <a:bodyPr/>
        <a:lstStyle/>
        <a:p>
          <a:endParaRPr lang="en-US"/>
        </a:p>
      </dgm:t>
    </dgm:pt>
    <dgm:pt modelId="{74402ED1-D44A-4FC2-AEEE-1DCA1CEC03F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000" b="1" smtClean="0"/>
            <a:t>Nhân viên ĐS</a:t>
          </a:r>
          <a:endParaRPr lang="en-US" sz="2000" b="1"/>
        </a:p>
      </dgm:t>
    </dgm:pt>
    <dgm:pt modelId="{F8C78769-A4E3-443E-9DEA-2A9D91CB35E1}" type="parTrans" cxnId="{D873D4C4-1644-41B9-93A8-9D938270365B}">
      <dgm:prSet/>
      <dgm:spPr/>
      <dgm:t>
        <a:bodyPr/>
        <a:lstStyle/>
        <a:p>
          <a:endParaRPr lang="en-US"/>
        </a:p>
      </dgm:t>
    </dgm:pt>
    <dgm:pt modelId="{596ECDD1-B11D-4DBA-A812-22BD530A9676}" type="sibTrans" cxnId="{D873D4C4-1644-41B9-93A8-9D938270365B}">
      <dgm:prSet/>
      <dgm:spPr/>
      <dgm:t>
        <a:bodyPr/>
        <a:lstStyle/>
        <a:p>
          <a:endParaRPr lang="en-US"/>
        </a:p>
      </dgm:t>
    </dgm:pt>
    <dgm:pt modelId="{6AADEEB8-7E4A-4434-BD1A-9FF0ABCA1788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In vé</a:t>
          </a:r>
          <a:endParaRPr lang="en-US">
            <a:solidFill>
              <a:schemeClr val="tx1"/>
            </a:solidFill>
          </a:endParaRPr>
        </a:p>
      </dgm:t>
    </dgm:pt>
    <dgm:pt modelId="{02CE66A9-E257-41CC-8766-20DAA621C0AF}" type="parTrans" cxnId="{F880BE9D-B6BE-4DC3-A803-B7D2112D9253}">
      <dgm:prSet/>
      <dgm:spPr/>
      <dgm:t>
        <a:bodyPr/>
        <a:lstStyle/>
        <a:p>
          <a:endParaRPr lang="en-US"/>
        </a:p>
      </dgm:t>
    </dgm:pt>
    <dgm:pt modelId="{E4CD183F-F8AC-4D6F-862E-671765BCCD4B}" type="sibTrans" cxnId="{F880BE9D-B6BE-4DC3-A803-B7D2112D9253}">
      <dgm:prSet/>
      <dgm:spPr/>
      <dgm:t>
        <a:bodyPr/>
        <a:lstStyle/>
        <a:p>
          <a:endParaRPr lang="en-US"/>
        </a:p>
      </dgm:t>
    </dgm:pt>
    <dgm:pt modelId="{640FE718-41A2-43E5-89CA-3F5776702156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Lập phương án bán vé</a:t>
          </a:r>
          <a:endParaRPr lang="en-US">
            <a:solidFill>
              <a:schemeClr val="tx1"/>
            </a:solidFill>
          </a:endParaRPr>
        </a:p>
      </dgm:t>
    </dgm:pt>
    <dgm:pt modelId="{1B0BBF5A-ED08-49E1-893E-0D9A6372B568}" type="parTrans" cxnId="{11F1B6A5-F848-4816-94C0-9E1CEE949294}">
      <dgm:prSet/>
      <dgm:spPr/>
      <dgm:t>
        <a:bodyPr/>
        <a:lstStyle/>
        <a:p>
          <a:endParaRPr lang="en-US"/>
        </a:p>
      </dgm:t>
    </dgm:pt>
    <dgm:pt modelId="{476A49B3-DB00-40E4-9703-89814C035592}" type="sibTrans" cxnId="{11F1B6A5-F848-4816-94C0-9E1CEE949294}">
      <dgm:prSet/>
      <dgm:spPr/>
      <dgm:t>
        <a:bodyPr/>
        <a:lstStyle/>
        <a:p>
          <a:endParaRPr lang="en-US"/>
        </a:p>
      </dgm:t>
    </dgm:pt>
    <dgm:pt modelId="{52FAC6DB-8BDB-4D11-8F6C-7119A9C0BE83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Kế toán vé</a:t>
          </a:r>
          <a:endParaRPr lang="en-US">
            <a:solidFill>
              <a:schemeClr val="tx1"/>
            </a:solidFill>
          </a:endParaRPr>
        </a:p>
      </dgm:t>
    </dgm:pt>
    <dgm:pt modelId="{8E45F96B-7E81-4386-99AA-2F0FA83466B9}" type="parTrans" cxnId="{15459FF1-0110-4376-96AE-EFEA740DB031}">
      <dgm:prSet/>
      <dgm:spPr/>
      <dgm:t>
        <a:bodyPr/>
        <a:lstStyle/>
        <a:p>
          <a:endParaRPr lang="en-US"/>
        </a:p>
      </dgm:t>
    </dgm:pt>
    <dgm:pt modelId="{D5CF2331-9D00-4AC4-A782-08ED49BD253A}" type="sibTrans" cxnId="{15459FF1-0110-4376-96AE-EFEA740DB031}">
      <dgm:prSet/>
      <dgm:spPr/>
      <dgm:t>
        <a:bodyPr/>
        <a:lstStyle/>
        <a:p>
          <a:endParaRPr lang="en-US"/>
        </a:p>
      </dgm:t>
    </dgm:pt>
    <dgm:pt modelId="{B9C73EFF-B516-42DE-B6AB-1ECA66886E67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Trả vé,hủy vé</a:t>
          </a:r>
          <a:endParaRPr lang="en-US">
            <a:solidFill>
              <a:schemeClr val="tx1"/>
            </a:solidFill>
          </a:endParaRPr>
        </a:p>
      </dgm:t>
    </dgm:pt>
    <dgm:pt modelId="{797C60FE-7571-4162-A4FE-12DAC81AE31C}" type="parTrans" cxnId="{F43B103B-857E-4209-B631-8B9B917C00C9}">
      <dgm:prSet/>
      <dgm:spPr/>
      <dgm:t>
        <a:bodyPr/>
        <a:lstStyle/>
        <a:p>
          <a:endParaRPr lang="en-US"/>
        </a:p>
      </dgm:t>
    </dgm:pt>
    <dgm:pt modelId="{E2D818EA-7A24-48BF-A181-94F6C495BD75}" type="sibTrans" cxnId="{F43B103B-857E-4209-B631-8B9B917C00C9}">
      <dgm:prSet/>
      <dgm:spPr/>
      <dgm:t>
        <a:bodyPr/>
        <a:lstStyle/>
        <a:p>
          <a:endParaRPr lang="en-US"/>
        </a:p>
      </dgm:t>
    </dgm:pt>
    <dgm:pt modelId="{ABFA387C-626B-4DFA-BB7A-CE3739597F64}">
      <dgm:prSet phldrT="[Text]"/>
      <dgm:spPr>
        <a:solidFill>
          <a:schemeClr val="bg1"/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QL phôi vé</a:t>
          </a:r>
          <a:endParaRPr lang="en-US">
            <a:solidFill>
              <a:schemeClr val="tx1"/>
            </a:solidFill>
          </a:endParaRPr>
        </a:p>
      </dgm:t>
    </dgm:pt>
    <dgm:pt modelId="{50FAA680-44AF-4960-B4C0-641E3664960D}" type="parTrans" cxnId="{824E8CEB-A0CC-42C9-929B-66C987A3BCD0}">
      <dgm:prSet/>
      <dgm:spPr/>
      <dgm:t>
        <a:bodyPr/>
        <a:lstStyle/>
        <a:p>
          <a:endParaRPr lang="en-US"/>
        </a:p>
      </dgm:t>
    </dgm:pt>
    <dgm:pt modelId="{87C0E5F3-0362-4D55-BB58-DAC826E2C84B}" type="sibTrans" cxnId="{824E8CEB-A0CC-42C9-929B-66C987A3BCD0}">
      <dgm:prSet/>
      <dgm:spPr/>
      <dgm:t>
        <a:bodyPr/>
        <a:lstStyle/>
        <a:p>
          <a:endParaRPr lang="en-US"/>
        </a:p>
      </dgm:t>
    </dgm:pt>
    <dgm:pt modelId="{35F05976-B400-4BD5-8D81-0EA5AEF17293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QL phôi vé</a:t>
          </a:r>
          <a:endParaRPr lang="en-US">
            <a:solidFill>
              <a:schemeClr val="tx1"/>
            </a:solidFill>
          </a:endParaRPr>
        </a:p>
      </dgm:t>
    </dgm:pt>
    <dgm:pt modelId="{3147FC99-F3CE-476E-AE4F-D680DD287B60}" type="parTrans" cxnId="{343ED516-6A03-4DAC-9D6F-39CDAD66928C}">
      <dgm:prSet/>
      <dgm:spPr/>
      <dgm:t>
        <a:bodyPr/>
        <a:lstStyle/>
        <a:p>
          <a:endParaRPr lang="en-US"/>
        </a:p>
      </dgm:t>
    </dgm:pt>
    <dgm:pt modelId="{B3B9ADB3-79A9-47B6-A53A-57D272F119EC}" type="sibTrans" cxnId="{343ED516-6A03-4DAC-9D6F-39CDAD66928C}">
      <dgm:prSet/>
      <dgm:spPr/>
      <dgm:t>
        <a:bodyPr/>
        <a:lstStyle/>
        <a:p>
          <a:endParaRPr lang="en-US"/>
        </a:p>
      </dgm:t>
    </dgm:pt>
    <dgm:pt modelId="{61F5C7E5-CD3D-4C3E-80CC-40B0B6E0E99D}" type="pres">
      <dgm:prSet presAssocID="{5E903A83-6FB5-4C21-9AA6-8D96682D67F6}" presName="theList" presStyleCnt="0">
        <dgm:presLayoutVars>
          <dgm:dir/>
          <dgm:animLvl val="lvl"/>
          <dgm:resizeHandles val="exact"/>
        </dgm:presLayoutVars>
      </dgm:prSet>
      <dgm:spPr/>
    </dgm:pt>
    <dgm:pt modelId="{09CF1C02-E1E5-4AB6-8C98-E994DBD563FF}" type="pres">
      <dgm:prSet presAssocID="{9E025710-F2A2-4534-840D-EC9F996AC02C}" presName="compNode" presStyleCnt="0"/>
      <dgm:spPr/>
    </dgm:pt>
    <dgm:pt modelId="{9E777F90-8622-477A-ABC1-9F11A063A504}" type="pres">
      <dgm:prSet presAssocID="{9E025710-F2A2-4534-840D-EC9F996AC02C}" presName="aNode" presStyleLbl="bgShp" presStyleIdx="0" presStyleCnt="4"/>
      <dgm:spPr/>
      <dgm:t>
        <a:bodyPr/>
        <a:lstStyle/>
        <a:p>
          <a:endParaRPr lang="en-US"/>
        </a:p>
      </dgm:t>
    </dgm:pt>
    <dgm:pt modelId="{1EC2D45E-497C-45A6-9F57-42318F81A046}" type="pres">
      <dgm:prSet presAssocID="{9E025710-F2A2-4534-840D-EC9F996AC02C}" presName="textNode" presStyleLbl="bgShp" presStyleIdx="0" presStyleCnt="4"/>
      <dgm:spPr/>
      <dgm:t>
        <a:bodyPr/>
        <a:lstStyle/>
        <a:p>
          <a:endParaRPr lang="en-US"/>
        </a:p>
      </dgm:t>
    </dgm:pt>
    <dgm:pt modelId="{20F2AE56-0655-4723-9358-42FCC228528A}" type="pres">
      <dgm:prSet presAssocID="{9E025710-F2A2-4534-840D-EC9F996AC02C}" presName="compChildNode" presStyleCnt="0"/>
      <dgm:spPr/>
    </dgm:pt>
    <dgm:pt modelId="{9646E7ED-F5FE-4DC0-A897-AC0B422B88F1}" type="pres">
      <dgm:prSet presAssocID="{9E025710-F2A2-4534-840D-EC9F996AC02C}" presName="theInnerList" presStyleCnt="0"/>
      <dgm:spPr/>
    </dgm:pt>
    <dgm:pt modelId="{02F8F1DE-528A-4874-9797-2ACD968A270A}" type="pres">
      <dgm:prSet presAssocID="{3C6715A9-60E0-4E85-8193-73251D9F73EA}" presName="childNode" presStyleLbl="node1" presStyleIdx="0" presStyleCnt="8" custScaleY="37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2CC0D-720D-4517-AD46-CA84D673BFBA}" type="pres">
      <dgm:prSet presAssocID="{3C6715A9-60E0-4E85-8193-73251D9F73EA}" presName="aSpace2" presStyleCnt="0"/>
      <dgm:spPr/>
    </dgm:pt>
    <dgm:pt modelId="{6AFBFCAC-37A2-44D7-B691-5A65466EFBB0}" type="pres">
      <dgm:prSet presAssocID="{49503D31-97CB-48FF-81FD-B10AF2E1E0D4}" presName="childNode" presStyleLbl="node1" presStyleIdx="1" presStyleCnt="8" custScaleY="33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8F48C-6CA5-4D4A-967D-B50C1760BB44}" type="pres">
      <dgm:prSet presAssocID="{49503D31-97CB-48FF-81FD-B10AF2E1E0D4}" presName="aSpace2" presStyleCnt="0"/>
      <dgm:spPr/>
    </dgm:pt>
    <dgm:pt modelId="{814C6673-F8DD-442A-8136-766884E1A647}" type="pres">
      <dgm:prSet presAssocID="{640FE718-41A2-43E5-89CA-3F5776702156}" presName="childNode" presStyleLbl="node1" presStyleIdx="2" presStyleCnt="8" custScaleY="33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646A2-CB59-4064-8C00-7C1A3A7532E6}" type="pres">
      <dgm:prSet presAssocID="{9E025710-F2A2-4534-840D-EC9F996AC02C}" presName="aSpace" presStyleCnt="0"/>
      <dgm:spPr/>
    </dgm:pt>
    <dgm:pt modelId="{E09CFCD1-DB69-4F28-AD01-5DA52C18C13A}" type="pres">
      <dgm:prSet presAssocID="{74402ED1-D44A-4FC2-AEEE-1DCA1CEC03F3}" presName="compNode" presStyleCnt="0"/>
      <dgm:spPr/>
    </dgm:pt>
    <dgm:pt modelId="{74F3D2D8-11AF-4341-B221-819ACED97A1D}" type="pres">
      <dgm:prSet presAssocID="{74402ED1-D44A-4FC2-AEEE-1DCA1CEC03F3}" presName="aNode" presStyleLbl="bgShp" presStyleIdx="1" presStyleCnt="4"/>
      <dgm:spPr/>
      <dgm:t>
        <a:bodyPr/>
        <a:lstStyle/>
        <a:p>
          <a:endParaRPr lang="en-US"/>
        </a:p>
      </dgm:t>
    </dgm:pt>
    <dgm:pt modelId="{3DE34ADB-8D65-4372-B551-85CD17747A04}" type="pres">
      <dgm:prSet presAssocID="{74402ED1-D44A-4FC2-AEEE-1DCA1CEC03F3}" presName="textNode" presStyleLbl="bgShp" presStyleIdx="1" presStyleCnt="4"/>
      <dgm:spPr/>
      <dgm:t>
        <a:bodyPr/>
        <a:lstStyle/>
        <a:p>
          <a:endParaRPr lang="en-US"/>
        </a:p>
      </dgm:t>
    </dgm:pt>
    <dgm:pt modelId="{2FBEBA0B-8A28-4131-BE38-527C43028B9A}" type="pres">
      <dgm:prSet presAssocID="{74402ED1-D44A-4FC2-AEEE-1DCA1CEC03F3}" presName="compChildNode" presStyleCnt="0"/>
      <dgm:spPr/>
    </dgm:pt>
    <dgm:pt modelId="{E3C1E620-1034-4CF5-B777-D2502D7D8310}" type="pres">
      <dgm:prSet presAssocID="{74402ED1-D44A-4FC2-AEEE-1DCA1CEC03F3}" presName="theInnerList" presStyleCnt="0"/>
      <dgm:spPr/>
    </dgm:pt>
    <dgm:pt modelId="{59C5B38E-BCF1-47D9-B4FB-39824B3449FA}" type="pres">
      <dgm:prSet presAssocID="{ABFA387C-626B-4DFA-BB7A-CE3739597F64}" presName="childNode" presStyleLbl="node1" presStyleIdx="3" presStyleCnt="8" custScaleY="12353">
        <dgm:presLayoutVars>
          <dgm:bulletEnabled val="1"/>
        </dgm:presLayoutVars>
      </dgm:prSet>
      <dgm:spPr/>
    </dgm:pt>
    <dgm:pt modelId="{98BBC63E-BAD7-4E02-9731-4A4EA7D0B486}" type="pres">
      <dgm:prSet presAssocID="{ABFA387C-626B-4DFA-BB7A-CE3739597F64}" presName="aSpace2" presStyleCnt="0"/>
      <dgm:spPr/>
    </dgm:pt>
    <dgm:pt modelId="{AE5133E0-C474-4B46-9DDB-87E2D6EB0CC4}" type="pres">
      <dgm:prSet presAssocID="{35F05976-B400-4BD5-8D81-0EA5AEF17293}" presName="childNode" presStyleLbl="node1" presStyleIdx="4" presStyleCnt="8" custScaleY="12353">
        <dgm:presLayoutVars>
          <dgm:bulletEnabled val="1"/>
        </dgm:presLayoutVars>
      </dgm:prSet>
      <dgm:spPr/>
    </dgm:pt>
    <dgm:pt modelId="{290FC4C8-C57A-4A46-93C2-C09D04E8DD7B}" type="pres">
      <dgm:prSet presAssocID="{35F05976-B400-4BD5-8D81-0EA5AEF17293}" presName="aSpace2" presStyleCnt="0"/>
      <dgm:spPr/>
    </dgm:pt>
    <dgm:pt modelId="{A2E00BFC-17D3-441E-9BD3-DBA2F1B967F8}" type="pres">
      <dgm:prSet presAssocID="{6AADEEB8-7E4A-4434-BD1A-9FF0ABCA1788}" presName="childNode" presStyleLbl="node1" presStyleIdx="5" presStyleCnt="8" custScaleY="13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F1190-762E-428C-887C-622B987C34CA}" type="pres">
      <dgm:prSet presAssocID="{6AADEEB8-7E4A-4434-BD1A-9FF0ABCA1788}" presName="aSpace2" presStyleCnt="0"/>
      <dgm:spPr/>
    </dgm:pt>
    <dgm:pt modelId="{71FF27BD-3220-4E87-BBFC-312436D5353F}" type="pres">
      <dgm:prSet presAssocID="{52FAC6DB-8BDB-4D11-8F6C-7119A9C0BE83}" presName="childNode" presStyleLbl="node1" presStyleIdx="6" presStyleCnt="8" custScaleY="13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86B2B-2144-49EA-BD51-40F7C8410CCD}" type="pres">
      <dgm:prSet presAssocID="{52FAC6DB-8BDB-4D11-8F6C-7119A9C0BE83}" presName="aSpace2" presStyleCnt="0"/>
      <dgm:spPr/>
    </dgm:pt>
    <dgm:pt modelId="{D3EB0B5D-32AA-442A-9946-944789F7BC6E}" type="pres">
      <dgm:prSet presAssocID="{B9C73EFF-B516-42DE-B6AB-1ECA66886E67}" presName="childNode" presStyleLbl="node1" presStyleIdx="7" presStyleCnt="8" custScaleY="13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41271-7EFD-48E9-A013-92935A6F99AA}" type="pres">
      <dgm:prSet presAssocID="{74402ED1-D44A-4FC2-AEEE-1DCA1CEC03F3}" presName="aSpace" presStyleCnt="0"/>
      <dgm:spPr/>
    </dgm:pt>
    <dgm:pt modelId="{C80BDCC7-2415-413B-9DA3-BB666EF38FD7}" type="pres">
      <dgm:prSet presAssocID="{775B38E5-C0EB-4AFD-8CAE-4C72DD902C4B}" presName="compNode" presStyleCnt="0"/>
      <dgm:spPr/>
    </dgm:pt>
    <dgm:pt modelId="{F5904F7B-8045-44A1-9608-266832593426}" type="pres">
      <dgm:prSet presAssocID="{775B38E5-C0EB-4AFD-8CAE-4C72DD902C4B}" presName="aNode" presStyleLbl="bgShp" presStyleIdx="2" presStyleCnt="4"/>
      <dgm:spPr/>
      <dgm:t>
        <a:bodyPr/>
        <a:lstStyle/>
        <a:p>
          <a:endParaRPr lang="en-US"/>
        </a:p>
      </dgm:t>
    </dgm:pt>
    <dgm:pt modelId="{1B926A15-163C-4533-A28B-7EED1941AC05}" type="pres">
      <dgm:prSet presAssocID="{775B38E5-C0EB-4AFD-8CAE-4C72DD902C4B}" presName="textNode" presStyleLbl="bgShp" presStyleIdx="2" presStyleCnt="4"/>
      <dgm:spPr/>
      <dgm:t>
        <a:bodyPr/>
        <a:lstStyle/>
        <a:p>
          <a:endParaRPr lang="en-US"/>
        </a:p>
      </dgm:t>
    </dgm:pt>
    <dgm:pt modelId="{8F1B3CA2-E5BB-4068-87AF-005A94AD7CB3}" type="pres">
      <dgm:prSet presAssocID="{775B38E5-C0EB-4AFD-8CAE-4C72DD902C4B}" presName="compChildNode" presStyleCnt="0"/>
      <dgm:spPr/>
    </dgm:pt>
    <dgm:pt modelId="{19A86BFE-F915-43AA-A24E-9E898EF638B9}" type="pres">
      <dgm:prSet presAssocID="{775B38E5-C0EB-4AFD-8CAE-4C72DD902C4B}" presName="theInnerList" presStyleCnt="0"/>
      <dgm:spPr/>
    </dgm:pt>
    <dgm:pt modelId="{426752E5-47A0-48DF-998C-6E798C8804F6}" type="pres">
      <dgm:prSet presAssocID="{775B38E5-C0EB-4AFD-8CAE-4C72DD902C4B}" presName="aSpace" presStyleCnt="0"/>
      <dgm:spPr/>
    </dgm:pt>
    <dgm:pt modelId="{8BBE0A09-EEC5-496E-8459-3668ED478CF1}" type="pres">
      <dgm:prSet presAssocID="{B0535F0F-0F83-463E-BE36-67A93D6B6379}" presName="compNode" presStyleCnt="0"/>
      <dgm:spPr/>
    </dgm:pt>
    <dgm:pt modelId="{27B7D123-F2B0-43B7-A62F-9D60FA1B8B6D}" type="pres">
      <dgm:prSet presAssocID="{B0535F0F-0F83-463E-BE36-67A93D6B6379}" presName="aNode" presStyleLbl="bgShp" presStyleIdx="3" presStyleCnt="4"/>
      <dgm:spPr/>
      <dgm:t>
        <a:bodyPr/>
        <a:lstStyle/>
        <a:p>
          <a:endParaRPr lang="en-US"/>
        </a:p>
      </dgm:t>
    </dgm:pt>
    <dgm:pt modelId="{6D7BC427-F24F-4740-8864-3DBA919BC323}" type="pres">
      <dgm:prSet presAssocID="{B0535F0F-0F83-463E-BE36-67A93D6B6379}" presName="textNode" presStyleLbl="bgShp" presStyleIdx="3" presStyleCnt="4"/>
      <dgm:spPr/>
      <dgm:t>
        <a:bodyPr/>
        <a:lstStyle/>
        <a:p>
          <a:endParaRPr lang="en-US"/>
        </a:p>
      </dgm:t>
    </dgm:pt>
    <dgm:pt modelId="{349DB8A8-D2D1-44C5-B872-E80F8E9C55F3}" type="pres">
      <dgm:prSet presAssocID="{B0535F0F-0F83-463E-BE36-67A93D6B6379}" presName="compChildNode" presStyleCnt="0"/>
      <dgm:spPr/>
    </dgm:pt>
    <dgm:pt modelId="{45E6F565-9BC2-4B72-9A56-B1789D01EA5F}" type="pres">
      <dgm:prSet presAssocID="{B0535F0F-0F83-463E-BE36-67A93D6B6379}" presName="theInnerList" presStyleCnt="0"/>
      <dgm:spPr/>
    </dgm:pt>
  </dgm:ptLst>
  <dgm:cxnLst>
    <dgm:cxn modelId="{B8BF213D-5512-4D73-969F-F1AAE1BF6916}" type="presOf" srcId="{5E903A83-6FB5-4C21-9AA6-8D96682D67F6}" destId="{61F5C7E5-CD3D-4C3E-80CC-40B0B6E0E99D}" srcOrd="0" destOrd="0" presId="urn:microsoft.com/office/officeart/2005/8/layout/lProcess2"/>
    <dgm:cxn modelId="{D644FE1F-5E00-40BA-8392-3490279A3619}" type="presOf" srcId="{ABFA387C-626B-4DFA-BB7A-CE3739597F64}" destId="{59C5B38E-BCF1-47D9-B4FB-39824B3449FA}" srcOrd="0" destOrd="0" presId="urn:microsoft.com/office/officeart/2005/8/layout/lProcess2"/>
    <dgm:cxn modelId="{55E1A210-1B15-4ACB-8137-7476460C3DD7}" type="presOf" srcId="{640FE718-41A2-43E5-89CA-3F5776702156}" destId="{814C6673-F8DD-442A-8136-766884E1A647}" srcOrd="0" destOrd="0" presId="urn:microsoft.com/office/officeart/2005/8/layout/lProcess2"/>
    <dgm:cxn modelId="{74C01C73-1037-46D3-8E88-BEE71B4AC08C}" type="presOf" srcId="{775B38E5-C0EB-4AFD-8CAE-4C72DD902C4B}" destId="{F5904F7B-8045-44A1-9608-266832593426}" srcOrd="0" destOrd="0" presId="urn:microsoft.com/office/officeart/2005/8/layout/lProcess2"/>
    <dgm:cxn modelId="{24280E91-7A4F-422C-A17F-41C285E2BF32}" srcId="{9E025710-F2A2-4534-840D-EC9F996AC02C}" destId="{49503D31-97CB-48FF-81FD-B10AF2E1E0D4}" srcOrd="1" destOrd="0" parTransId="{1D9F2257-FB42-4AA9-802F-30A3B2DC90C9}" sibTransId="{D1D87A9B-890E-44CB-9663-98D92CA36510}"/>
    <dgm:cxn modelId="{11F1B6A5-F848-4816-94C0-9E1CEE949294}" srcId="{9E025710-F2A2-4534-840D-EC9F996AC02C}" destId="{640FE718-41A2-43E5-89CA-3F5776702156}" srcOrd="2" destOrd="0" parTransId="{1B0BBF5A-ED08-49E1-893E-0D9A6372B568}" sibTransId="{476A49B3-DB00-40E4-9703-89814C035592}"/>
    <dgm:cxn modelId="{B9D2D884-AC65-4064-A116-FBBEF142D930}" srcId="{5E903A83-6FB5-4C21-9AA6-8D96682D67F6}" destId="{B0535F0F-0F83-463E-BE36-67A93D6B6379}" srcOrd="3" destOrd="0" parTransId="{A787FC04-8570-4A0E-9ED6-6F21DC7834EB}" sibTransId="{2ABDCC75-6298-444A-8F78-929F50BAE700}"/>
    <dgm:cxn modelId="{00D4925D-C9BF-4F63-B1D3-951081B665D6}" type="presOf" srcId="{3C6715A9-60E0-4E85-8193-73251D9F73EA}" destId="{02F8F1DE-528A-4874-9797-2ACD968A270A}" srcOrd="0" destOrd="0" presId="urn:microsoft.com/office/officeart/2005/8/layout/lProcess2"/>
    <dgm:cxn modelId="{F880BE9D-B6BE-4DC3-A803-B7D2112D9253}" srcId="{74402ED1-D44A-4FC2-AEEE-1DCA1CEC03F3}" destId="{6AADEEB8-7E4A-4434-BD1A-9FF0ABCA1788}" srcOrd="2" destOrd="0" parTransId="{02CE66A9-E257-41CC-8766-20DAA621C0AF}" sibTransId="{E4CD183F-F8AC-4D6F-862E-671765BCCD4B}"/>
    <dgm:cxn modelId="{C1179A20-2CB6-4341-B4BC-84024CD5E2FA}" type="presOf" srcId="{B0535F0F-0F83-463E-BE36-67A93D6B6379}" destId="{27B7D123-F2B0-43B7-A62F-9D60FA1B8B6D}" srcOrd="0" destOrd="0" presId="urn:microsoft.com/office/officeart/2005/8/layout/lProcess2"/>
    <dgm:cxn modelId="{343ED516-6A03-4DAC-9D6F-39CDAD66928C}" srcId="{74402ED1-D44A-4FC2-AEEE-1DCA1CEC03F3}" destId="{35F05976-B400-4BD5-8D81-0EA5AEF17293}" srcOrd="1" destOrd="0" parTransId="{3147FC99-F3CE-476E-AE4F-D680DD287B60}" sibTransId="{B3B9ADB3-79A9-47B6-A53A-57D272F119EC}"/>
    <dgm:cxn modelId="{6DAE9C4D-DB52-49E5-A160-1D59D7DF6AA4}" type="presOf" srcId="{B9C73EFF-B516-42DE-B6AB-1ECA66886E67}" destId="{D3EB0B5D-32AA-442A-9946-944789F7BC6E}" srcOrd="0" destOrd="0" presId="urn:microsoft.com/office/officeart/2005/8/layout/lProcess2"/>
    <dgm:cxn modelId="{E6C5590B-B90B-4B5A-AC3B-98D132ECAE0B}" type="presOf" srcId="{35F05976-B400-4BD5-8D81-0EA5AEF17293}" destId="{AE5133E0-C474-4B46-9DDB-87E2D6EB0CC4}" srcOrd="0" destOrd="0" presId="urn:microsoft.com/office/officeart/2005/8/layout/lProcess2"/>
    <dgm:cxn modelId="{5F6341B3-D780-467B-B181-5A51317BA972}" srcId="{9E025710-F2A2-4534-840D-EC9F996AC02C}" destId="{3C6715A9-60E0-4E85-8193-73251D9F73EA}" srcOrd="0" destOrd="0" parTransId="{8DB8BD91-998F-40BF-9466-EAAD6B588962}" sibTransId="{E8E346A5-6498-4475-BD73-05E0EC4881BF}"/>
    <dgm:cxn modelId="{07D0E89B-11A4-40B6-BD5D-990A23C6318D}" type="presOf" srcId="{6AADEEB8-7E4A-4434-BD1A-9FF0ABCA1788}" destId="{A2E00BFC-17D3-441E-9BD3-DBA2F1B967F8}" srcOrd="0" destOrd="0" presId="urn:microsoft.com/office/officeart/2005/8/layout/lProcess2"/>
    <dgm:cxn modelId="{716DBB45-B7FD-4882-81DB-67C66135CCE9}" srcId="{5E903A83-6FB5-4C21-9AA6-8D96682D67F6}" destId="{775B38E5-C0EB-4AFD-8CAE-4C72DD902C4B}" srcOrd="2" destOrd="0" parTransId="{B822E36F-5451-452B-9B77-08DBC32BE029}" sibTransId="{62F9F76F-54BD-41D4-BD82-48DDFD5C607C}"/>
    <dgm:cxn modelId="{824E8CEB-A0CC-42C9-929B-66C987A3BCD0}" srcId="{74402ED1-D44A-4FC2-AEEE-1DCA1CEC03F3}" destId="{ABFA387C-626B-4DFA-BB7A-CE3739597F64}" srcOrd="0" destOrd="0" parTransId="{50FAA680-44AF-4960-B4C0-641E3664960D}" sibTransId="{87C0E5F3-0362-4D55-BB58-DAC826E2C84B}"/>
    <dgm:cxn modelId="{9D7FFF11-BE60-4CB2-B3DF-C3D019F1D07A}" type="presOf" srcId="{775B38E5-C0EB-4AFD-8CAE-4C72DD902C4B}" destId="{1B926A15-163C-4533-A28B-7EED1941AC05}" srcOrd="1" destOrd="0" presId="urn:microsoft.com/office/officeart/2005/8/layout/lProcess2"/>
    <dgm:cxn modelId="{58DAED2A-D48A-47EF-935C-491241AC28AC}" type="presOf" srcId="{74402ED1-D44A-4FC2-AEEE-1DCA1CEC03F3}" destId="{3DE34ADB-8D65-4372-B551-85CD17747A04}" srcOrd="1" destOrd="0" presId="urn:microsoft.com/office/officeart/2005/8/layout/lProcess2"/>
    <dgm:cxn modelId="{E79C9371-DE01-4351-AEDB-EEAEDBFE9D44}" type="presOf" srcId="{9E025710-F2A2-4534-840D-EC9F996AC02C}" destId="{9E777F90-8622-477A-ABC1-9F11A063A504}" srcOrd="0" destOrd="0" presId="urn:microsoft.com/office/officeart/2005/8/layout/lProcess2"/>
    <dgm:cxn modelId="{77B1424F-4AFF-42EF-B6B8-C108D8B41847}" type="presOf" srcId="{74402ED1-D44A-4FC2-AEEE-1DCA1CEC03F3}" destId="{74F3D2D8-11AF-4341-B221-819ACED97A1D}" srcOrd="0" destOrd="0" presId="urn:microsoft.com/office/officeart/2005/8/layout/lProcess2"/>
    <dgm:cxn modelId="{170566B4-7787-44B1-9607-4A3F3440BF65}" type="presOf" srcId="{B0535F0F-0F83-463E-BE36-67A93D6B6379}" destId="{6D7BC427-F24F-4740-8864-3DBA919BC323}" srcOrd="1" destOrd="0" presId="urn:microsoft.com/office/officeart/2005/8/layout/lProcess2"/>
    <dgm:cxn modelId="{F371C3F1-5CDC-4DFB-8910-A1BB6558A38B}" type="presOf" srcId="{9E025710-F2A2-4534-840D-EC9F996AC02C}" destId="{1EC2D45E-497C-45A6-9F57-42318F81A046}" srcOrd="1" destOrd="0" presId="urn:microsoft.com/office/officeart/2005/8/layout/lProcess2"/>
    <dgm:cxn modelId="{D873D4C4-1644-41B9-93A8-9D938270365B}" srcId="{5E903A83-6FB5-4C21-9AA6-8D96682D67F6}" destId="{74402ED1-D44A-4FC2-AEEE-1DCA1CEC03F3}" srcOrd="1" destOrd="0" parTransId="{F8C78769-A4E3-443E-9DEA-2A9D91CB35E1}" sibTransId="{596ECDD1-B11D-4DBA-A812-22BD530A9676}"/>
    <dgm:cxn modelId="{15459FF1-0110-4376-96AE-EFEA740DB031}" srcId="{74402ED1-D44A-4FC2-AEEE-1DCA1CEC03F3}" destId="{52FAC6DB-8BDB-4D11-8F6C-7119A9C0BE83}" srcOrd="3" destOrd="0" parTransId="{8E45F96B-7E81-4386-99AA-2F0FA83466B9}" sibTransId="{D5CF2331-9D00-4AC4-A782-08ED49BD253A}"/>
    <dgm:cxn modelId="{F43B103B-857E-4209-B631-8B9B917C00C9}" srcId="{74402ED1-D44A-4FC2-AEEE-1DCA1CEC03F3}" destId="{B9C73EFF-B516-42DE-B6AB-1ECA66886E67}" srcOrd="4" destOrd="0" parTransId="{797C60FE-7571-4162-A4FE-12DAC81AE31C}" sibTransId="{E2D818EA-7A24-48BF-A181-94F6C495BD75}"/>
    <dgm:cxn modelId="{97D6AB4C-0135-483B-85F9-84A5CD249A15}" type="presOf" srcId="{52FAC6DB-8BDB-4D11-8F6C-7119A9C0BE83}" destId="{71FF27BD-3220-4E87-BBFC-312436D5353F}" srcOrd="0" destOrd="0" presId="urn:microsoft.com/office/officeart/2005/8/layout/lProcess2"/>
    <dgm:cxn modelId="{948F2F7D-F64C-4BCD-99F3-6B91D8BCA1B9}" srcId="{5E903A83-6FB5-4C21-9AA6-8D96682D67F6}" destId="{9E025710-F2A2-4534-840D-EC9F996AC02C}" srcOrd="0" destOrd="0" parTransId="{40EFE0E4-9FE1-4047-B52A-A434082436BA}" sibTransId="{2E61DF89-7383-40F1-A8B9-9D3070427ED3}"/>
    <dgm:cxn modelId="{F9FD3B33-289A-4447-99A8-420D38E2BE73}" type="presOf" srcId="{49503D31-97CB-48FF-81FD-B10AF2E1E0D4}" destId="{6AFBFCAC-37A2-44D7-B691-5A65466EFBB0}" srcOrd="0" destOrd="0" presId="urn:microsoft.com/office/officeart/2005/8/layout/lProcess2"/>
    <dgm:cxn modelId="{07201435-7258-48BB-8C9F-B65023CA29EC}" type="presParOf" srcId="{61F5C7E5-CD3D-4C3E-80CC-40B0B6E0E99D}" destId="{09CF1C02-E1E5-4AB6-8C98-E994DBD563FF}" srcOrd="0" destOrd="0" presId="urn:microsoft.com/office/officeart/2005/8/layout/lProcess2"/>
    <dgm:cxn modelId="{D1FC3200-1AF8-41BE-B724-DD289A09431B}" type="presParOf" srcId="{09CF1C02-E1E5-4AB6-8C98-E994DBD563FF}" destId="{9E777F90-8622-477A-ABC1-9F11A063A504}" srcOrd="0" destOrd="0" presId="urn:microsoft.com/office/officeart/2005/8/layout/lProcess2"/>
    <dgm:cxn modelId="{CEA8A50E-D0CC-45E0-8993-82FDBC34F67E}" type="presParOf" srcId="{09CF1C02-E1E5-4AB6-8C98-E994DBD563FF}" destId="{1EC2D45E-497C-45A6-9F57-42318F81A046}" srcOrd="1" destOrd="0" presId="urn:microsoft.com/office/officeart/2005/8/layout/lProcess2"/>
    <dgm:cxn modelId="{D8427595-8E16-4562-BC12-5B91CDA13705}" type="presParOf" srcId="{09CF1C02-E1E5-4AB6-8C98-E994DBD563FF}" destId="{20F2AE56-0655-4723-9358-42FCC228528A}" srcOrd="2" destOrd="0" presId="urn:microsoft.com/office/officeart/2005/8/layout/lProcess2"/>
    <dgm:cxn modelId="{EF25E413-ED72-4C7A-82ED-EBD05C3C9737}" type="presParOf" srcId="{20F2AE56-0655-4723-9358-42FCC228528A}" destId="{9646E7ED-F5FE-4DC0-A897-AC0B422B88F1}" srcOrd="0" destOrd="0" presId="urn:microsoft.com/office/officeart/2005/8/layout/lProcess2"/>
    <dgm:cxn modelId="{4EA59AD3-B3DA-4217-90F8-9F6182B3F34A}" type="presParOf" srcId="{9646E7ED-F5FE-4DC0-A897-AC0B422B88F1}" destId="{02F8F1DE-528A-4874-9797-2ACD968A270A}" srcOrd="0" destOrd="0" presId="urn:microsoft.com/office/officeart/2005/8/layout/lProcess2"/>
    <dgm:cxn modelId="{3A8B0D97-22D8-44DA-ABF6-3FA12C01E8B3}" type="presParOf" srcId="{9646E7ED-F5FE-4DC0-A897-AC0B422B88F1}" destId="{9D92CC0D-720D-4517-AD46-CA84D673BFBA}" srcOrd="1" destOrd="0" presId="urn:microsoft.com/office/officeart/2005/8/layout/lProcess2"/>
    <dgm:cxn modelId="{04E974BA-1778-42FC-AAE0-BAA57B396CA2}" type="presParOf" srcId="{9646E7ED-F5FE-4DC0-A897-AC0B422B88F1}" destId="{6AFBFCAC-37A2-44D7-B691-5A65466EFBB0}" srcOrd="2" destOrd="0" presId="urn:microsoft.com/office/officeart/2005/8/layout/lProcess2"/>
    <dgm:cxn modelId="{BD058AEC-938A-4296-B9A8-C5EBC3856CB6}" type="presParOf" srcId="{9646E7ED-F5FE-4DC0-A897-AC0B422B88F1}" destId="{6738F48C-6CA5-4D4A-967D-B50C1760BB44}" srcOrd="3" destOrd="0" presId="urn:microsoft.com/office/officeart/2005/8/layout/lProcess2"/>
    <dgm:cxn modelId="{F3613D00-32A0-4C57-BDFA-400523F3A191}" type="presParOf" srcId="{9646E7ED-F5FE-4DC0-A897-AC0B422B88F1}" destId="{814C6673-F8DD-442A-8136-766884E1A647}" srcOrd="4" destOrd="0" presId="urn:microsoft.com/office/officeart/2005/8/layout/lProcess2"/>
    <dgm:cxn modelId="{4CB3323D-6AA1-46CC-A323-1EB2C5070852}" type="presParOf" srcId="{61F5C7E5-CD3D-4C3E-80CC-40B0B6E0E99D}" destId="{285646A2-CB59-4064-8C00-7C1A3A7532E6}" srcOrd="1" destOrd="0" presId="urn:microsoft.com/office/officeart/2005/8/layout/lProcess2"/>
    <dgm:cxn modelId="{3E58260F-8F68-4FDC-BF43-243548E80615}" type="presParOf" srcId="{61F5C7E5-CD3D-4C3E-80CC-40B0B6E0E99D}" destId="{E09CFCD1-DB69-4F28-AD01-5DA52C18C13A}" srcOrd="2" destOrd="0" presId="urn:microsoft.com/office/officeart/2005/8/layout/lProcess2"/>
    <dgm:cxn modelId="{D9705DFF-EFD9-4783-9D2C-F624760CBA49}" type="presParOf" srcId="{E09CFCD1-DB69-4F28-AD01-5DA52C18C13A}" destId="{74F3D2D8-11AF-4341-B221-819ACED97A1D}" srcOrd="0" destOrd="0" presId="urn:microsoft.com/office/officeart/2005/8/layout/lProcess2"/>
    <dgm:cxn modelId="{5031F0F8-EBE9-45AB-B407-A9A0A4274F30}" type="presParOf" srcId="{E09CFCD1-DB69-4F28-AD01-5DA52C18C13A}" destId="{3DE34ADB-8D65-4372-B551-85CD17747A04}" srcOrd="1" destOrd="0" presId="urn:microsoft.com/office/officeart/2005/8/layout/lProcess2"/>
    <dgm:cxn modelId="{B093C60C-78C8-44C3-B324-D9F0AC4BECD0}" type="presParOf" srcId="{E09CFCD1-DB69-4F28-AD01-5DA52C18C13A}" destId="{2FBEBA0B-8A28-4131-BE38-527C43028B9A}" srcOrd="2" destOrd="0" presId="urn:microsoft.com/office/officeart/2005/8/layout/lProcess2"/>
    <dgm:cxn modelId="{88950EDE-F388-4342-840C-28E84D94E58D}" type="presParOf" srcId="{2FBEBA0B-8A28-4131-BE38-527C43028B9A}" destId="{E3C1E620-1034-4CF5-B777-D2502D7D8310}" srcOrd="0" destOrd="0" presId="urn:microsoft.com/office/officeart/2005/8/layout/lProcess2"/>
    <dgm:cxn modelId="{2CECF125-00F7-428A-8D03-702793578753}" type="presParOf" srcId="{E3C1E620-1034-4CF5-B777-D2502D7D8310}" destId="{59C5B38E-BCF1-47D9-B4FB-39824B3449FA}" srcOrd="0" destOrd="0" presId="urn:microsoft.com/office/officeart/2005/8/layout/lProcess2"/>
    <dgm:cxn modelId="{BF058A91-7EC7-4502-8AFA-C0C63336A96C}" type="presParOf" srcId="{E3C1E620-1034-4CF5-B777-D2502D7D8310}" destId="{98BBC63E-BAD7-4E02-9731-4A4EA7D0B486}" srcOrd="1" destOrd="0" presId="urn:microsoft.com/office/officeart/2005/8/layout/lProcess2"/>
    <dgm:cxn modelId="{8BE1EDD9-EB3B-479F-BB60-2052B86DB229}" type="presParOf" srcId="{E3C1E620-1034-4CF5-B777-D2502D7D8310}" destId="{AE5133E0-C474-4B46-9DDB-87E2D6EB0CC4}" srcOrd="2" destOrd="0" presId="urn:microsoft.com/office/officeart/2005/8/layout/lProcess2"/>
    <dgm:cxn modelId="{5E7B4DEA-36F3-4C32-8357-0FC67D91BF8C}" type="presParOf" srcId="{E3C1E620-1034-4CF5-B777-D2502D7D8310}" destId="{290FC4C8-C57A-4A46-93C2-C09D04E8DD7B}" srcOrd="3" destOrd="0" presId="urn:microsoft.com/office/officeart/2005/8/layout/lProcess2"/>
    <dgm:cxn modelId="{94BA4648-5C78-4E3D-B6C8-99415CE4B8EB}" type="presParOf" srcId="{E3C1E620-1034-4CF5-B777-D2502D7D8310}" destId="{A2E00BFC-17D3-441E-9BD3-DBA2F1B967F8}" srcOrd="4" destOrd="0" presId="urn:microsoft.com/office/officeart/2005/8/layout/lProcess2"/>
    <dgm:cxn modelId="{47F7747D-2FF9-4148-AF82-2C7915E2A937}" type="presParOf" srcId="{E3C1E620-1034-4CF5-B777-D2502D7D8310}" destId="{912F1190-762E-428C-887C-622B987C34CA}" srcOrd="5" destOrd="0" presId="urn:microsoft.com/office/officeart/2005/8/layout/lProcess2"/>
    <dgm:cxn modelId="{249A7A90-5E76-418F-B76D-BC2B89C469A9}" type="presParOf" srcId="{E3C1E620-1034-4CF5-B777-D2502D7D8310}" destId="{71FF27BD-3220-4E87-BBFC-312436D5353F}" srcOrd="6" destOrd="0" presId="urn:microsoft.com/office/officeart/2005/8/layout/lProcess2"/>
    <dgm:cxn modelId="{82E36CE4-FBB0-447A-A11F-45D83F1C4AC9}" type="presParOf" srcId="{E3C1E620-1034-4CF5-B777-D2502D7D8310}" destId="{30586B2B-2144-49EA-BD51-40F7C8410CCD}" srcOrd="7" destOrd="0" presId="urn:microsoft.com/office/officeart/2005/8/layout/lProcess2"/>
    <dgm:cxn modelId="{2DCC897F-71DB-4C93-8A35-F8ACA7D6F826}" type="presParOf" srcId="{E3C1E620-1034-4CF5-B777-D2502D7D8310}" destId="{D3EB0B5D-32AA-442A-9946-944789F7BC6E}" srcOrd="8" destOrd="0" presId="urn:microsoft.com/office/officeart/2005/8/layout/lProcess2"/>
    <dgm:cxn modelId="{FF1C8052-5387-4812-969F-F16CAC8B0FFA}" type="presParOf" srcId="{61F5C7E5-CD3D-4C3E-80CC-40B0B6E0E99D}" destId="{0F841271-7EFD-48E9-A013-92935A6F99AA}" srcOrd="3" destOrd="0" presId="urn:microsoft.com/office/officeart/2005/8/layout/lProcess2"/>
    <dgm:cxn modelId="{8C600460-88B6-40A1-88DF-CE400D177F18}" type="presParOf" srcId="{61F5C7E5-CD3D-4C3E-80CC-40B0B6E0E99D}" destId="{C80BDCC7-2415-413B-9DA3-BB666EF38FD7}" srcOrd="4" destOrd="0" presId="urn:microsoft.com/office/officeart/2005/8/layout/lProcess2"/>
    <dgm:cxn modelId="{24C85FE9-3284-435E-B373-D2D0D32A9E9B}" type="presParOf" srcId="{C80BDCC7-2415-413B-9DA3-BB666EF38FD7}" destId="{F5904F7B-8045-44A1-9608-266832593426}" srcOrd="0" destOrd="0" presId="urn:microsoft.com/office/officeart/2005/8/layout/lProcess2"/>
    <dgm:cxn modelId="{DA3FB858-47B6-4286-A01B-AE26C9AB7A79}" type="presParOf" srcId="{C80BDCC7-2415-413B-9DA3-BB666EF38FD7}" destId="{1B926A15-163C-4533-A28B-7EED1941AC05}" srcOrd="1" destOrd="0" presId="urn:microsoft.com/office/officeart/2005/8/layout/lProcess2"/>
    <dgm:cxn modelId="{0831535B-730E-494F-AC29-ECA55B4580FA}" type="presParOf" srcId="{C80BDCC7-2415-413B-9DA3-BB666EF38FD7}" destId="{8F1B3CA2-E5BB-4068-87AF-005A94AD7CB3}" srcOrd="2" destOrd="0" presId="urn:microsoft.com/office/officeart/2005/8/layout/lProcess2"/>
    <dgm:cxn modelId="{1CD78357-03CE-4B5D-B3F2-3D66680498BA}" type="presParOf" srcId="{8F1B3CA2-E5BB-4068-87AF-005A94AD7CB3}" destId="{19A86BFE-F915-43AA-A24E-9E898EF638B9}" srcOrd="0" destOrd="0" presId="urn:microsoft.com/office/officeart/2005/8/layout/lProcess2"/>
    <dgm:cxn modelId="{2961CA60-8281-4D08-9F3F-62C54AB71294}" type="presParOf" srcId="{61F5C7E5-CD3D-4C3E-80CC-40B0B6E0E99D}" destId="{426752E5-47A0-48DF-998C-6E798C8804F6}" srcOrd="5" destOrd="0" presId="urn:microsoft.com/office/officeart/2005/8/layout/lProcess2"/>
    <dgm:cxn modelId="{39D8E02A-AC7C-48D9-94F5-6D8F9C52CF2C}" type="presParOf" srcId="{61F5C7E5-CD3D-4C3E-80CC-40B0B6E0E99D}" destId="{8BBE0A09-EEC5-496E-8459-3668ED478CF1}" srcOrd="6" destOrd="0" presId="urn:microsoft.com/office/officeart/2005/8/layout/lProcess2"/>
    <dgm:cxn modelId="{FA4532EE-E903-4055-8A09-3EF992C8697C}" type="presParOf" srcId="{8BBE0A09-EEC5-496E-8459-3668ED478CF1}" destId="{27B7D123-F2B0-43B7-A62F-9D60FA1B8B6D}" srcOrd="0" destOrd="0" presId="urn:microsoft.com/office/officeart/2005/8/layout/lProcess2"/>
    <dgm:cxn modelId="{9B3FF714-41E3-418B-930E-245DEFF3CDEE}" type="presParOf" srcId="{8BBE0A09-EEC5-496E-8459-3668ED478CF1}" destId="{6D7BC427-F24F-4740-8864-3DBA919BC323}" srcOrd="1" destOrd="0" presId="urn:microsoft.com/office/officeart/2005/8/layout/lProcess2"/>
    <dgm:cxn modelId="{FA9D2322-4EAD-4572-8AF5-E962594B92E6}" type="presParOf" srcId="{8BBE0A09-EEC5-496E-8459-3668ED478CF1}" destId="{349DB8A8-D2D1-44C5-B872-E80F8E9C55F3}" srcOrd="2" destOrd="0" presId="urn:microsoft.com/office/officeart/2005/8/layout/lProcess2"/>
    <dgm:cxn modelId="{5638A665-A01F-4F9D-BF8A-30F3E7DC5FB0}" type="presParOf" srcId="{349DB8A8-D2D1-44C5-B872-E80F8E9C55F3}" destId="{45E6F565-9BC2-4B72-9A56-B1789D01EA5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77F90-8622-477A-ABC1-9F11A063A504}">
      <dsp:nvSpPr>
        <dsp:cNvPr id="0" name=""/>
        <dsp:cNvSpPr/>
      </dsp:nvSpPr>
      <dsp:spPr>
        <a:xfrm>
          <a:off x="2048" y="0"/>
          <a:ext cx="2010141" cy="5256583"/>
        </a:xfrm>
        <a:prstGeom prst="roundRect">
          <a:avLst>
            <a:gd name="adj" fmla="val 10000"/>
          </a:avLst>
        </a:prstGeom>
        <a:solidFill>
          <a:srgbClr val="FFE2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Quản lý điều hành ĐS</a:t>
          </a:r>
          <a:endParaRPr lang="en-US" sz="2000" b="1" kern="1200"/>
        </a:p>
      </dsp:txBody>
      <dsp:txXfrm>
        <a:off x="2048" y="0"/>
        <a:ext cx="2010141" cy="1576975"/>
      </dsp:txXfrm>
    </dsp:sp>
    <dsp:sp modelId="{02F8F1DE-528A-4874-9797-2ACD968A270A}">
      <dsp:nvSpPr>
        <dsp:cNvPr id="0" name=""/>
        <dsp:cNvSpPr/>
      </dsp:nvSpPr>
      <dsp:spPr>
        <a:xfrm>
          <a:off x="203062" y="1578904"/>
          <a:ext cx="1608113" cy="945392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</a:rPr>
            <a:t>Lập kế hoach chạy tàu</a:t>
          </a:r>
          <a:endParaRPr lang="en-US" sz="2000" b="0" kern="1200">
            <a:ln w="6350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sp:txBody>
      <dsp:txXfrm>
        <a:off x="230752" y="1606594"/>
        <a:ext cx="1552733" cy="890012"/>
      </dsp:txXfrm>
    </dsp:sp>
    <dsp:sp modelId="{6AFBFCAC-37A2-44D7-B691-5A65466EFBB0}">
      <dsp:nvSpPr>
        <dsp:cNvPr id="0" name=""/>
        <dsp:cNvSpPr/>
      </dsp:nvSpPr>
      <dsp:spPr>
        <a:xfrm>
          <a:off x="203062" y="2908787"/>
          <a:ext cx="1608113" cy="849273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Lập chính sách giá vé,khuyến mãi,chiết khấu</a:t>
          </a:r>
          <a:endParaRPr lang="en-US" sz="1700" kern="1200">
            <a:solidFill>
              <a:schemeClr val="tx1"/>
            </a:solidFill>
          </a:endParaRPr>
        </a:p>
      </dsp:txBody>
      <dsp:txXfrm>
        <a:off x="227936" y="2933661"/>
        <a:ext cx="1558365" cy="799525"/>
      </dsp:txXfrm>
    </dsp:sp>
    <dsp:sp modelId="{814C6673-F8DD-442A-8136-766884E1A647}">
      <dsp:nvSpPr>
        <dsp:cNvPr id="0" name=""/>
        <dsp:cNvSpPr/>
      </dsp:nvSpPr>
      <dsp:spPr>
        <a:xfrm>
          <a:off x="203062" y="4142551"/>
          <a:ext cx="1608113" cy="849273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Lập phương án bán vé</a:t>
          </a:r>
          <a:endParaRPr lang="en-US" sz="1700" kern="1200">
            <a:solidFill>
              <a:schemeClr val="tx1"/>
            </a:solidFill>
          </a:endParaRPr>
        </a:p>
      </dsp:txBody>
      <dsp:txXfrm>
        <a:off x="227936" y="4167425"/>
        <a:ext cx="1558365" cy="799525"/>
      </dsp:txXfrm>
    </dsp:sp>
    <dsp:sp modelId="{74F3D2D8-11AF-4341-B221-819ACED97A1D}">
      <dsp:nvSpPr>
        <dsp:cNvPr id="0" name=""/>
        <dsp:cNvSpPr/>
      </dsp:nvSpPr>
      <dsp:spPr>
        <a:xfrm>
          <a:off x="2162950" y="0"/>
          <a:ext cx="2010141" cy="525658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Nhân viên ĐS</a:t>
          </a:r>
          <a:endParaRPr lang="en-US" sz="2000" b="1" kern="1200"/>
        </a:p>
      </dsp:txBody>
      <dsp:txXfrm>
        <a:off x="2162950" y="0"/>
        <a:ext cx="2010141" cy="1576975"/>
      </dsp:txXfrm>
    </dsp:sp>
    <dsp:sp modelId="{59C5B38E-BCF1-47D9-B4FB-39824B3449FA}">
      <dsp:nvSpPr>
        <dsp:cNvPr id="0" name=""/>
        <dsp:cNvSpPr/>
      </dsp:nvSpPr>
      <dsp:spPr>
        <a:xfrm>
          <a:off x="2363964" y="1578022"/>
          <a:ext cx="1608113" cy="33427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QL phôi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3755" y="1587813"/>
        <a:ext cx="1588531" cy="314697"/>
      </dsp:txXfrm>
    </dsp:sp>
    <dsp:sp modelId="{AE5133E0-C474-4B46-9DDB-87E2D6EB0CC4}">
      <dsp:nvSpPr>
        <dsp:cNvPr id="0" name=""/>
        <dsp:cNvSpPr/>
      </dsp:nvSpPr>
      <dsp:spPr>
        <a:xfrm>
          <a:off x="2363964" y="2328619"/>
          <a:ext cx="1608113" cy="334279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QL phôi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3755" y="2338410"/>
        <a:ext cx="1588531" cy="314697"/>
      </dsp:txXfrm>
    </dsp:sp>
    <dsp:sp modelId="{A2E00BFC-17D3-441E-9BD3-DBA2F1B967F8}">
      <dsp:nvSpPr>
        <dsp:cNvPr id="0" name=""/>
        <dsp:cNvSpPr/>
      </dsp:nvSpPr>
      <dsp:spPr>
        <a:xfrm>
          <a:off x="2363964" y="3079217"/>
          <a:ext cx="1608113" cy="360285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In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4516" y="3089769"/>
        <a:ext cx="1587009" cy="339181"/>
      </dsp:txXfrm>
    </dsp:sp>
    <dsp:sp modelId="{71FF27BD-3220-4E87-BBFC-312436D5353F}">
      <dsp:nvSpPr>
        <dsp:cNvPr id="0" name=""/>
        <dsp:cNvSpPr/>
      </dsp:nvSpPr>
      <dsp:spPr>
        <a:xfrm>
          <a:off x="2363964" y="3855819"/>
          <a:ext cx="1608113" cy="360285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Kế toán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4516" y="3866371"/>
        <a:ext cx="1587009" cy="339181"/>
      </dsp:txXfrm>
    </dsp:sp>
    <dsp:sp modelId="{D3EB0B5D-32AA-442A-9946-944789F7BC6E}">
      <dsp:nvSpPr>
        <dsp:cNvPr id="0" name=""/>
        <dsp:cNvSpPr/>
      </dsp:nvSpPr>
      <dsp:spPr>
        <a:xfrm>
          <a:off x="2363964" y="4632422"/>
          <a:ext cx="1608113" cy="360285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Trả vé,hủy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4516" y="4642974"/>
        <a:ext cx="1587009" cy="339181"/>
      </dsp:txXfrm>
    </dsp:sp>
    <dsp:sp modelId="{F5904F7B-8045-44A1-9608-266832593426}">
      <dsp:nvSpPr>
        <dsp:cNvPr id="0" name=""/>
        <dsp:cNvSpPr/>
      </dsp:nvSpPr>
      <dsp:spPr>
        <a:xfrm>
          <a:off x="4323852" y="0"/>
          <a:ext cx="2010141" cy="525658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Đối tác /đại lý</a:t>
          </a:r>
          <a:endParaRPr lang="en-US" sz="2000" b="1" kern="1200"/>
        </a:p>
      </dsp:txBody>
      <dsp:txXfrm>
        <a:off x="4323852" y="0"/>
        <a:ext cx="2010141" cy="1576975"/>
      </dsp:txXfrm>
    </dsp:sp>
    <dsp:sp modelId="{27B7D123-F2B0-43B7-A62F-9D60FA1B8B6D}">
      <dsp:nvSpPr>
        <dsp:cNvPr id="0" name=""/>
        <dsp:cNvSpPr/>
      </dsp:nvSpPr>
      <dsp:spPr>
        <a:xfrm>
          <a:off x="6484754" y="0"/>
          <a:ext cx="2010141" cy="525658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Hành khách</a:t>
          </a:r>
          <a:endParaRPr lang="en-US" sz="2000" b="1" kern="1200"/>
        </a:p>
      </dsp:txBody>
      <dsp:txXfrm>
        <a:off x="6484754" y="0"/>
        <a:ext cx="2010141" cy="157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8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7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8FED-C879-4616-84B0-71BE12AB737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26B0-0D66-47A0-AF9C-0764131A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21" Type="http://schemas.openxmlformats.org/officeDocument/2006/relationships/image" Target="../media/image44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5.png"/><Relationship Id="rId24" Type="http://schemas.openxmlformats.org/officeDocument/2006/relationships/image" Target="../media/image47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4404" y="1240424"/>
            <a:ext cx="7556363" cy="0"/>
          </a:xfrm>
          <a:prstGeom prst="line">
            <a:avLst/>
          </a:prstGeom>
          <a:ln w="317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16216" y="24193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3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0773" y="1405043"/>
            <a:ext cx="7370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Mở rộng thị phần vận tải cho ngành đường sắt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1566" y="2522061"/>
            <a:ext cx="4958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Mở rộng mạng lưới phân phối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1566" y="3221098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Giảm tỉ lệ ghế trống 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1566" y="3826134"/>
            <a:ext cx="512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Hỗ trợ,áp dụng giá vé linh hoạt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1462" y="4509540"/>
            <a:ext cx="6938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Tạo thuận lợi cho khách hàng mọi lúc mọi nơi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5652537"/>
            <a:ext cx="612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Nâng cao hiệu quả kinh doanh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3" y="1240424"/>
            <a:ext cx="878620" cy="868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3" y="4428785"/>
            <a:ext cx="842251" cy="8323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6" y="5354643"/>
            <a:ext cx="830665" cy="820931"/>
          </a:xfrm>
          <a:prstGeom prst="rect">
            <a:avLst/>
          </a:prstGeom>
        </p:spPr>
      </p:pic>
      <p:pic>
        <p:nvPicPr>
          <p:cNvPr id="1026" name="Picture 2" descr="http://www.clker.com/cliparts/c/N/i/K/I/d/red-target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5" y="2576195"/>
            <a:ext cx="419246" cy="4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clker.com/cliparts/c/N/i/K/I/d/red-target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61" y="3221604"/>
            <a:ext cx="419246" cy="4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lker.com/cliparts/c/N/i/K/I/d/red-target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61" y="3888707"/>
            <a:ext cx="419246" cy="4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91" y="6352908"/>
            <a:ext cx="67294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2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44" y="576149"/>
            <a:ext cx="4432600" cy="362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Flowchart: Process 68"/>
          <p:cNvSpPr/>
          <p:nvPr/>
        </p:nvSpPr>
        <p:spPr>
          <a:xfrm>
            <a:off x="118544" y="4293096"/>
            <a:ext cx="3256070" cy="2348880"/>
          </a:xfrm>
          <a:prstGeom prst="flowChartProcess">
            <a:avLst/>
          </a:prstGeom>
          <a:noFill/>
          <a:ln>
            <a:solidFill>
              <a:schemeClr val="accent1">
                <a:shade val="50000"/>
                <a:alpha val="1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Process 70"/>
          <p:cNvSpPr/>
          <p:nvPr/>
        </p:nvSpPr>
        <p:spPr>
          <a:xfrm>
            <a:off x="118911" y="4293096"/>
            <a:ext cx="3271933" cy="576064"/>
          </a:xfrm>
          <a:prstGeom prst="flowChartProcess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Các nhà ga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32" name="Picture 131" descr="C:\Users\Vo Tran Quan\Desktop\Untitled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6" y="5779908"/>
            <a:ext cx="2200196" cy="8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C:\Users\Vo Tran Quan\Desktop\rout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96" y="5467405"/>
            <a:ext cx="766452" cy="3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30" y="6067838"/>
            <a:ext cx="517489" cy="5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6067838"/>
            <a:ext cx="517489" cy="5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1" y="6067837"/>
            <a:ext cx="517489" cy="5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0" y="4987201"/>
            <a:ext cx="641629" cy="48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5" y="4981356"/>
            <a:ext cx="641629" cy="48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23" y="5051833"/>
            <a:ext cx="641629" cy="48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77"/>
          <p:cNvCxnSpPr>
            <a:stCxn id="139" idx="2"/>
          </p:cNvCxnSpPr>
          <p:nvPr/>
        </p:nvCxnSpPr>
        <p:spPr>
          <a:xfrm flipH="1">
            <a:off x="2057937" y="5532169"/>
            <a:ext cx="1" cy="24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9" y="3804154"/>
            <a:ext cx="1513329" cy="13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0219">
            <a:off x="4367283" y="2377576"/>
            <a:ext cx="608351" cy="55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2" name="Group 291"/>
          <p:cNvGrpSpPr/>
          <p:nvPr/>
        </p:nvGrpSpPr>
        <p:grpSpPr>
          <a:xfrm>
            <a:off x="12900" y="260648"/>
            <a:ext cx="4991148" cy="3744373"/>
            <a:chOff x="0" y="457352"/>
            <a:chExt cx="7029722" cy="5491111"/>
          </a:xfrm>
        </p:grpSpPr>
        <p:grpSp>
          <p:nvGrpSpPr>
            <p:cNvPr id="293" name="Group 292"/>
            <p:cNvGrpSpPr/>
            <p:nvPr/>
          </p:nvGrpSpPr>
          <p:grpSpPr>
            <a:xfrm>
              <a:off x="107504" y="886972"/>
              <a:ext cx="2645811" cy="3058126"/>
              <a:chOff x="107504" y="877320"/>
              <a:chExt cx="4994249" cy="4414917"/>
            </a:xfrm>
          </p:grpSpPr>
          <p:grpSp>
            <p:nvGrpSpPr>
              <p:cNvPr id="341" name="Group 340"/>
              <p:cNvGrpSpPr/>
              <p:nvPr/>
            </p:nvGrpSpPr>
            <p:grpSpPr>
              <a:xfrm>
                <a:off x="107504" y="908720"/>
                <a:ext cx="4994249" cy="4383517"/>
                <a:chOff x="107505" y="908720"/>
                <a:chExt cx="3680043" cy="3681335"/>
              </a:xfrm>
            </p:grpSpPr>
            <p:sp>
              <p:nvSpPr>
                <p:cNvPr id="346" name="Flowchart: Process 345"/>
                <p:cNvSpPr/>
                <p:nvPr/>
              </p:nvSpPr>
              <p:spPr>
                <a:xfrm>
                  <a:off x="107505" y="908720"/>
                  <a:ext cx="3544948" cy="3672408"/>
                </a:xfrm>
                <a:prstGeom prst="flowChartProcess">
                  <a:avLst/>
                </a:prstGeom>
                <a:noFill/>
                <a:ln>
                  <a:solidFill>
                    <a:schemeClr val="accent1">
                      <a:shade val="50000"/>
                      <a:alpha val="39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47" name="Picture 4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7900" y="1246860"/>
                  <a:ext cx="798331" cy="864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528" y="1220732"/>
                  <a:ext cx="752722" cy="8408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" name="Picture 6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9592" y="1235067"/>
                  <a:ext cx="732289" cy="826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0" name="Group 349"/>
                <p:cNvGrpSpPr/>
                <p:nvPr/>
              </p:nvGrpSpPr>
              <p:grpSpPr>
                <a:xfrm>
                  <a:off x="1660840" y="1322795"/>
                  <a:ext cx="587060" cy="754387"/>
                  <a:chOff x="2370042" y="4653136"/>
                  <a:chExt cx="874989" cy="1281675"/>
                </a:xfrm>
              </p:grpSpPr>
              <p:pic>
                <p:nvPicPr>
                  <p:cNvPr id="36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042" y="4653136"/>
                    <a:ext cx="874989" cy="11917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3" name="Picture 8" descr="C:\Users\Vo Tran Quan\Desktop\Untitled-1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69175" y="5258808"/>
                    <a:ext cx="575855" cy="67600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51" name="Picture 350" descr="C:\Users\Vo Tran Quan\Desktop\Untitled-2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2315" y="2403440"/>
                  <a:ext cx="2657050" cy="126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699889" y="2004014"/>
                  <a:ext cx="0" cy="4051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>
                  <a:stCxn id="349" idx="2"/>
                </p:cNvCxnSpPr>
                <p:nvPr/>
              </p:nvCxnSpPr>
              <p:spPr>
                <a:xfrm flipH="1">
                  <a:off x="1265736" y="2061611"/>
                  <a:ext cx="1" cy="3418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2631551" y="2003952"/>
                  <a:ext cx="0" cy="4051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55" name="Picture 10" descr="C:\Users\Vo Tran Quan\Desktop\APP.png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528" y="2564904"/>
                  <a:ext cx="2385192" cy="20251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6" name="Straight Connector 355"/>
                <p:cNvCxnSpPr>
                  <a:stCxn id="351" idx="0"/>
                </p:cNvCxnSpPr>
                <p:nvPr/>
              </p:nvCxnSpPr>
              <p:spPr>
                <a:xfrm>
                  <a:off x="1660840" y="2403440"/>
                  <a:ext cx="0" cy="5935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57" name="Picture 3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204" y="3356992"/>
                  <a:ext cx="759275" cy="75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8" name="TextBox 357"/>
                <p:cNvSpPr txBox="1"/>
                <p:nvPr/>
              </p:nvSpPr>
              <p:spPr>
                <a:xfrm>
                  <a:off x="387825" y="4116268"/>
                  <a:ext cx="624127" cy="260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DB</a:t>
                  </a:r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758466" y="3962358"/>
                  <a:ext cx="1521796" cy="560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APP </a:t>
                  </a:r>
                </a:p>
                <a:p>
                  <a:pPr algn="ctr"/>
                  <a:r>
                    <a:rPr lang="en-US" sz="11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Server farm</a:t>
                  </a:r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60" name="Picture 11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7900" y="3201702"/>
                  <a:ext cx="1049830" cy="474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1" name="TextBox 360"/>
                <p:cNvSpPr txBox="1"/>
                <p:nvPr/>
              </p:nvSpPr>
              <p:spPr>
                <a:xfrm>
                  <a:off x="1793177" y="3711616"/>
                  <a:ext cx="1994371" cy="340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Server Switches</a:t>
                  </a:r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2" name="TextBox 341"/>
              <p:cNvSpPr txBox="1"/>
              <p:nvPr/>
            </p:nvSpPr>
            <p:spPr>
              <a:xfrm>
                <a:off x="444949" y="877320"/>
                <a:ext cx="1086085" cy="359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Mail</a:t>
                </a:r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1373168" y="877320"/>
                <a:ext cx="1065730" cy="49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2139371" y="877320"/>
                <a:ext cx="1554345" cy="49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Mobile</a:t>
                </a:r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3280820" y="877320"/>
                <a:ext cx="1031708" cy="29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</a:t>
                </a:r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3076459" y="457352"/>
              <a:ext cx="3365563" cy="1998268"/>
              <a:chOff x="5148064" y="476672"/>
              <a:chExt cx="3206540" cy="2503104"/>
            </a:xfrm>
          </p:grpSpPr>
          <p:sp>
            <p:nvSpPr>
              <p:cNvPr id="331" name="Flowchart: Process 330"/>
              <p:cNvSpPr/>
              <p:nvPr/>
            </p:nvSpPr>
            <p:spPr>
              <a:xfrm>
                <a:off x="5148064" y="1052736"/>
                <a:ext cx="2952328" cy="1647460"/>
              </a:xfrm>
              <a:prstGeom prst="flowChartProcess">
                <a:avLst/>
              </a:prstGeom>
              <a:noFill/>
              <a:ln>
                <a:solidFill>
                  <a:schemeClr val="accent1">
                    <a:shade val="50000"/>
                    <a:alpha val="39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2" name="Picture 13" descr="C:\Users\Vo Tran Quan\Desktop\a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500" y="476672"/>
                <a:ext cx="2503104" cy="2503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3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5905" y="1556792"/>
                <a:ext cx="523357" cy="712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4" name="Picture 11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995" y="1633585"/>
                <a:ext cx="1049830" cy="474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5" name="TextBox 334"/>
              <p:cNvSpPr txBox="1"/>
              <p:nvPr/>
            </p:nvSpPr>
            <p:spPr>
              <a:xfrm>
                <a:off x="5245100" y="1988840"/>
                <a:ext cx="926717" cy="75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Server Switches</a:t>
                </a:r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36" name="Picture 9" descr="C:\Users\Vo Tran Quan\Desktop\Untitled-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995" y="1171782"/>
                <a:ext cx="2657050" cy="1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7" name="Straight Connector 336"/>
              <p:cNvCxnSpPr/>
              <p:nvPr/>
            </p:nvCxnSpPr>
            <p:spPr>
              <a:xfrm>
                <a:off x="5796136" y="1287018"/>
                <a:ext cx="0" cy="314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6787604" y="1268760"/>
                <a:ext cx="0" cy="296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TextBox 338"/>
              <p:cNvSpPr txBox="1"/>
              <p:nvPr/>
            </p:nvSpPr>
            <p:spPr>
              <a:xfrm>
                <a:off x="6127751" y="2204864"/>
                <a:ext cx="1252561" cy="75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Management monitor</a:t>
                </a:r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7092280" y="2185700"/>
                <a:ext cx="1252561" cy="431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Antivirus server</a:t>
                </a:r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5" name="Picture 4" descr="C:\Users\Vo Tran Quan\Desktop\router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4238" y="4295272"/>
              <a:ext cx="2485484" cy="1653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6" name="Picture 5" descr="C:\Users\Vo Tran Quan\Desktop\blancer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89" y="4445913"/>
              <a:ext cx="109220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6" descr="C:\Users\Vo Tran Quan\Desktop\router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685" y="3700016"/>
              <a:ext cx="107950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8" name="Group 297"/>
            <p:cNvGrpSpPr/>
            <p:nvPr/>
          </p:nvGrpSpPr>
          <p:grpSpPr>
            <a:xfrm>
              <a:off x="3064148" y="2632559"/>
              <a:ext cx="531793" cy="779294"/>
              <a:chOff x="3619190" y="3743666"/>
              <a:chExt cx="531793" cy="832157"/>
            </a:xfrm>
          </p:grpSpPr>
          <p:pic>
            <p:nvPicPr>
              <p:cNvPr id="329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190" y="37436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0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5442" y="38960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99" name="Straight Connector 298"/>
            <p:cNvCxnSpPr>
              <a:stCxn id="360" idx="3"/>
              <a:endCxn id="329" idx="1"/>
            </p:cNvCxnSpPr>
            <p:nvPr/>
          </p:nvCxnSpPr>
          <p:spPr>
            <a:xfrm flipV="1">
              <a:off x="2401155" y="2950847"/>
              <a:ext cx="662993" cy="4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/>
            <p:cNvGrpSpPr/>
            <p:nvPr/>
          </p:nvGrpSpPr>
          <p:grpSpPr>
            <a:xfrm>
              <a:off x="3064004" y="3683742"/>
              <a:ext cx="715908" cy="919458"/>
              <a:chOff x="3178307" y="4050930"/>
              <a:chExt cx="715908" cy="919458"/>
            </a:xfrm>
          </p:grpSpPr>
          <p:pic>
            <p:nvPicPr>
              <p:cNvPr id="327" name="Picture 3" descr="C:\Users\Vo Tran Quan\Desktop\core switches.png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8307" y="4050930"/>
                <a:ext cx="609600" cy="749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8" name="Picture 3" descr="C:\Users\Vo Tran Quan\Desktop\core switches.png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4615" y="4221088"/>
                <a:ext cx="609600" cy="749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1" name="Straight Connector 300"/>
            <p:cNvCxnSpPr>
              <a:stCxn id="330" idx="2"/>
              <a:endCxn id="327" idx="0"/>
            </p:cNvCxnSpPr>
            <p:nvPr/>
          </p:nvCxnSpPr>
          <p:spPr>
            <a:xfrm>
              <a:off x="3353171" y="3411853"/>
              <a:ext cx="15633" cy="271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/>
            <p:cNvGrpSpPr/>
            <p:nvPr/>
          </p:nvGrpSpPr>
          <p:grpSpPr>
            <a:xfrm>
              <a:off x="4230279" y="3658696"/>
              <a:ext cx="588209" cy="921459"/>
              <a:chOff x="3619190" y="3743666"/>
              <a:chExt cx="588209" cy="983966"/>
            </a:xfrm>
          </p:grpSpPr>
          <p:pic>
            <p:nvPicPr>
              <p:cNvPr id="325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190" y="37436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6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858" y="4047876"/>
                <a:ext cx="485541" cy="6797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3" name="Group 302"/>
            <p:cNvGrpSpPr/>
            <p:nvPr/>
          </p:nvGrpSpPr>
          <p:grpSpPr>
            <a:xfrm>
              <a:off x="3209215" y="4807862"/>
              <a:ext cx="531793" cy="779294"/>
              <a:chOff x="3619190" y="3743666"/>
              <a:chExt cx="531793" cy="832157"/>
            </a:xfrm>
          </p:grpSpPr>
          <p:pic>
            <p:nvPicPr>
              <p:cNvPr id="323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190" y="37436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4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5442" y="38960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4" name="Picture 2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790" y="4273484"/>
              <a:ext cx="818493" cy="98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5" name="Straight Connector 304"/>
            <p:cNvCxnSpPr>
              <a:stCxn id="328" idx="2"/>
              <a:endCxn id="323" idx="0"/>
            </p:cNvCxnSpPr>
            <p:nvPr/>
          </p:nvCxnSpPr>
          <p:spPr>
            <a:xfrm flipH="1">
              <a:off x="3451986" y="4603200"/>
              <a:ext cx="23126" cy="204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328" idx="3"/>
            </p:cNvCxnSpPr>
            <p:nvPr/>
          </p:nvCxnSpPr>
          <p:spPr>
            <a:xfrm>
              <a:off x="3779912" y="4228550"/>
              <a:ext cx="4503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endCxn id="297" idx="1"/>
            </p:cNvCxnSpPr>
            <p:nvPr/>
          </p:nvCxnSpPr>
          <p:spPr>
            <a:xfrm flipV="1">
              <a:off x="4797309" y="3947666"/>
              <a:ext cx="437376" cy="14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V="1">
              <a:off x="3694756" y="5121867"/>
              <a:ext cx="1433645" cy="47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3741008" y="5274267"/>
              <a:ext cx="1303622" cy="47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0" name="Picture 309" descr="C:\Users\Vo Tran Quan\Desktop\Untitled-2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13" y="5517232"/>
              <a:ext cx="1910318" cy="104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1" name="Straight Connector 310"/>
            <p:cNvCxnSpPr>
              <a:stCxn id="304" idx="2"/>
              <a:endCxn id="310" idx="3"/>
            </p:cNvCxnSpPr>
            <p:nvPr/>
          </p:nvCxnSpPr>
          <p:spPr>
            <a:xfrm>
              <a:off x="2088037" y="5261853"/>
              <a:ext cx="70594" cy="307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296" idx="2"/>
              <a:endCxn id="310" idx="0"/>
            </p:cNvCxnSpPr>
            <p:nvPr/>
          </p:nvCxnSpPr>
          <p:spPr>
            <a:xfrm>
              <a:off x="718489" y="5169813"/>
              <a:ext cx="484983" cy="347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24" idx="1"/>
              <a:endCxn id="310" idx="3"/>
            </p:cNvCxnSpPr>
            <p:nvPr/>
          </p:nvCxnSpPr>
          <p:spPr>
            <a:xfrm flipH="1">
              <a:off x="2158631" y="5268869"/>
              <a:ext cx="1096836" cy="300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lowchart: Process 313"/>
            <p:cNvSpPr/>
            <p:nvPr/>
          </p:nvSpPr>
          <p:spPr>
            <a:xfrm>
              <a:off x="0" y="764704"/>
              <a:ext cx="6314185" cy="5040560"/>
            </a:xfrm>
            <a:prstGeom prst="flowChartProcess">
              <a:avLst/>
            </a:prstGeom>
            <a:noFill/>
            <a:ln>
              <a:solidFill>
                <a:schemeClr val="accent1">
                  <a:shade val="50000"/>
                  <a:alpha val="29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475112" y="2550342"/>
              <a:ext cx="14199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</a:p>
            <a:p>
              <a:pPr algn="ctr"/>
              <a:r>
                <a:rPr lang="en-US" sz="1000" smtClean="0">
                  <a:latin typeface="Arial" panose="020B0604020202020204" pitchFamily="34" charset="0"/>
                  <a:cs typeface="Arial" panose="020B0604020202020204" pitchFamily="34" charset="0"/>
                </a:rPr>
                <a:t>Firewall/IPS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934028" y="3146002"/>
              <a:ext cx="14199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>
                  <a:latin typeface="Arial" panose="020B0604020202020204" pitchFamily="34" charset="0"/>
                  <a:cs typeface="Arial" panose="020B0604020202020204" pitchFamily="34" charset="0"/>
                </a:rPr>
                <a:t>WAN</a:t>
              </a:r>
            </a:p>
            <a:p>
              <a:pPr algn="ctr"/>
              <a:r>
                <a:rPr lang="en-US" sz="1000" smtClean="0">
                  <a:latin typeface="Arial" panose="020B0604020202020204" pitchFamily="34" charset="0"/>
                  <a:cs typeface="Arial" panose="020B0604020202020204" pitchFamily="34" charset="0"/>
                </a:rPr>
                <a:t>Firewall/IPS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2581078" y="3202004"/>
              <a:ext cx="1419904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</a:p>
            <a:p>
              <a:r>
                <a:rPr lang="en-US" sz="1100" smtClean="0">
                  <a:latin typeface="Arial" panose="020B0604020202020204" pitchFamily="34" charset="0"/>
                  <a:cs typeface="Arial" panose="020B0604020202020204" pitchFamily="34" charset="0"/>
                </a:rPr>
                <a:t>Swithes</a:t>
              </a: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826950" y="5472121"/>
              <a:ext cx="2501506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Arial" panose="020B0604020202020204" pitchFamily="34" charset="0"/>
                  <a:cs typeface="Arial" panose="020B0604020202020204" pitchFamily="34" charset="0"/>
                </a:rPr>
                <a:t>Internal Firewall/IPS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96059" y="5517036"/>
              <a:ext cx="2683377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Arial" panose="020B0604020202020204" pitchFamily="34" charset="0"/>
                  <a:cs typeface="Arial" panose="020B0604020202020204" pitchFamily="34" charset="0"/>
                </a:rPr>
                <a:t>DMZ zone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188829" y="4336783"/>
              <a:ext cx="1419904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  <a:p>
              <a:r>
                <a:rPr lang="en-US" sz="1100" smtClean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854585" y="4019858"/>
              <a:ext cx="1419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30277" y="4172258"/>
              <a:ext cx="1419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Arial" panose="020B0604020202020204" pitchFamily="34" charset="0"/>
                  <a:cs typeface="Arial" panose="020B0604020202020204" pitchFamily="34" charset="0"/>
                </a:rPr>
                <a:t>Load Balancer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3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8215">
            <a:off x="5296347" y="3956923"/>
            <a:ext cx="1150415" cy="105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" name="Cloud 436"/>
          <p:cNvSpPr/>
          <p:nvPr/>
        </p:nvSpPr>
        <p:spPr>
          <a:xfrm>
            <a:off x="4692244" y="4869160"/>
            <a:ext cx="1923275" cy="9424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Internet</a:t>
            </a:r>
            <a:endParaRPr lang="en-US" b="1"/>
          </a:p>
        </p:txBody>
      </p:sp>
      <p:pic>
        <p:nvPicPr>
          <p:cNvPr id="44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3343">
            <a:off x="3363403" y="4848758"/>
            <a:ext cx="1219943" cy="112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4753">
            <a:off x="6700446" y="5184103"/>
            <a:ext cx="756664" cy="6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36" y="5461691"/>
            <a:ext cx="558356" cy="66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4" name="Picture 1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83" y="6120079"/>
            <a:ext cx="558356" cy="66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0224">
            <a:off x="6107411" y="5643886"/>
            <a:ext cx="756664" cy="6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32650" y="5693948"/>
            <a:ext cx="756664" cy="6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9" y="6233351"/>
            <a:ext cx="517489" cy="5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0893">
            <a:off x="5200685" y="5874858"/>
            <a:ext cx="609129" cy="56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572485" y="6127790"/>
            <a:ext cx="110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Tổ chức / </a:t>
            </a:r>
          </a:p>
          <a:p>
            <a:r>
              <a:rPr lang="en-US" smtClean="0"/>
              <a:t>cá nhân</a:t>
            </a:r>
            <a:endParaRPr lang="en-US"/>
          </a:p>
        </p:txBody>
      </p:sp>
      <p:sp>
        <p:nvSpPr>
          <p:cNvPr id="453" name="TextBox 452"/>
          <p:cNvSpPr txBox="1"/>
          <p:nvPr/>
        </p:nvSpPr>
        <p:spPr>
          <a:xfrm>
            <a:off x="5724128" y="3591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HẠ TẦNG MẠNG</a:t>
            </a:r>
            <a:endParaRPr lang="en-US" sz="32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14" descr="C:\Users\Vo Tran Quan\Desktop\SET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41" y="3814825"/>
            <a:ext cx="1638288" cy="170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5" descr="C:\Users\Vo Tran Quan\Desktop\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48" y="6242427"/>
            <a:ext cx="584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15" descr="C:\Users\Vo Tran Quan\Desktop\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996" y="5740973"/>
            <a:ext cx="279178" cy="32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8" name="Straight Connector 457"/>
          <p:cNvCxnSpPr>
            <a:stCxn id="132" idx="2"/>
            <a:endCxn id="135" idx="0"/>
          </p:cNvCxnSpPr>
          <p:nvPr/>
        </p:nvCxnSpPr>
        <p:spPr>
          <a:xfrm>
            <a:off x="1287464" y="5865931"/>
            <a:ext cx="32237" cy="201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endCxn id="73" idx="0"/>
          </p:cNvCxnSpPr>
          <p:nvPr/>
        </p:nvCxnSpPr>
        <p:spPr>
          <a:xfrm>
            <a:off x="2020053" y="5822919"/>
            <a:ext cx="6122" cy="24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jpeg;base64,/9j/4AAQSkZJRgABAQAAAQABAAD/2wCEAAkGBxQSEhUUExQUFhUWGBkYFxcYGBgYFRgYFBwYGBccGBcYHCggHBwlHRcVITEhJSkrLi4uFx8zODMsNygtLiwBCgoKDg0OGxAQGywkHyUvNCwsLCwsLCwsLCwsLCwsLCwsLCwsLCwsLCwsLCwsLCwsLCwsLCwsLCwsLCwsLCwsLP/AABEIAMIBAwMBIgACEQEDEQH/xAAcAAACAgMBAQAAAAAAAAAAAAAFBgMEAAIHAQj/xABGEAABAwEFBQUFBAgEBQUAAAABAAIRAwQFEiExBiJBUWFxgZGhsRMywdHwI1Jy4QcUM0Jic4KyFWOS8SRDosLiNFOD0vL/xAAZAQADAQEBAAAAAAAAAAAAAAABAgMABAX/xAAtEQACAgICAQIEBAcAAAAAAAAAAQIRITEDEkETUSIycbEEQmGRIzNDgaHB4f/aAAwDAQACEQMRAD8Aitjm/qxaM3EyTyzBgeSluphLA3mR5huXqq9CzzZ5cY1gcSMs+gV+7rZ7NrN0Etcx3cDB9CuaKs7FydcLZYuC6w20kNG+6deeLOOSZK901RWIwyHYWggyJgnM8MvRA7rvBgtwqOlrTiMDUCQU1W3axsQxkBVi6RyZbYiPcW12tOoNRp6QR8karudESYy7MigFpqzXa7mah8c1btF5HLsRcqSNCNtkVqa7GSBr8VC9sUHA9PULKlslY8zRce31QUrY04VEy9WA1BP3R6lV8gtr8qw9vVg9Shznl0R9eKSbVl+Djbgi6ai0pVA5wbOZ71VNmJhpOeZPYBPwUN21WmtTjF77ZmNC4DgeqX+xf04abyFWdIkgROeo8s1atrMmTrgbPbnK1sb8OECNGzz0aO7KFYvBuTCTJwa9hKXik++jl5I1Gzy6GOIp4PekgefwlMlGzOBOIgyZ97EQCBqg2zdl9oaTcsy7UwP3uKd2XI/FOEAcYzJyjn9Qun+r2I9vhoEGiBmTl4LWpUa2IzxQRHEOJaDPaCi9W5KQH2rxlzdzy0CousTJY5jS5jA4YW5TD2OET/UjL8Q+1JAhFN0wFaR+sMqABpDWu11D2n4YX+IVOjc4JIFRzMBAlp0ypGQOGbnHuCPMuYsc9+60ObU14FwiZ5ZuJ7lDZ7KwPDseMOcCSyIxEuptmJmSSJ/ywpNt5Z0/w8qP28gqpVr0y0U7SauL3Q9gzkwM8yvLDtRaabMFT2L2scRvMLi0YogZ6aJws9z0wBujd0nhGeSSX3eHVXtBIDyO6XuHwTzi/BvwahJS7/oMuz1+13VcBFHD7JpGFmHOGk8dN7RV7Vtba2mmJpy99Rnu6YajWjyJVbZir/xDW/5Xq2n8vNRWyy4i2Rm11cjoRVZ8JWrBXpFctSXt9mU77tVSq2pjcXEVA5s8A01chy91Q3fWc0MwuLcTqIdGUtIdIPRbWcOLnB07zwGzycagy6SSo6WJpojg5rHH/wCNzgpxSbdnXONQcMe/+P8Ag43VVa2kA4gcpOuTdF7VvakNDPYD66cQhlIx7IxSg02ueT7wOAOGWIRO9wyCgqucMZxZF4YAwOLqbydARALYynnPYqw45Qio2sL6nhJSk9MGbSM+yH4x/a5KlZuf10ThtIPsh+Mf2lKVoGafiZWQesrN7vRxlMRohljZvn8RRtrFRaQPJH7Hs8VimwL1YwkuqEBoyjDGvQaeC0faCIyBkRmSOJ+a8DQSJOgy81Xt5aCwl2E5xkSDnxjrC5CsY5Vl2nV3mu/hdppwUjb6OhbPiq1KIpkGRhdmOOX5Kia7Mjnp1U5z6pBhDtJhn2mKqzrPm0qW1uIqMb0HfmQtLGwF7DzAI/0I0+6Q8tcXaAQBzT5klQiqLZQNFvIeC8tDIpO7Cir7vjifBU7fShhGeh1WVpmnJNE9C76dV++3FDRGvElEqdwUD+4fEqrSaRmCRDc41VqgHuAcKjmjlqVSySt4st0tlrMTJpumI992hy5qwdkLI5wcabgREQ8gZGRkqAbWH/Nd81rjtA/57vL5Idlqh0pXff7hc7I2XXC+fxnh/sljaeyinUwNnCBxzOpPxV+03hXbLsbiBnGXyQm8qxe1j3ZktMnsMJJV4VGTlVN2S3FSBZT/ABO8nORyu45DE8AACA4xAn5oNczPsmdS/wDucmS1XYwMxEExHFUxeUK+/wCV0UmV4bk3WJOZJw6TPafFR1Lc+HAOLZHAaHLMT2R3leFjQIwmPxZqN9NmuF2U5B35JKjd9TLttsgbVJJLgXGHATOjxhPlH+le2asW5RoG8IEtqGoMv6iFWrW8CMLSOe8T4KSlVkiZIgk72skxmOWXgUfh9g+rPVhgXo6MzEHgPe+SE0t2pjHeOe853/dCl9ozk6fxfkqwLtcQ6x+c8U7nZodo6ZbsFRtJ7XhuYBB5kENAHdHmpHVQ4QcQ9/MRP2jg7jyhU3VI4+Hf+XgtGWggcz2wENjPknd2Xm06QwZPJYBBJA0cXCe8lbPayIDAIa9rczIxzr3whj7XUAkYfMpnuizNfZDVeN6HGRI0z0mEKQHKT22ATYXOBaHADC0AxJyaGmfTXRWqVhIEE4peHTkCA0yBHHivbFacWvMjPXJEc+ELW7GfK2qsWL/ok0wACd4ehSlbaRaYIhPz6UmOTo8JCV9pqEVQPrVbilmgSD9humoahhuWI6kJipXBUPFo8fkr5soaWxlvj4o22mqRk6A9i8Nnj/7jfArExezWJuzAcCeG4qUuIJ4TrvKpfzDhYQOLuA6c1eqlrfYl2W8QMp4hTWuoxjWmoYEmMp5/Jc5ZSpp1o9sLJp08plpB7SDKqUaFKcJY0nqAjdMGKYEhpzEiJyMHwKtZNiGgz04rdVJiubi2yrToD2jcA3QBHQYYRtjzAyOiHOb9qyRGRy7ilT9IW077MBSpEio7M6HC3mJ5n0TRXgSRrtj+kN1ImhZ2gPBh9Q5xzDRz6lI1bbG2OOdd3KIbEHuQKrULiS4yTmT1K1TpIA8XT+km0sMVgyq3jlhd3FuXkuhbPbVstf7KQcgWuG8PmOxcGCKXLeb6FRr2OLS0gg8JGkjkg4o1H0i673EQ49m6R8VVFzZe87/S75r3Zm/xbrM2rkHZh7QdHDl0IghF2nl3KihEi5MENuMn9897T8Sqd+2fAGt1hp6ckwPe4HRCtpm7tM/eDvLCk5YpLA3HJttMq3EPsmfif/cUevQH9XcczkOaW7iqfYZah7x5z8U8Wm2BtKQDIaOOSSk9lhL/AFCpEj1PFamjUax7zhygQSZl3+xTHYa2NjXwN4Tpp07lO+m2NG58IGadcL9yb5EvAkmmXMDgRnkQDmD8kYsV3F8RqW+XD0RxllaNGN/0hWbFZSHlwJgjIcB2BM+KkKp29AYbOgD9oQeOQ+aks1wNGWPFxzA+aO2hmGZ5+q1Y7IjkB9aoJKjNuwDbtn9zdcJmJIOXHh0BUdkuWBvOYT+FMhbLT0I/tcoGHd8U8YpglJlW77rY3EHBrpIjLSNUWueiPZuZAw4nCOEZZKJh0V67A3CY1xOntn/ZJKCTwPCTaFPZmytdWIIyDn5cOiPWyg0OgNb58u1WbrstJuJ1NrQcTpOevHVBa14kV827onjr9QlY8Fgo1aOCo4EZB8+P/wCh4Jd26pgVmRoW/FON55gu4F7R1iOPFJm21fE9mWjSO2IUofMO9HTLQPd/GPiiIVGrUgs/GB5FX1ZCMxYsWIgPn+9GZ0gBOGr+fwU9qpiqxzToJPeHD5lbPtzadQOeJb7SdS0xM5EaGOK9u61hlR5if2mGTliMNZPSXAnooLeSrdLGy/UtOL2BxE7jRmCIgERnwHTJGnNwihVaWkgtMZgyM4OWfu+YSr/iAeyhDQ0sGB0cSDM68nBWrLtHIbTAAqgsDDE4ZO90zAZ5oxxoV5CFa2tqVWVAMIJflEQG428excW21vIWi2VXtIc2YaRphH0V1jay8QWvfLd0OaSyQCQ2Cc9DJI7lwuE8PcVmLAp7NZi4ojTsjWtkic4b1PyTN0NGDkCWhT0aRMRzhT3gzeBgDIaCBIGZhG9l7lqValOWnBiBJjQSJK14B1d0NP6Mbc6y2r2VQ4RVbAB0J95p9R3rrNe0kkDQRw7Uk7WbJi0VKFWg4NNCBUOnuaERxiZ7k42KyPNKm55EuYHaaSJjzTwdqyXLGpUjUOGeZVTaL9jSInIv88KmsTC+pWGgZhaB952EPdn2OaB3qC/Kn2LeEOcPRDlzEXj2BLiqfY1Oj3+gTpev/pqhk+4dOgSJcR+zrfzH/wBrU43vaoslQ8qb/TJRLkGzL/8Ahman3szr7xR6zVYns5Jb2Ik2PM+65wPKJB9SjbaoESQuxaOV3ZYrOAORgdeuqtXa6SB0KBXbavb43veA0uc2m2QIZTJbiPElxBPKIROzvwmBMiRKD0aKyXrcJgc4KpSd/QcBMcFUvi8HU6D3gBz8msB0L3ENZ3SRPYrlisOFuFxLncXk5knNxjQCeAyCRDvLLVkzBEj6BVOysyVuyjC4Dr81Xs7wjF7BJaLNJuY7VLdJjGP43IXs5VNcGs87r3EUmcBTacIcRxc4gmTwICJ2WoPtMgIcR0PXtSzKQ0a3KN2oP43eaDWmg0VzMuHWePTxV+nVDbPVe2GkYjp2SO9LFlvTGS4tzPOOHLkpyRSDGG95w5DKW/7Ln+2J3mdh9U/3o+aY7W/Fc82vdvt7/VJFZC9HUbQd5kZfaD0cjCA258OZP/uD4o8qIVmLFixEB863qcTCMsWXWCWkH1WlQkUzwPM9cKEXXetStWYxobqMfPA2cyTkNSni5rsp2t4dUe5oc2OWdMugjUQQAFJIpIV7C9wacRaSHnNogcOHNR26iWO9riGE6Dj2yM9ZRPaexihkx/tPeIyg5Z8NUFt9s+zGIZcBOpGfyWZoM9vO8m1LGWky57yDzywklJrbJJV2o+c8+3hHUKZtEo3Q/VNkNKmAMlZoOHs8JG814c09uqidktqRzStlI4PTYsbwU+3VajY3US5kh4JDdJa2JzStd9lNR4A5px2iY02KgQ9piq9pIILhAy6wCH+KX5mkO/hi5DxYwH0xlhDxijljHHxjuV2667jRY1wIcxmF0/ebuyOYOGQeRQ2660UmA64W+gRKxVwD28eC66SWDzG25WyrY8VOrVBB3i17css2hjhPMYQf6gh+0ktYBpvT9eCYH1ZM9YQTasyxp6x5EpJ/KNFUxZuQ7tb+YfNrU03i2bNVGUmnI7QAUqXNpWH+Z6tamW2VJoDrTHm1Tih5FfY+zsqWVxDKZcfaU3B2LXE0gQOEDyCvNuA5btmEfwE+qq7AMH6uYicWZGc68e5MlpB56LqSOdtgi4LsdgBw0t1z2OHsxjljiDLuwA9hCM2okPJBGHgAOWS0stDC9xDnDGJcBoSBE9DAiRyXtalPHSYRSBeCnf8AUAptedGVaTndGh7ZPdMqarej2130wBuxBzk4gw/9y3quDg5roLXAgiNQdUuXrVdTqPAcSQxgDiM4wtAnr16JORUsD8byHa1/Na8uIkBzsMZcYBnsRSz0qTqGMFwlpME9OgXMaloOGDMz6qWhebxkHOAiCJSJlmkx12MtzX0mgH3KbcvAfNE6NXcrkfef4gn5JV2JPs3VgASIGmebjPmZ8Ua9uBTqgSBNVxnh73okvJksC7Uvp4s1dpIwxnIHEgHNKNDaJrHQHSDx1CUdor/dXJaCRTB05xxKGUHHmnoGj6OtdaaTf6fRIu1zt9vYU0+0+zYOjfRKO1rt9qnFZGvB0u83bzP5rfimVhSneb/tGfzR8U00Dl3lMjMlWLyViID5foMFlOAsLRnMCTnqc9UwWa9akU32fCMOICcydCRlnlPmvb4EtILQ6efPLjwQC1WB7HB1EkHhnB8dD3qaZaUQret4OrAOqtwkAiZPL7pzCTLfapMNklW70t9SpuvEOAhxiDA0nqhxqBuQH11TJE6ov3bQqOGUHuBPhMojSs0ZFpA5cGnU4emst4a80BpViDMlNtzWxtSG1Jng6TPRaURoyFu9aWEqGzukpzr2JtN5Y4AFwxNP3mDWCciBlI6ietB1y0cQJDmHkDumdCJBjslBcboZ8qTyTbNMwnE7LPdkEgkRInSYKaKTKL2Op4GMDnB2KIMiZ0yzlXbitlnfTbZ6zAGDPjnxmdZ69ys07tohz8DQWOaS0knUHhiMg5J1Dqicubu/0Kl6CtTax9KpipSBu4SWRlBy05FDLZflQuDRUMZCRln2I4/ZpjgSPaMd+Jpb4RPmhdPZyq4kNioQeHHKe9LfuD4XoktlrqYWxVcwHOZzK2s9oL6Jl7nkP1cZI3TOqH2xrnDC5vu8uEZR9cltZqraVFzjMe0b5tPyRl8lGrJYuYb9cfxN82/kjD3zZ6f8tv8Aalu4b1pe1rAujFgImf3QQfUI2y0fZMGRhoGXQJIGkXthy2nTczqInvlMtY5H61SRs7UJYY1xRnll9FMgtLtCBoF1Q0jnmssKg4QTGjT6Lai8EYjAESTwAideSX7dfBaC0QSQfrVD9qqjnXa8sxAupsmPuktDvKZ70wtFe+P0h0WPLaLQ8AnfLoafwgZntSjfe29SpWLsFOIAiXZgcZSnVsj2D3HRrP8Asq5qZnwUXLsXUOp065bSy008YaQQYInQoq6793IOOqSNhb6/V6doOFz8ID8DeTZxEk6ADMnoum7K3/StjJpuhw95jveHXqOoU2mhzNlKBp48TXNlrYkETBQP9Id6mjZKrWmHVajmf0uJLvKR3p+FPquNfpUrfaMZOjqjvEgD4rRWTPQgAZrdvFXrLZqZbLvaSZ90tjzCuWi5MJaGGfaMa8B5DXQZ00kZFXfHJR7eCa5It0dfpPlrR0b6JU2rd9o1HbE/PuHkIS9tV+0Z9cVzx2UOj3m/7Vn834popVwG95Sleb4rMP8Am/FX614skAOE9oVIqxZOhiFcL1LH+Ij7w8QsTdBfUOS3hVd7Qjhr5N/NR1nxB+6JPYM1l5VJqCPuwfP8lFfZw0Xu4lob45D1XPFHdysVqtQnE86uJcfh5Ie4q/a8mnpkhzzkqI52eMfmjl01oIS+CiN3VM0wp0a3WUWmyRMOZvNdxYY94Hl94cRKWbFeL8IFVuYkEcWuGRjv7kx7M15bExOX1zQ2+LtDTqcREjrwznX3deqXt1HcbIG2zCZB+X/ifJMFw34WuAnInThnrHxCSJdhxQY5/NTWe0Qcj8PrtCZyJOCZ2N9d1VoFEtOW82Yefw8CNPRULuv4UXhpOEmozEDkciBEeqW9mb9wPbjOU6/XH1TNtXVsxqsNYNaarSWugjFhMTiHHTVK0jR+EL3hZ6drZjpYW1uH8fCD15HxShTb7Rr2VAN1wkRmCA4Qeq0t1ro0GlzLRBGjWmXHo0j1VPZqq1xccUCpnmSXAgOgGOZMZ8YSSb0Uiu2UiG77kpm11CAQAxumm9P/ANUep0zhwggwSBPQkD0UV3MLbVXBEHBSy76iI2G76jyQ1snE46jQuJGp6oQu6BKhe/xljKhpyWvGsAkeIyWWi9qg0e6Ounom+z7N1edNnaST/wBI+KsVNlHOa6awJIO61kA8hJJKulIl2ic9NsBdicXg5aHLIes5o3em0TH2csaQXFsFsFrRIIcQOpzgc0Or3c3MeydlPEN0yPFRu2fJa44vZ4QDvGQZMQCBrlMShbeBl1TsFWOGggN11JzQqjYWiSYPvZRmdYCsVadRurSM41B+KpG1HgSo9fY6OyKF3Wt1Fzyzi1zM+T2lp9UwbB2l9CvrGJhgkaEflKC1GNMS0AicxkTPNFbrt1Om4OcHyBAiDr3hUeUSWGP7toK5/wCaR2Bo+CUtsrMbQGlpLqjTx1OLXNWhfVIjdfn1BH5Kq204nzIOc6oK7EboJWF9KjSp0PZseWZmo5uZc7N41zE5DsVPbqm2t7K0U/e/YvYBDR7MTTLROQLOGktPNXaVCmJLnBxOYicuPCVBf5Y2yuIcS7G05gnhhgEjkT9BXcWlkmppvAeu528Oz4INtg/7Wn0+aJXbU3+75INtU6azB1HquaOy7H+96m813J8par3gDUxce1Hr/qYZJ4Fx8Fzu1XiJVuPCJTVsZXXkJ181iUHW8SsT9hepaFCXh54CO9UNpq+6xvN7fIj5hMPsYASdtJUmu1v3YPn+QUqqJ0uVsG2t2qH4pVy2mCUNY+DnoVhWbK1ZHZqvVZC2oOPBEA+7M2wAiRPQ6H1RK/6AqABpgMxOBMmGuEubOp9wR3JKu0vJyMLoN1XeRTDicckAyBAM7p8YU5SWiijKrOXW5tVhdTcXgEyWOlsTnkCvP8QAOjh0+C6teos1Vn/EYI6mHDsIzB7Fze+bFZw/7F73M5OEGeQPEdoWUvcWvY2u69pJGo6z9Si1639XtRpe0IikMDABEAxMniTAzQu77II92PzRr/Dope04THeklIpGILqAvgE5k+9MCOqv3NbTSfDYIEg8cUciDkMvRRWWx+1McBxVu9rCxobgETkRqNOHFZRsMpqH1GuyW+n7Z1Q1XAvYwOxNgS0uOuf3tSm+6ba3BBh4kGQYO6QRmMoy9VxSnbalMwCSImDvDx1HiilivwDPfYebDI7wM/IqkcHPJWd0sN40nkzLI5nXoh1o2ppsc5r2PEOIEQQQDl9Zrl9g21qs1w1W8xuu8svJHrHtnZq0Nqbp5VBl/q081aMiLi14CVrtDK73PotwvJnC/KSeX7ucJLvS+ZnESDy5cxknGtd1Crmx7m/hdLfP4FB7x2SxyQGvnUtJY49uk+KFP3CpITWXhiBkHJwAOg3gRM9JnwU2yl0/8S59T3KYxgHi46a8BmfBGrRdJk4g5ukgg8AG5HsAVerRq0g7CPaADdnUctM+5Q5OJyToqp4oAXZaGWq9HuqH7PfOE6EUxhaI811Oyfo9sdZoltSmTxY8/wBrpHkuVfo2u91a8Dipkhoc94MtGZEA9CZy4wvoWzVMpEiIkCCW93EK3HFdaJSb7KjlO3GwX6iWGnVc9j5G+ACHDgS3oeXApWslMsdmAR4rrG3FuNpsby0F3s6jYgZxJaTA7Vyqy2d9WuKbAcWZjSA2XOJnSAClaplOwXpVGOGvgYPkVtabAKjMJe6CZ1nPLn2IPs3dlKvUcasyCA3M6a5wckbvygyhQrvpYg5jmhu852EHLMHLXvTOK8Myk1tF6yWkMdiKDX1bmPr0yDkC2TyzEqzXspqgNGsz4BLd72CpSdhkSdOMqaSsZnUNordTqUqjmPY4Fr/dcDr2Lm5HZ5ops3ZKjAfa03NB++0gadQjNSwUnCcDT1GXoinRqsVg3s8AsTC66afJ3isW7oHU1tFTgT2fXikm11faWis7kHR/Rhb805WurAM6gE/X1wSZs60VHVS7OWebyfkqSWkGynbkIqBF7UEMqBIFk9jh4g6t8wrAQ2nUwkEf7hESZzGhSMpBqi/d1eCF0a5L0GDDOvl1HVcrpvgo1Y7xIjNTki0WXtqrN7Su8tGCrq8YT7N86PYWjdniDxlCbFc1SZcM+Sa7NUFWsx5OXs2tPaC75oxXp0mdSgBQBly3Jjz0AzceCp7T2mT7OkBhGo4z0RKvf7Q1tCl2vI5dUsWp28e1NGF5FnPqqQBvNha+QXseOpBHyW42hqwG1RjAPvaO+RTZeuCrZRjALmwA794dh1QahsdVrUjUoEPjWmcnf0nQ98J1LFM52iGxW9j3gg6tIg5GZCJfqzXcIPMZFJ1psjmOLXtcxw1aRBHcrFkvarS44m8jn56pqAG6t1PJJaQY7neIQ6u6oww8HscPRwRS67/pudvHATwdpPajrmte3MAg84IVFG0J2aYoWS9alIzTe+n2Hd8NEz3Zt/WZAqNDxzG675HyVC1XBTdmwlh6ZjwQS13RVp5xI5t+LVqaDcZbOq3bttZ6uTnYSf3ag+OiMGx2eqJECeLTl4aLgorka/I+CvWC96lI/Z1HMPKYHhoULB6fszsNe46rN6z1Yd2lpI5ZZHvVj/HbZTaW1BwIxYRInq3JIV1/pBrMyqNDxzBwu+R8k3XVt1Z6kAuwE8H5eenmmTEakvBUtdud+q1KdPEKhAwkGMwQde5SbJOrGhUdVqYqha5oa54LmiCCM5zPhCYKtOz1ROFva3LzCW70uhlOXUqh5w7rycPkm7ULabyAdjnNY+q84QfaYM8m5DFA74zV/wDSFXY6jULYOIsceYL3T35k+SD2CyVgXAOLQSSXMgk+kKW/g79UeJcd9s4hnAIiYMcOaWxw5cTt8/h+IQbacE2qkBqS0DtLkTuA/aO/D8Woffpm20B/Gz+4Ln/MX8D1fZilU/lv/tXLGVnNO65w7CQuoX5vMLRq4OaBzJyCWaGyDj7xYO8uPkAmTRmrAQvesP8AmO8vkvE3t2UpjiP9P/ksW7IFMVtoq+GhUPEtwj+rL4ygWy7N2oerR3gE+WJR37flOvRDWYg4uBII0Guo6gK5soz7EkcXnuyAnyVtyA9A28acOcOvqhFZqZL8pQ4O5jy0HwQCu1I1kO0VHhT2KrG6dDp0KjLdVrhQasydOwg4L1lSFHSqyOq9yU2dF+UErLepZovat5VapDQSScgBqhc8kduOkKVennOOnM9snLwWUVZrbWAlRsHsacauObj15DoFQtJzVdt7ONU4juuMRwAOkKe1BVTTWCE4ShLJDaiXUy0GNPJM+wVvLWua7nklRELnrYSkqwWPl5WGjaRhqsa7kf3hP3XDMdyR762Dewl1ndjH3HZP7joe+E02S1SEVoVZWSBZxC02QscWvaWuGoIgjuK2sltrUf2bjH3dR4Lqt+WSnWEVGh3KdR2HUJKvDZZwk0XYh912R7naHvhPlGwyGx7Tg5VG4TzGY8NQiJtgcJDgR0SpXoFrsL2lruREFSMsLwMVN2fLQ/ms5A6jG+jSeDjbJPEDPxQi23WB7hMcnfNQ073e04ajdO4+HFEaNtY8ZEE+fggbQEc1zNZb5hbsrniJ6j5I3AVW0Xe05+71HyWDYZuO2NwgMq4XfdnCfA6o7+tVYhwDvI/JILrO5ozAcInuVqxXpUp5MeQPuu3m+B0Wyak9j1YKtPFvbn4tPHRMNqsrH2d7XbzCJjVpjT0CQLLtIDlVpx/EzMd7dUdu600aoIpVRnqA7Cc+bSsp1snLivTINnq++fw/EfJVryfittA/xt8nBXW3U6mTgMcIcPRCat3O9sx73OBadZgeSXDdlWmdIFSajZg7rj5t+avtqN0JASdZKYxBwPeDPnKLiwU3kOLS4jQ4yD6x5JejN6iQVeM9QsVVtiHNw6YmnzWLdA+rE+eA/lOWa8bUIJIcQeYMei8NJ2oBUThCpYpeoW57nj2ji6RhkmYHDzVmrohXtOxXqb8TQfHuRCjyMu30WgUpCiWMb4exePevFqAgzXRNZzCP2SuHWinhEBowjsAJ+KAsCM3cBTfQfwfuntJwz5hBopxPa/Q8ZZwbLUdxa+Z8AfVWTUxMaeYC1s5ilaWHgXfXkq9jqzSA5SPNaI3Nm/r/AKN1ZsB3lTlWrBm5YgMVnkaIlRtUDqh1n0UxKrQjZlptoJIKrttIlU7S/NQym6gsN1bPTrNwva1w66jsOoQO27MubnRdI+67Xudoe+O1WKFct0RahapEpZQGUhJtDP3KrMxwcII7PmqVouca03dx+Dl0CsxlVsOaHDrw7OSBWy5i0k0zI+6de4/PxUnBrQ1oUxaqtIw8Hv8AgUSsl5tfAJg9fqFYqn917Y6EKjaLpY7Nhwnlq38kO3uZxCBIcJ6R3KraaYPXNC3mrRInTQfvN/JWqF7tIh4jzHTsTYArRozEPd89FK9hyL93k5oj/qUDao4fNbV65LcMmNUziCw9ZNobQwNDamNo/dqb2X4tUzWLaKhUAFQGmeM7zJ7RmO8LnNn4qUWggxrKn1Hs6jTsDXjFRcCPvMcCPJestFakcwHjwK5zZbeWOlrnMdzBIPiEyWLa+qMn4Ko/i3X/AOpvxBWVrRmk9jc2/wAcWPnu+axBBtPZjmaVUHiBhI8ZWI92J6UTmlc5+6P9kNqtzRDFI7FSqvCCKMhROxMGDqhiJUKcAc4ToU3cFG4LYvKjJnksE8cVsxvErQHktmsJ+sgsAkBnRFKropU+bXn5/JD6TQF60uMZQHnE0duSWRXi+YJX3NOo+NKjQfHXznxVe7juHt+SJWqH1ajHiQ0NLemQlDbtG67t+AQ8jTdx/YsFEbjaC8goaVduZ8PRIjR7KFpaGZZKzRdK9rU8lZEmAKpzUcLa2uDZJyAzK0pVARIzCoCiRpVuz1MiFUAWwKwEbtqkHJW6VfFqh5U9mStBst1LO14hwBH14ITa7jI/Zu/pd8HfNMV30sRhWK9lIU5JMZNo55XxMeGvBbmNeOvcV5aLspvzG6emngnqpZw4Q4AjkUDt9yRnSdH8Lsx3HUd8qbi1odST2Jle76lPMZjm35KEWgnIpiqYmZOBHoe9Vq1nZU94Z8xkUOzWw0DaNUStwd9q1tF1uGbDiHLQqqKjmnOZHAprAF6olRtpxo5QMtrT0PX5qYOWMSe1fzXi1lYlMCZyWh0WLEQs0bqEUpaBYsTICPSqx+KxYiEkpqV2ixYgA0qaeHqExWZowU8hkAsWIMKNLX/6h38segVC6/dd2/ALFiXyVl8v7EzlZun31ixEkN1kVmr7pWLFaJOQpbSfs393qEL2acd8cMlixD86KL+Uw6F6FixVIninsy9WIADdz+8jNpGSxYpPZRaBL9VUtS8WLAYMtDQQQQD2pUJzPafUrFiWY8CdhWl4MBpkkAwsWKSGYuqzYjvQsWKgpfaVixYg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QSEhUUExQUFhUWGBkYFxcYGBgYFRgYFBwYGBccGBcYHCggHBwlHRcVITEhJSkrLi4uFx8zODMsNygtLiwBCgoKDg0OGxAQGywkHyUvNCwsLCwsLCwsLCwsLCwsLCwsLCwsLCwsLCwsLCwsLCwsLCwsLCwsLCwsLCwsLCwsLP/AABEIAMIBAwMBIgACEQEDEQH/xAAcAAACAgMBAQAAAAAAAAAAAAAFBgMEAAIHAQj/xABGEAABAwEFBQUFBAgEBQUAAAABAAIRAwQFEiExBiJBUWFxgZGhsRMywdHwI1Jy4QcUM0Jic4KyFWOS8SRDosLiNFOD0vL/xAAZAQADAQEBAAAAAAAAAAAAAAABAgMABAX/xAAtEQACAgICAQIEBAcAAAAAAAAAAQIRITEDEkETUSIycbEEQmGRIzNDgaHB4f/aAAwDAQACEQMRAD8Aitjm/qxaM3EyTyzBgeSluphLA3mR5huXqq9CzzZ5cY1gcSMs+gV+7rZ7NrN0Etcx3cDB9CuaKs7FydcLZYuC6w20kNG+6deeLOOSZK901RWIwyHYWggyJgnM8MvRA7rvBgtwqOlrTiMDUCQU1W3axsQxkBVi6RyZbYiPcW12tOoNRp6QR8karudESYy7MigFpqzXa7mah8c1btF5HLsRcqSNCNtkVqa7GSBr8VC9sUHA9PULKlslY8zRce31QUrY04VEy9WA1BP3R6lV8gtr8qw9vVg9Shznl0R9eKSbVl+Djbgi6ai0pVA5wbOZ71VNmJhpOeZPYBPwUN21WmtTjF77ZmNC4DgeqX+xf04abyFWdIkgROeo8s1atrMmTrgbPbnK1sb8OECNGzz0aO7KFYvBuTCTJwa9hKXik++jl5I1Gzy6GOIp4PekgefwlMlGzOBOIgyZ97EQCBqg2zdl9oaTcsy7UwP3uKd2XI/FOEAcYzJyjn9Qun+r2I9vhoEGiBmTl4LWpUa2IzxQRHEOJaDPaCi9W5KQH2rxlzdzy0CousTJY5jS5jA4YW5TD2OET/UjL8Q+1JAhFN0wFaR+sMqABpDWu11D2n4YX+IVOjc4JIFRzMBAlp0ypGQOGbnHuCPMuYsc9+60ObU14FwiZ5ZuJ7lDZ7KwPDseMOcCSyIxEuptmJmSSJ/ywpNt5Z0/w8qP28gqpVr0y0U7SauL3Q9gzkwM8yvLDtRaabMFT2L2scRvMLi0YogZ6aJws9z0wBujd0nhGeSSX3eHVXtBIDyO6XuHwTzi/BvwahJS7/oMuz1+13VcBFHD7JpGFmHOGk8dN7RV7Vtba2mmJpy99Rnu6YajWjyJVbZir/xDW/5Xq2n8vNRWyy4i2Rm11cjoRVZ8JWrBXpFctSXt9mU77tVSq2pjcXEVA5s8A01chy91Q3fWc0MwuLcTqIdGUtIdIPRbWcOLnB07zwGzycagy6SSo6WJpojg5rHH/wCNzgpxSbdnXONQcMe/+P8Ag43VVa2kA4gcpOuTdF7VvakNDPYD66cQhlIx7IxSg02ueT7wOAOGWIRO9wyCgqucMZxZF4YAwOLqbydARALYynnPYqw45Qio2sL6nhJSk9MGbSM+yH4x/a5KlZuf10ThtIPsh+Mf2lKVoGafiZWQesrN7vRxlMRohljZvn8RRtrFRaQPJH7Hs8VimwL1YwkuqEBoyjDGvQaeC0faCIyBkRmSOJ+a8DQSJOgy81Xt5aCwl2E5xkSDnxjrC5CsY5Vl2nV3mu/hdppwUjb6OhbPiq1KIpkGRhdmOOX5Kia7Mjnp1U5z6pBhDtJhn2mKqzrPm0qW1uIqMb0HfmQtLGwF7DzAI/0I0+6Q8tcXaAQBzT5klQiqLZQNFvIeC8tDIpO7Cir7vjifBU7fShhGeh1WVpmnJNE9C76dV++3FDRGvElEqdwUD+4fEqrSaRmCRDc41VqgHuAcKjmjlqVSySt4st0tlrMTJpumI992hy5qwdkLI5wcabgREQ8gZGRkqAbWH/Nd81rjtA/57vL5Idlqh0pXff7hc7I2XXC+fxnh/sljaeyinUwNnCBxzOpPxV+03hXbLsbiBnGXyQm8qxe1j3ZktMnsMJJV4VGTlVN2S3FSBZT/ABO8nORyu45DE8AACA4xAn5oNczPsmdS/wDucmS1XYwMxEExHFUxeUK+/wCV0UmV4bk3WJOZJw6TPafFR1Lc+HAOLZHAaHLMT2R3leFjQIwmPxZqN9NmuF2U5B35JKjd9TLttsgbVJJLgXGHATOjxhPlH+le2asW5RoG8IEtqGoMv6iFWrW8CMLSOe8T4KSlVkiZIgk72skxmOWXgUfh9g+rPVhgXo6MzEHgPe+SE0t2pjHeOe853/dCl9ozk6fxfkqwLtcQ6x+c8U7nZodo6ZbsFRtJ7XhuYBB5kENAHdHmpHVQ4QcQ9/MRP2jg7jyhU3VI4+Hf+XgtGWggcz2wENjPknd2Xm06QwZPJYBBJA0cXCe8lbPayIDAIa9rczIxzr3whj7XUAkYfMpnuizNfZDVeN6HGRI0z0mEKQHKT22ATYXOBaHADC0AxJyaGmfTXRWqVhIEE4peHTkCA0yBHHivbFacWvMjPXJEc+ELW7GfK2qsWL/ok0wACd4ehSlbaRaYIhPz6UmOTo8JCV9pqEVQPrVbilmgSD9humoahhuWI6kJipXBUPFo8fkr5soaWxlvj4o22mqRk6A9i8Nnj/7jfArExezWJuzAcCeG4qUuIJ4TrvKpfzDhYQOLuA6c1eqlrfYl2W8QMp4hTWuoxjWmoYEmMp5/Jc5ZSpp1o9sLJp08plpB7SDKqUaFKcJY0nqAjdMGKYEhpzEiJyMHwKtZNiGgz04rdVJiubi2yrToD2jcA3QBHQYYRtjzAyOiHOb9qyRGRy7ilT9IW077MBSpEio7M6HC3mJ5n0TRXgSRrtj+kN1ImhZ2gPBh9Q5xzDRz6lI1bbG2OOdd3KIbEHuQKrULiS4yTmT1K1TpIA8XT+km0sMVgyq3jlhd3FuXkuhbPbVstf7KQcgWuG8PmOxcGCKXLeb6FRr2OLS0gg8JGkjkg4o1H0i673EQ49m6R8VVFzZe87/S75r3Zm/xbrM2rkHZh7QdHDl0IghF2nl3KihEi5MENuMn9897T8Sqd+2fAGt1hp6ckwPe4HRCtpm7tM/eDvLCk5YpLA3HJttMq3EPsmfif/cUevQH9XcczkOaW7iqfYZah7x5z8U8Wm2BtKQDIaOOSSk9lhL/AFCpEj1PFamjUax7zhygQSZl3+xTHYa2NjXwN4Tpp07lO+m2NG58IGadcL9yb5EvAkmmXMDgRnkQDmD8kYsV3F8RqW+XD0RxllaNGN/0hWbFZSHlwJgjIcB2BM+KkKp29AYbOgD9oQeOQ+aks1wNGWPFxzA+aO2hmGZ5+q1Y7IjkB9aoJKjNuwDbtn9zdcJmJIOXHh0BUdkuWBvOYT+FMhbLT0I/tcoGHd8U8YpglJlW77rY3EHBrpIjLSNUWueiPZuZAw4nCOEZZKJh0V67A3CY1xOntn/ZJKCTwPCTaFPZmytdWIIyDn5cOiPWyg0OgNb58u1WbrstJuJ1NrQcTpOevHVBa14kV827onjr9QlY8Fgo1aOCo4EZB8+P/wCh4Jd26pgVmRoW/FON55gu4F7R1iOPFJm21fE9mWjSO2IUofMO9HTLQPd/GPiiIVGrUgs/GB5FX1ZCMxYsWIgPn+9GZ0gBOGr+fwU9qpiqxzToJPeHD5lbPtzadQOeJb7SdS0xM5EaGOK9u61hlR5if2mGTliMNZPSXAnooLeSrdLGy/UtOL2BxE7jRmCIgERnwHTJGnNwihVaWkgtMZgyM4OWfu+YSr/iAeyhDQ0sGB0cSDM68nBWrLtHIbTAAqgsDDE4ZO90zAZ5oxxoV5CFa2tqVWVAMIJflEQG428excW21vIWi2VXtIc2YaRphH0V1jay8QWvfLd0OaSyQCQ2Cc9DJI7lwuE8PcVmLAp7NZi4ojTsjWtkic4b1PyTN0NGDkCWhT0aRMRzhT3gzeBgDIaCBIGZhG9l7lqValOWnBiBJjQSJK14B1d0NP6Mbc6y2r2VQ4RVbAB0J95p9R3rrNe0kkDQRw7Uk7WbJi0VKFWg4NNCBUOnuaERxiZ7k42KyPNKm55EuYHaaSJjzTwdqyXLGpUjUOGeZVTaL9jSInIv88KmsTC+pWGgZhaB952EPdn2OaB3qC/Kn2LeEOcPRDlzEXj2BLiqfY1Oj3+gTpev/pqhk+4dOgSJcR+zrfzH/wBrU43vaoslQ8qb/TJRLkGzL/8Ahman3szr7xR6zVYns5Jb2Ik2PM+65wPKJB9SjbaoESQuxaOV3ZYrOAORgdeuqtXa6SB0KBXbavb43veA0uc2m2QIZTJbiPElxBPKIROzvwmBMiRKD0aKyXrcJgc4KpSd/QcBMcFUvi8HU6D3gBz8msB0L3ENZ3SRPYrlisOFuFxLncXk5knNxjQCeAyCRDvLLVkzBEj6BVOysyVuyjC4Dr81Xs7wjF7BJaLNJuY7VLdJjGP43IXs5VNcGs87r3EUmcBTacIcRxc4gmTwICJ2WoPtMgIcR0PXtSzKQ0a3KN2oP43eaDWmg0VzMuHWePTxV+nVDbPVe2GkYjp2SO9LFlvTGS4tzPOOHLkpyRSDGG95w5DKW/7Ln+2J3mdh9U/3o+aY7W/Fc82vdvt7/VJFZC9HUbQd5kZfaD0cjCA258OZP/uD4o8qIVmLFixEB863qcTCMsWXWCWkH1WlQkUzwPM9cKEXXetStWYxobqMfPA2cyTkNSni5rsp2t4dUe5oc2OWdMugjUQQAFJIpIV7C9wacRaSHnNogcOHNR26iWO9riGE6Dj2yM9ZRPaexihkx/tPeIyg5Z8NUFt9s+zGIZcBOpGfyWZoM9vO8m1LGWky57yDzywklJrbJJV2o+c8+3hHUKZtEo3Q/VNkNKmAMlZoOHs8JG814c09uqidktqRzStlI4PTYsbwU+3VajY3US5kh4JDdJa2JzStd9lNR4A5px2iY02KgQ9piq9pIILhAy6wCH+KX5mkO/hi5DxYwH0xlhDxijljHHxjuV2667jRY1wIcxmF0/ebuyOYOGQeRQ2660UmA64W+gRKxVwD28eC66SWDzG25WyrY8VOrVBB3i17css2hjhPMYQf6gh+0ktYBpvT9eCYH1ZM9YQTasyxp6x5EpJ/KNFUxZuQ7tb+YfNrU03i2bNVGUmnI7QAUqXNpWH+Z6tamW2VJoDrTHm1Tih5FfY+zsqWVxDKZcfaU3B2LXE0gQOEDyCvNuA5btmEfwE+qq7AMH6uYicWZGc68e5MlpB56LqSOdtgi4LsdgBw0t1z2OHsxjljiDLuwA9hCM2okPJBGHgAOWS0stDC9xDnDGJcBoSBE9DAiRyXtalPHSYRSBeCnf8AUAptedGVaTndGh7ZPdMqarej2130wBuxBzk4gw/9y3quDg5roLXAgiNQdUuXrVdTqPAcSQxgDiM4wtAnr16JORUsD8byHa1/Na8uIkBzsMZcYBnsRSz0qTqGMFwlpME9OgXMaloOGDMz6qWhebxkHOAiCJSJlmkx12MtzX0mgH3KbcvAfNE6NXcrkfef4gn5JV2JPs3VgASIGmebjPmZ8Ua9uBTqgSBNVxnh73okvJksC7Uvp4s1dpIwxnIHEgHNKNDaJrHQHSDx1CUdor/dXJaCRTB05xxKGUHHmnoGj6OtdaaTf6fRIu1zt9vYU0+0+zYOjfRKO1rt9qnFZGvB0u83bzP5rfimVhSneb/tGfzR8U00Dl3lMjMlWLyViID5foMFlOAsLRnMCTnqc9UwWa9akU32fCMOICcydCRlnlPmvb4EtILQ6efPLjwQC1WB7HB1EkHhnB8dD3qaZaUQret4OrAOqtwkAiZPL7pzCTLfapMNklW70t9SpuvEOAhxiDA0nqhxqBuQH11TJE6ov3bQqOGUHuBPhMojSs0ZFpA5cGnU4emst4a80BpViDMlNtzWxtSG1Jng6TPRaURoyFu9aWEqGzukpzr2JtN5Y4AFwxNP3mDWCciBlI6ietB1y0cQJDmHkDumdCJBjslBcboZ8qTyTbNMwnE7LPdkEgkRInSYKaKTKL2Op4GMDnB2KIMiZ0yzlXbitlnfTbZ6zAGDPjnxmdZ69ys07tohz8DQWOaS0knUHhiMg5J1Dqicubu/0Kl6CtTax9KpipSBu4SWRlBy05FDLZflQuDRUMZCRln2I4/ZpjgSPaMd+Jpb4RPmhdPZyq4kNioQeHHKe9LfuD4XoktlrqYWxVcwHOZzK2s9oL6Jl7nkP1cZI3TOqH2xrnDC5vu8uEZR9cltZqraVFzjMe0b5tPyRl8lGrJYuYb9cfxN82/kjD3zZ6f8tv8Aalu4b1pe1rAujFgImf3QQfUI2y0fZMGRhoGXQJIGkXthy2nTczqInvlMtY5H61SRs7UJYY1xRnll9FMgtLtCBoF1Q0jnmssKg4QTGjT6Lai8EYjAESTwAideSX7dfBaC0QSQfrVD9qqjnXa8sxAupsmPuktDvKZ70wtFe+P0h0WPLaLQ8AnfLoafwgZntSjfe29SpWLsFOIAiXZgcZSnVsj2D3HRrP8Asq5qZnwUXLsXUOp065bSy008YaQQYInQoq6793IOOqSNhb6/V6doOFz8ID8DeTZxEk6ADMnoum7K3/StjJpuhw95jveHXqOoU2mhzNlKBp48TXNlrYkETBQP9Id6mjZKrWmHVajmf0uJLvKR3p+FPquNfpUrfaMZOjqjvEgD4rRWTPQgAZrdvFXrLZqZbLvaSZ90tjzCuWi5MJaGGfaMa8B5DXQZ00kZFXfHJR7eCa5It0dfpPlrR0b6JU2rd9o1HbE/PuHkIS9tV+0Z9cVzx2UOj3m/7Vn834popVwG95Sleb4rMP8Am/FX614skAOE9oVIqxZOhiFcL1LH+Ij7w8QsTdBfUOS3hVd7Qjhr5N/NR1nxB+6JPYM1l5VJqCPuwfP8lFfZw0Xu4lob45D1XPFHdysVqtQnE86uJcfh5Ie4q/a8mnpkhzzkqI52eMfmjl01oIS+CiN3VM0wp0a3WUWmyRMOZvNdxYY94Hl94cRKWbFeL8IFVuYkEcWuGRjv7kx7M15bExOX1zQ2+LtDTqcREjrwznX3deqXt1HcbIG2zCZB+X/ifJMFw34WuAnInThnrHxCSJdhxQY5/NTWe0Qcj8PrtCZyJOCZ2N9d1VoFEtOW82Yefw8CNPRULuv4UXhpOEmozEDkciBEeqW9mb9wPbjOU6/XH1TNtXVsxqsNYNaarSWugjFhMTiHHTVK0jR+EL3hZ6drZjpYW1uH8fCD15HxShTb7Rr2VAN1wkRmCA4Qeq0t1ro0GlzLRBGjWmXHo0j1VPZqq1xccUCpnmSXAgOgGOZMZ8YSSb0Uiu2UiG77kpm11CAQAxumm9P/ANUep0zhwggwSBPQkD0UV3MLbVXBEHBSy76iI2G76jyQ1snE46jQuJGp6oQu6BKhe/xljKhpyWvGsAkeIyWWi9qg0e6Ounom+z7N1edNnaST/wBI+KsVNlHOa6awJIO61kA8hJJKulIl2ic9NsBdicXg5aHLIes5o3em0TH2csaQXFsFsFrRIIcQOpzgc0Or3c3MeydlPEN0yPFRu2fJa44vZ4QDvGQZMQCBrlMShbeBl1TsFWOGggN11JzQqjYWiSYPvZRmdYCsVadRurSM41B+KpG1HgSo9fY6OyKF3Wt1Fzyzi1zM+T2lp9UwbB2l9CvrGJhgkaEflKC1GNMS0AicxkTPNFbrt1Om4OcHyBAiDr3hUeUSWGP7toK5/wCaR2Bo+CUtsrMbQGlpLqjTx1OLXNWhfVIjdfn1BH5Kq204nzIOc6oK7EboJWF9KjSp0PZseWZmo5uZc7N41zE5DsVPbqm2t7K0U/e/YvYBDR7MTTLROQLOGktPNXaVCmJLnBxOYicuPCVBf5Y2yuIcS7G05gnhhgEjkT9BXcWlkmppvAeu528Oz4INtg/7Wn0+aJXbU3+75INtU6azB1HquaOy7H+96m813J8par3gDUxce1Hr/qYZJ4Fx8Fzu1XiJVuPCJTVsZXXkJ181iUHW8SsT9hepaFCXh54CO9UNpq+6xvN7fIj5hMPsYASdtJUmu1v3YPn+QUqqJ0uVsG2t2qH4pVy2mCUNY+DnoVhWbK1ZHZqvVZC2oOPBEA+7M2wAiRPQ6H1RK/6AqABpgMxOBMmGuEubOp9wR3JKu0vJyMLoN1XeRTDicckAyBAM7p8YU5SWiijKrOXW5tVhdTcXgEyWOlsTnkCvP8QAOjh0+C6teos1Vn/EYI6mHDsIzB7Fze+bFZw/7F73M5OEGeQPEdoWUvcWvY2u69pJGo6z9Si1639XtRpe0IikMDABEAxMniTAzQu77II92PzRr/Dope04THeklIpGILqAvgE5k+9MCOqv3NbTSfDYIEg8cUciDkMvRRWWx+1McBxVu9rCxobgETkRqNOHFZRsMpqH1GuyW+n7Z1Q1XAvYwOxNgS0uOuf3tSm+6ba3BBh4kGQYO6QRmMoy9VxSnbalMwCSImDvDx1HiilivwDPfYebDI7wM/IqkcHPJWd0sN40nkzLI5nXoh1o2ppsc5r2PEOIEQQQDl9Zrl9g21qs1w1W8xuu8svJHrHtnZq0Nqbp5VBl/q081aMiLi14CVrtDK73PotwvJnC/KSeX7ucJLvS+ZnESDy5cxknGtd1Crmx7m/hdLfP4FB7x2SxyQGvnUtJY49uk+KFP3CpITWXhiBkHJwAOg3gRM9JnwU2yl0/8S59T3KYxgHi46a8BmfBGrRdJk4g5ukgg8AG5HsAVerRq0g7CPaADdnUctM+5Q5OJyToqp4oAXZaGWq9HuqH7PfOE6EUxhaI811Oyfo9sdZoltSmTxY8/wBrpHkuVfo2u91a8Dipkhoc94MtGZEA9CZy4wvoWzVMpEiIkCCW93EK3HFdaJSb7KjlO3GwX6iWGnVc9j5G+ACHDgS3oeXApWslMsdmAR4rrG3FuNpsby0F3s6jYgZxJaTA7Vyqy2d9WuKbAcWZjSA2XOJnSAClaplOwXpVGOGvgYPkVtabAKjMJe6CZ1nPLn2IPs3dlKvUcasyCA3M6a5wckbvygyhQrvpYg5jmhu852EHLMHLXvTOK8Myk1tF6yWkMdiKDX1bmPr0yDkC2TyzEqzXspqgNGsz4BLd72CpSdhkSdOMqaSsZnUNordTqUqjmPY4Fr/dcDr2Lm5HZ5ops3ZKjAfa03NB++0gadQjNSwUnCcDT1GXoinRqsVg3s8AsTC66afJ3isW7oHU1tFTgT2fXikm11faWis7kHR/Rhb805WurAM6gE/X1wSZs60VHVS7OWebyfkqSWkGynbkIqBF7UEMqBIFk9jh4g6t8wrAQ2nUwkEf7hESZzGhSMpBqi/d1eCF0a5L0GDDOvl1HVcrpvgo1Y7xIjNTki0WXtqrN7Su8tGCrq8YT7N86PYWjdniDxlCbFc1SZcM+Sa7NUFWsx5OXs2tPaC75oxXp0mdSgBQBly3Jjz0AzceCp7T2mT7OkBhGo4z0RKvf7Q1tCl2vI5dUsWp28e1NGF5FnPqqQBvNha+QXseOpBHyW42hqwG1RjAPvaO+RTZeuCrZRjALmwA794dh1QahsdVrUjUoEPjWmcnf0nQ98J1LFM52iGxW9j3gg6tIg5GZCJfqzXcIPMZFJ1psjmOLXtcxw1aRBHcrFkvarS44m8jn56pqAG6t1PJJaQY7neIQ6u6oww8HscPRwRS67/pudvHATwdpPajrmte3MAg84IVFG0J2aYoWS9alIzTe+n2Hd8NEz3Zt/WZAqNDxzG675HyVC1XBTdmwlh6ZjwQS13RVp5xI5t+LVqaDcZbOq3bttZ6uTnYSf3ag+OiMGx2eqJECeLTl4aLgorka/I+CvWC96lI/Z1HMPKYHhoULB6fszsNe46rN6z1Yd2lpI5ZZHvVj/HbZTaW1BwIxYRInq3JIV1/pBrMyqNDxzBwu+R8k3XVt1Z6kAuwE8H5eenmmTEakvBUtdud+q1KdPEKhAwkGMwQde5SbJOrGhUdVqYqha5oa54LmiCCM5zPhCYKtOz1ROFva3LzCW70uhlOXUqh5w7rycPkm7ULabyAdjnNY+q84QfaYM8m5DFA74zV/wDSFXY6jULYOIsceYL3T35k+SD2CyVgXAOLQSSXMgk+kKW/g79UeJcd9s4hnAIiYMcOaWxw5cTt8/h+IQbacE2qkBqS0DtLkTuA/aO/D8Woffpm20B/Gz+4Ln/MX8D1fZilU/lv/tXLGVnNO65w7CQuoX5vMLRq4OaBzJyCWaGyDj7xYO8uPkAmTRmrAQvesP8AmO8vkvE3t2UpjiP9P/ksW7IFMVtoq+GhUPEtwj+rL4ygWy7N2oerR3gE+WJR37flOvRDWYg4uBII0Guo6gK5soz7EkcXnuyAnyVtyA9A28acOcOvqhFZqZL8pQ4O5jy0HwQCu1I1kO0VHhT2KrG6dDp0KjLdVrhQasydOwg4L1lSFHSqyOq9yU2dF+UErLepZovat5VapDQSScgBqhc8kduOkKVennOOnM9snLwWUVZrbWAlRsHsacauObj15DoFQtJzVdt7ONU4juuMRwAOkKe1BVTTWCE4ShLJDaiXUy0GNPJM+wVvLWua7nklRELnrYSkqwWPl5WGjaRhqsa7kf3hP3XDMdyR762Dewl1ndjH3HZP7joe+E02S1SEVoVZWSBZxC02QscWvaWuGoIgjuK2sltrUf2bjH3dR4Lqt+WSnWEVGh3KdR2HUJKvDZZwk0XYh912R7naHvhPlGwyGx7Tg5VG4TzGY8NQiJtgcJDgR0SpXoFrsL2lruREFSMsLwMVN2fLQ/ms5A6jG+jSeDjbJPEDPxQi23WB7hMcnfNQ073e04ajdO4+HFEaNtY8ZEE+fggbQEc1zNZb5hbsrniJ6j5I3AVW0Xe05+71HyWDYZuO2NwgMq4XfdnCfA6o7+tVYhwDvI/JILrO5ozAcInuVqxXpUp5MeQPuu3m+B0Wyak9j1YKtPFvbn4tPHRMNqsrH2d7XbzCJjVpjT0CQLLtIDlVpx/EzMd7dUdu600aoIpVRnqA7Cc+bSsp1snLivTINnq++fw/EfJVryfittA/xt8nBXW3U6mTgMcIcPRCat3O9sx73OBadZgeSXDdlWmdIFSajZg7rj5t+avtqN0JASdZKYxBwPeDPnKLiwU3kOLS4jQ4yD6x5JejN6iQVeM9QsVVtiHNw6YmnzWLdA+rE+eA/lOWa8bUIJIcQeYMei8NJ2oBUThCpYpeoW57nj2ji6RhkmYHDzVmrohXtOxXqb8TQfHuRCjyMu30WgUpCiWMb4exePevFqAgzXRNZzCP2SuHWinhEBowjsAJ+KAsCM3cBTfQfwfuntJwz5hBopxPa/Q8ZZwbLUdxa+Z8AfVWTUxMaeYC1s5ilaWHgXfXkq9jqzSA5SPNaI3Nm/r/AKN1ZsB3lTlWrBm5YgMVnkaIlRtUDqh1n0UxKrQjZlptoJIKrttIlU7S/NQym6gsN1bPTrNwva1w66jsOoQO27MubnRdI+67Xudoe+O1WKFct0RahapEpZQGUhJtDP3KrMxwcII7PmqVouca03dx+Dl0CsxlVsOaHDrw7OSBWy5i0k0zI+6de4/PxUnBrQ1oUxaqtIw8Hv8AgUSsl5tfAJg9fqFYqn917Y6EKjaLpY7Nhwnlq38kO3uZxCBIcJ6R3KraaYPXNC3mrRInTQfvN/JWqF7tIh4jzHTsTYArRozEPd89FK9hyL93k5oj/qUDao4fNbV65LcMmNUziCw9ZNobQwNDamNo/dqb2X4tUzWLaKhUAFQGmeM7zJ7RmO8LnNn4qUWggxrKn1Hs6jTsDXjFRcCPvMcCPJestFakcwHjwK5zZbeWOlrnMdzBIPiEyWLa+qMn4Ko/i3X/AOpvxBWVrRmk9jc2/wAcWPnu+axBBtPZjmaVUHiBhI8ZWI92J6UTmlc5+6P9kNqtzRDFI7FSqvCCKMhROxMGDqhiJUKcAc4ToU3cFG4LYvKjJnksE8cVsxvErQHktmsJ+sgsAkBnRFKropU+bXn5/JD6TQF60uMZQHnE0duSWRXi+YJX3NOo+NKjQfHXznxVe7juHt+SJWqH1ajHiQ0NLemQlDbtG67t+AQ8jTdx/YsFEbjaC8goaVduZ8PRIjR7KFpaGZZKzRdK9rU8lZEmAKpzUcLa2uDZJyAzK0pVARIzCoCiRpVuz1MiFUAWwKwEbtqkHJW6VfFqh5U9mStBst1LO14hwBH14ITa7jI/Zu/pd8HfNMV30sRhWK9lIU5JMZNo55XxMeGvBbmNeOvcV5aLspvzG6emngnqpZw4Q4AjkUDt9yRnSdH8Lsx3HUd8qbi1odST2Jle76lPMZjm35KEWgnIpiqYmZOBHoe9Vq1nZU94Z8xkUOzWw0DaNUStwd9q1tF1uGbDiHLQqqKjmnOZHAprAF6olRtpxo5QMtrT0PX5qYOWMSe1fzXi1lYlMCZyWh0WLEQs0bqEUpaBYsTICPSqx+KxYiEkpqV2ixYgA0qaeHqExWZowU8hkAsWIMKNLX/6h38segVC6/dd2/ALFiXyVl8v7EzlZun31ixEkN1kVmr7pWLFaJOQpbSfs393qEL2acd8cMlixD86KL+Uw6F6FixVIninsy9WIADdz+8jNpGSxYpPZRaBL9VUtS8WLAYMtDQQQQD2pUJzPafUrFiWY8CdhWl4MBpkkAwsWKSGYuqzYjvQsWKgpfaVixYgA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jpeg;base64,/9j/4AAQSkZJRgABAQAAAQABAAD/2wCEAAkGBxQSEhUUExQUFhUWGBkYFxcYGBgYFRgYFBwYGBccGBcYHCggHBwlHRcVITEhJSkrLi4uFx8zODMsNygtLiwBCgoKDg0OGxAQGywkHyUvNCwsLCwsLCwsLCwsLCwsLCwsLCwsLCwsLCwsLCwsLCwsLCwsLCwsLCwsLCwsLCwsLP/AABEIAMIBAwMBIgACEQEDEQH/xAAcAAACAgMBAQAAAAAAAAAAAAAFBgMEAAIHAQj/xABGEAABAwEFBQUFBAgEBQUAAAABAAIRAwQFEiExBiJBUWFxgZGhsRMywdHwI1Jy4QcUM0Jic4KyFWOS8SRDosLiNFOD0vL/xAAZAQADAQEBAAAAAAAAAAAAAAABAgMABAX/xAAtEQACAgICAQIEBAcAAAAAAAAAAQIRITEDEkETUSIycbEEQmGRIzNDgaHB4f/aAAwDAQACEQMRAD8Aitjm/qxaM3EyTyzBgeSluphLA3mR5huXqq9CzzZ5cY1gcSMs+gV+7rZ7NrN0Etcx3cDB9CuaKs7FydcLZYuC6w20kNG+6deeLOOSZK901RWIwyHYWggyJgnM8MvRA7rvBgtwqOlrTiMDUCQU1W3axsQxkBVi6RyZbYiPcW12tOoNRp6QR8karudESYy7MigFpqzXa7mah8c1btF5HLsRcqSNCNtkVqa7GSBr8VC9sUHA9PULKlslY8zRce31QUrY04VEy9WA1BP3R6lV8gtr8qw9vVg9Shznl0R9eKSbVl+Djbgi6ai0pVA5wbOZ71VNmJhpOeZPYBPwUN21WmtTjF77ZmNC4DgeqX+xf04abyFWdIkgROeo8s1atrMmTrgbPbnK1sb8OECNGzz0aO7KFYvBuTCTJwa9hKXik++jl5I1Gzy6GOIp4PekgefwlMlGzOBOIgyZ97EQCBqg2zdl9oaTcsy7UwP3uKd2XI/FOEAcYzJyjn9Qun+r2I9vhoEGiBmTl4LWpUa2IzxQRHEOJaDPaCi9W5KQH2rxlzdzy0CousTJY5jS5jA4YW5TD2OET/UjL8Q+1JAhFN0wFaR+sMqABpDWu11D2n4YX+IVOjc4JIFRzMBAlp0ypGQOGbnHuCPMuYsc9+60ObU14FwiZ5ZuJ7lDZ7KwPDseMOcCSyIxEuptmJmSSJ/ywpNt5Z0/w8qP28gqpVr0y0U7SauL3Q9gzkwM8yvLDtRaabMFT2L2scRvMLi0YogZ6aJws9z0wBujd0nhGeSSX3eHVXtBIDyO6XuHwTzi/BvwahJS7/oMuz1+13VcBFHD7JpGFmHOGk8dN7RV7Vtba2mmJpy99Rnu6YajWjyJVbZir/xDW/5Xq2n8vNRWyy4i2Rm11cjoRVZ8JWrBXpFctSXt9mU77tVSq2pjcXEVA5s8A01chy91Q3fWc0MwuLcTqIdGUtIdIPRbWcOLnB07zwGzycagy6SSo6WJpojg5rHH/wCNzgpxSbdnXONQcMe/+P8Ag43VVa2kA4gcpOuTdF7VvakNDPYD66cQhlIx7IxSg02ueT7wOAOGWIRO9wyCgqucMZxZF4YAwOLqbydARALYynnPYqw45Qio2sL6nhJSk9MGbSM+yH4x/a5KlZuf10ThtIPsh+Mf2lKVoGafiZWQesrN7vRxlMRohljZvn8RRtrFRaQPJH7Hs8VimwL1YwkuqEBoyjDGvQaeC0faCIyBkRmSOJ+a8DQSJOgy81Xt5aCwl2E5xkSDnxjrC5CsY5Vl2nV3mu/hdppwUjb6OhbPiq1KIpkGRhdmOOX5Kia7Mjnp1U5z6pBhDtJhn2mKqzrPm0qW1uIqMb0HfmQtLGwF7DzAI/0I0+6Q8tcXaAQBzT5klQiqLZQNFvIeC8tDIpO7Cir7vjifBU7fShhGeh1WVpmnJNE9C76dV++3FDRGvElEqdwUD+4fEqrSaRmCRDc41VqgHuAcKjmjlqVSySt4st0tlrMTJpumI992hy5qwdkLI5wcabgREQ8gZGRkqAbWH/Nd81rjtA/57vL5Idlqh0pXff7hc7I2XXC+fxnh/sljaeyinUwNnCBxzOpPxV+03hXbLsbiBnGXyQm8qxe1j3ZktMnsMJJV4VGTlVN2S3FSBZT/ABO8nORyu45DE8AACA4xAn5oNczPsmdS/wDucmS1XYwMxEExHFUxeUK+/wCV0UmV4bk3WJOZJw6TPafFR1Lc+HAOLZHAaHLMT2R3leFjQIwmPxZqN9NmuF2U5B35JKjd9TLttsgbVJJLgXGHATOjxhPlH+le2asW5RoG8IEtqGoMv6iFWrW8CMLSOe8T4KSlVkiZIgk72skxmOWXgUfh9g+rPVhgXo6MzEHgPe+SE0t2pjHeOe853/dCl9ozk6fxfkqwLtcQ6x+c8U7nZodo6ZbsFRtJ7XhuYBB5kENAHdHmpHVQ4QcQ9/MRP2jg7jyhU3VI4+Hf+XgtGWggcz2wENjPknd2Xm06QwZPJYBBJA0cXCe8lbPayIDAIa9rczIxzr3whj7XUAkYfMpnuizNfZDVeN6HGRI0z0mEKQHKT22ATYXOBaHADC0AxJyaGmfTXRWqVhIEE4peHTkCA0yBHHivbFacWvMjPXJEc+ELW7GfK2qsWL/ok0wACd4ehSlbaRaYIhPz6UmOTo8JCV9pqEVQPrVbilmgSD9humoahhuWI6kJipXBUPFo8fkr5soaWxlvj4o22mqRk6A9i8Nnj/7jfArExezWJuzAcCeG4qUuIJ4TrvKpfzDhYQOLuA6c1eqlrfYl2W8QMp4hTWuoxjWmoYEmMp5/Jc5ZSpp1o9sLJp08plpB7SDKqUaFKcJY0nqAjdMGKYEhpzEiJyMHwKtZNiGgz04rdVJiubi2yrToD2jcA3QBHQYYRtjzAyOiHOb9qyRGRy7ilT9IW077MBSpEio7M6HC3mJ5n0TRXgSRrtj+kN1ImhZ2gPBh9Q5xzDRz6lI1bbG2OOdd3KIbEHuQKrULiS4yTmT1K1TpIA8XT+km0sMVgyq3jlhd3FuXkuhbPbVstf7KQcgWuG8PmOxcGCKXLeb6FRr2OLS0gg8JGkjkg4o1H0i673EQ49m6R8VVFzZe87/S75r3Zm/xbrM2rkHZh7QdHDl0IghF2nl3KihEi5MENuMn9897T8Sqd+2fAGt1hp6ckwPe4HRCtpm7tM/eDvLCk5YpLA3HJttMq3EPsmfif/cUevQH9XcczkOaW7iqfYZah7x5z8U8Wm2BtKQDIaOOSSk9lhL/AFCpEj1PFamjUax7zhygQSZl3+xTHYa2NjXwN4Tpp07lO+m2NG58IGadcL9yb5EvAkmmXMDgRnkQDmD8kYsV3F8RqW+XD0RxllaNGN/0hWbFZSHlwJgjIcB2BM+KkKp29AYbOgD9oQeOQ+aks1wNGWPFxzA+aO2hmGZ5+q1Y7IjkB9aoJKjNuwDbtn9zdcJmJIOXHh0BUdkuWBvOYT+FMhbLT0I/tcoGHd8U8YpglJlW77rY3EHBrpIjLSNUWueiPZuZAw4nCOEZZKJh0V67A3CY1xOntn/ZJKCTwPCTaFPZmytdWIIyDn5cOiPWyg0OgNb58u1WbrstJuJ1NrQcTpOevHVBa14kV827onjr9QlY8Fgo1aOCo4EZB8+P/wCh4Jd26pgVmRoW/FON55gu4F7R1iOPFJm21fE9mWjSO2IUofMO9HTLQPd/GPiiIVGrUgs/GB5FX1ZCMxYsWIgPn+9GZ0gBOGr+fwU9qpiqxzToJPeHD5lbPtzadQOeJb7SdS0xM5EaGOK9u61hlR5if2mGTliMNZPSXAnooLeSrdLGy/UtOL2BxE7jRmCIgERnwHTJGnNwihVaWkgtMZgyM4OWfu+YSr/iAeyhDQ0sGB0cSDM68nBWrLtHIbTAAqgsDDE4ZO90zAZ5oxxoV5CFa2tqVWVAMIJflEQG428excW21vIWi2VXtIc2YaRphH0V1jay8QWvfLd0OaSyQCQ2Cc9DJI7lwuE8PcVmLAp7NZi4ojTsjWtkic4b1PyTN0NGDkCWhT0aRMRzhT3gzeBgDIaCBIGZhG9l7lqValOWnBiBJjQSJK14B1d0NP6Mbc6y2r2VQ4RVbAB0J95p9R3rrNe0kkDQRw7Uk7WbJi0VKFWg4NNCBUOnuaERxiZ7k42KyPNKm55EuYHaaSJjzTwdqyXLGpUjUOGeZVTaL9jSInIv88KmsTC+pWGgZhaB952EPdn2OaB3qC/Kn2LeEOcPRDlzEXj2BLiqfY1Oj3+gTpev/pqhk+4dOgSJcR+zrfzH/wBrU43vaoslQ8qb/TJRLkGzL/8Ahman3szr7xR6zVYns5Jb2Ik2PM+65wPKJB9SjbaoESQuxaOV3ZYrOAORgdeuqtXa6SB0KBXbavb43veA0uc2m2QIZTJbiPElxBPKIROzvwmBMiRKD0aKyXrcJgc4KpSd/QcBMcFUvi8HU6D3gBz8msB0L3ENZ3SRPYrlisOFuFxLncXk5knNxjQCeAyCRDvLLVkzBEj6BVOysyVuyjC4Dr81Xs7wjF7BJaLNJuY7VLdJjGP43IXs5VNcGs87r3EUmcBTacIcRxc4gmTwICJ2WoPtMgIcR0PXtSzKQ0a3KN2oP43eaDWmg0VzMuHWePTxV+nVDbPVe2GkYjp2SO9LFlvTGS4tzPOOHLkpyRSDGG95w5DKW/7Ln+2J3mdh9U/3o+aY7W/Fc82vdvt7/VJFZC9HUbQd5kZfaD0cjCA258OZP/uD4o8qIVmLFixEB863qcTCMsWXWCWkH1WlQkUzwPM9cKEXXetStWYxobqMfPA2cyTkNSni5rsp2t4dUe5oc2OWdMugjUQQAFJIpIV7C9wacRaSHnNogcOHNR26iWO9riGE6Dj2yM9ZRPaexihkx/tPeIyg5Z8NUFt9s+zGIZcBOpGfyWZoM9vO8m1LGWky57yDzywklJrbJJV2o+c8+3hHUKZtEo3Q/VNkNKmAMlZoOHs8JG814c09uqidktqRzStlI4PTYsbwU+3VajY3US5kh4JDdJa2JzStd9lNR4A5px2iY02KgQ9piq9pIILhAy6wCH+KX5mkO/hi5DxYwH0xlhDxijljHHxjuV2667jRY1wIcxmF0/ebuyOYOGQeRQ2660UmA64W+gRKxVwD28eC66SWDzG25WyrY8VOrVBB3i17css2hjhPMYQf6gh+0ktYBpvT9eCYH1ZM9YQTasyxp6x5EpJ/KNFUxZuQ7tb+YfNrU03i2bNVGUmnI7QAUqXNpWH+Z6tamW2VJoDrTHm1Tih5FfY+zsqWVxDKZcfaU3B2LXE0gQOEDyCvNuA5btmEfwE+qq7AMH6uYicWZGc68e5MlpB56LqSOdtgi4LsdgBw0t1z2OHsxjljiDLuwA9hCM2okPJBGHgAOWS0stDC9xDnDGJcBoSBE9DAiRyXtalPHSYRSBeCnf8AUAptedGVaTndGh7ZPdMqarej2130wBuxBzk4gw/9y3quDg5roLXAgiNQdUuXrVdTqPAcSQxgDiM4wtAnr16JORUsD8byHa1/Na8uIkBzsMZcYBnsRSz0qTqGMFwlpME9OgXMaloOGDMz6qWhebxkHOAiCJSJlmkx12MtzX0mgH3KbcvAfNE6NXcrkfef4gn5JV2JPs3VgASIGmebjPmZ8Ua9uBTqgSBNVxnh73okvJksC7Uvp4s1dpIwxnIHEgHNKNDaJrHQHSDx1CUdor/dXJaCRTB05xxKGUHHmnoGj6OtdaaTf6fRIu1zt9vYU0+0+zYOjfRKO1rt9qnFZGvB0u83bzP5rfimVhSneb/tGfzR8U00Dl3lMjMlWLyViID5foMFlOAsLRnMCTnqc9UwWa9akU32fCMOICcydCRlnlPmvb4EtILQ6efPLjwQC1WB7HB1EkHhnB8dD3qaZaUQret4OrAOqtwkAiZPL7pzCTLfapMNklW70t9SpuvEOAhxiDA0nqhxqBuQH11TJE6ov3bQqOGUHuBPhMojSs0ZFpA5cGnU4emst4a80BpViDMlNtzWxtSG1Jng6TPRaURoyFu9aWEqGzukpzr2JtN5Y4AFwxNP3mDWCciBlI6ietB1y0cQJDmHkDumdCJBjslBcboZ8qTyTbNMwnE7LPdkEgkRInSYKaKTKL2Op4GMDnB2KIMiZ0yzlXbitlnfTbZ6zAGDPjnxmdZ69ys07tohz8DQWOaS0knUHhiMg5J1Dqicubu/0Kl6CtTax9KpipSBu4SWRlBy05FDLZflQuDRUMZCRln2I4/ZpjgSPaMd+Jpb4RPmhdPZyq4kNioQeHHKe9LfuD4XoktlrqYWxVcwHOZzK2s9oL6Jl7nkP1cZI3TOqH2xrnDC5vu8uEZR9cltZqraVFzjMe0b5tPyRl8lGrJYuYb9cfxN82/kjD3zZ6f8tv8Aalu4b1pe1rAujFgImf3QQfUI2y0fZMGRhoGXQJIGkXthy2nTczqInvlMtY5H61SRs7UJYY1xRnll9FMgtLtCBoF1Q0jnmssKg4QTGjT6Lai8EYjAESTwAideSX7dfBaC0QSQfrVD9qqjnXa8sxAupsmPuktDvKZ70wtFe+P0h0WPLaLQ8AnfLoafwgZntSjfe29SpWLsFOIAiXZgcZSnVsj2D3HRrP8Asq5qZnwUXLsXUOp065bSy008YaQQYInQoq6793IOOqSNhb6/V6doOFz8ID8DeTZxEk6ADMnoum7K3/StjJpuhw95jveHXqOoU2mhzNlKBp48TXNlrYkETBQP9Id6mjZKrWmHVajmf0uJLvKR3p+FPquNfpUrfaMZOjqjvEgD4rRWTPQgAZrdvFXrLZqZbLvaSZ90tjzCuWi5MJaGGfaMa8B5DXQZ00kZFXfHJR7eCa5It0dfpPlrR0b6JU2rd9o1HbE/PuHkIS9tV+0Z9cVzx2UOj3m/7Vn834popVwG95Sleb4rMP8Am/FX614skAOE9oVIqxZOhiFcL1LH+Ij7w8QsTdBfUOS3hVd7Qjhr5N/NR1nxB+6JPYM1l5VJqCPuwfP8lFfZw0Xu4lob45D1XPFHdysVqtQnE86uJcfh5Ie4q/a8mnpkhzzkqI52eMfmjl01oIS+CiN3VM0wp0a3WUWmyRMOZvNdxYY94Hl94cRKWbFeL8IFVuYkEcWuGRjv7kx7M15bExOX1zQ2+LtDTqcREjrwznX3deqXt1HcbIG2zCZB+X/ifJMFw34WuAnInThnrHxCSJdhxQY5/NTWe0Qcj8PrtCZyJOCZ2N9d1VoFEtOW82Yefw8CNPRULuv4UXhpOEmozEDkciBEeqW9mb9wPbjOU6/XH1TNtXVsxqsNYNaarSWugjFhMTiHHTVK0jR+EL3hZ6drZjpYW1uH8fCD15HxShTb7Rr2VAN1wkRmCA4Qeq0t1ro0GlzLRBGjWmXHo0j1VPZqq1xccUCpnmSXAgOgGOZMZ8YSSb0Uiu2UiG77kpm11CAQAxumm9P/ANUep0zhwggwSBPQkD0UV3MLbVXBEHBSy76iI2G76jyQ1snE46jQuJGp6oQu6BKhe/xljKhpyWvGsAkeIyWWi9qg0e6Ounom+z7N1edNnaST/wBI+KsVNlHOa6awJIO61kA8hJJKulIl2ic9NsBdicXg5aHLIes5o3em0TH2csaQXFsFsFrRIIcQOpzgc0Or3c3MeydlPEN0yPFRu2fJa44vZ4QDvGQZMQCBrlMShbeBl1TsFWOGggN11JzQqjYWiSYPvZRmdYCsVadRurSM41B+KpG1HgSo9fY6OyKF3Wt1Fzyzi1zM+T2lp9UwbB2l9CvrGJhgkaEflKC1GNMS0AicxkTPNFbrt1Om4OcHyBAiDr3hUeUSWGP7toK5/wCaR2Bo+CUtsrMbQGlpLqjTx1OLXNWhfVIjdfn1BH5Kq204nzIOc6oK7EboJWF9KjSp0PZseWZmo5uZc7N41zE5DsVPbqm2t7K0U/e/YvYBDR7MTTLROQLOGktPNXaVCmJLnBxOYicuPCVBf5Y2yuIcS7G05gnhhgEjkT9BXcWlkmppvAeu528Oz4INtg/7Wn0+aJXbU3+75INtU6azB1HquaOy7H+96m813J8par3gDUxce1Hr/qYZJ4Fx8Fzu1XiJVuPCJTVsZXXkJ181iUHW8SsT9hepaFCXh54CO9UNpq+6xvN7fIj5hMPsYASdtJUmu1v3YPn+QUqqJ0uVsG2t2qH4pVy2mCUNY+DnoVhWbK1ZHZqvVZC2oOPBEA+7M2wAiRPQ6H1RK/6AqABpgMxOBMmGuEubOp9wR3JKu0vJyMLoN1XeRTDicckAyBAM7p8YU5SWiijKrOXW5tVhdTcXgEyWOlsTnkCvP8QAOjh0+C6teos1Vn/EYI6mHDsIzB7Fze+bFZw/7F73M5OEGeQPEdoWUvcWvY2u69pJGo6z9Si1639XtRpe0IikMDABEAxMniTAzQu77II92PzRr/Dope04THeklIpGILqAvgE5k+9MCOqv3NbTSfDYIEg8cUciDkMvRRWWx+1McBxVu9rCxobgETkRqNOHFZRsMpqH1GuyW+n7Z1Q1XAvYwOxNgS0uOuf3tSm+6ba3BBh4kGQYO6QRmMoy9VxSnbalMwCSImDvDx1HiilivwDPfYebDI7wM/IqkcHPJWd0sN40nkzLI5nXoh1o2ppsc5r2PEOIEQQQDl9Zrl9g21qs1w1W8xuu8svJHrHtnZq0Nqbp5VBl/q081aMiLi14CVrtDK73PotwvJnC/KSeX7ucJLvS+ZnESDy5cxknGtd1Crmx7m/hdLfP4FB7x2SxyQGvnUtJY49uk+KFP3CpITWXhiBkHJwAOg3gRM9JnwU2yl0/8S59T3KYxgHi46a8BmfBGrRdJk4g5ukgg8AG5HsAVerRq0g7CPaADdnUctM+5Q5OJyToqp4oAXZaGWq9HuqH7PfOE6EUxhaI811Oyfo9sdZoltSmTxY8/wBrpHkuVfo2u91a8Dipkhoc94MtGZEA9CZy4wvoWzVMpEiIkCCW93EK3HFdaJSb7KjlO3GwX6iWGnVc9j5G+ACHDgS3oeXApWslMsdmAR4rrG3FuNpsby0F3s6jYgZxJaTA7Vyqy2d9WuKbAcWZjSA2XOJnSAClaplOwXpVGOGvgYPkVtabAKjMJe6CZ1nPLn2IPs3dlKvUcasyCA3M6a5wckbvygyhQrvpYg5jmhu852EHLMHLXvTOK8Myk1tF6yWkMdiKDX1bmPr0yDkC2TyzEqzXspqgNGsz4BLd72CpSdhkSdOMqaSsZnUNordTqUqjmPY4Fr/dcDr2Lm5HZ5ops3ZKjAfa03NB++0gadQjNSwUnCcDT1GXoinRqsVg3s8AsTC66afJ3isW7oHU1tFTgT2fXikm11faWis7kHR/Rhb805WurAM6gE/X1wSZs60VHVS7OWebyfkqSWkGynbkIqBF7UEMqBIFk9jh4g6t8wrAQ2nUwkEf7hESZzGhSMpBqi/d1eCF0a5L0GDDOvl1HVcrpvgo1Y7xIjNTki0WXtqrN7Su8tGCrq8YT7N86PYWjdniDxlCbFc1SZcM+Sa7NUFWsx5OXs2tPaC75oxXp0mdSgBQBly3Jjz0AzceCp7T2mT7OkBhGo4z0RKvf7Q1tCl2vI5dUsWp28e1NGF5FnPqqQBvNha+QXseOpBHyW42hqwG1RjAPvaO+RTZeuCrZRjALmwA794dh1QahsdVrUjUoEPjWmcnf0nQ98J1LFM52iGxW9j3gg6tIg5GZCJfqzXcIPMZFJ1psjmOLXtcxw1aRBHcrFkvarS44m8jn56pqAG6t1PJJaQY7neIQ6u6oww8HscPRwRS67/pudvHATwdpPajrmte3MAg84IVFG0J2aYoWS9alIzTe+n2Hd8NEz3Zt/WZAqNDxzG675HyVC1XBTdmwlh6ZjwQS13RVp5xI5t+LVqaDcZbOq3bttZ6uTnYSf3ag+OiMGx2eqJECeLTl4aLgorka/I+CvWC96lI/Z1HMPKYHhoULB6fszsNe46rN6z1Yd2lpI5ZZHvVj/HbZTaW1BwIxYRInq3JIV1/pBrMyqNDxzBwu+R8k3XVt1Z6kAuwE8H5eenmmTEakvBUtdud+q1KdPEKhAwkGMwQde5SbJOrGhUdVqYqha5oa54LmiCCM5zPhCYKtOz1ROFva3LzCW70uhlOXUqh5w7rycPkm7ULabyAdjnNY+q84QfaYM8m5DFA74zV/wDSFXY6jULYOIsceYL3T35k+SD2CyVgXAOLQSSXMgk+kKW/g79UeJcd9s4hnAIiYMcOaWxw5cTt8/h+IQbacE2qkBqS0DtLkTuA/aO/D8Woffpm20B/Gz+4Ln/MX8D1fZilU/lv/tXLGVnNO65w7CQuoX5vMLRq4OaBzJyCWaGyDj7xYO8uPkAmTRmrAQvesP8AmO8vkvE3t2UpjiP9P/ksW7IFMVtoq+GhUPEtwj+rL4ygWy7N2oerR3gE+WJR37flOvRDWYg4uBII0Guo6gK5soz7EkcXnuyAnyVtyA9A28acOcOvqhFZqZL8pQ4O5jy0HwQCu1I1kO0VHhT2KrG6dDp0KjLdVrhQasydOwg4L1lSFHSqyOq9yU2dF+UErLepZovat5VapDQSScgBqhc8kduOkKVennOOnM9snLwWUVZrbWAlRsHsacauObj15DoFQtJzVdt7ONU4juuMRwAOkKe1BVTTWCE4ShLJDaiXUy0GNPJM+wVvLWua7nklRELnrYSkqwWPl5WGjaRhqsa7kf3hP3XDMdyR762Dewl1ndjH3HZP7joe+E02S1SEVoVZWSBZxC02QscWvaWuGoIgjuK2sltrUf2bjH3dR4Lqt+WSnWEVGh3KdR2HUJKvDZZwk0XYh912R7naHvhPlGwyGx7Tg5VG4TzGY8NQiJtgcJDgR0SpXoFrsL2lruREFSMsLwMVN2fLQ/ms5A6jG+jSeDjbJPEDPxQi23WB7hMcnfNQ073e04ajdO4+HFEaNtY8ZEE+fggbQEc1zNZb5hbsrniJ6j5I3AVW0Xe05+71HyWDYZuO2NwgMq4XfdnCfA6o7+tVYhwDvI/JILrO5ozAcInuVqxXpUp5MeQPuu3m+B0Wyak9j1YKtPFvbn4tPHRMNqsrH2d7XbzCJjVpjT0CQLLtIDlVpx/EzMd7dUdu600aoIpVRnqA7Cc+bSsp1snLivTINnq++fw/EfJVryfittA/xt8nBXW3U6mTgMcIcPRCat3O9sx73OBadZgeSXDdlWmdIFSajZg7rj5t+avtqN0JASdZKYxBwPeDPnKLiwU3kOLS4jQ4yD6x5JejN6iQVeM9QsVVtiHNw6YmnzWLdA+rE+eA/lOWa8bUIJIcQeYMei8NJ2oBUThCpYpeoW57nj2ji6RhkmYHDzVmrohXtOxXqb8TQfHuRCjyMu30WgUpCiWMb4exePevFqAgzXRNZzCP2SuHWinhEBowjsAJ+KAsCM3cBTfQfwfuntJwz5hBopxPa/Q8ZZwbLUdxa+Z8AfVWTUxMaeYC1s5ilaWHgXfXkq9jqzSA5SPNaI3Nm/r/AKN1ZsB3lTlWrBm5YgMVnkaIlRtUDqh1n0UxKrQjZlptoJIKrttIlU7S/NQym6gsN1bPTrNwva1w66jsOoQO27MubnRdI+67Xudoe+O1WKFct0RahapEpZQGUhJtDP3KrMxwcII7PmqVouca03dx+Dl0CsxlVsOaHDrw7OSBWy5i0k0zI+6de4/PxUnBrQ1oUxaqtIw8Hv8AgUSsl5tfAJg9fqFYqn917Y6EKjaLpY7Nhwnlq38kO3uZxCBIcJ6R3KraaYPXNC3mrRInTQfvN/JWqF7tIh4jzHTsTYArRozEPd89FK9hyL93k5oj/qUDao4fNbV65LcMmNUziCw9ZNobQwNDamNo/dqb2X4tUzWLaKhUAFQGmeM7zJ7RmO8LnNn4qUWggxrKn1Hs6jTsDXjFRcCPvMcCPJestFakcwHjwK5zZbeWOlrnMdzBIPiEyWLa+qMn4Ko/i3X/AOpvxBWVrRmk9jc2/wAcWPnu+axBBtPZjmaVUHiBhI8ZWI92J6UTmlc5+6P9kNqtzRDFI7FSqvCCKMhROxMGDqhiJUKcAc4ToU3cFG4LYvKjJnksE8cVsxvErQHktmsJ+sgsAkBnRFKropU+bXn5/JD6TQF60uMZQHnE0duSWRXi+YJX3NOo+NKjQfHXznxVe7juHt+SJWqH1ajHiQ0NLemQlDbtG67t+AQ8jTdx/YsFEbjaC8goaVduZ8PRIjR7KFpaGZZKzRdK9rU8lZEmAKpzUcLa2uDZJyAzK0pVARIzCoCiRpVuz1MiFUAWwKwEbtqkHJW6VfFqh5U9mStBst1LO14hwBH14ITa7jI/Zu/pd8HfNMV30sRhWK9lIU5JMZNo55XxMeGvBbmNeOvcV5aLspvzG6emngnqpZw4Q4AjkUDt9yRnSdH8Lsx3HUd8qbi1odST2Jle76lPMZjm35KEWgnIpiqYmZOBHoe9Vq1nZU94Z8xkUOzWw0DaNUStwd9q1tF1uGbDiHLQqqKjmnOZHAprAF6olRtpxo5QMtrT0PX5qYOWMSe1fzXi1lYlMCZyWh0WLEQs0bqEUpaBYsTICPSqx+KxYiEkpqV2ixYgA0qaeHqExWZowU8hkAsWIMKNLX/6h38segVC6/dd2/ALFiXyVl8v7EzlZun31ixEkN1kVmr7pWLFaJOQpbSfs393qEL2acd8cMlixD86KL+Uw6F6FixVIninsy9WIADdz+8jNpGSxYpPZRaBL9VUtS8WLAYMtDQQQQD2pUJzPafUrFiWY8CdhWl4MBpkkAwsWKSGYuqzYjvQsWKgpfaVixYgA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449" y="1127272"/>
            <a:ext cx="933115" cy="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4" y="907449"/>
            <a:ext cx="864676" cy="67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759" y="1019357"/>
            <a:ext cx="1221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tại máy bán vé tự động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0555" y="850886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Cửa vé</a:t>
            </a: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28" y="1106302"/>
            <a:ext cx="813292" cy="74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687" y="1163839"/>
            <a:ext cx="1059353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06" y="1366784"/>
            <a:ext cx="894004" cy="81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64" y="1016856"/>
            <a:ext cx="792070" cy="7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73" y="989385"/>
            <a:ext cx="967006" cy="64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728" y="2392372"/>
            <a:ext cx="948272" cy="59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005200" y="1947370"/>
            <a:ext cx="1085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 điện tử tại ga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26962" y="468819"/>
            <a:ext cx="1043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 điện tử trong tàu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19" y="2422182"/>
            <a:ext cx="896297" cy="70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32756" y="2035579"/>
            <a:ext cx="1352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trên máy tính bảng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" y="2199422"/>
            <a:ext cx="1107712" cy="8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5575" y="1735909"/>
            <a:ext cx="1108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trên máy tính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68" y="4295023"/>
            <a:ext cx="832169" cy="6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85214" y="4864927"/>
            <a:ext cx="10866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bằng điện thoại thông minh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" y="4295023"/>
            <a:ext cx="1829749" cy="10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55575" y="5167442"/>
            <a:ext cx="1489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tác vận chuyển</a:t>
            </a: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6" y="5444441"/>
            <a:ext cx="1081143" cy="8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09424" y="6341102"/>
            <a:ext cx="1237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Soát vé trên thiết bị di động</a:t>
            </a: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63" y="5849445"/>
            <a:ext cx="978447" cy="58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347930" y="6453336"/>
            <a:ext cx="1276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qua tin nhắn sms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06" y="2655561"/>
            <a:ext cx="730326" cy="84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92" y="3100611"/>
            <a:ext cx="740735" cy="114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968564" y="684263"/>
            <a:ext cx="14950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 thông tin trên máy tính bảng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86815" y="713627"/>
            <a:ext cx="13456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 thông tin trên laptop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2450" y="752242"/>
            <a:ext cx="10751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 thông tin trên điện thoại thông minh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47650" y="452160"/>
            <a:ext cx="11469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 thông báo qua tin nhắn điện thoại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77642" y="2392616"/>
            <a:ext cx="885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tại bưu cục</a:t>
            </a:r>
            <a:endParaRPr 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074046" y="3440032"/>
            <a:ext cx="1720003" cy="533343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Internet</a:t>
            </a:r>
            <a:endParaRPr lang="en-US"/>
          </a:p>
        </p:txBody>
      </p:sp>
      <p:sp>
        <p:nvSpPr>
          <p:cNvPr id="45" name="Cloud 44"/>
          <p:cNvSpPr/>
          <p:nvPr/>
        </p:nvSpPr>
        <p:spPr>
          <a:xfrm>
            <a:off x="2428886" y="5466841"/>
            <a:ext cx="783142" cy="355460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/>
              <a:t>GMS</a:t>
            </a:r>
            <a:endParaRPr lang="en-US" sz="1100" b="1"/>
          </a:p>
        </p:txBody>
      </p:sp>
      <p:cxnSp>
        <p:nvCxnSpPr>
          <p:cNvPr id="26" name="Straight Connector 25"/>
          <p:cNvCxnSpPr>
            <a:stCxn id="45" idx="1"/>
            <a:endCxn id="2073" idx="3"/>
          </p:cNvCxnSpPr>
          <p:nvPr/>
        </p:nvCxnSpPr>
        <p:spPr>
          <a:xfrm flipH="1">
            <a:off x="2619410" y="5821923"/>
            <a:ext cx="201047" cy="32080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2"/>
            <a:endCxn id="2072" idx="3"/>
          </p:cNvCxnSpPr>
          <p:nvPr/>
        </p:nvCxnSpPr>
        <p:spPr>
          <a:xfrm flipH="1">
            <a:off x="1437319" y="5644571"/>
            <a:ext cx="993996" cy="20487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>
            <a:stCxn id="2071" idx="0"/>
            <a:endCxn id="24" idx="1"/>
          </p:cNvCxnSpPr>
          <p:nvPr/>
        </p:nvCxnSpPr>
        <p:spPr>
          <a:xfrm flipV="1">
            <a:off x="954999" y="3972807"/>
            <a:ext cx="979049" cy="32221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070" idx="0"/>
          </p:cNvCxnSpPr>
          <p:nvPr/>
        </p:nvCxnSpPr>
        <p:spPr>
          <a:xfrm flipH="1" flipV="1">
            <a:off x="2225970" y="4001614"/>
            <a:ext cx="244183" cy="29340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074" idx="1"/>
          </p:cNvCxnSpPr>
          <p:nvPr/>
        </p:nvCxnSpPr>
        <p:spPr>
          <a:xfrm flipV="1">
            <a:off x="2257116" y="3079940"/>
            <a:ext cx="326890" cy="39058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4" idx="3"/>
            <a:endCxn id="2067" idx="2"/>
          </p:cNvCxnSpPr>
          <p:nvPr/>
        </p:nvCxnSpPr>
        <p:spPr>
          <a:xfrm flipH="1" flipV="1">
            <a:off x="1808968" y="3122352"/>
            <a:ext cx="125080" cy="348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2068" idx="3"/>
          </p:cNvCxnSpPr>
          <p:nvPr/>
        </p:nvCxnSpPr>
        <p:spPr>
          <a:xfrm flipH="1" flipV="1">
            <a:off x="1148644" y="2601682"/>
            <a:ext cx="496441" cy="8688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075" idx="3"/>
            <a:endCxn id="24" idx="2"/>
          </p:cNvCxnSpPr>
          <p:nvPr/>
        </p:nvCxnSpPr>
        <p:spPr>
          <a:xfrm>
            <a:off x="710043" y="3673601"/>
            <a:ext cx="369338" cy="3310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2719933" y="2069405"/>
            <a:ext cx="937070" cy="308852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VPN</a:t>
            </a:r>
            <a:endParaRPr lang="en-US" sz="1200" b="1"/>
          </a:p>
        </p:txBody>
      </p:sp>
      <p:cxnSp>
        <p:nvCxnSpPr>
          <p:cNvPr id="79" name="Straight Connector 78"/>
          <p:cNvCxnSpPr>
            <a:stCxn id="77" idx="2"/>
            <a:endCxn id="2060" idx="2"/>
          </p:cNvCxnSpPr>
          <p:nvPr/>
        </p:nvCxnSpPr>
        <p:spPr>
          <a:xfrm flipH="1" flipV="1">
            <a:off x="1433602" y="1586767"/>
            <a:ext cx="1289238" cy="63706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3"/>
            <a:endCxn id="2059" idx="2"/>
          </p:cNvCxnSpPr>
          <p:nvPr/>
        </p:nvCxnSpPr>
        <p:spPr>
          <a:xfrm flipH="1" flipV="1">
            <a:off x="2584007" y="1735909"/>
            <a:ext cx="604461" cy="3511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loud 85"/>
          <p:cNvSpPr/>
          <p:nvPr/>
        </p:nvSpPr>
        <p:spPr>
          <a:xfrm>
            <a:off x="3847075" y="2166796"/>
            <a:ext cx="1720003" cy="533343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Internet</a:t>
            </a:r>
            <a:endParaRPr lang="en-US"/>
          </a:p>
        </p:txBody>
      </p:sp>
      <p:cxnSp>
        <p:nvCxnSpPr>
          <p:cNvPr id="87" name="Straight Connector 86"/>
          <p:cNvCxnSpPr>
            <a:endCxn id="2061" idx="2"/>
          </p:cNvCxnSpPr>
          <p:nvPr/>
        </p:nvCxnSpPr>
        <p:spPr>
          <a:xfrm flipH="1" flipV="1">
            <a:off x="3618674" y="1855741"/>
            <a:ext cx="668141" cy="3952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3"/>
            <a:endCxn id="2062" idx="2"/>
          </p:cNvCxnSpPr>
          <p:nvPr/>
        </p:nvCxnSpPr>
        <p:spPr>
          <a:xfrm flipV="1">
            <a:off x="4707077" y="1855741"/>
            <a:ext cx="131287" cy="34154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2063" idx="1"/>
          </p:cNvCxnSpPr>
          <p:nvPr/>
        </p:nvCxnSpPr>
        <p:spPr>
          <a:xfrm flipV="1">
            <a:off x="5368040" y="1773234"/>
            <a:ext cx="354966" cy="40645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959632" y="183795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3G</a:t>
            </a: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Cloud 97"/>
          <p:cNvSpPr/>
          <p:nvPr/>
        </p:nvSpPr>
        <p:spPr>
          <a:xfrm>
            <a:off x="6197791" y="2244505"/>
            <a:ext cx="786235" cy="308852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/>
              <a:t>GMS</a:t>
            </a:r>
            <a:endParaRPr lang="en-US" sz="1100" b="1"/>
          </a:p>
        </p:txBody>
      </p:sp>
      <p:pic>
        <p:nvPicPr>
          <p:cNvPr id="61" name="Picture 3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37" y="5770998"/>
            <a:ext cx="3991910" cy="103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Connector 108"/>
          <p:cNvCxnSpPr>
            <a:stCxn id="98" idx="3"/>
            <a:endCxn id="2064" idx="2"/>
          </p:cNvCxnSpPr>
          <p:nvPr/>
        </p:nvCxnSpPr>
        <p:spPr>
          <a:xfrm flipV="1">
            <a:off x="6590909" y="1799469"/>
            <a:ext cx="762390" cy="46269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loud 112"/>
          <p:cNvSpPr/>
          <p:nvPr/>
        </p:nvSpPr>
        <p:spPr>
          <a:xfrm>
            <a:off x="7197273" y="2124615"/>
            <a:ext cx="786235" cy="308852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/>
              <a:t>GMS</a:t>
            </a:r>
            <a:endParaRPr lang="en-US" sz="1100" b="1"/>
          </a:p>
        </p:txBody>
      </p:sp>
      <p:cxnSp>
        <p:nvCxnSpPr>
          <p:cNvPr id="114" name="Straight Connector 113"/>
          <p:cNvCxnSpPr>
            <a:stCxn id="113" idx="3"/>
            <a:endCxn id="2065" idx="2"/>
          </p:cNvCxnSpPr>
          <p:nvPr/>
        </p:nvCxnSpPr>
        <p:spPr>
          <a:xfrm flipV="1">
            <a:off x="7590391" y="1630115"/>
            <a:ext cx="1016385" cy="51215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3" idx="1"/>
            <a:endCxn id="2066" idx="1"/>
          </p:cNvCxnSpPr>
          <p:nvPr/>
        </p:nvCxnSpPr>
        <p:spPr>
          <a:xfrm>
            <a:off x="7590391" y="2433138"/>
            <a:ext cx="605337" cy="25863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4" name="Picture 3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31" y="2920951"/>
            <a:ext cx="3938550" cy="269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7598366" y="3100611"/>
            <a:ext cx="1499888" cy="482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Hệ thống điều độ chạy tàu</a:t>
            </a:r>
            <a:endParaRPr lang="en-US" sz="1400" b="1"/>
          </a:p>
        </p:txBody>
      </p:sp>
      <p:sp>
        <p:nvSpPr>
          <p:cNvPr id="80" name="Rectangle 79"/>
          <p:cNvSpPr/>
          <p:nvPr/>
        </p:nvSpPr>
        <p:spPr>
          <a:xfrm>
            <a:off x="7749333" y="3891316"/>
            <a:ext cx="1493065" cy="358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Trục tích hợp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606340" y="4537630"/>
            <a:ext cx="1499888" cy="482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Hệ thống quản trị doanh nghiệp ERP </a:t>
            </a:r>
            <a:endParaRPr lang="en-US" sz="1200" b="1"/>
          </a:p>
        </p:txBody>
      </p:sp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30" y="5321608"/>
            <a:ext cx="1624369" cy="144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89"/>
          <p:cNvCxnSpPr>
            <a:stCxn id="77" idx="1"/>
          </p:cNvCxnSpPr>
          <p:nvPr/>
        </p:nvCxnSpPr>
        <p:spPr>
          <a:xfrm>
            <a:off x="3188468" y="2377928"/>
            <a:ext cx="527616" cy="744424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2794049" y="3504318"/>
            <a:ext cx="922035" cy="78436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4" idx="0"/>
          </p:cNvCxnSpPr>
          <p:nvPr/>
        </p:nvCxnSpPr>
        <p:spPr>
          <a:xfrm>
            <a:off x="2792616" y="3706704"/>
            <a:ext cx="923468" cy="184612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722840" y="3799010"/>
            <a:ext cx="934163" cy="496013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45" idx="0"/>
          </p:cNvCxnSpPr>
          <p:nvPr/>
        </p:nvCxnSpPr>
        <p:spPr>
          <a:xfrm flipV="1">
            <a:off x="3211375" y="5167443"/>
            <a:ext cx="504709" cy="477128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7197274" y="5406007"/>
            <a:ext cx="393116" cy="238564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0" idx="1"/>
          </p:cNvCxnSpPr>
          <p:nvPr/>
        </p:nvCxnSpPr>
        <p:spPr>
          <a:xfrm flipH="1">
            <a:off x="7197273" y="4070373"/>
            <a:ext cx="552060" cy="38973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80" idx="0"/>
          </p:cNvCxnSpPr>
          <p:nvPr/>
        </p:nvCxnSpPr>
        <p:spPr>
          <a:xfrm flipV="1">
            <a:off x="8495866" y="3582754"/>
            <a:ext cx="0" cy="308562"/>
          </a:xfrm>
          <a:prstGeom prst="straightConnector1">
            <a:avLst/>
          </a:prstGeom>
          <a:ln w="190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8463269" y="4246590"/>
            <a:ext cx="0" cy="308562"/>
          </a:xfrm>
          <a:prstGeom prst="straightConnector1">
            <a:avLst/>
          </a:prstGeom>
          <a:ln w="190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13" idx="1"/>
          </p:cNvCxnSpPr>
          <p:nvPr/>
        </p:nvCxnSpPr>
        <p:spPr>
          <a:xfrm flipH="1">
            <a:off x="7092280" y="2433138"/>
            <a:ext cx="498111" cy="570804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98" idx="1"/>
          </p:cNvCxnSpPr>
          <p:nvPr/>
        </p:nvCxnSpPr>
        <p:spPr>
          <a:xfrm flipH="1">
            <a:off x="6197791" y="2553028"/>
            <a:ext cx="393118" cy="438140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772721" y="2687258"/>
            <a:ext cx="447351" cy="303910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495020" y="-10429"/>
            <a:ext cx="40996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MÔ HÌNH TỔNG THỂ</a:t>
            </a:r>
            <a:endParaRPr lang="en-US" sz="36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7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64404" y="1240424"/>
            <a:ext cx="7556363" cy="0"/>
          </a:xfrm>
          <a:prstGeom prst="line">
            <a:avLst/>
          </a:prstGeom>
          <a:ln w="317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720" y="31657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NGHIỆP VỤ</a:t>
            </a:r>
            <a:endParaRPr lang="en-US" sz="3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28419963"/>
              </p:ext>
            </p:extLst>
          </p:nvPr>
        </p:nvGraphicFramePr>
        <p:xfrm>
          <a:off x="395536" y="1484784"/>
          <a:ext cx="849694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699792" y="2489060"/>
            <a:ext cx="3744416" cy="432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Tra cứu thông tin dịch vụ vận tải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93286" y="2997635"/>
            <a:ext cx="3744416" cy="432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Tìm chỗ giữ chỗ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28456" y="4077072"/>
            <a:ext cx="3204356" cy="432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Thanh toán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1520" y="908720"/>
            <a:ext cx="2010141" cy="5814958"/>
            <a:chOff x="2048" y="0"/>
            <a:chExt cx="2010141" cy="5256583"/>
          </a:xfrm>
        </p:grpSpPr>
        <p:sp>
          <p:nvSpPr>
            <p:cNvPr id="8" name="Rounded Rectangle 7"/>
            <p:cNvSpPr/>
            <p:nvPr/>
          </p:nvSpPr>
          <p:spPr>
            <a:xfrm>
              <a:off x="2048" y="0"/>
              <a:ext cx="2010141" cy="5256583"/>
            </a:xfrm>
            <a:prstGeom prst="roundRect">
              <a:avLst>
                <a:gd name="adj" fmla="val 10000"/>
              </a:avLst>
            </a:prstGeom>
            <a:solidFill>
              <a:srgbClr val="FFE285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048" y="0"/>
              <a:ext cx="2010141" cy="8044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smtClean="0"/>
                <a:t>Quản lý điều hành</a:t>
              </a:r>
              <a:endParaRPr lang="en-US" b="1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11098" y="926410"/>
            <a:ext cx="2010141" cy="5814958"/>
            <a:chOff x="2162950" y="0"/>
            <a:chExt cx="2010141" cy="5256583"/>
          </a:xfrm>
        </p:grpSpPr>
        <p:sp>
          <p:nvSpPr>
            <p:cNvPr id="17" name="Rounded Rectangle 16"/>
            <p:cNvSpPr/>
            <p:nvPr/>
          </p:nvSpPr>
          <p:spPr>
            <a:xfrm>
              <a:off x="2162950" y="0"/>
              <a:ext cx="2010141" cy="5256583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162950" y="0"/>
              <a:ext cx="2010141" cy="788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smtClean="0"/>
                <a:t>Nhân viên ĐS</a:t>
              </a:r>
              <a:endParaRPr lang="en-US" sz="2000" b="1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926410"/>
            <a:ext cx="2010141" cy="5814958"/>
            <a:chOff x="4323852" y="0"/>
            <a:chExt cx="2010141" cy="5256583"/>
          </a:xfrm>
        </p:grpSpPr>
        <p:sp>
          <p:nvSpPr>
            <p:cNvPr id="15" name="Rounded Rectangle 14"/>
            <p:cNvSpPr/>
            <p:nvPr/>
          </p:nvSpPr>
          <p:spPr>
            <a:xfrm>
              <a:off x="4323852" y="0"/>
              <a:ext cx="2010141" cy="5256583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4323852" y="0"/>
              <a:ext cx="2010141" cy="788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smtClean="0"/>
                <a:t>Đối tác /đại lý</a:t>
              </a:r>
              <a:endParaRPr lang="en-US" sz="2000" b="1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32902" y="926410"/>
            <a:ext cx="2010141" cy="5814958"/>
            <a:chOff x="6484754" y="0"/>
            <a:chExt cx="2010141" cy="5256583"/>
          </a:xfrm>
        </p:grpSpPr>
        <p:sp>
          <p:nvSpPr>
            <p:cNvPr id="13" name="Rounded Rectangle 12"/>
            <p:cNvSpPr/>
            <p:nvPr/>
          </p:nvSpPr>
          <p:spPr>
            <a:xfrm>
              <a:off x="6484754" y="0"/>
              <a:ext cx="2010141" cy="525658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6484754" y="0"/>
              <a:ext cx="2010141" cy="788488"/>
            </a:xfrm>
            <a:prstGeom prst="rect">
              <a:avLst/>
            </a:prstGeom>
            <a:ln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smtClean="0"/>
                <a:t>Hành khách</a:t>
              </a:r>
              <a:endParaRPr lang="en-US" sz="2000" b="1" kern="12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51720" y="11663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NGHIỆP VỤ</a:t>
            </a:r>
            <a:endParaRPr lang="en-US" sz="3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55776" y="1570647"/>
            <a:ext cx="604867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Đặt chỗ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7415" y="3501008"/>
            <a:ext cx="604867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Chọn chỗ theo yêu cầu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57415" y="5819119"/>
            <a:ext cx="604867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Thanh toán trực tuyến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57415" y="6309320"/>
            <a:ext cx="604867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Trả vé / hủy vé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91833" y="2069232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Quản lý khách hàng thường xuyên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659" y="2551049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Quản lý đại lý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6349" y="3027395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Quản lý đối tác vận chuyển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84319" y="2060848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Đăng kí hàng đợi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84319" y="2537194"/>
            <a:ext cx="3820128" cy="828659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Nhận thông báo chỗ trống và thông tin hàng đợi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84319" y="4428723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Nhận mã đặt chỗ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785958" y="3977354"/>
            <a:ext cx="164255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Vé tập thể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1833" y="4927313"/>
            <a:ext cx="8212614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Cung cấp thông tin phục vụ hành khách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91833" y="5403659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Báo cáo quản trị điều hành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765164" y="5372294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Lấy vé tại ga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1833" y="5819119"/>
            <a:ext cx="1803903" cy="85024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Kê toán vé và thanh toán bù trừ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14216" y="3977354"/>
            <a:ext cx="1803903" cy="85024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Soát vé,bán vé bổ sung trực tuyến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2508" y="3501008"/>
            <a:ext cx="164255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Cấp phát chỗ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72508" y="3992308"/>
            <a:ext cx="164255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Điều tiết vé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2507" y="4455810"/>
            <a:ext cx="164255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Điều tiết giá vé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7094710" y="3819025"/>
            <a:ext cx="360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Các nghiệp vụ mở rộng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0135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672" y="637646"/>
            <a:ext cx="2598205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ysClr val="windowText" lastClr="000000"/>
                </a:solidFill>
              </a:rPr>
              <a:t>Hệ thống quản trị doanh nghiệp ERP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672" y="1296628"/>
            <a:ext cx="2598205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ysClr val="windowText" lastClr="000000"/>
                </a:solidFill>
              </a:rPr>
              <a:t>Hệ thống điều độ chạy tàu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672" y="1933790"/>
            <a:ext cx="2598205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ysClr val="windowText" lastClr="000000"/>
                </a:solidFill>
              </a:rPr>
              <a:t>Hệ thống khác ….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672" y="4794091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điều hành bán vé tập trung</a:t>
            </a:r>
            <a:endParaRPr lang="en-US" sz="15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188" y="5298147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báo cáo quản trị và phân tích vận doanh</a:t>
            </a:r>
            <a:endParaRPr lang="en-US" sz="15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188" y="5802203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kết nối thanh toán trực tuyến</a:t>
            </a:r>
            <a:endParaRPr lang="en-US" sz="15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1792" y="6306259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kế toán vé / thanh toán bù trừ</a:t>
            </a:r>
            <a:endParaRPr lang="en-US" sz="15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2483770" y="1270426"/>
            <a:ext cx="2016225" cy="7200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/>
                </a:solidFill>
              </a:rPr>
              <a:t>Trục tích hợp nghành ĐSVN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9704" y="3295778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khách hàng</a:t>
            </a:r>
            <a:endParaRPr lang="en-US" sz="15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188" y="3799834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đối tác</a:t>
            </a:r>
            <a:endParaRPr lang="en-US" sz="15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9704" y="4295677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đại lý</a:t>
            </a:r>
            <a:endParaRPr lang="en-US" sz="15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51920" y="435401"/>
            <a:ext cx="1959372" cy="6302906"/>
            <a:chOff x="4067944" y="366454"/>
            <a:chExt cx="2207351" cy="6302906"/>
          </a:xfrm>
        </p:grpSpPr>
        <p:sp>
          <p:nvSpPr>
            <p:cNvPr id="4" name="Rounded Rectangle 3"/>
            <p:cNvSpPr/>
            <p:nvPr/>
          </p:nvSpPr>
          <p:spPr>
            <a:xfrm>
              <a:off x="4619111" y="366454"/>
              <a:ext cx="1656184" cy="1550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Arial" panose="020B0604020202020204" pitchFamily="34" charset="0"/>
                  <a:cs typeface="Arial" panose="020B0604020202020204" pitchFamily="34" charset="0"/>
                </a:rPr>
                <a:t>Hệ thống thu thập thông tin phục vụ hành khách</a:t>
              </a:r>
              <a:endParaRPr 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067944" y="980728"/>
              <a:ext cx="2207351" cy="5688632"/>
              <a:chOff x="4067944" y="980728"/>
              <a:chExt cx="2207351" cy="568863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599440" y="2060848"/>
                <a:ext cx="1675855" cy="4608512"/>
                <a:chOff x="4599440" y="2060848"/>
                <a:chExt cx="1675855" cy="46085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619111" y="2060848"/>
                  <a:ext cx="1656184" cy="46085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4724665" y="3284984"/>
                  <a:ext cx="1440160" cy="78135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smtClean="0">
                      <a:solidFill>
                        <a:schemeClr val="tx1"/>
                      </a:solidFill>
                    </a:rPr>
                    <a:t>Điều tiết giá vé tự động</a:t>
                  </a: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4732604" y="4293096"/>
                  <a:ext cx="1440160" cy="9361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Căt chặng gộp chặng tự động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4707452" y="5455956"/>
                  <a:ext cx="1440160" cy="78135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Cấp phát chỗ tự động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99440" y="2360909"/>
                  <a:ext cx="157332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Hệ thống quản lý bán vé trung tâm</a:t>
                  </a:r>
                  <a:endParaRPr lang="en-US" sz="1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" name="Left-Right Arrow 21"/>
              <p:cNvSpPr/>
              <p:nvPr/>
            </p:nvSpPr>
            <p:spPr>
              <a:xfrm>
                <a:off x="4067944" y="980728"/>
                <a:ext cx="527439" cy="348011"/>
              </a:xfrm>
              <a:prstGeom prst="leftRight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-Right Arrow 22"/>
              <p:cNvSpPr/>
              <p:nvPr/>
            </p:nvSpPr>
            <p:spPr>
              <a:xfrm>
                <a:off x="4067944" y="2136118"/>
                <a:ext cx="527439" cy="348011"/>
              </a:xfrm>
              <a:prstGeom prst="leftRight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ounded Rectangle 23"/>
          <p:cNvSpPr/>
          <p:nvPr/>
        </p:nvSpPr>
        <p:spPr>
          <a:xfrm>
            <a:off x="6283255" y="2201803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qua WEB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00192" y="2753478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qua tin nhắn điện thoại SMS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73739" y="3285244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trên điện thoại thông minh (SP)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75343" y="3803155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trên máy tự động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83255" y="473611"/>
            <a:ext cx="2825249" cy="479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thông tin quan mạng xã hội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73739" y="1011875"/>
            <a:ext cx="2825249" cy="479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thông tin qua tin nhắn điện thoại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83255" y="1575506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thông tin trên bảng điện tử đèn led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283255" y="5819379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soát vé online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92949" y="6323435"/>
            <a:ext cx="2825249" cy="43549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Cổng thông tin quốc tế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81713" y="4307211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cho đại lý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72197" y="4811267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cho đối tác vận chuyển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81713" y="5315323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tại cửa vé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eft-Right Arrow 46"/>
          <p:cNvSpPr/>
          <p:nvPr/>
        </p:nvSpPr>
        <p:spPr>
          <a:xfrm>
            <a:off x="5836190" y="545619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5807158" y="1121683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5807158" y="161924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>
            <a:off x="2683400" y="679664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>
            <a:off x="5836858" y="2273811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>
            <a:off x="5836858" y="282132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5804012" y="3374713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5821316" y="3846897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5821316" y="4379714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5807158" y="488903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Right Arrow 56"/>
          <p:cNvSpPr/>
          <p:nvPr/>
        </p:nvSpPr>
        <p:spPr>
          <a:xfrm>
            <a:off x="5807158" y="540280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>
            <a:off x="5804011" y="5886240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5804010" y="6413684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>
            <a:off x="3855521" y="3353931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3866896" y="3846897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3855521" y="4374072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>
            <a:off x="3842408" y="488903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3855521" y="5350897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>
            <a:off x="3855521" y="5863121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3855521" y="6367177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>
            <a:off x="2663656" y="1338646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>
            <a:off x="2652324" y="1989986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67744" y="-4654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ỨNG DỤNG</a:t>
            </a:r>
            <a:endParaRPr lang="en-US" sz="28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5496" y="620689"/>
            <a:ext cx="5040560" cy="2736304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  <a:alpha val="49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5148064" y="620689"/>
            <a:ext cx="1908212" cy="2736304"/>
          </a:xfrm>
          <a:prstGeom prst="flowChartProcess">
            <a:avLst/>
          </a:prstGeom>
          <a:noFill/>
          <a:ln>
            <a:solidFill>
              <a:schemeClr val="tx1">
                <a:alpha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7164288" y="620689"/>
            <a:ext cx="1908212" cy="2736304"/>
          </a:xfrm>
          <a:prstGeom prst="flowChartProcess">
            <a:avLst/>
          </a:prstGeom>
          <a:noFill/>
          <a:ln>
            <a:solidFill>
              <a:schemeClr val="tx1">
                <a:alpha val="38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7494" y="3573016"/>
            <a:ext cx="9037004" cy="1802655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  <a:alpha val="49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35496" y="5517232"/>
            <a:ext cx="9037004" cy="1152128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  <a:alpha val="49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67744" y="9746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CÔNG NGHỆ</a:t>
            </a:r>
            <a:endParaRPr lang="en-US" sz="28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9512" y="737464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qua WEB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4535996" y="3645024"/>
            <a:ext cx="828092" cy="13092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ESB</a:t>
            </a:r>
            <a:endParaRPr lang="en-US" b="1"/>
          </a:p>
        </p:txBody>
      </p:sp>
      <p:sp>
        <p:nvSpPr>
          <p:cNvPr id="15" name="Rounded Rectangle 14"/>
          <p:cNvSpPr/>
          <p:nvPr/>
        </p:nvSpPr>
        <p:spPr>
          <a:xfrm>
            <a:off x="179512" y="3701368"/>
            <a:ext cx="3468457" cy="536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và bán vé trung tâm</a:t>
            </a:r>
            <a:endParaRPr lang="en-US" sz="1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511" y="4351249"/>
            <a:ext cx="3468457" cy="5614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Hệ thống thu thập thông tin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44208" y="3717032"/>
            <a:ext cx="2448272" cy="1031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Các hệ thống khác</a:t>
            </a:r>
            <a:endParaRPr lang="en-US" b="1"/>
          </a:p>
        </p:txBody>
      </p:sp>
      <p:sp>
        <p:nvSpPr>
          <p:cNvPr id="18" name="Rounded Rectangle 17"/>
          <p:cNvSpPr/>
          <p:nvPr/>
        </p:nvSpPr>
        <p:spPr>
          <a:xfrm>
            <a:off x="179511" y="1066591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cho đại lý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9511" y="1398921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cho hãng du lịch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5644" y="2033138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khách hàng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9512" y="1717396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qua tin nhắn điện thoại SMS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9511" y="2671028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qua WEB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348880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thông tin phục vụ khách hàng qua mạng xã hội</a:t>
            </a:r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5496" y="3034756"/>
            <a:ext cx="5040560" cy="312142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WebSphere platform (Java struts2)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74078" y="847129"/>
            <a:ext cx="1656184" cy="9799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trên điện thoại thông minh</a:t>
            </a:r>
            <a:endParaRPr lang="en-US" sz="14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60834" y="1994166"/>
            <a:ext cx="1656184" cy="9799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trên máy tự động</a:t>
            </a:r>
            <a:endParaRPr lang="en-US" sz="14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90302" y="847129"/>
            <a:ext cx="1656184" cy="9799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tại cửa hàng vé</a:t>
            </a:r>
            <a:endParaRPr lang="en-US" sz="14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80594" y="1994166"/>
            <a:ext cx="1656184" cy="9799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thông tin trên bảng Led </a:t>
            </a:r>
            <a:endParaRPr lang="en-US" sz="14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5148065" y="3055992"/>
            <a:ext cx="1908212" cy="3010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Android-IOS-Winphone</a:t>
            </a:r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7164288" y="3055992"/>
            <a:ext cx="1908212" cy="3010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FW</a:t>
            </a:r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13626" y="5063529"/>
            <a:ext cx="9040872" cy="312142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WebSphere platform (Java Spring /Hibernate)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107504" y="5611510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Vé / chỗ ngồi</a:t>
            </a:r>
            <a:endParaRPr lang="en-US" b="1"/>
          </a:p>
        </p:txBody>
      </p:sp>
      <p:sp>
        <p:nvSpPr>
          <p:cNvPr id="33" name="Can 32"/>
          <p:cNvSpPr/>
          <p:nvPr/>
        </p:nvSpPr>
        <p:spPr>
          <a:xfrm>
            <a:off x="5508104" y="5611751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Hãng du lịch</a:t>
            </a:r>
            <a:endParaRPr lang="en-US" b="1"/>
          </a:p>
        </p:txBody>
      </p:sp>
      <p:sp>
        <p:nvSpPr>
          <p:cNvPr id="34" name="Can 33"/>
          <p:cNvSpPr/>
          <p:nvPr/>
        </p:nvSpPr>
        <p:spPr>
          <a:xfrm>
            <a:off x="7308304" y="5611751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Thông tin chạy tầu</a:t>
            </a:r>
            <a:endParaRPr lang="en-US" b="1"/>
          </a:p>
        </p:txBody>
      </p:sp>
      <p:sp>
        <p:nvSpPr>
          <p:cNvPr id="35" name="Can 34"/>
          <p:cNvSpPr/>
          <p:nvPr/>
        </p:nvSpPr>
        <p:spPr>
          <a:xfrm>
            <a:off x="3707904" y="5611751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Đại lý</a:t>
            </a:r>
            <a:endParaRPr lang="en-US" b="1"/>
          </a:p>
        </p:txBody>
      </p:sp>
      <p:sp>
        <p:nvSpPr>
          <p:cNvPr id="36" name="Can 35"/>
          <p:cNvSpPr/>
          <p:nvPr/>
        </p:nvSpPr>
        <p:spPr>
          <a:xfrm>
            <a:off x="1907704" y="5611751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Hành khách</a:t>
            </a:r>
            <a:endParaRPr lang="en-US" b="1"/>
          </a:p>
        </p:txBody>
      </p:sp>
      <p:sp>
        <p:nvSpPr>
          <p:cNvPr id="37" name="Flowchart: Process 36"/>
          <p:cNvSpPr/>
          <p:nvPr/>
        </p:nvSpPr>
        <p:spPr>
          <a:xfrm>
            <a:off x="35496" y="6411392"/>
            <a:ext cx="9040872" cy="257968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Oracle DB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3721557" y="3824548"/>
            <a:ext cx="700850" cy="329968"/>
          </a:xfrm>
          <a:prstGeom prst="left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3721557" y="4474343"/>
            <a:ext cx="700850" cy="329968"/>
          </a:xfrm>
          <a:prstGeom prst="left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/>
          <p:cNvSpPr/>
          <p:nvPr/>
        </p:nvSpPr>
        <p:spPr>
          <a:xfrm>
            <a:off x="5480772" y="4154515"/>
            <a:ext cx="859348" cy="319827"/>
          </a:xfrm>
          <a:prstGeom prst="left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0" y="3097988"/>
            <a:ext cx="9144000" cy="3805789"/>
            <a:chOff x="0" y="3068960"/>
            <a:chExt cx="9144000" cy="3805789"/>
          </a:xfrm>
        </p:grpSpPr>
        <p:sp>
          <p:nvSpPr>
            <p:cNvPr id="122" name="Flowchart: Process 121"/>
            <p:cNvSpPr/>
            <p:nvPr/>
          </p:nvSpPr>
          <p:spPr>
            <a:xfrm>
              <a:off x="0" y="3078580"/>
              <a:ext cx="9144000" cy="3796169"/>
            </a:xfrm>
            <a:prstGeom prst="flowChartProcess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67544" y="3089325"/>
              <a:ext cx="8655609" cy="3749862"/>
              <a:chOff x="93552" y="2865386"/>
              <a:chExt cx="8862059" cy="395231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152298" y="2865386"/>
                <a:ext cx="8803313" cy="1356264"/>
                <a:chOff x="142131" y="3140968"/>
                <a:chExt cx="8803313" cy="1356264"/>
              </a:xfrm>
            </p:grpSpPr>
            <p:pic>
              <p:nvPicPr>
                <p:cNvPr id="15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5355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2173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5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8158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4976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7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3980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8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0798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9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2086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8904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1" name="TextBox 160"/>
                <p:cNvSpPr txBox="1"/>
                <p:nvPr/>
              </p:nvSpPr>
              <p:spPr>
                <a:xfrm>
                  <a:off x="539552" y="3621365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bán vé điện tử tập trung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587007" y="3621365"/>
                  <a:ext cx="184097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thông tin phục  vụ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842277" y="3623816"/>
                  <a:ext cx="18179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trục tích hợp nghành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6971979" y="3632324"/>
                  <a:ext cx="14884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hỗ trợ thanh toán trực tuyến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lowchart: Process 164"/>
                <p:cNvSpPr/>
                <p:nvPr/>
              </p:nvSpPr>
              <p:spPr>
                <a:xfrm>
                  <a:off x="151262" y="3140968"/>
                  <a:ext cx="8794182" cy="1356264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lowchart: Process 165"/>
                <p:cNvSpPr/>
                <p:nvPr/>
              </p:nvSpPr>
              <p:spPr>
                <a:xfrm>
                  <a:off x="142131" y="4278655"/>
                  <a:ext cx="8798661" cy="21857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ứng dụng trung tâm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39708" y="4221088"/>
                <a:ext cx="8805736" cy="1384767"/>
                <a:chOff x="139708" y="4221088"/>
                <a:chExt cx="8805736" cy="1384767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1982626" y="4283532"/>
                  <a:ext cx="559388" cy="517060"/>
                  <a:chOff x="683568" y="6021288"/>
                  <a:chExt cx="740218" cy="647701"/>
                </a:xfrm>
              </p:grpSpPr>
              <p:pic>
                <p:nvPicPr>
                  <p:cNvPr id="15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4" name="Flowchart: Process 143"/>
                <p:cNvSpPr/>
                <p:nvPr/>
              </p:nvSpPr>
              <p:spPr>
                <a:xfrm>
                  <a:off x="151262" y="4221088"/>
                  <a:ext cx="8794182" cy="1384767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1405620" y="4725144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bán vé trực tuyến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6" name="Group 145"/>
                <p:cNvGrpSpPr/>
                <p:nvPr/>
              </p:nvGrpSpPr>
              <p:grpSpPr>
                <a:xfrm>
                  <a:off x="6432027" y="4293094"/>
                  <a:ext cx="559388" cy="517062"/>
                  <a:chOff x="683568" y="6021285"/>
                  <a:chExt cx="740218" cy="647704"/>
                </a:xfrm>
              </p:grpSpPr>
              <p:pic>
                <p:nvPicPr>
                  <p:cNvPr id="14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5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5855021" y="4727595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 thông tin cho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Flowchart: Process 147"/>
                <p:cNvSpPr/>
                <p:nvPr/>
              </p:nvSpPr>
              <p:spPr>
                <a:xfrm>
                  <a:off x="139708" y="5326608"/>
                  <a:ext cx="8798661" cy="27924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Database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93552" y="5607058"/>
                <a:ext cx="8847869" cy="1210643"/>
                <a:chOff x="114966" y="5621572"/>
                <a:chExt cx="8847869" cy="1210643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114966" y="5621572"/>
                  <a:ext cx="8847869" cy="1210643"/>
                  <a:chOff x="97575" y="4221088"/>
                  <a:chExt cx="8847869" cy="1482438"/>
                </a:xfrm>
              </p:grpSpPr>
              <p:pic>
                <p:nvPicPr>
                  <p:cNvPr id="13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0875" y="4303042"/>
                    <a:ext cx="403094" cy="5170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8" name="Flowchart: Process 137"/>
                  <p:cNvSpPr/>
                  <p:nvPr/>
                </p:nvSpPr>
                <p:spPr>
                  <a:xfrm>
                    <a:off x="151262" y="4221088"/>
                    <a:ext cx="8794182" cy="1442713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  <a:alpha val="49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97575" y="4769298"/>
                    <a:ext cx="18295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dữ liệu  dùng chung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37440" y="4297382"/>
                    <a:ext cx="465912" cy="7283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5461379" y="4962589"/>
                    <a:ext cx="18295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AD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Flowchart: Process 141"/>
                  <p:cNvSpPr/>
                  <p:nvPr/>
                </p:nvSpPr>
                <p:spPr>
                  <a:xfrm>
                    <a:off x="139708" y="5396354"/>
                    <a:ext cx="8798661" cy="307172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smtClean="0">
                        <a:solidFill>
                          <a:schemeClr val="tx1"/>
                        </a:solidFill>
                      </a:rPr>
                      <a:t>Máy chủ lớp vận hành giám sát</a:t>
                    </a:r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3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11688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" name="TextBox 131"/>
                <p:cNvSpPr txBox="1"/>
                <p:nvPr/>
              </p:nvSpPr>
              <p:spPr>
                <a:xfrm>
                  <a:off x="1878388" y="6140204"/>
                  <a:ext cx="1829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Virus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9196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" name="TextBox 133"/>
                <p:cNvSpPr txBox="1"/>
                <p:nvPr/>
              </p:nvSpPr>
              <p:spPr>
                <a:xfrm>
                  <a:off x="3635896" y="6140204"/>
                  <a:ext cx="18295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quản lý giám sát ứng dụng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5580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092280" y="6202726"/>
                  <a:ext cx="1829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Mail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3" name="Flowchart: Process 122"/>
            <p:cNvSpPr/>
            <p:nvPr/>
          </p:nvSpPr>
          <p:spPr>
            <a:xfrm rot="16200000">
              <a:off x="-1618646" y="4687607"/>
              <a:ext cx="3771131" cy="53383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Internet Zone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" y="382268"/>
            <a:ext cx="9133559" cy="2710699"/>
            <a:chOff x="1" y="382268"/>
            <a:chExt cx="9133559" cy="2710699"/>
          </a:xfrm>
        </p:grpSpPr>
        <p:grpSp>
          <p:nvGrpSpPr>
            <p:cNvPr id="204" name="Group 203"/>
            <p:cNvGrpSpPr/>
            <p:nvPr/>
          </p:nvGrpSpPr>
          <p:grpSpPr>
            <a:xfrm>
              <a:off x="467544" y="382268"/>
              <a:ext cx="8666016" cy="2710699"/>
              <a:chOff x="107504" y="636451"/>
              <a:chExt cx="8860928" cy="320779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07504" y="636451"/>
                <a:ext cx="8856984" cy="1759172"/>
                <a:chOff x="107504" y="908721"/>
                <a:chExt cx="8856984" cy="1759171"/>
              </a:xfrm>
            </p:grpSpPr>
            <p:grpSp>
              <p:nvGrpSpPr>
                <p:cNvPr id="217" name="Group 216"/>
                <p:cNvGrpSpPr/>
                <p:nvPr/>
              </p:nvGrpSpPr>
              <p:grpSpPr>
                <a:xfrm>
                  <a:off x="491259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3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2247606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406794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3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6035301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3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793948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2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2" name="Flowchart: Process 221"/>
                <p:cNvSpPr/>
                <p:nvPr/>
              </p:nvSpPr>
              <p:spPr>
                <a:xfrm>
                  <a:off x="170306" y="908721"/>
                  <a:ext cx="8794182" cy="1759171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lowchart: Process 222"/>
                <p:cNvSpPr/>
                <p:nvPr/>
              </p:nvSpPr>
              <p:spPr>
                <a:xfrm>
                  <a:off x="170306" y="2383364"/>
                  <a:ext cx="8794182" cy="28452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kết nối Internet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107504" y="1682224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WEB kết nối hệ thống bán vé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1787403" y="1682224"/>
                  <a:ext cx="1488453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tại nhà ga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3474125" y="1679600"/>
                  <a:ext cx="1817955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cào thiết bị di động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5646119" y="1666900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cho đại lý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7452320" y="1666900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tin cho hành khách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169771" y="2466057"/>
                <a:ext cx="8798661" cy="1378186"/>
                <a:chOff x="169771" y="2466057"/>
                <a:chExt cx="8798661" cy="1378186"/>
              </a:xfrm>
            </p:grpSpPr>
            <p:sp>
              <p:nvSpPr>
                <p:cNvPr id="207" name="Flowchart: Process 206"/>
                <p:cNvSpPr/>
                <p:nvPr/>
              </p:nvSpPr>
              <p:spPr>
                <a:xfrm>
                  <a:off x="169771" y="2466057"/>
                  <a:ext cx="8794182" cy="1378186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247606" y="2510892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21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1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6138710" y="2510893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21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1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1939802" y="3086956"/>
                  <a:ext cx="1488453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bán vé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411210" y="3086956"/>
                  <a:ext cx="2195218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thông tin cho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Flowchart: Process 211"/>
                <p:cNvSpPr/>
                <p:nvPr/>
              </p:nvSpPr>
              <p:spPr>
                <a:xfrm>
                  <a:off x="169771" y="3585582"/>
                  <a:ext cx="8798661" cy="258661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ứng dụng WEB	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9" name="Flowchart: Process 238"/>
            <p:cNvSpPr/>
            <p:nvPr/>
          </p:nvSpPr>
          <p:spPr>
            <a:xfrm rot="16200000">
              <a:off x="-1077450" y="1459719"/>
              <a:ext cx="2688740" cy="53383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DMZ Zone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5954666" y="-41898"/>
            <a:ext cx="406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HẠ TẦNG MÁY CHỦ</a:t>
            </a:r>
            <a:endParaRPr lang="en-US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788024" y="3591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HẠ TẦNG MÁY CHỦ</a:t>
            </a:r>
            <a:endParaRPr lang="en-US" sz="32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168896" y="2878506"/>
            <a:ext cx="6849285" cy="3805789"/>
            <a:chOff x="0" y="3068960"/>
            <a:chExt cx="9144000" cy="3805789"/>
          </a:xfrm>
        </p:grpSpPr>
        <p:sp>
          <p:nvSpPr>
            <p:cNvPr id="112" name="Flowchart: Process 111"/>
            <p:cNvSpPr/>
            <p:nvPr/>
          </p:nvSpPr>
          <p:spPr>
            <a:xfrm>
              <a:off x="0" y="3078580"/>
              <a:ext cx="9144000" cy="3796169"/>
            </a:xfrm>
            <a:prstGeom prst="flowChartProcess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467544" y="3089325"/>
              <a:ext cx="8655609" cy="3749862"/>
              <a:chOff x="93552" y="2865386"/>
              <a:chExt cx="8862059" cy="395231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52298" y="2865386"/>
                <a:ext cx="8803313" cy="1356264"/>
                <a:chOff x="142131" y="3140968"/>
                <a:chExt cx="8803313" cy="1356264"/>
              </a:xfrm>
            </p:grpSpPr>
            <p:pic>
              <p:nvPicPr>
                <p:cNvPr id="14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5355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2173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8158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4976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5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3980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0798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7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2086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8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8904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539552" y="3621365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bán vé điện tử tập trung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587007" y="3621365"/>
                  <a:ext cx="184097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thông tin phục  vụ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4842277" y="3623816"/>
                  <a:ext cx="18179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trục tích hợp nghành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971979" y="3632324"/>
                  <a:ext cx="14884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hỗ trợ thanh toán trực tuyến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Flowchart: Process 152"/>
                <p:cNvSpPr/>
                <p:nvPr/>
              </p:nvSpPr>
              <p:spPr>
                <a:xfrm>
                  <a:off x="151262" y="3140968"/>
                  <a:ext cx="8794182" cy="1356264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lowchart: Process 153"/>
                <p:cNvSpPr/>
                <p:nvPr/>
              </p:nvSpPr>
              <p:spPr>
                <a:xfrm>
                  <a:off x="142131" y="4278655"/>
                  <a:ext cx="8798661" cy="21857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ứng dụng trung tâm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39708" y="4221088"/>
                <a:ext cx="8805736" cy="1384767"/>
                <a:chOff x="139708" y="4221088"/>
                <a:chExt cx="8805736" cy="138476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982626" y="4283532"/>
                  <a:ext cx="559388" cy="517060"/>
                  <a:chOff x="683568" y="6021288"/>
                  <a:chExt cx="740218" cy="647701"/>
                </a:xfrm>
              </p:grpSpPr>
              <p:pic>
                <p:nvPicPr>
                  <p:cNvPr id="13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32" name="Flowchart: Process 131"/>
                <p:cNvSpPr/>
                <p:nvPr/>
              </p:nvSpPr>
              <p:spPr>
                <a:xfrm>
                  <a:off x="151262" y="4221088"/>
                  <a:ext cx="8794182" cy="1384767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1405620" y="4725144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bán vé trực tuyến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6432027" y="4293094"/>
                  <a:ext cx="559388" cy="517062"/>
                  <a:chOff x="683568" y="6021285"/>
                  <a:chExt cx="740218" cy="647704"/>
                </a:xfrm>
              </p:grpSpPr>
              <p:pic>
                <p:nvPicPr>
                  <p:cNvPr id="13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5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35" name="TextBox 134"/>
                <p:cNvSpPr txBox="1"/>
                <p:nvPr/>
              </p:nvSpPr>
              <p:spPr>
                <a:xfrm>
                  <a:off x="5855021" y="4727595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 thông tin cho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Flowchart: Process 135"/>
                <p:cNvSpPr/>
                <p:nvPr/>
              </p:nvSpPr>
              <p:spPr>
                <a:xfrm>
                  <a:off x="139708" y="5326608"/>
                  <a:ext cx="8798661" cy="27924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Database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93552" y="5607058"/>
                <a:ext cx="8847869" cy="1210643"/>
                <a:chOff x="114966" y="5621572"/>
                <a:chExt cx="8847869" cy="1210643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14966" y="5621572"/>
                  <a:ext cx="8847869" cy="1210643"/>
                  <a:chOff x="97575" y="4221088"/>
                  <a:chExt cx="8847869" cy="1482438"/>
                </a:xfrm>
              </p:grpSpPr>
              <p:pic>
                <p:nvPicPr>
                  <p:cNvPr id="12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0875" y="4303042"/>
                    <a:ext cx="403094" cy="5170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151262" y="4221088"/>
                    <a:ext cx="8794182" cy="1442713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  <a:alpha val="49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7575" y="4769298"/>
                    <a:ext cx="18295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dữ liệu  dùng chung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37440" y="4297382"/>
                    <a:ext cx="465912" cy="7283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461379" y="4962589"/>
                    <a:ext cx="18295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AD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139708" y="5396354"/>
                    <a:ext cx="8798661" cy="307172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smtClean="0">
                        <a:solidFill>
                          <a:schemeClr val="tx1"/>
                        </a:solidFill>
                      </a:rPr>
                      <a:t>Máy chủ lớp vận hành giám sát</a:t>
                    </a:r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1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11688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1878388" y="6140204"/>
                  <a:ext cx="1829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Virus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2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9196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2" name="TextBox 121"/>
                <p:cNvSpPr txBox="1"/>
                <p:nvPr/>
              </p:nvSpPr>
              <p:spPr>
                <a:xfrm>
                  <a:off x="3635896" y="6140204"/>
                  <a:ext cx="18295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quản lý giám sát ứng dụng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2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5580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4" name="TextBox 123"/>
                <p:cNvSpPr txBox="1"/>
                <p:nvPr/>
              </p:nvSpPr>
              <p:spPr>
                <a:xfrm>
                  <a:off x="7092280" y="6202726"/>
                  <a:ext cx="1829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Mail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4" name="Flowchart: Process 113"/>
            <p:cNvSpPr/>
            <p:nvPr/>
          </p:nvSpPr>
          <p:spPr>
            <a:xfrm rot="16200000">
              <a:off x="-1618646" y="4687607"/>
              <a:ext cx="3771131" cy="53383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Internet Zone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92" name="Flowchart: Process 191"/>
          <p:cNvSpPr/>
          <p:nvPr/>
        </p:nvSpPr>
        <p:spPr>
          <a:xfrm>
            <a:off x="0" y="764704"/>
            <a:ext cx="9144000" cy="418972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-27048" y="620689"/>
            <a:ext cx="9171048" cy="4392488"/>
            <a:chOff x="2" y="382267"/>
            <a:chExt cx="9133558" cy="2710700"/>
          </a:xfrm>
        </p:grpSpPr>
        <p:grpSp>
          <p:nvGrpSpPr>
            <p:cNvPr id="231" name="Group 230"/>
            <p:cNvGrpSpPr/>
            <p:nvPr/>
          </p:nvGrpSpPr>
          <p:grpSpPr>
            <a:xfrm>
              <a:off x="467544" y="382268"/>
              <a:ext cx="8666016" cy="2710699"/>
              <a:chOff x="107504" y="636451"/>
              <a:chExt cx="8860928" cy="3207792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107504" y="636451"/>
                <a:ext cx="8856984" cy="1759172"/>
                <a:chOff x="107504" y="908721"/>
                <a:chExt cx="8856984" cy="1759171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491259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6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2247606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6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406794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6035301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5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793948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5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50" name="Flowchart: Process 249"/>
                <p:cNvSpPr/>
                <p:nvPr/>
              </p:nvSpPr>
              <p:spPr>
                <a:xfrm>
                  <a:off x="170306" y="908721"/>
                  <a:ext cx="8794182" cy="1759171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Flowchart: Process 250"/>
                <p:cNvSpPr/>
                <p:nvPr/>
              </p:nvSpPr>
              <p:spPr>
                <a:xfrm>
                  <a:off x="170306" y="2383364"/>
                  <a:ext cx="8794182" cy="28452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kết nối Internet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107504" y="1682224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WEB kết nối hệ thống bán vé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1787403" y="1682224"/>
                  <a:ext cx="1488453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tại nhà ga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3474125" y="1679600"/>
                  <a:ext cx="1817955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cào thiết bị di động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TextBox 254"/>
                <p:cNvSpPr txBox="1"/>
                <p:nvPr/>
              </p:nvSpPr>
              <p:spPr>
                <a:xfrm>
                  <a:off x="5646119" y="1666900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cho đại lý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7452320" y="1666900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tin cho hành khách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169771" y="2466057"/>
                <a:ext cx="8798661" cy="1378186"/>
                <a:chOff x="169771" y="2466057"/>
                <a:chExt cx="8798661" cy="1378186"/>
              </a:xfrm>
            </p:grpSpPr>
            <p:sp>
              <p:nvSpPr>
                <p:cNvPr id="235" name="Flowchart: Process 234"/>
                <p:cNvSpPr/>
                <p:nvPr/>
              </p:nvSpPr>
              <p:spPr>
                <a:xfrm>
                  <a:off x="169771" y="2466057"/>
                  <a:ext cx="8794182" cy="1378186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>
                  <a:off x="2247606" y="2510892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24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6138710" y="2510893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24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38" name="TextBox 237"/>
                <p:cNvSpPr txBox="1"/>
                <p:nvPr/>
              </p:nvSpPr>
              <p:spPr>
                <a:xfrm>
                  <a:off x="1939802" y="3086956"/>
                  <a:ext cx="1488453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bán vé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5411210" y="3086956"/>
                  <a:ext cx="2195218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thông tin cho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Flowchart: Process 239"/>
                <p:cNvSpPr/>
                <p:nvPr/>
              </p:nvSpPr>
              <p:spPr>
                <a:xfrm>
                  <a:off x="169771" y="3585582"/>
                  <a:ext cx="8798661" cy="258661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ứng dụng WEB	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2" name="Flowchart: Process 231"/>
            <p:cNvSpPr/>
            <p:nvPr/>
          </p:nvSpPr>
          <p:spPr>
            <a:xfrm rot="16200000">
              <a:off x="-1088429" y="1470698"/>
              <a:ext cx="2710699" cy="53383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DMZ Zone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88024" y="3591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HẠ TẦNG MÁY CHỦ</a:t>
            </a:r>
            <a:endParaRPr lang="en-US" sz="32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910520" y="574285"/>
            <a:ext cx="7333888" cy="2710699"/>
            <a:chOff x="1" y="382268"/>
            <a:chExt cx="9133559" cy="2710699"/>
          </a:xfrm>
        </p:grpSpPr>
        <p:grpSp>
          <p:nvGrpSpPr>
            <p:cNvPr id="87" name="Group 86"/>
            <p:cNvGrpSpPr/>
            <p:nvPr/>
          </p:nvGrpSpPr>
          <p:grpSpPr>
            <a:xfrm>
              <a:off x="467544" y="382268"/>
              <a:ext cx="8666016" cy="2710699"/>
              <a:chOff x="107504" y="636451"/>
              <a:chExt cx="8860928" cy="320779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07504" y="636451"/>
                <a:ext cx="8856984" cy="1759172"/>
                <a:chOff x="107504" y="908721"/>
                <a:chExt cx="8856984" cy="1759171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91259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247606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406794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1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035301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1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793948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1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06" name="Flowchart: Process 105"/>
                <p:cNvSpPr/>
                <p:nvPr/>
              </p:nvSpPr>
              <p:spPr>
                <a:xfrm>
                  <a:off x="170306" y="908721"/>
                  <a:ext cx="8794182" cy="1759171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lowchart: Process 106"/>
                <p:cNvSpPr/>
                <p:nvPr/>
              </p:nvSpPr>
              <p:spPr>
                <a:xfrm>
                  <a:off x="170306" y="2383364"/>
                  <a:ext cx="8794182" cy="28452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kết nối Internet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07504" y="1682224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WEB kết nối hệ thống bán vé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787403" y="1682224"/>
                  <a:ext cx="1488453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tại nhà ga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474125" y="1679600"/>
                  <a:ext cx="1817955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cào thiết bị di động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46119" y="1666900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cho đại lý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452320" y="1666900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tin cho hành khách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69771" y="2466057"/>
                <a:ext cx="8798661" cy="1378186"/>
                <a:chOff x="169771" y="2466057"/>
                <a:chExt cx="8798661" cy="1378186"/>
              </a:xfrm>
            </p:grpSpPr>
            <p:sp>
              <p:nvSpPr>
                <p:cNvPr id="91" name="Flowchart: Process 90"/>
                <p:cNvSpPr/>
                <p:nvPr/>
              </p:nvSpPr>
              <p:spPr>
                <a:xfrm>
                  <a:off x="169771" y="2466057"/>
                  <a:ext cx="8794182" cy="1378186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/>
                <p:cNvGrpSpPr/>
                <p:nvPr/>
              </p:nvGrpSpPr>
              <p:grpSpPr>
                <a:xfrm>
                  <a:off x="2247606" y="2510892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9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6138710" y="2510893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9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1939802" y="3086956"/>
                  <a:ext cx="1488453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bán vé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411210" y="3086956"/>
                  <a:ext cx="2195218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thông tin cho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Flowchart: Process 95"/>
                <p:cNvSpPr/>
                <p:nvPr/>
              </p:nvSpPr>
              <p:spPr>
                <a:xfrm>
                  <a:off x="169771" y="3585582"/>
                  <a:ext cx="8798661" cy="258661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ứng dụng WEB	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8" name="Flowchart: Process 87"/>
            <p:cNvSpPr/>
            <p:nvPr/>
          </p:nvSpPr>
          <p:spPr>
            <a:xfrm rot="16200000">
              <a:off x="-1077450" y="1459719"/>
              <a:ext cx="2688740" cy="53383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DMZ Zone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3" name="Flowchart: Process 122"/>
          <p:cNvSpPr/>
          <p:nvPr/>
        </p:nvSpPr>
        <p:spPr>
          <a:xfrm>
            <a:off x="0" y="1861304"/>
            <a:ext cx="9144000" cy="49966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-7030" y="1837820"/>
            <a:ext cx="9144000" cy="5047564"/>
            <a:chOff x="0" y="3068959"/>
            <a:chExt cx="9144000" cy="3771132"/>
          </a:xfrm>
        </p:grpSpPr>
        <p:sp>
          <p:nvSpPr>
            <p:cNvPr id="125" name="Flowchart: Process 124"/>
            <p:cNvSpPr/>
            <p:nvPr/>
          </p:nvSpPr>
          <p:spPr>
            <a:xfrm>
              <a:off x="0" y="3068959"/>
              <a:ext cx="9144000" cy="3692202"/>
            </a:xfrm>
            <a:prstGeom prst="flowChartProcess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67544" y="3089325"/>
              <a:ext cx="8655609" cy="3749862"/>
              <a:chOff x="93552" y="2865386"/>
              <a:chExt cx="8862059" cy="395231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52298" y="2865386"/>
                <a:ext cx="8803313" cy="1356264"/>
                <a:chOff x="142131" y="3140968"/>
                <a:chExt cx="8803313" cy="1356264"/>
              </a:xfrm>
            </p:grpSpPr>
            <p:pic>
              <p:nvPicPr>
                <p:cNvPr id="15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5355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2173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8158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4976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8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3980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0798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2086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8904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" name="TextBox 161"/>
                <p:cNvSpPr txBox="1"/>
                <p:nvPr/>
              </p:nvSpPr>
              <p:spPr>
                <a:xfrm>
                  <a:off x="539552" y="3621365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bán vé điện tử tập trung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87007" y="3621365"/>
                  <a:ext cx="184097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thông tin phục  vụ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4842277" y="3623816"/>
                  <a:ext cx="18179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trục tích hợp nghành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6971979" y="3632324"/>
                  <a:ext cx="14884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hỗ trợ thanh toán trực tuyến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lowchart: Process 165"/>
                <p:cNvSpPr/>
                <p:nvPr/>
              </p:nvSpPr>
              <p:spPr>
                <a:xfrm>
                  <a:off x="151262" y="3140968"/>
                  <a:ext cx="8794182" cy="1356264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lowchart: Process 166"/>
                <p:cNvSpPr/>
                <p:nvPr/>
              </p:nvSpPr>
              <p:spPr>
                <a:xfrm>
                  <a:off x="142131" y="4278655"/>
                  <a:ext cx="8798661" cy="21857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ứng dụng trung tâm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39708" y="4221088"/>
                <a:ext cx="8805736" cy="1384767"/>
                <a:chOff x="139708" y="4221088"/>
                <a:chExt cx="8805736" cy="138476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982626" y="4283532"/>
                  <a:ext cx="559388" cy="517060"/>
                  <a:chOff x="683568" y="6021288"/>
                  <a:chExt cx="740218" cy="647701"/>
                </a:xfrm>
              </p:grpSpPr>
              <p:pic>
                <p:nvPicPr>
                  <p:cNvPr id="15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5" name="Flowchart: Process 144"/>
                <p:cNvSpPr/>
                <p:nvPr/>
              </p:nvSpPr>
              <p:spPr>
                <a:xfrm>
                  <a:off x="151262" y="4221088"/>
                  <a:ext cx="8794182" cy="1384767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405620" y="4725144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bán vé trực tuyến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7" name="Group 146"/>
                <p:cNvGrpSpPr/>
                <p:nvPr/>
              </p:nvGrpSpPr>
              <p:grpSpPr>
                <a:xfrm>
                  <a:off x="6432027" y="4293094"/>
                  <a:ext cx="559388" cy="517062"/>
                  <a:chOff x="683568" y="6021285"/>
                  <a:chExt cx="740218" cy="647704"/>
                </a:xfrm>
              </p:grpSpPr>
              <p:pic>
                <p:nvPicPr>
                  <p:cNvPr id="15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5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5855021" y="4727595"/>
                  <a:ext cx="1829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 thông tin cho khách hàng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Flowchart: Process 148"/>
                <p:cNvSpPr/>
                <p:nvPr/>
              </p:nvSpPr>
              <p:spPr>
                <a:xfrm>
                  <a:off x="139708" y="5326608"/>
                  <a:ext cx="8798661" cy="27924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mtClean="0">
                      <a:solidFill>
                        <a:schemeClr val="tx1"/>
                      </a:solidFill>
                    </a:rPr>
                    <a:t>Máy chủ lớp Database</a:t>
                  </a:r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552" y="5607058"/>
                <a:ext cx="8847869" cy="1210643"/>
                <a:chOff x="114966" y="5621572"/>
                <a:chExt cx="8847869" cy="1210643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14966" y="5621572"/>
                  <a:ext cx="8847869" cy="1210643"/>
                  <a:chOff x="97575" y="4221088"/>
                  <a:chExt cx="8847869" cy="1482438"/>
                </a:xfrm>
              </p:grpSpPr>
              <p:pic>
                <p:nvPicPr>
                  <p:cNvPr id="1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0875" y="4303042"/>
                    <a:ext cx="403094" cy="5170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9" name="Flowchart: Process 138"/>
                  <p:cNvSpPr/>
                  <p:nvPr/>
                </p:nvSpPr>
                <p:spPr>
                  <a:xfrm>
                    <a:off x="151262" y="4221088"/>
                    <a:ext cx="8794182" cy="1442713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  <a:alpha val="49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97575" y="4769298"/>
                    <a:ext cx="18295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dữ liệu  dùng chung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37440" y="4297382"/>
                    <a:ext cx="465912" cy="7283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461379" y="4962589"/>
                    <a:ext cx="18295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AD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Flowchart: Process 142"/>
                  <p:cNvSpPr/>
                  <p:nvPr/>
                </p:nvSpPr>
                <p:spPr>
                  <a:xfrm>
                    <a:off x="139708" y="5396354"/>
                    <a:ext cx="8798661" cy="307172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smtClean="0">
                        <a:solidFill>
                          <a:schemeClr val="tx1"/>
                        </a:solidFill>
                      </a:rPr>
                      <a:t>Máy chủ lớp vận hành giám sát</a:t>
                    </a:r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3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11688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" name="TextBox 132"/>
                <p:cNvSpPr txBox="1"/>
                <p:nvPr/>
              </p:nvSpPr>
              <p:spPr>
                <a:xfrm>
                  <a:off x="1878388" y="6140204"/>
                  <a:ext cx="1829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Virus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9196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5" name="TextBox 134"/>
                <p:cNvSpPr txBox="1"/>
                <p:nvPr/>
              </p:nvSpPr>
              <p:spPr>
                <a:xfrm>
                  <a:off x="3635896" y="6140204"/>
                  <a:ext cx="18295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quản lý giám sát ứng dụng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5580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7" name="TextBox 136"/>
                <p:cNvSpPr txBox="1"/>
                <p:nvPr/>
              </p:nvSpPr>
              <p:spPr>
                <a:xfrm>
                  <a:off x="7092280" y="6202726"/>
                  <a:ext cx="1829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Mail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7" name="Flowchart: Process 126"/>
            <p:cNvSpPr/>
            <p:nvPr/>
          </p:nvSpPr>
          <p:spPr>
            <a:xfrm rot="16200000">
              <a:off x="-1618646" y="4687607"/>
              <a:ext cx="3771131" cy="53383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Internet Zone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1315</Words>
  <Application>Microsoft Office PowerPoint</Application>
  <PresentationFormat>On-screen Show (4:3)</PresentationFormat>
  <Paragraphs>235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Tran Quan</dc:creator>
  <cp:lastModifiedBy>Vo Tran Quan</cp:lastModifiedBy>
  <cp:revision>38</cp:revision>
  <dcterms:created xsi:type="dcterms:W3CDTF">2014-03-31T02:58:43Z</dcterms:created>
  <dcterms:modified xsi:type="dcterms:W3CDTF">2014-03-31T10:18:23Z</dcterms:modified>
</cp:coreProperties>
</file>