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7772B-BAA6-4D31-9F46-35DA629504E3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133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2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367"/>
    <a:srgbClr val="00AEEF"/>
    <a:srgbClr val="FC4C02"/>
    <a:srgbClr val="009FDF"/>
    <a:srgbClr val="0071C5"/>
    <a:srgbClr val="003C71"/>
    <a:srgbClr val="F83308"/>
    <a:srgbClr val="F3D54E"/>
    <a:srgbClr val="FD9208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125" autoAdjust="0"/>
  </p:normalViewPr>
  <p:slideViewPr>
    <p:cSldViewPr snapToGrid="0">
      <p:cViewPr varScale="1">
        <p:scale>
          <a:sx n="145" d="100"/>
          <a:sy n="145" d="100"/>
        </p:scale>
        <p:origin x="678" y="108"/>
      </p:cViewPr>
      <p:guideLst>
        <p:guide orient="horz" pos="1332"/>
        <p:guide pos="3648"/>
        <p:guide pos="2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-1184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9/10/2018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photo here. Drag picture to placeholder or click icon to add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smtClean="0"/>
              <a:t>Insert photo here. Drag picture to placeholder or click icon to add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smtClean="0"/>
              <a:t>Insert photo here. Drag picture to placeholder or click icon to add</a:t>
            </a:r>
            <a:r>
              <a:rPr lang="en-US" dirty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smtClean="0"/>
              <a:t>Insert photo here. Drag picture to placeholder or click icon to add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smtClean="0"/>
              <a:t>Insert photo here. Drag picture to placeholder or click icon to add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fx/issues/22940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pull/19420" TargetMode="External"/><Relationship Id="rId2" Type="http://schemas.openxmlformats.org/officeDocument/2006/relationships/hyperlink" Target="https://github.com/dotnet/coreclr/issues/18905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otnet/corefx/issues/279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issues/19271" TargetMode="External"/><Relationship Id="rId2" Type="http://schemas.openxmlformats.org/officeDocument/2006/relationships/hyperlink" Target="https://github.com/dotnet/coreclr/issues/19071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otnet/corefx/issues/32075" TargetMode="External"/><Relationship Id="rId4" Type="http://schemas.openxmlformats.org/officeDocument/2006/relationships/hyperlink" Target="https://github.com/dotnet/coreclr/issues/184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issues/18831" TargetMode="External"/><Relationship Id="rId2" Type="http://schemas.openxmlformats.org/officeDocument/2006/relationships/hyperlink" Target="https://github.com/dotnet/corefx/issues/3026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otnet/coreclr/issues/181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Hardware Intrinsic API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11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status of Intel hardware intrinsic in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SSE4.2 string processing intrinsic </a:t>
            </a:r>
            <a:r>
              <a:rPr lang="en-US" dirty="0" smtClean="0"/>
              <a:t>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how to expose </a:t>
            </a:r>
            <a:r>
              <a:rPr lang="en-US" dirty="0" err="1"/>
              <a:t>hwintrinsics</a:t>
            </a:r>
            <a:r>
              <a:rPr lang="en-US" dirty="0"/>
              <a:t> that are only supported in 64-bit </a:t>
            </a:r>
            <a:r>
              <a:rPr lang="en-US" dirty="0" smtClean="0"/>
              <a:t>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Refine </a:t>
            </a:r>
            <a:r>
              <a:rPr lang="en-US" dirty="0" err="1"/>
              <a:t>StaticCast</a:t>
            </a:r>
            <a:r>
              <a:rPr lang="en-US" dirty="0"/>
              <a:t>&lt;T, U</a:t>
            </a:r>
            <a:r>
              <a:rPr lang="en-US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intrinsic API </a:t>
            </a:r>
            <a:r>
              <a:rPr lang="en-US" dirty="0" smtClean="0"/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Missed or incorrect intrinsic overloads</a:t>
            </a:r>
          </a:p>
        </p:txBody>
      </p:sp>
    </p:spTree>
    <p:extLst>
      <p:ext uri="{BB962C8B-B14F-4D97-AF65-F5344CB8AC3E}">
        <p14:creationId xmlns:p14="http://schemas.microsoft.com/office/powerpoint/2010/main" val="26148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86149"/>
            <a:ext cx="8229600" cy="868680"/>
          </a:xfrm>
        </p:spPr>
        <p:txBody>
          <a:bodyPr/>
          <a:lstStyle/>
          <a:p>
            <a:r>
              <a:rPr lang="en-US" sz="2400" dirty="0"/>
              <a:t>Current status of Intel hardware intrinsic in .NET 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1" y="574440"/>
            <a:ext cx="8228012" cy="42038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2"/>
              </a:rPr>
              <a:t>API Proposal: Add Intel hardware intrinsic functions and namespace #22940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.</a:t>
            </a:r>
            <a:r>
              <a:rPr lang="en-US" sz="1400" dirty="0"/>
              <a:t>NET Core 2.1 </a:t>
            </a:r>
            <a:r>
              <a:rPr lang="en-US" sz="1400" dirty="0" smtClean="0"/>
              <a:t>implements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the </a:t>
            </a:r>
            <a:r>
              <a:rPr lang="en-US" sz="1400" dirty="0" smtClean="0"/>
              <a:t>SSE</a:t>
            </a:r>
            <a:r>
              <a:rPr lang="en-US" sz="1400" dirty="0"/>
              <a:t>, SSE2, SSE3, SSSE3, </a:t>
            </a:r>
            <a:r>
              <a:rPr lang="en-US" sz="1400" dirty="0" smtClean="0"/>
              <a:t>SSE4.1, </a:t>
            </a:r>
            <a:r>
              <a:rPr lang="en-US" sz="1400" dirty="0"/>
              <a:t>AVX, </a:t>
            </a:r>
            <a:r>
              <a:rPr lang="en-US" sz="1400" dirty="0" smtClean="0"/>
              <a:t>LZCNT</a:t>
            </a:r>
            <a:r>
              <a:rPr lang="en-US" sz="1400" dirty="0"/>
              <a:t>, </a:t>
            </a:r>
            <a:r>
              <a:rPr lang="en-US" sz="1400" dirty="0" smtClean="0"/>
              <a:t>and POPCNT intrinsic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75% AVX2 and CRC32 of SSE4.2 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current master branch of .NET Core 3.0 runtime has enabled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the FMA, AES, </a:t>
            </a:r>
            <a:r>
              <a:rPr lang="en-US" sz="1400" dirty="0" smtClean="0"/>
              <a:t>and PCLMULQDQ intrinsic</a:t>
            </a:r>
            <a:endParaRPr lang="en-US" sz="1400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92% (305/333) AVX2</a:t>
            </a:r>
            <a:r>
              <a:rPr lang="en-US" sz="1400" dirty="0"/>
              <a:t> </a:t>
            </a:r>
            <a:r>
              <a:rPr lang="en-US" sz="1400" dirty="0" smtClean="0"/>
              <a:t>and 70% (7/10) BMI 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Remaining work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Enabling a few AVX2 and BMI1/2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Enabling a</a:t>
            </a:r>
            <a:r>
              <a:rPr lang="en-US" sz="1400" dirty="0" smtClean="0"/>
              <a:t>ll the SSE4.2 string processing </a:t>
            </a:r>
            <a:r>
              <a:rPr lang="en-US" sz="1400" dirty="0"/>
              <a:t>intrinsic </a:t>
            </a:r>
            <a:r>
              <a:rPr lang="en-US" sz="1400" dirty="0" smtClean="0"/>
              <a:t>(waiting for the API redesign/review)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Addressing API design feedback from the community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03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5817"/>
          </a:xfrm>
        </p:spPr>
        <p:txBody>
          <a:bodyPr/>
          <a:lstStyle/>
          <a:p>
            <a:r>
              <a:rPr lang="en-US" dirty="0"/>
              <a:t>Improve SSE4.2 string processing intrinsic APIs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15213"/>
            <a:ext cx="8405515" cy="378177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Eliminate suffix </a:t>
            </a:r>
            <a:r>
              <a:rPr lang="en-US" sz="1400" dirty="0" err="1" smtClean="0"/>
              <a:t>ImplicitLength</a:t>
            </a:r>
            <a:r>
              <a:rPr lang="en-US" sz="1400" dirty="0" smtClean="0"/>
              <a:t>/</a:t>
            </a:r>
            <a:r>
              <a:rPr lang="en-US" sz="1400" dirty="0" err="1" smtClean="0"/>
              <a:t>ExplicitLength</a:t>
            </a:r>
            <a:r>
              <a:rPr lang="en-US" sz="1400" dirty="0" smtClean="0"/>
              <a:t> and handle it by overloads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Encode result flags into more understandable function names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design of </a:t>
            </a:r>
            <a:r>
              <a:rPr lang="en-US" sz="1400" dirty="0" err="1" smtClean="0"/>
              <a:t>StringComparisonMode</a:t>
            </a:r>
            <a:r>
              <a:rPr lang="en-US" sz="1400" dirty="0" smtClean="0"/>
              <a:t> is still in discussion. (Should </a:t>
            </a:r>
            <a:r>
              <a:rPr lang="en-US" sz="1400" dirty="0"/>
              <a:t>StringComparisonMode </a:t>
            </a:r>
            <a:r>
              <a:rPr lang="en-US" sz="1400" dirty="0" err="1" smtClean="0"/>
              <a:t>enum</a:t>
            </a:r>
            <a:r>
              <a:rPr lang="en-US" sz="1400" dirty="0" smtClean="0"/>
              <a:t> be type-safe or close to the hardware behavior?)</a:t>
            </a:r>
          </a:p>
          <a:p>
            <a:pPr marL="568325" lvl="1" indent="-342900"/>
            <a:r>
              <a:rPr lang="en-US" sz="1400" dirty="0" smtClean="0"/>
              <a:t>We recommend keep API close </a:t>
            </a:r>
            <a:r>
              <a:rPr lang="en-US" sz="1400" dirty="0"/>
              <a:t>to hardware </a:t>
            </a:r>
            <a:r>
              <a:rPr lang="en-US" sz="1400" dirty="0" smtClean="0"/>
              <a:t>behavior that follows C/C++ intrinsic design.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55613" y="1580513"/>
            <a:ext cx="8477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73A49"/>
                </a:solidFill>
                <a:latin typeface="SFMono-Regular"/>
              </a:rPr>
              <a:t>bool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 err="1" smtClean="0">
                <a:solidFill>
                  <a:srgbClr val="24292E"/>
                </a:solidFill>
                <a:latin typeface="SFMono-Regular"/>
              </a:rPr>
              <a:t>CompareImplicitLength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Vector128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&lt;byte&gt; left, </a:t>
            </a:r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Vector128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&lt;byte&gt; right, </a:t>
            </a:r>
            <a:r>
              <a:rPr lang="en-US" sz="1200" dirty="0" err="1" smtClean="0">
                <a:solidFill>
                  <a:srgbClr val="24292E"/>
                </a:solidFill>
                <a:latin typeface="SFMono-Regular"/>
              </a:rPr>
              <a:t>ResultsFlag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flag, </a:t>
            </a:r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StringComparisonMode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mode)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5613" y="2225264"/>
            <a:ext cx="8477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  <a:latin typeface="SFMono-Regular"/>
              </a:rPr>
              <a:t>bool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 err="1" smtClean="0">
                <a:solidFill>
                  <a:srgbClr val="24292E"/>
                </a:solidFill>
                <a:latin typeface="SFMono-Regular"/>
              </a:rPr>
              <a:t>CompareHasMatch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Vector128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byte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&gt; 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left, </a:t>
            </a:r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Vector128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byte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&gt; 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right, </a:t>
            </a:r>
            <a:r>
              <a:rPr lang="en-US" sz="1200" dirty="0">
                <a:solidFill>
                  <a:srgbClr val="6F42C1"/>
                </a:solidFill>
                <a:latin typeface="SFMono-Regular"/>
              </a:rPr>
              <a:t>StringComparisonMode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mode)</a:t>
            </a:r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986762" y="1846110"/>
            <a:ext cx="309185" cy="391281"/>
          </a:xfrm>
          <a:prstGeom prst="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613" y="34966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 err="1">
                <a:solidFill>
                  <a:srgbClr val="D73A49"/>
                </a:solidFill>
                <a:latin typeface="SFMono-Regular"/>
              </a:rPr>
              <a:t>enum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>
                <a:solidFill>
                  <a:srgbClr val="6F42C1"/>
                </a:solidFill>
                <a:latin typeface="SFMono-Regular"/>
              </a:rPr>
              <a:t>StringComparisonMode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en-US" sz="1200" dirty="0">
                <a:solidFill>
                  <a:srgbClr val="D73A49"/>
                </a:solidFill>
                <a:latin typeface="SFMono-Regular"/>
              </a:rPr>
              <a:t>byte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{</a:t>
            </a:r>
          </a:p>
          <a:p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      ……</a:t>
            </a:r>
          </a:p>
          <a:p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en-US" sz="1200" dirty="0" err="1" smtClean="0">
                <a:solidFill>
                  <a:srgbClr val="6F42C1"/>
                </a:solidFill>
                <a:latin typeface="SFMono-Regular"/>
              </a:rPr>
              <a:t>MostSignificant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>
                <a:solidFill>
                  <a:srgbClr val="005CC5"/>
                </a:solidFill>
                <a:latin typeface="SFMono-Regular"/>
              </a:rPr>
              <a:t>0x40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r>
              <a:rPr lang="en-US" sz="1200" dirty="0" smtClean="0">
                <a:solidFill>
                  <a:srgbClr val="6F42C1"/>
                </a:solidFill>
                <a:latin typeface="SFMono-Regular"/>
              </a:rPr>
              <a:t>        </a:t>
            </a:r>
            <a:r>
              <a:rPr lang="en-US" sz="1200" dirty="0" err="1" smtClean="0">
                <a:solidFill>
                  <a:srgbClr val="6F42C1"/>
                </a:solidFill>
                <a:latin typeface="SFMono-Regular"/>
              </a:rPr>
              <a:t>UnitMask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1200" dirty="0">
                <a:solidFill>
                  <a:srgbClr val="005CC5"/>
                </a:solidFill>
                <a:latin typeface="SFMono-Regular"/>
              </a:rPr>
              <a:t>0x40</a:t>
            </a:r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r>
              <a:rPr lang="en-US" sz="1200" dirty="0" smtClean="0">
                <a:solidFill>
                  <a:srgbClr val="24292E"/>
                </a:solidFill>
                <a:latin typeface="SFMono-Regular"/>
              </a:rPr>
              <a:t>        ……</a:t>
            </a:r>
          </a:p>
          <a:p>
            <a:r>
              <a:rPr lang="en-US" sz="1200" dirty="0">
                <a:solidFill>
                  <a:srgbClr val="24292E"/>
                </a:solidFill>
                <a:latin typeface="SFMono-Regular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54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Determine how to expose </a:t>
            </a:r>
            <a:r>
              <a:rPr lang="en-US" sz="2000" dirty="0" err="1"/>
              <a:t>hwintrinsics</a:t>
            </a:r>
            <a:r>
              <a:rPr lang="en-US" sz="2000" dirty="0"/>
              <a:t> that are only supported in 64-bit mode #18744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66502"/>
            <a:ext cx="8228012" cy="3658125"/>
          </a:xfrm>
        </p:spPr>
        <p:txBody>
          <a:bodyPr/>
          <a:lstStyle/>
          <a:p>
            <a:r>
              <a:rPr lang="en-US" sz="1600" dirty="0"/>
              <a:t>There are several </a:t>
            </a:r>
            <a:r>
              <a:rPr lang="en-US" sz="1600" dirty="0" err="1"/>
              <a:t>hwintrinsics</a:t>
            </a:r>
            <a:r>
              <a:rPr lang="en-US" sz="1600" dirty="0"/>
              <a:t> exposed that are only </a:t>
            </a:r>
            <a:r>
              <a:rPr lang="en-US" sz="1600" dirty="0" err="1"/>
              <a:t>emittable</a:t>
            </a:r>
            <a:r>
              <a:rPr lang="en-US" sz="1600" dirty="0"/>
              <a:t> in 64-bit </a:t>
            </a:r>
            <a:r>
              <a:rPr lang="en-US" sz="1600" dirty="0" smtClean="0"/>
              <a:t>mode because they uses 64-bit general purpose registers </a:t>
            </a:r>
            <a:r>
              <a:rPr lang="en-US" sz="1600" dirty="0"/>
              <a:t>and throw a PNSE exception if invoked in 32-bit </a:t>
            </a:r>
            <a:r>
              <a:rPr lang="en-US" sz="1600" dirty="0" smtClean="0"/>
              <a:t>mode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Most of the scalar intrinsic (e.g., BMI1/2, LZCNT,CRC32,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 few SIMD/scalar </a:t>
            </a:r>
            <a:r>
              <a:rPr lang="en-US" sz="1600" dirty="0"/>
              <a:t>conversion intrinsic </a:t>
            </a:r>
            <a:r>
              <a:rPr lang="en-US" sz="1600" dirty="0" smtClean="0"/>
              <a:t>(</a:t>
            </a:r>
            <a:r>
              <a:rPr lang="en-US" sz="1600" dirty="0"/>
              <a:t>e.g., </a:t>
            </a:r>
            <a:r>
              <a:rPr lang="en-US" sz="1600" dirty="0" smtClean="0"/>
              <a:t>SSE2 ConvertToUInt64,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Certain helper intrinsic (e.g., SetAllVector128&lt;long&gt;), but we will implement 32-bit su</a:t>
            </a:r>
            <a:r>
              <a:rPr lang="en-US" sz="1600" dirty="0" smtClean="0"/>
              <a:t>pport</a:t>
            </a:r>
            <a:endParaRPr lang="en-US" sz="1600" dirty="0"/>
          </a:p>
          <a:p>
            <a:r>
              <a:rPr lang="en-US" sz="1600" dirty="0" smtClean="0"/>
              <a:t>Currently, we recommend that developers always check`Environment.Is64BitProcess` before invoking such intrinsic and give hints to avoid forgetting the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Improve the documentation to emphasize that the intrinsic </a:t>
            </a:r>
            <a:r>
              <a:rPr lang="en-US" sz="1600" dirty="0"/>
              <a:t>are 64-bit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Encode “64bit only” in these API names</a:t>
            </a:r>
          </a:p>
        </p:txBody>
      </p:sp>
    </p:spTree>
    <p:extLst>
      <p:ext uri="{BB962C8B-B14F-4D97-AF65-F5344CB8AC3E}">
        <p14:creationId xmlns:p14="http://schemas.microsoft.com/office/powerpoint/2010/main" val="11243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88674"/>
          </a:xfrm>
        </p:spPr>
        <p:txBody>
          <a:bodyPr/>
          <a:lstStyle/>
          <a:p>
            <a:r>
              <a:rPr lang="en-US" sz="2400" dirty="0" smtClean="0"/>
              <a:t>Refine </a:t>
            </a:r>
            <a:r>
              <a:rPr lang="en-US" sz="2400" dirty="0" err="1" smtClean="0"/>
              <a:t>StaticCast</a:t>
            </a:r>
            <a:r>
              <a:rPr lang="en-US" sz="2400" dirty="0" smtClean="0"/>
              <a:t>&lt;T, U&gt;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97523"/>
            <a:ext cx="8228012" cy="38316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StaticCast&lt;T, U&gt; is a helper intrinsic that does not generate any runtime code and just bypass the static type system to use Vector128/256&lt;T&gt; as Vector128/256&lt;U&gt;, which is used to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Apply intrinsic on unsupported base-type of Vector128/256&lt;T&gt; and the underlying instruction does not care about “element type” (e.g., shuffle, blend, etc.)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Make non-generic intrinsic working with generic code (e.g., </a:t>
            </a:r>
            <a:r>
              <a:rPr lang="en-US" sz="1600" dirty="0" err="1" smtClean="0"/>
              <a:t>StaticCast</a:t>
            </a:r>
            <a:r>
              <a:rPr lang="en-US" sz="1600" dirty="0" smtClean="0"/>
              <a:t>&lt;float, T&gt;(</a:t>
            </a:r>
            <a:r>
              <a:rPr lang="en-US" sz="1600" dirty="0" err="1" smtClean="0"/>
              <a:t>Avx.Add</a:t>
            </a:r>
            <a:r>
              <a:rPr lang="en-US" sz="1600" dirty="0" smtClean="0"/>
              <a:t>(v1, v2)),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Community feedbacks that some programs need so many StaticCast&lt;T, U&gt; invocations</a:t>
            </a:r>
          </a:p>
        </p:txBody>
      </p:sp>
    </p:spTree>
    <p:extLst>
      <p:ext uri="{BB962C8B-B14F-4D97-AF65-F5344CB8AC3E}">
        <p14:creationId xmlns:p14="http://schemas.microsoft.com/office/powerpoint/2010/main" val="11481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88674"/>
          </a:xfrm>
        </p:spPr>
        <p:txBody>
          <a:bodyPr/>
          <a:lstStyle/>
          <a:p>
            <a:r>
              <a:rPr lang="en-US" sz="2400" dirty="0" smtClean="0"/>
              <a:t>Refine </a:t>
            </a:r>
            <a:r>
              <a:rPr lang="en-US" sz="2400" dirty="0" err="1" smtClean="0"/>
              <a:t>StaticCast</a:t>
            </a:r>
            <a:r>
              <a:rPr lang="en-US" sz="2400" dirty="0" smtClean="0"/>
              <a:t>&lt;T, U&gt;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97523"/>
            <a:ext cx="8228012" cy="3831628"/>
          </a:xfrm>
        </p:spPr>
        <p:txBody>
          <a:bodyPr/>
          <a:lstStyle/>
          <a:p>
            <a:r>
              <a:rPr lang="en-US" sz="1600" dirty="0" smtClean="0"/>
              <a:t>Potential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Exposing frequently-used intrinsic APIs with more base-type overloads</a:t>
            </a:r>
          </a:p>
          <a:p>
            <a:pPr marL="511175" lvl="1" indent="-285750"/>
            <a:r>
              <a:rPr lang="en-US" sz="1600" dirty="0" smtClean="0">
                <a:hlinkClick r:id="rId2"/>
              </a:rPr>
              <a:t>Hardware </a:t>
            </a:r>
            <a:r>
              <a:rPr lang="en-US" sz="1600" dirty="0" err="1" smtClean="0">
                <a:hlinkClick r:id="rId2"/>
              </a:rPr>
              <a:t>Intrinsics</a:t>
            </a:r>
            <a:r>
              <a:rPr lang="en-US" sz="1600" dirty="0" smtClean="0">
                <a:hlinkClick r:id="rId2"/>
              </a:rPr>
              <a:t>: Add </a:t>
            </a:r>
            <a:r>
              <a:rPr lang="en-US" sz="1600" dirty="0" err="1" smtClean="0">
                <a:hlinkClick r:id="rId2"/>
              </a:rPr>
              <a:t>uint</a:t>
            </a:r>
            <a:r>
              <a:rPr lang="en-US" sz="1600" dirty="0" smtClean="0">
                <a:hlinkClick r:id="rId2"/>
              </a:rPr>
              <a:t> overload for Sse41.MultiplyLow #18905</a:t>
            </a:r>
            <a:endParaRPr lang="en-US" sz="1600" dirty="0" smtClean="0"/>
          </a:p>
          <a:p>
            <a:pPr marL="511175" lvl="1" indent="-285750"/>
            <a:r>
              <a:rPr lang="en-US" sz="1600" dirty="0" smtClean="0">
                <a:hlinkClick r:id="rId3"/>
              </a:rPr>
              <a:t>Add all integer overloads for AVX2/SSSE3 </a:t>
            </a:r>
            <a:r>
              <a:rPr lang="en-US" sz="1600" dirty="0" err="1" smtClean="0">
                <a:hlinkClick r:id="rId3"/>
              </a:rPr>
              <a:t>AlignRight</a:t>
            </a:r>
            <a:r>
              <a:rPr lang="en-US" sz="1600" dirty="0" smtClean="0">
                <a:hlinkClick r:id="rId3"/>
              </a:rPr>
              <a:t> and Avx2/SSE4.1 </a:t>
            </a:r>
            <a:r>
              <a:rPr lang="en-US" sz="1600" dirty="0" err="1" smtClean="0">
                <a:hlinkClick r:id="rId3"/>
              </a:rPr>
              <a:t>BlendVariable</a:t>
            </a:r>
            <a:r>
              <a:rPr lang="en-US" sz="1600" dirty="0" smtClean="0">
                <a:hlinkClick r:id="rId3"/>
              </a:rPr>
              <a:t> #19420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Changing or adding more StaticCast</a:t>
            </a:r>
            <a:r>
              <a:rPr lang="en-US" sz="1600" dirty="0"/>
              <a:t> </a:t>
            </a:r>
            <a:r>
              <a:rPr lang="en-US" sz="1600" dirty="0" smtClean="0"/>
              <a:t>overloads</a:t>
            </a:r>
          </a:p>
          <a:p>
            <a:pPr marL="568325" lvl="1" indent="-342900"/>
            <a:r>
              <a:rPr lang="en-US" sz="1600" dirty="0" smtClean="0">
                <a:hlinkClick r:id="rId4"/>
              </a:rPr>
              <a:t>Proposals for Intel HW intrinsic API changes for </a:t>
            </a:r>
            <a:r>
              <a:rPr lang="en-US" sz="1600" dirty="0" err="1" smtClean="0">
                <a:hlinkClick r:id="rId4"/>
              </a:rPr>
              <a:t>vNext</a:t>
            </a:r>
            <a:r>
              <a:rPr lang="en-US" sz="1600" dirty="0" smtClean="0">
                <a:hlinkClick r:id="rId4"/>
              </a:rPr>
              <a:t> #27911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62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025" y="152523"/>
            <a:ext cx="8229600" cy="502424"/>
          </a:xfrm>
        </p:spPr>
        <p:txBody>
          <a:bodyPr/>
          <a:lstStyle/>
          <a:p>
            <a:r>
              <a:rPr lang="en-US" sz="2400" dirty="0" smtClean="0"/>
              <a:t>New intrinsic API requests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654947"/>
            <a:ext cx="8228012" cy="4027056"/>
          </a:xfrm>
        </p:spPr>
        <p:txBody>
          <a:bodyPr/>
          <a:lstStyle/>
          <a:p>
            <a:r>
              <a:rPr lang="en-US" sz="1600" b="1" dirty="0" smtClean="0"/>
              <a:t>Which instructions should </a:t>
            </a:r>
            <a:r>
              <a:rPr lang="en-US" sz="1600" b="1" dirty="0"/>
              <a:t>be added as part of </a:t>
            </a:r>
            <a:r>
              <a:rPr lang="en-US" sz="1600" b="1" dirty="0" smtClean="0"/>
              <a:t>intrinsic?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HW </a:t>
            </a:r>
            <a:r>
              <a:rPr lang="en-US" sz="1600" dirty="0" err="1">
                <a:hlinkClick r:id="rId2"/>
              </a:rPr>
              <a:t>Intrinsics</a:t>
            </a:r>
            <a:r>
              <a:rPr lang="en-US" sz="1600" dirty="0">
                <a:hlinkClick r:id="rId2"/>
              </a:rPr>
              <a:t>: Add BSR, BSF, and BSWAP </a:t>
            </a:r>
            <a:r>
              <a:rPr lang="en-US" sz="1600" dirty="0" err="1">
                <a:hlinkClick r:id="rId2"/>
              </a:rPr>
              <a:t>intrinsics</a:t>
            </a:r>
            <a:r>
              <a:rPr lang="en-US" sz="1600" dirty="0">
                <a:hlinkClick r:id="rId2"/>
              </a:rPr>
              <a:t> #19071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HW </a:t>
            </a:r>
            <a:r>
              <a:rPr lang="en-US" sz="1600" dirty="0" err="1">
                <a:hlinkClick r:id="rId3"/>
              </a:rPr>
              <a:t>intrinsics</a:t>
            </a:r>
            <a:r>
              <a:rPr lang="en-US" sz="1600" dirty="0">
                <a:hlinkClick r:id="rId3"/>
              </a:rPr>
              <a:t>: Expose REP MOVSB/D in API to allow conscious use of ERMSB feature #19271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Intrinsic for the </a:t>
            </a:r>
            <a:r>
              <a:rPr lang="en-US" sz="1600" dirty="0" err="1">
                <a:hlinkClick r:id="rId4"/>
              </a:rPr>
              <a:t>rdpmc</a:t>
            </a:r>
            <a:r>
              <a:rPr lang="en-US" sz="1600" dirty="0">
                <a:hlinkClick r:id="rId4"/>
              </a:rPr>
              <a:t> instruction #18459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PAUSE (spin wait)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Add </a:t>
            </a:r>
            <a:r>
              <a:rPr lang="en-US" sz="1600" dirty="0" err="1">
                <a:hlinkClick r:id="rId5"/>
              </a:rPr>
              <a:t>DivMod</a:t>
            </a:r>
            <a:r>
              <a:rPr lang="en-US" sz="1600" dirty="0">
                <a:hlinkClick r:id="rId5"/>
              </a:rPr>
              <a:t> intrinsic for intel x86/x64 #</a:t>
            </a:r>
            <a:r>
              <a:rPr lang="en-US" sz="1600" dirty="0" smtClean="0">
                <a:hlinkClick r:id="rId5"/>
              </a:rPr>
              <a:t>32075</a:t>
            </a:r>
            <a:endParaRPr lang="en-US" sz="1600" b="1" dirty="0" smtClean="0"/>
          </a:p>
          <a:p>
            <a:r>
              <a:rPr lang="en-US" sz="1600" b="1" dirty="0" smtClean="0"/>
              <a:t>Which ISA classes should these common instructions belong to?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Adding a “Base” class in System.Runtime.Intrinsics.X86 to contain intrinsic supported by all the x86/x64 processors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Exposing them in a bottom-line class, i.e. C++ exposes PAUSE in SSE2</a:t>
            </a:r>
          </a:p>
        </p:txBody>
      </p:sp>
    </p:spTree>
    <p:extLst>
      <p:ext uri="{BB962C8B-B14F-4D97-AF65-F5344CB8AC3E}">
        <p14:creationId xmlns:p14="http://schemas.microsoft.com/office/powerpoint/2010/main" val="1212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47423"/>
          </a:xfrm>
        </p:spPr>
        <p:txBody>
          <a:bodyPr/>
          <a:lstStyle/>
          <a:p>
            <a:r>
              <a:rPr lang="en-US" sz="2400" dirty="0" smtClean="0"/>
              <a:t>Missing or incorrect intrinsic overloads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76444"/>
            <a:ext cx="8228012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Avx2.BroadcastScalarToVector128(T*) overloads are missing #30266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HW </a:t>
            </a:r>
            <a:r>
              <a:rPr lang="en-US" sz="1600" dirty="0" err="1" smtClean="0">
                <a:hlinkClick r:id="rId3"/>
              </a:rPr>
              <a:t>intrinsics</a:t>
            </a:r>
            <a:r>
              <a:rPr lang="en-US" sz="1600" dirty="0" smtClean="0">
                <a:hlinkClick r:id="rId3"/>
              </a:rPr>
              <a:t> - </a:t>
            </a:r>
            <a:r>
              <a:rPr lang="en-US" sz="1600" dirty="0" err="1" smtClean="0">
                <a:hlinkClick r:id="rId3"/>
              </a:rPr>
              <a:t>PopCount</a:t>
            </a:r>
            <a:r>
              <a:rPr lang="en-US" sz="1600" dirty="0" smtClean="0">
                <a:hlinkClick r:id="rId3"/>
              </a:rPr>
              <a:t>() returns </a:t>
            </a:r>
            <a:r>
              <a:rPr lang="en-US" sz="1600" dirty="0" err="1" smtClean="0">
                <a:hlinkClick r:id="rId3"/>
              </a:rPr>
              <a:t>int</a:t>
            </a:r>
            <a:r>
              <a:rPr lang="en-US" sz="1600" dirty="0" smtClean="0">
                <a:hlinkClick r:id="rId3"/>
              </a:rPr>
              <a:t>/long, while Leading/</a:t>
            </a:r>
            <a:r>
              <a:rPr lang="en-US" sz="1600" dirty="0" err="1" smtClean="0">
                <a:hlinkClick r:id="rId3"/>
              </a:rPr>
              <a:t>TrailingZeroCount</a:t>
            </a:r>
            <a:r>
              <a:rPr lang="en-US" sz="1600" dirty="0" smtClean="0">
                <a:hlinkClick r:id="rId3"/>
              </a:rPr>
              <a:t>() returns </a:t>
            </a:r>
            <a:r>
              <a:rPr lang="en-US" sz="1600" dirty="0" err="1" smtClean="0">
                <a:hlinkClick r:id="rId3"/>
              </a:rPr>
              <a:t>uint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ulong</a:t>
            </a:r>
            <a:r>
              <a:rPr lang="en-US" sz="1600" dirty="0" smtClean="0">
                <a:hlinkClick r:id="rId3"/>
              </a:rPr>
              <a:t> #18831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Some integer scalar and vectored methods/overloads are not exposed in HW </a:t>
            </a:r>
            <a:r>
              <a:rPr lang="en-US" sz="1600" dirty="0" err="1" smtClean="0">
                <a:hlinkClick r:id="rId4"/>
              </a:rPr>
              <a:t>intrinsics</a:t>
            </a:r>
            <a:r>
              <a:rPr lang="en-US" sz="1600" dirty="0" smtClean="0">
                <a:hlinkClick r:id="rId4"/>
              </a:rPr>
              <a:t> API #18145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75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On-screen Show (16:9)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SFMono-Regular</vt:lpstr>
      <vt:lpstr>Arial</vt:lpstr>
      <vt:lpstr>Intel Clear</vt:lpstr>
      <vt:lpstr>Wingdings</vt:lpstr>
      <vt:lpstr>Int_PPT Template_ClearPro_16x9</vt:lpstr>
      <vt:lpstr>Intel Hardware Intrinsic API Review</vt:lpstr>
      <vt:lpstr>Agenda</vt:lpstr>
      <vt:lpstr>Current status of Intel hardware intrinsic in .NET Core </vt:lpstr>
      <vt:lpstr>Improve SSE4.2 string processing intrinsic APIs</vt:lpstr>
      <vt:lpstr>Determine how to expose hwintrinsics that are only supported in 64-bit mode #18744</vt:lpstr>
      <vt:lpstr>Refine StaticCast&lt;T, U&gt;</vt:lpstr>
      <vt:lpstr>Refine StaticCast&lt;T, U&gt;</vt:lpstr>
      <vt:lpstr>New intrinsic API requests</vt:lpstr>
      <vt:lpstr>Missing or incorrect intrinsic overloads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CTPClassification=CTP_IC:VisualMarkings=, CTPClassification=CTP_IC</cp:keywords>
  <cp:lastModifiedBy/>
  <cp:revision>1</cp:revision>
  <dcterms:created xsi:type="dcterms:W3CDTF">2015-05-06T16:36:39Z</dcterms:created>
  <dcterms:modified xsi:type="dcterms:W3CDTF">2018-09-10T20:11:42Z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d360683b-48e2-4e8a-ac9b-81062338253f</vt:lpwstr>
  </property>
  <property fmtid="{D5CDD505-2E9C-101B-9397-08002B2CF9AE}" pid="3" name="CTP_BU">
    <vt:lpwstr>SSG ENABLING GROUP</vt:lpwstr>
  </property>
  <property fmtid="{D5CDD505-2E9C-101B-9397-08002B2CF9AE}" pid="4" name="CTP_TimeStamp">
    <vt:lpwstr>2018-09-10 20:11:42Z</vt:lpwstr>
  </property>
  <property fmtid="{D5CDD505-2E9C-101B-9397-08002B2CF9AE}" pid="5" name="CTPClassification">
    <vt:lpwstr>CTP_IC</vt:lpwstr>
  </property>
</Properties>
</file>