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Default Extension="pptx" ContentType="application/vnd.openxmlformats-officedocument.presentationml.presentation"/>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3"/>
  </p:notesMasterIdLst>
  <p:handoutMasterIdLst>
    <p:handoutMasterId r:id="rId254"/>
  </p:handoutMasterIdLst>
  <p:sldIdLst>
    <p:sldId id="1900" r:id="rId2"/>
    <p:sldId id="266" r:id="rId3"/>
    <p:sldId id="490" r:id="rId4"/>
    <p:sldId id="136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7" r:id="rId18"/>
    <p:sldId id="398" r:id="rId19"/>
    <p:sldId id="399" r:id="rId20"/>
    <p:sldId id="400" r:id="rId21"/>
    <p:sldId id="401" r:id="rId22"/>
    <p:sldId id="402" r:id="rId23"/>
    <p:sldId id="403" r:id="rId24"/>
    <p:sldId id="404" r:id="rId25"/>
    <p:sldId id="405" r:id="rId26"/>
    <p:sldId id="406" r:id="rId27"/>
    <p:sldId id="407" r:id="rId28"/>
    <p:sldId id="418" r:id="rId29"/>
    <p:sldId id="409" r:id="rId30"/>
    <p:sldId id="410" r:id="rId31"/>
    <p:sldId id="411" r:id="rId32"/>
    <p:sldId id="412" r:id="rId33"/>
    <p:sldId id="413" r:id="rId34"/>
    <p:sldId id="414" r:id="rId35"/>
    <p:sldId id="415" r:id="rId36"/>
    <p:sldId id="416" r:id="rId37"/>
    <p:sldId id="419" r:id="rId38"/>
    <p:sldId id="420" r:id="rId39"/>
    <p:sldId id="421" r:id="rId40"/>
    <p:sldId id="422" r:id="rId41"/>
    <p:sldId id="423" r:id="rId42"/>
    <p:sldId id="424" r:id="rId43"/>
    <p:sldId id="738" r:id="rId44"/>
    <p:sldId id="596" r:id="rId45"/>
    <p:sldId id="919" r:id="rId46"/>
    <p:sldId id="1118" r:id="rId47"/>
    <p:sldId id="920" r:id="rId48"/>
    <p:sldId id="921" r:id="rId49"/>
    <p:sldId id="922" r:id="rId50"/>
    <p:sldId id="923" r:id="rId51"/>
    <p:sldId id="924" r:id="rId52"/>
    <p:sldId id="925" r:id="rId53"/>
    <p:sldId id="926" r:id="rId54"/>
    <p:sldId id="1019" r:id="rId55"/>
    <p:sldId id="1020" r:id="rId56"/>
    <p:sldId id="1021" r:id="rId57"/>
    <p:sldId id="1022" r:id="rId58"/>
    <p:sldId id="1023" r:id="rId59"/>
    <p:sldId id="1024" r:id="rId60"/>
    <p:sldId id="1025" r:id="rId61"/>
    <p:sldId id="1026" r:id="rId62"/>
    <p:sldId id="1027" r:id="rId63"/>
    <p:sldId id="1028" r:id="rId64"/>
    <p:sldId id="1029" r:id="rId65"/>
    <p:sldId id="1030" r:id="rId66"/>
    <p:sldId id="1031" r:id="rId67"/>
    <p:sldId id="1032" r:id="rId68"/>
    <p:sldId id="927" r:id="rId69"/>
    <p:sldId id="928" r:id="rId70"/>
    <p:sldId id="929" r:id="rId71"/>
    <p:sldId id="930" r:id="rId72"/>
    <p:sldId id="1011" r:id="rId73"/>
    <p:sldId id="1012" r:id="rId74"/>
    <p:sldId id="1013" r:id="rId75"/>
    <p:sldId id="1014" r:id="rId76"/>
    <p:sldId id="1015" r:id="rId77"/>
    <p:sldId id="1016" r:id="rId78"/>
    <p:sldId id="1017" r:id="rId79"/>
    <p:sldId id="1018" r:id="rId80"/>
    <p:sldId id="586" r:id="rId81"/>
    <p:sldId id="587" r:id="rId82"/>
    <p:sldId id="588" r:id="rId83"/>
    <p:sldId id="589" r:id="rId84"/>
    <p:sldId id="590" r:id="rId85"/>
    <p:sldId id="591" r:id="rId86"/>
    <p:sldId id="592" r:id="rId87"/>
    <p:sldId id="593" r:id="rId88"/>
    <p:sldId id="594" r:id="rId89"/>
    <p:sldId id="595" r:id="rId90"/>
    <p:sldId id="1897" r:id="rId91"/>
    <p:sldId id="1898" r:id="rId92"/>
    <p:sldId id="1899" r:id="rId93"/>
    <p:sldId id="670" r:id="rId94"/>
    <p:sldId id="672" r:id="rId95"/>
    <p:sldId id="597" r:id="rId96"/>
    <p:sldId id="598" r:id="rId97"/>
    <p:sldId id="599" r:id="rId98"/>
    <p:sldId id="600" r:id="rId99"/>
    <p:sldId id="601" r:id="rId100"/>
    <p:sldId id="675" r:id="rId101"/>
    <p:sldId id="1681" r:id="rId102"/>
    <p:sldId id="1682" r:id="rId103"/>
    <p:sldId id="1683" r:id="rId104"/>
    <p:sldId id="1684" r:id="rId105"/>
    <p:sldId id="1685" r:id="rId106"/>
    <p:sldId id="1686" r:id="rId107"/>
    <p:sldId id="1687" r:id="rId108"/>
    <p:sldId id="1688" r:id="rId109"/>
    <p:sldId id="1689" r:id="rId110"/>
    <p:sldId id="1690" r:id="rId111"/>
    <p:sldId id="1691" r:id="rId112"/>
    <p:sldId id="1692" r:id="rId113"/>
    <p:sldId id="1693" r:id="rId114"/>
    <p:sldId id="1694" r:id="rId115"/>
    <p:sldId id="1695" r:id="rId116"/>
    <p:sldId id="1696" r:id="rId117"/>
    <p:sldId id="1697" r:id="rId118"/>
    <p:sldId id="1698" r:id="rId119"/>
    <p:sldId id="1699" r:id="rId120"/>
    <p:sldId id="1700" r:id="rId121"/>
    <p:sldId id="1701" r:id="rId122"/>
    <p:sldId id="1702" r:id="rId123"/>
    <p:sldId id="1703" r:id="rId124"/>
    <p:sldId id="1704" r:id="rId125"/>
    <p:sldId id="1705" r:id="rId126"/>
    <p:sldId id="1706" r:id="rId127"/>
    <p:sldId id="1707" r:id="rId128"/>
    <p:sldId id="1708" r:id="rId129"/>
    <p:sldId id="1709" r:id="rId130"/>
    <p:sldId id="1710" r:id="rId131"/>
    <p:sldId id="1711" r:id="rId132"/>
    <p:sldId id="1712" r:id="rId133"/>
    <p:sldId id="1713" r:id="rId134"/>
    <p:sldId id="1714" r:id="rId135"/>
    <p:sldId id="1364" r:id="rId136"/>
    <p:sldId id="1566" r:id="rId137"/>
    <p:sldId id="1567" r:id="rId138"/>
    <p:sldId id="1568" r:id="rId139"/>
    <p:sldId id="1569" r:id="rId140"/>
    <p:sldId id="1570" r:id="rId141"/>
    <p:sldId id="1571" r:id="rId142"/>
    <p:sldId id="1572" r:id="rId143"/>
    <p:sldId id="1573" r:id="rId144"/>
    <p:sldId id="1574" r:id="rId145"/>
    <p:sldId id="1575" r:id="rId146"/>
    <p:sldId id="1576" r:id="rId147"/>
    <p:sldId id="1577" r:id="rId148"/>
    <p:sldId id="267" r:id="rId149"/>
    <p:sldId id="268" r:id="rId150"/>
    <p:sldId id="269" r:id="rId151"/>
    <p:sldId id="270" r:id="rId152"/>
    <p:sldId id="275" r:id="rId153"/>
    <p:sldId id="271" r:id="rId154"/>
    <p:sldId id="272" r:id="rId155"/>
    <p:sldId id="274" r:id="rId156"/>
    <p:sldId id="278" r:id="rId157"/>
    <p:sldId id="279" r:id="rId158"/>
    <p:sldId id="280" r:id="rId159"/>
    <p:sldId id="878" r:id="rId160"/>
    <p:sldId id="282" r:id="rId161"/>
    <p:sldId id="283" r:id="rId162"/>
    <p:sldId id="879" r:id="rId163"/>
    <p:sldId id="287" r:id="rId164"/>
    <p:sldId id="877" r:id="rId165"/>
    <p:sldId id="289" r:id="rId166"/>
    <p:sldId id="290" r:id="rId167"/>
    <p:sldId id="875" r:id="rId168"/>
    <p:sldId id="1227" r:id="rId169"/>
    <p:sldId id="1228" r:id="rId170"/>
    <p:sldId id="1233" r:id="rId171"/>
    <p:sldId id="1234" r:id="rId172"/>
    <p:sldId id="1235" r:id="rId173"/>
    <p:sldId id="1236" r:id="rId174"/>
    <p:sldId id="1230" r:id="rId175"/>
    <p:sldId id="1231" r:id="rId176"/>
    <p:sldId id="1232" r:id="rId177"/>
    <p:sldId id="293" r:id="rId178"/>
    <p:sldId id="294" r:id="rId179"/>
    <p:sldId id="295" r:id="rId180"/>
    <p:sldId id="296" r:id="rId181"/>
    <p:sldId id="297" r:id="rId182"/>
    <p:sldId id="298" r:id="rId183"/>
    <p:sldId id="299" r:id="rId184"/>
    <p:sldId id="300" r:id="rId185"/>
    <p:sldId id="301" r:id="rId186"/>
    <p:sldId id="302" r:id="rId187"/>
    <p:sldId id="303" r:id="rId188"/>
    <p:sldId id="304" r:id="rId189"/>
    <p:sldId id="305" r:id="rId190"/>
    <p:sldId id="306" r:id="rId191"/>
    <p:sldId id="307" r:id="rId192"/>
    <p:sldId id="308" r:id="rId193"/>
    <p:sldId id="309" r:id="rId194"/>
    <p:sldId id="310" r:id="rId195"/>
    <p:sldId id="311" r:id="rId196"/>
    <p:sldId id="312" r:id="rId197"/>
    <p:sldId id="313" r:id="rId198"/>
    <p:sldId id="314" r:id="rId199"/>
    <p:sldId id="315" r:id="rId200"/>
    <p:sldId id="316" r:id="rId201"/>
    <p:sldId id="317" r:id="rId202"/>
    <p:sldId id="318" r:id="rId203"/>
    <p:sldId id="319" r:id="rId204"/>
    <p:sldId id="320" r:id="rId205"/>
    <p:sldId id="321" r:id="rId206"/>
    <p:sldId id="322" r:id="rId207"/>
    <p:sldId id="323" r:id="rId208"/>
    <p:sldId id="1317" r:id="rId209"/>
    <p:sldId id="1318" r:id="rId210"/>
    <p:sldId id="1319" r:id="rId211"/>
    <p:sldId id="1320" r:id="rId212"/>
    <p:sldId id="1321" r:id="rId213"/>
    <p:sldId id="1857" r:id="rId214"/>
    <p:sldId id="1299" r:id="rId215"/>
    <p:sldId id="1300" r:id="rId216"/>
    <p:sldId id="1293" r:id="rId217"/>
    <p:sldId id="1283" r:id="rId218"/>
    <p:sldId id="1284" r:id="rId219"/>
    <p:sldId id="1294" r:id="rId220"/>
    <p:sldId id="1295" r:id="rId221"/>
    <p:sldId id="1296" r:id="rId222"/>
    <p:sldId id="1297" r:id="rId223"/>
    <p:sldId id="1298" r:id="rId224"/>
    <p:sldId id="1346" r:id="rId225"/>
    <p:sldId id="1347" r:id="rId226"/>
    <p:sldId id="1348" r:id="rId227"/>
    <p:sldId id="1349" r:id="rId228"/>
    <p:sldId id="1350" r:id="rId229"/>
    <p:sldId id="1351" r:id="rId230"/>
    <p:sldId id="1352" r:id="rId231"/>
    <p:sldId id="1353" r:id="rId232"/>
    <p:sldId id="1301" r:id="rId233"/>
    <p:sldId id="1354" r:id="rId234"/>
    <p:sldId id="1355" r:id="rId235"/>
    <p:sldId id="1356" r:id="rId236"/>
    <p:sldId id="1361" r:id="rId237"/>
    <p:sldId id="1362" r:id="rId238"/>
    <p:sldId id="1357" r:id="rId239"/>
    <p:sldId id="1360" r:id="rId240"/>
    <p:sldId id="1715" r:id="rId241"/>
    <p:sldId id="1716" r:id="rId242"/>
    <p:sldId id="1717" r:id="rId243"/>
    <p:sldId id="1718" r:id="rId244"/>
    <p:sldId id="1719" r:id="rId245"/>
    <p:sldId id="1720" r:id="rId246"/>
    <p:sldId id="1721" r:id="rId247"/>
    <p:sldId id="1722" r:id="rId248"/>
    <p:sldId id="1723" r:id="rId249"/>
    <p:sldId id="1724" r:id="rId250"/>
    <p:sldId id="1725" r:id="rId251"/>
    <p:sldId id="1726" r:id="rId2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b28e5e68-c09d-44d9-a533-b80959c3e228}">
          <p14:sldIdLst>
            <p14:sldId id="266"/>
            <p14:sldId id="490"/>
            <p14:sldId id="1363"/>
            <p14:sldId id="384"/>
            <p14:sldId id="385"/>
            <p14:sldId id="386"/>
            <p14:sldId id="387"/>
            <p14:sldId id="388"/>
            <p14:sldId id="389"/>
            <p14:sldId id="390"/>
            <p14:sldId id="391"/>
            <p14:sldId id="392"/>
            <p14:sldId id="393"/>
            <p14:sldId id="394"/>
            <p14:sldId id="395"/>
            <p14:sldId id="397"/>
            <p14:sldId id="398"/>
            <p14:sldId id="399"/>
            <p14:sldId id="400"/>
            <p14:sldId id="401"/>
            <p14:sldId id="402"/>
            <p14:sldId id="403"/>
            <p14:sldId id="404"/>
            <p14:sldId id="405"/>
            <p14:sldId id="406"/>
            <p14:sldId id="407"/>
            <p14:sldId id="418"/>
            <p14:sldId id="409"/>
            <p14:sldId id="410"/>
            <p14:sldId id="411"/>
            <p14:sldId id="412"/>
            <p14:sldId id="413"/>
            <p14:sldId id="414"/>
            <p14:sldId id="415"/>
            <p14:sldId id="416"/>
            <p14:sldId id="419"/>
            <p14:sldId id="420"/>
            <p14:sldId id="421"/>
            <p14:sldId id="422"/>
            <p14:sldId id="423"/>
            <p14:sldId id="424"/>
            <p14:sldId id="738"/>
            <p14:sldId id="596"/>
            <p14:sldId id="919"/>
            <p14:sldId id="1118"/>
            <p14:sldId id="920"/>
            <p14:sldId id="921"/>
            <p14:sldId id="922"/>
            <p14:sldId id="923"/>
            <p14:sldId id="924"/>
            <p14:sldId id="925"/>
            <p14:sldId id="926"/>
            <p14:sldId id="1019"/>
            <p14:sldId id="1020"/>
            <p14:sldId id="1021"/>
            <p14:sldId id="1022"/>
            <p14:sldId id="1023"/>
            <p14:sldId id="1024"/>
            <p14:sldId id="1025"/>
            <p14:sldId id="1026"/>
            <p14:sldId id="1027"/>
            <p14:sldId id="1028"/>
            <p14:sldId id="1029"/>
            <p14:sldId id="1030"/>
            <p14:sldId id="1031"/>
            <p14:sldId id="1032"/>
            <p14:sldId id="927"/>
            <p14:sldId id="928"/>
            <p14:sldId id="929"/>
            <p14:sldId id="930"/>
            <p14:sldId id="1011"/>
            <p14:sldId id="1012"/>
            <p14:sldId id="1013"/>
            <p14:sldId id="1014"/>
            <p14:sldId id="1015"/>
            <p14:sldId id="1016"/>
            <p14:sldId id="1017"/>
            <p14:sldId id="1018"/>
            <p14:sldId id="586"/>
            <p14:sldId id="587"/>
            <p14:sldId id="588"/>
            <p14:sldId id="589"/>
            <p14:sldId id="590"/>
            <p14:sldId id="591"/>
            <p14:sldId id="592"/>
            <p14:sldId id="593"/>
            <p14:sldId id="594"/>
            <p14:sldId id="595"/>
            <p14:sldId id="1897"/>
            <p14:sldId id="1898"/>
            <p14:sldId id="1899"/>
            <p14:sldId id="670"/>
            <p14:sldId id="672"/>
            <p14:sldId id="597"/>
            <p14:sldId id="598"/>
            <p14:sldId id="599"/>
            <p14:sldId id="600"/>
            <p14:sldId id="601"/>
            <p14:sldId id="675"/>
            <p14:sldId id="1681"/>
            <p14:sldId id="1682"/>
            <p14:sldId id="1683"/>
            <p14:sldId id="1684"/>
            <p14:sldId id="1685"/>
            <p14:sldId id="1686"/>
            <p14:sldId id="1687"/>
            <p14:sldId id="1688"/>
            <p14:sldId id="1689"/>
            <p14:sldId id="1690"/>
            <p14:sldId id="1691"/>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364"/>
            <p14:sldId id="1566"/>
            <p14:sldId id="1567"/>
            <p14:sldId id="1568"/>
            <p14:sldId id="1569"/>
            <p14:sldId id="1570"/>
            <p14:sldId id="1571"/>
            <p14:sldId id="1572"/>
            <p14:sldId id="1573"/>
            <p14:sldId id="1574"/>
            <p14:sldId id="1575"/>
            <p14:sldId id="1576"/>
            <p14:sldId id="1577"/>
            <p14:sldId id="267"/>
            <p14:sldId id="268"/>
            <p14:sldId id="269"/>
            <p14:sldId id="270"/>
            <p14:sldId id="275"/>
            <p14:sldId id="271"/>
            <p14:sldId id="272"/>
            <p14:sldId id="274"/>
            <p14:sldId id="278"/>
            <p14:sldId id="279"/>
            <p14:sldId id="280"/>
            <p14:sldId id="878"/>
            <p14:sldId id="282"/>
            <p14:sldId id="283"/>
            <p14:sldId id="879"/>
            <p14:sldId id="287"/>
            <p14:sldId id="877"/>
            <p14:sldId id="289"/>
            <p14:sldId id="290"/>
            <p14:sldId id="875"/>
            <p14:sldId id="1227"/>
            <p14:sldId id="1228"/>
            <p14:sldId id="1233"/>
            <p14:sldId id="1234"/>
            <p14:sldId id="1235"/>
            <p14:sldId id="1236"/>
            <p14:sldId id="1230"/>
            <p14:sldId id="1231"/>
            <p14:sldId id="123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1317"/>
            <p14:sldId id="1318"/>
            <p14:sldId id="1319"/>
            <p14:sldId id="1320"/>
            <p14:sldId id="1321"/>
            <p14:sldId id="1857"/>
            <p14:sldId id="1299"/>
            <p14:sldId id="1300"/>
            <p14:sldId id="1293"/>
            <p14:sldId id="1283"/>
            <p14:sldId id="1284"/>
            <p14:sldId id="1294"/>
            <p14:sldId id="1295"/>
            <p14:sldId id="1296"/>
            <p14:sldId id="1297"/>
            <p14:sldId id="1298"/>
            <p14:sldId id="1346"/>
            <p14:sldId id="1347"/>
            <p14:sldId id="1348"/>
            <p14:sldId id="1349"/>
            <p14:sldId id="1350"/>
            <p14:sldId id="1351"/>
            <p14:sldId id="1352"/>
            <p14:sldId id="1353"/>
            <p14:sldId id="1301"/>
            <p14:sldId id="1354"/>
            <p14:sldId id="1355"/>
            <p14:sldId id="1356"/>
            <p14:sldId id="1361"/>
            <p14:sldId id="1362"/>
            <p14:sldId id="1357"/>
            <p14:sldId id="1360"/>
          </p14:sldIdLst>
        </p14:section>
        <p14:section name="无标题节" id="{57aef996-89e0-49ba-a7a6-3c0611d2c7ac}">
          <p14:sldIdLst>
            <p14:sldId id="1715"/>
            <p14:sldId id="1716"/>
            <p14:sldId id="1717"/>
            <p14:sldId id="1718"/>
            <p14:sldId id="1719"/>
            <p14:sldId id="1720"/>
            <p14:sldId id="1721"/>
            <p14:sldId id="1722"/>
            <p14:sldId id="1723"/>
            <p14:sldId id="1724"/>
            <p14:sldId id="1725"/>
            <p14:sldId id="1726"/>
            <p14:sldId id="32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lkinnet" initials="w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9" d="100"/>
          <a:sy n="89" d="100"/>
        </p:scale>
        <p:origin x="-101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59"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commentAuthors" Target="commentAuthor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931988" y="8538528"/>
            <a:ext cx="2971800" cy="458787"/>
          </a:xfrm>
          <a:prstGeom prst="rect">
            <a:avLst/>
          </a:prstGeom>
        </p:spPr>
        <p:txBody>
          <a:bodyPr vert="horz" lIns="91440" tIns="45720" rIns="91440" bIns="45720" rtlCol="0" anchor="b"/>
          <a:lstStyle>
            <a:lvl1pPr algn="r">
              <a:defRPr sz="1200"/>
            </a:lvl1pPr>
          </a:lstStyle>
          <a:p>
            <a:pPr algn="ctr"/>
            <a:fld id="{8D4E0FC9-F1F8-4FAE-9988-3BA365CFD46F}" type="slidenum">
              <a:rPr lang="zh-CN" altLang="en-US" smtClean="0"/>
              <a:pPr algn="ctr"/>
              <a:t>‹#›</a:t>
            </a:fld>
            <a:endParaRPr lang="zh-CN" altLang="en-US"/>
          </a:p>
        </p:txBody>
      </p:sp>
      <p:pic>
        <p:nvPicPr>
          <p:cNvPr id="1030" name="图片 5" descr="22.jpg"/>
          <p:cNvPicPr>
            <a:picLocks noChangeAspect="1"/>
          </p:cNvPicPr>
          <p:nvPr userDrawn="1"/>
        </p:nvPicPr>
        <p:blipFill>
          <a:blip r:embed="rId2" cstate="print"/>
          <a:stretch>
            <a:fillRect/>
          </a:stretch>
        </p:blipFill>
        <p:spPr>
          <a:xfrm>
            <a:off x="485140" y="10795"/>
            <a:ext cx="1962150" cy="753110"/>
          </a:xfrm>
          <a:prstGeom prst="rect">
            <a:avLst/>
          </a:prstGeom>
          <a:noFill/>
          <a:ln w="9525">
            <a:noFill/>
            <a:miter/>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p:sp>
      <p:sp>
        <p:nvSpPr>
          <p:cNvPr id="137219" name="文本占位符 2"/>
          <p:cNvSpPr>
            <a:spLocks noGrp="1"/>
          </p:cNvSpPr>
          <p:nvPr>
            <p:ph type="body"/>
          </p:nvPr>
        </p:nvSpPr>
        <p:spPr/>
        <p:txBody>
          <a:bodyPr wrap="square" lIns="91440" tIns="45720" rIns="91440" bIns="45720" anchor="t"/>
          <a:lstStyle/>
          <a:p>
            <a:pPr lvl="0"/>
            <a:endParaRPr lang="zh-CN" altLang="en-US" dirty="0"/>
          </a:p>
        </p:txBody>
      </p:sp>
      <p:sp>
        <p:nvSpPr>
          <p:cNvPr id="137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panose="020B0604020202020204" pitchFamily="34" charset="0"/>
              </a:rPr>
              <a:pPr lvl="0" algn="r" eaLnBrk="1" hangingPunct="1"/>
              <a:t>130</a:t>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0038" y="252413"/>
            <a:ext cx="8520112"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95275" y="1489075"/>
            <a:ext cx="8524875" cy="4313238"/>
          </a:xfrm>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endParaRPr kumimoji="0" lang="zh-CN" altLang="en-US" sz="20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a:xfrm>
            <a:off x="3124200" y="6365875"/>
            <a:ext cx="2895600" cy="247650"/>
          </a:xfrm>
        </p:spPr>
        <p:txBody>
          <a:bodyPr/>
          <a:lstStyle/>
          <a:p>
            <a:pPr lvl="0" algn="ctr" eaLnBrk="1" hangingPunct="1"/>
            <a:endParaRPr lang="en-US" altLang="zh-CN" sz="10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9285" y="669925"/>
            <a:ext cx="7886700" cy="93535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666875"/>
            <a:ext cx="7886700" cy="443674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pPr/>
              <a:t>‹#›</a:t>
            </a:fld>
            <a:endParaRPr lang="zh-CN" altLang="en-US"/>
          </a:p>
        </p:txBody>
      </p:sp>
      <p:sp>
        <p:nvSpPr>
          <p:cNvPr id="1031" name="页脚占位符 8"/>
          <p:cNvSpPr txBox="1"/>
          <p:nvPr userDrawn="1"/>
        </p:nvSpPr>
        <p:spPr>
          <a:xfrm>
            <a:off x="100330" y="6268085"/>
            <a:ext cx="4278630" cy="487045"/>
          </a:xfrm>
          <a:prstGeom prst="rect">
            <a:avLst/>
          </a:prstGeom>
          <a:noFill/>
          <a:ln w="9525">
            <a:noFill/>
            <a:miter/>
          </a:ln>
        </p:spPr>
        <p:txBody>
          <a:bodyPr wrap="square" anchor="ctr"/>
          <a:lstStyle/>
          <a:p>
            <a:pPr lvl="0" algn="ctr" eaLnBrk="0" fontAlgn="base" hangingPunct="0"/>
            <a:endParaRPr lang="zh-CN" altLang="en-US" sz="1600" b="1" strike="noStrike" noProof="1">
              <a:solidFill>
                <a:srgbClr val="000000"/>
              </a:solidFill>
              <a:latin typeface="Arial" panose="020B0604020202020204" pitchFamily="34" charset="0"/>
              <a:ea typeface="微软雅黑" panose="020B0503020204020204" pitchFamily="2" charset="-122"/>
              <a:cs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hyperlink" Target="&#21069;&#26399;&#25237;&#20837;&#22312;&#32929;&#26435;&#36716;&#35753;&#26102;&#22914;&#20309;&#25187;&#38500;.ppt" TargetMode="Externa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hyperlink" Target="../&#32508;&#21512;&#35838;&#20214;3/A&#25151;&#22320;&#20135;&#20844;&#21496;&#26159;&#19977;&#20010;&#33258;&#28982;&#20154;&#20986;&#36164;&#35774;&#31435;&#30340;&#26377;&#38480;&#36131;&#20219;&#20844;&#21496;.doc"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hyperlink" Target="&#32929;&#26435;&#28322;&#20215;&#36827;&#22303;&#22320;&#25104;&#26412;&#30340;N&#31181;&#26041;&#27861;.ppt" TargetMode="Externa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hyperlink" Target="&#20113;&#20013;&#39134;&#36716;&#36733;&#27492;&#25991;&#24182;&#19981;&#20195;&#34920;&#35748;&#21516;&#26412;&#25991;&#35266;&#28857;.doc" TargetMode="Externa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hyperlink" Target="http://news.esnai.com/36/2012/1211/83936.shtml"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hyperlink" Target="&#19978;&#28023;&#28006;&#19996;&#22269;&#31246;2010&#27719;&#31639;&#28165;&#32564;&#38382;&#31572;&#20851;&#20110;&#20225;&#19994;&#37325;&#32452;&#31246;&#21153;&#22788;&#29702;.doc" TargetMode="Externa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hyperlink" Target="http://finance.sina.com.cn/realstock/company/sh600962/nc.s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Office_PowerPoint_____1.pptx"/><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ockdata.stock.hexun.com/002415.shtml" TargetMode="External"/><Relationship Id="rId7" Type="http://schemas.openxmlformats.org/officeDocument/2006/relationships/hyperlink" Target="http://tv.hexun.com/" TargetMode="External"/><Relationship Id="rId2" Type="http://schemas.openxmlformats.org/officeDocument/2006/relationships/hyperlink" Target="http://www.dzzq.com.cn/" TargetMode="External"/><Relationship Id="rId1" Type="http://schemas.openxmlformats.org/officeDocument/2006/relationships/slideLayout" Target="../slideLayouts/slideLayout2.xml"/><Relationship Id="rId6" Type="http://schemas.openxmlformats.org/officeDocument/2006/relationships/hyperlink" Target="http://gongsi.hexun.com/fc_946.shtml" TargetMode="External"/><Relationship Id="rId5" Type="http://schemas.openxmlformats.org/officeDocument/2006/relationships/hyperlink" Target="http://stockdata.stock.hexun.com/dzjy/index.aspx" TargetMode="External"/><Relationship Id="rId4" Type="http://schemas.openxmlformats.org/officeDocument/2006/relationships/hyperlink" Target="http://guba.hexun.com/002415,guba.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hyperlink" Target="http://guba.hexun.com/600811,guba.html" TargetMode="External"/><Relationship Id="rId3" Type="http://schemas.openxmlformats.org/officeDocument/2006/relationships/hyperlink" Target="http://yanbao.stock.hexun.com/yjspm.aspx" TargetMode="External"/><Relationship Id="rId7" Type="http://schemas.openxmlformats.org/officeDocument/2006/relationships/hyperlink" Target="http://stockdata.stock.hexun.com/600811.shtml" TargetMode="External"/><Relationship Id="rId2" Type="http://schemas.openxmlformats.org/officeDocument/2006/relationships/hyperlink" Target="http://hkquote.stock.hexun.com/urwh/hkstock/00085.shtml" TargetMode="External"/><Relationship Id="rId1" Type="http://schemas.openxmlformats.org/officeDocument/2006/relationships/slideLayout" Target="../slideLayouts/slideLayout2.xml"/><Relationship Id="rId6" Type="http://schemas.openxmlformats.org/officeDocument/2006/relationships/hyperlink" Target="http://guba.hexun.com/600120,guba.html" TargetMode="External"/><Relationship Id="rId5" Type="http://schemas.openxmlformats.org/officeDocument/2006/relationships/hyperlink" Target="http://stockdata.stock.hexun.com/600120.shtml" TargetMode="External"/><Relationship Id="rId4" Type="http://schemas.openxmlformats.org/officeDocument/2006/relationships/hyperlink" Target="http://renwu.hexun.com/figure_1699.shtml" TargetMode="External"/><Relationship Id="rId9" Type="http://schemas.openxmlformats.org/officeDocument/2006/relationships/hyperlink" Target="http://stock.hexun.com/"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http://data.auto.hexun.com/logo_21/"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100" name="图片 4099"/>
          <p:cNvPicPr>
            <a:picLocks noChangeAspect="1"/>
          </p:cNvPicPr>
          <p:nvPr/>
        </p:nvPicPr>
        <p:blipFill>
          <a:blip r:embed="rId2"/>
          <a:stretch>
            <a:fillRect/>
          </a:stretch>
        </p:blipFill>
        <p:spPr>
          <a:xfrm>
            <a:off x="-53578" y="-52387"/>
            <a:ext cx="9197578" cy="6938962"/>
          </a:xfrm>
          <a:prstGeom prst="rect">
            <a:avLst/>
          </a:prstGeom>
          <a:noFill/>
          <a:ln w="9525">
            <a:noFill/>
            <a:miter/>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3315" name="Rectangle 3"/>
          <p:cNvSpPr>
            <a:spLocks noGrp="1"/>
          </p:cNvSpPr>
          <p:nvPr>
            <p:ph type="subTitle"/>
          </p:nvPr>
        </p:nvSpPr>
        <p:spPr>
          <a:xfrm>
            <a:off x="658813" y="658813"/>
            <a:ext cx="7586662" cy="5435600"/>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130000"/>
              </a:lnSpc>
            </a:pPr>
            <a:endParaRPr lang="zh-CN" altLang="en-US" sz="1600" dirty="0">
              <a:latin typeface="黑体" panose="02010609060101010101" pitchFamily="49" charset="-122"/>
              <a:ea typeface="黑体" panose="02010609060101010101" pitchFamily="49" charset="-122"/>
            </a:endParaRP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第三步：上市</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2008年7月，变更股份有限公司，注册资本增至</a:t>
            </a:r>
            <a:r>
              <a:rPr lang="en-US" altLang="zh-CN" sz="2400" dirty="0">
                <a:ea typeface="宋体" panose="02010600030101010101" pitchFamily="2" charset="-122"/>
              </a:rPr>
              <a:t>4250</a:t>
            </a:r>
            <a:endParaRPr lang="zh-CN" altLang="en-US" sz="2400" b="1" dirty="0">
              <a:latin typeface="黑体" panose="02010609060101010101" pitchFamily="49" charset="-122"/>
              <a:ea typeface="黑体" panose="02010609060101010101" pitchFamily="49" charset="-122"/>
            </a:endParaRPr>
          </a:p>
          <a:p>
            <a:pPr lvl="0" algn="l" eaLnBrk="1" hangingPunct="1">
              <a:lnSpc>
                <a:spcPct val="130000"/>
              </a:lnSpc>
            </a:pPr>
            <a:endParaRPr lang="zh-CN" altLang="en-US" sz="2400" b="1" dirty="0">
              <a:latin typeface="黑体" panose="02010609060101010101" pitchFamily="49" charset="-122"/>
              <a:ea typeface="黑体" panose="02010609060101010101" pitchFamily="49" charset="-122"/>
            </a:endParaRP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2011年3月，</a:t>
            </a:r>
            <a:r>
              <a:rPr lang="zh-CN" altLang="en-US" sz="2400" b="1" dirty="0">
                <a:ea typeface="宋体" panose="02010600030101010101" pitchFamily="2" charset="-122"/>
              </a:rPr>
              <a:t>目标公司</a:t>
            </a:r>
            <a:r>
              <a:rPr lang="zh-CN" altLang="en-US" sz="2400" b="1" dirty="0">
                <a:latin typeface="黑体" panose="02010609060101010101" pitchFamily="49" charset="-122"/>
                <a:ea typeface="黑体" panose="02010609060101010101" pitchFamily="49" charset="-122"/>
              </a:rPr>
              <a:t>在创业板上市</a:t>
            </a:r>
          </a:p>
          <a:p>
            <a:pPr lvl="0" algn="l" eaLnBrk="1" hangingPunct="1">
              <a:lnSpc>
                <a:spcPct val="130000"/>
              </a:lnSpc>
            </a:pPr>
            <a:endParaRPr lang="zh-CN" altLang="en-US" sz="2400" b="1" dirty="0">
              <a:latin typeface="黑体" panose="02010609060101010101" pitchFamily="49" charset="-122"/>
              <a:ea typeface="黑体" panose="02010609060101010101" pitchFamily="49" charset="-122"/>
            </a:endParaRPr>
          </a:p>
          <a:p>
            <a:pPr lvl="0" algn="l" eaLnBrk="1" hangingPunct="1">
              <a:lnSpc>
                <a:spcPct val="130000"/>
              </a:lnSpc>
            </a:pPr>
            <a:r>
              <a:rPr lang="zh-CN" altLang="en-US" sz="1800" b="1" dirty="0">
                <a:latin typeface="黑体" panose="02010609060101010101" pitchFamily="49" charset="-122"/>
                <a:ea typeface="黑体" panose="02010609060101010101" pitchFamily="49"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ppt_x</p:attrName>
                                        </p:attrNameLst>
                                      </p:cBhvr>
                                      <p:tavLst>
                                        <p:tav tm="0">
                                          <p:val>
                                            <p:strVal val="#ppt_x-.2"/>
                                          </p:val>
                                        </p:tav>
                                        <p:tav tm="100000">
                                          <p:val>
                                            <p:strVal val="#ppt_x"/>
                                          </p:val>
                                        </p:tav>
                                      </p:tavLst>
                                    </p:anim>
                                    <p:anim calcmode="lin" valueType="num">
                                      <p:cBhvr>
                                        <p:cTn id="8" dur="10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14"/>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13315">
                                            <p:txEl>
                                              <p:pRg st="1" end="1"/>
                                            </p:txEl>
                                          </p:spTgt>
                                        </p:tgtEl>
                                        <p:attrNameLst>
                                          <p:attrName>style.visibility</p:attrName>
                                        </p:attrNameLst>
                                      </p:cBhvr>
                                      <p:to>
                                        <p:strVal val="visible"/>
                                      </p:to>
                                    </p:set>
                                    <p:animEffect transition="in" filter="fade">
                                      <p:cBhvr>
                                        <p:cTn id="14" dur="500"/>
                                        <p:tgtEl>
                                          <p:spTgt spid="13315">
                                            <p:txEl>
                                              <p:pRg st="1" end="1"/>
                                            </p:txEl>
                                          </p:spTgt>
                                        </p:tgtEl>
                                      </p:cBhvr>
                                    </p:animEffect>
                                    <p:anim calcmode="lin" valueType="num">
                                      <p:cBhvr>
                                        <p:cTn id="15"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3315">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13315">
                                            <p:txEl>
                                              <p:pRg st="2" end="2"/>
                                            </p:txEl>
                                          </p:spTgt>
                                        </p:tgtEl>
                                        <p:attrNameLst>
                                          <p:attrName>style.visibility</p:attrName>
                                        </p:attrNameLst>
                                      </p:cBhvr>
                                      <p:to>
                                        <p:strVal val="visible"/>
                                      </p:to>
                                    </p:set>
                                    <p:animEffect transition="in" filter="fade">
                                      <p:cBhvr>
                                        <p:cTn id="21" dur="500"/>
                                        <p:tgtEl>
                                          <p:spTgt spid="13315">
                                            <p:txEl>
                                              <p:pRg st="2" end="2"/>
                                            </p:txEl>
                                          </p:spTgt>
                                        </p:tgtEl>
                                      </p:cBhvr>
                                    </p:animEffect>
                                    <p:anim calcmode="lin" valueType="num">
                                      <p:cBhvr>
                                        <p:cTn id="22"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3315">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fill="hold" grpId="0" nodeType="clickEffect">
                                  <p:stCondLst>
                                    <p:cond delay="0"/>
                                  </p:stCondLst>
                                  <p:childTnLst>
                                    <p:set>
                                      <p:cBhvr>
                                        <p:cTn id="27" dur="indefinite" fill="hold">
                                          <p:stCondLst>
                                            <p:cond delay="0"/>
                                          </p:stCondLst>
                                        </p:cTn>
                                        <p:tgtEl>
                                          <p:spTgt spid="13315">
                                            <p:txEl>
                                              <p:pRg st="4" end="4"/>
                                            </p:txEl>
                                          </p:spTgt>
                                        </p:tgtEl>
                                        <p:attrNameLst>
                                          <p:attrName>style.visibility</p:attrName>
                                        </p:attrNameLst>
                                      </p:cBhvr>
                                      <p:to>
                                        <p:strVal val="visible"/>
                                      </p:to>
                                    </p:set>
                                    <p:animEffect transition="in" filter="fade">
                                      <p:cBhvr>
                                        <p:cTn id="28" dur="500"/>
                                        <p:tgtEl>
                                          <p:spTgt spid="13315">
                                            <p:txEl>
                                              <p:pRg st="4" end="4"/>
                                            </p:txEl>
                                          </p:spTgt>
                                        </p:tgtEl>
                                      </p:cBhvr>
                                    </p:animEffect>
                                    <p:anim calcmode="lin" valueType="num">
                                      <p:cBhvr>
                                        <p:cTn id="29"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3315">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indefinite" fill="hold">
                                          <p:stCondLst>
                                            <p:cond delay="0"/>
                                          </p:stCondLst>
                                        </p:cTn>
                                        <p:tgtEl>
                                          <p:spTgt spid="13315">
                                            <p:txEl>
                                              <p:pRg st="6" end="6"/>
                                            </p:txEl>
                                          </p:spTgt>
                                        </p:tgtEl>
                                        <p:attrNameLst>
                                          <p:attrName>style.visibility</p:attrName>
                                        </p:attrNameLst>
                                      </p:cBhvr>
                                      <p:to>
                                        <p:strVal val="visible"/>
                                      </p:to>
                                    </p:set>
                                    <p:animEffect transition="in" filter="fade">
                                      <p:cBhvr>
                                        <p:cTn id="35" dur="500"/>
                                        <p:tgtEl>
                                          <p:spTgt spid="13315">
                                            <p:txEl>
                                              <p:pRg st="6" end="6"/>
                                            </p:txEl>
                                          </p:spTgt>
                                        </p:tgtEl>
                                      </p:cBhvr>
                                    </p:animEffect>
                                    <p:anim calcmode="lin" valueType="num">
                                      <p:cBhvr>
                                        <p:cTn id="36"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13315">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p:bldP spid="1331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b="1"/>
              <a:t>内地和香港特别行政区关于对所得避免双重征税和防止偷漏税的安排》　第十三条财产收益中　第五条规定，取消《安排》第十三条第五款的规定，用下列规定代替：</a:t>
            </a:r>
          </a:p>
          <a:p>
            <a:r>
              <a:rPr lang="zh-CN" altLang="en-US" sz="2800" b="1"/>
              <a:t>“五、除第四款外，一方居民转让其在另一方居民公司资本中的股份或其他权利取得的收益，如果该收益人在转让行为前的十二个月内，曾经直接或间接参与该公司至少百分之二十五的资本，可以在该另一方征税。”</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b">
            <a:normAutofit fontScale="90000"/>
          </a:bodyPr>
          <a:lstStyle/>
          <a:p>
            <a:r>
              <a:rPr lang="en-US" altLang="zh-CN" dirty="0">
                <a:sym typeface="Arial" panose="020B0604020202020204" pitchFamily="34" charset="0"/>
              </a:rPr>
              <a:t>   </a:t>
            </a:r>
            <a:r>
              <a:rPr lang="zh-CN" altLang="en-US" dirty="0">
                <a:sym typeface="Arial" panose="020B0604020202020204" pitchFamily="34" charset="0"/>
              </a:rPr>
              <a:t>股权转让可以后悔吗？</a:t>
            </a:r>
            <a:br>
              <a:rPr lang="zh-CN" altLang="en-US" dirty="0">
                <a:sym typeface="Arial" panose="020B0604020202020204" pitchFamily="34" charset="0"/>
              </a:rPr>
            </a:br>
            <a:r>
              <a:rPr lang="zh-CN" altLang="en-US" dirty="0">
                <a:sym typeface="Arial" panose="020B0604020202020204" pitchFamily="34" charset="0"/>
              </a:rPr>
              <a:t>   焦作万方</a:t>
            </a:r>
            <a:r>
              <a:rPr lang="zh-CN" altLang="en-US" dirty="0">
                <a:solidFill>
                  <a:srgbClr val="FF0000"/>
                </a:solidFill>
                <a:sym typeface="Arial" panose="020B0604020202020204" pitchFamily="34" charset="0"/>
              </a:rPr>
              <a:t>股份冻结</a:t>
            </a:r>
            <a:r>
              <a:rPr lang="zh-CN" altLang="en-US" dirty="0">
                <a:sym typeface="Arial" panose="020B0604020202020204" pitchFamily="34" charset="0"/>
              </a:rPr>
              <a:t>案例</a:t>
            </a:r>
            <a:endParaRPr lang="en-US" altLang="zh-CN" dirty="0">
              <a:sym typeface="Arial" panose="020B0604020202020204" pitchFamily="34" charset="0"/>
            </a:endParaRPr>
          </a:p>
        </p:txBody>
      </p:sp>
      <p:sp>
        <p:nvSpPr>
          <p:cNvPr id="19459" name="内容占位符 2"/>
          <p:cNvSpPr>
            <a:spLocks noGrp="1"/>
          </p:cNvSpPr>
          <p:nvPr>
            <p:ph idx="1"/>
          </p:nvPr>
        </p:nvSpPr>
        <p:spPr/>
        <p:txBody>
          <a:bodyPr vert="horz" wrap="square" lIns="91440" tIns="45720" rIns="91440" bIns="45720" anchor="t"/>
          <a:lstStyle/>
          <a:p>
            <a:pPr>
              <a:buNone/>
            </a:pPr>
            <a:r>
              <a:rPr lang="en-US" altLang="zh-CN" dirty="0"/>
              <a:t>    </a:t>
            </a:r>
            <a:r>
              <a:rPr lang="en-US" altLang="zh-CN" sz="2800" b="1" dirty="0"/>
              <a:t>2015</a:t>
            </a:r>
            <a:r>
              <a:rPr lang="zh-CN" altLang="en-US" sz="2800" b="1" dirty="0"/>
              <a:t>年</a:t>
            </a:r>
            <a:r>
              <a:rPr lang="en-US" altLang="zh-CN" sz="2800" b="1" dirty="0"/>
              <a:t>10</a:t>
            </a:r>
            <a:r>
              <a:rPr lang="zh-CN" altLang="en-US" sz="2800" b="1" dirty="0"/>
              <a:t>月</a:t>
            </a:r>
            <a:r>
              <a:rPr lang="en-US" altLang="zh-CN" sz="2800" b="1" dirty="0"/>
              <a:t>13</a:t>
            </a:r>
            <a:r>
              <a:rPr lang="zh-CN" altLang="en-US" sz="2800" b="1" dirty="0"/>
              <a:t>日</a:t>
            </a:r>
            <a:r>
              <a:rPr lang="zh-CN" altLang="en-US" sz="2800" b="1" dirty="0">
                <a:solidFill>
                  <a:srgbClr val="FF0000"/>
                </a:solidFill>
              </a:rPr>
              <a:t>焦作万方（</a:t>
            </a:r>
            <a:r>
              <a:rPr lang="en-US" altLang="zh-CN" sz="2800" b="1" dirty="0">
                <a:solidFill>
                  <a:srgbClr val="FF0000"/>
                </a:solidFill>
              </a:rPr>
              <a:t>000612</a:t>
            </a:r>
            <a:r>
              <a:rPr lang="zh-CN" altLang="en-US" sz="2800" b="1" dirty="0">
                <a:solidFill>
                  <a:srgbClr val="FF0000"/>
                </a:solidFill>
              </a:rPr>
              <a:t>）</a:t>
            </a:r>
            <a:r>
              <a:rPr lang="zh-CN" altLang="en-US" sz="2800" b="1" dirty="0"/>
              <a:t>发布公告称，由于公司股东西藏吉奥高未在拉萨市国家税务局柳梧新区税务分局规定期限内足额缴纳税款，柳梧分局于</a:t>
            </a:r>
            <a:r>
              <a:rPr lang="en-US" altLang="zh-CN" sz="2800" b="1" dirty="0"/>
              <a:t>9</a:t>
            </a:r>
            <a:r>
              <a:rPr lang="zh-CN" altLang="en-US" sz="2800" b="1" dirty="0"/>
              <a:t>月</a:t>
            </a:r>
            <a:r>
              <a:rPr lang="en-US" altLang="zh-CN" sz="2800" b="1" dirty="0"/>
              <a:t>17</a:t>
            </a:r>
            <a:r>
              <a:rPr lang="zh-CN" altLang="en-US" sz="2800" b="1" dirty="0"/>
              <a:t>日向西藏吉奥高下达了</a:t>
            </a:r>
            <a:r>
              <a:rPr lang="en-US" altLang="zh-CN" sz="2800" b="1" dirty="0"/>
              <a:t>《</a:t>
            </a:r>
            <a:r>
              <a:rPr lang="zh-CN" altLang="en-US" sz="2800" b="1" dirty="0"/>
              <a:t>税收强制执行决定书</a:t>
            </a:r>
            <a:r>
              <a:rPr lang="en-US" altLang="zh-CN" sz="2800" b="1" dirty="0"/>
              <a:t>》</a:t>
            </a:r>
            <a:r>
              <a:rPr lang="zh-CN" altLang="en-US" sz="2800" b="1" dirty="0"/>
              <a:t>，查封了西藏吉奥高所持有的公司股票</a:t>
            </a:r>
            <a:r>
              <a:rPr lang="en-US" altLang="zh-CN" sz="2800" b="1" dirty="0"/>
              <a:t>9261</a:t>
            </a:r>
            <a:r>
              <a:rPr lang="zh-CN" altLang="en-US" sz="2800" b="1" dirty="0"/>
              <a:t>万股，占公司总股本</a:t>
            </a:r>
            <a:r>
              <a:rPr lang="en-US" altLang="zh-CN" sz="2800" b="1" dirty="0"/>
              <a:t>7.70%</a:t>
            </a:r>
            <a:r>
              <a:rPr lang="zh-CN" altLang="en-US" sz="2800" b="1" dirty="0"/>
              <a:t>。</a:t>
            </a:r>
          </a:p>
          <a:p>
            <a:pPr>
              <a:buNone/>
            </a:pPr>
            <a:r>
              <a:rPr lang="zh-CN" altLang="en-US" sz="2800" b="1" dirty="0"/>
              <a:t>    查封的股份冻结期限自</a:t>
            </a:r>
            <a:r>
              <a:rPr lang="en-US" altLang="zh-CN" sz="2800" b="1" dirty="0"/>
              <a:t>2015</a:t>
            </a:r>
            <a:r>
              <a:rPr lang="zh-CN" altLang="en-US" sz="2800" b="1" dirty="0"/>
              <a:t>年</a:t>
            </a:r>
            <a:r>
              <a:rPr lang="en-US" altLang="zh-CN" sz="2800" b="1" dirty="0"/>
              <a:t>10</a:t>
            </a:r>
            <a:r>
              <a:rPr lang="zh-CN" altLang="en-US" sz="2800" b="1" dirty="0"/>
              <a:t>月</a:t>
            </a:r>
            <a:r>
              <a:rPr lang="en-US" altLang="zh-CN" sz="2800" b="1" dirty="0"/>
              <a:t>9</a:t>
            </a:r>
            <a:r>
              <a:rPr lang="zh-CN" altLang="en-US" sz="2800" b="1" dirty="0"/>
              <a:t>日至</a:t>
            </a:r>
            <a:r>
              <a:rPr lang="en-US" altLang="zh-CN" sz="2800" b="1" dirty="0">
                <a:solidFill>
                  <a:srgbClr val="FF0000"/>
                </a:solidFill>
              </a:rPr>
              <a:t>2016</a:t>
            </a:r>
            <a:r>
              <a:rPr lang="zh-CN" altLang="en-US" sz="2800" b="1" dirty="0">
                <a:solidFill>
                  <a:srgbClr val="FF0000"/>
                </a:solidFill>
              </a:rPr>
              <a:t>年</a:t>
            </a:r>
            <a:r>
              <a:rPr lang="en-US" altLang="zh-CN" sz="2800" b="1" dirty="0">
                <a:solidFill>
                  <a:srgbClr val="FF0000"/>
                </a:solidFill>
              </a:rPr>
              <a:t>4</a:t>
            </a:r>
            <a:r>
              <a:rPr lang="zh-CN" altLang="en-US" sz="2800" b="1" dirty="0">
                <a:solidFill>
                  <a:srgbClr val="FF0000"/>
                </a:solidFill>
              </a:rPr>
              <a:t>月</a:t>
            </a:r>
            <a:r>
              <a:rPr lang="en-US" altLang="zh-CN" sz="2800" b="1" dirty="0">
                <a:solidFill>
                  <a:srgbClr val="FF0000"/>
                </a:solidFill>
              </a:rPr>
              <a:t>8</a:t>
            </a:r>
            <a:r>
              <a:rPr lang="zh-CN" altLang="en-US" sz="2800" b="1" dirty="0">
                <a:solidFill>
                  <a:srgbClr val="FF0000"/>
                </a:solidFill>
              </a:rPr>
              <a:t>日。</a:t>
            </a:r>
          </a:p>
          <a:p>
            <a:pPr>
              <a:buNone/>
            </a:pPr>
            <a:r>
              <a:rPr lang="zh-CN" altLang="en-US" b="1" dirty="0"/>
              <a:t>             </a:t>
            </a:r>
          </a:p>
        </p:txBody>
      </p:sp>
      <p:sp>
        <p:nvSpPr>
          <p:cNvPr id="1946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101</a:t>
            </a:fld>
            <a:endParaRPr lang="en-US" altLang="zh-CN" sz="12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b"/>
          <a:lstStyle/>
          <a:p>
            <a:r>
              <a:rPr lang="zh-CN" altLang="en-US" sz="2800" dirty="0">
                <a:sym typeface="Arial" panose="020B0604020202020204" pitchFamily="34" charset="0"/>
              </a:rPr>
              <a:t>上市公司大股东股权被司法冻结的事情不少，</a:t>
            </a:r>
            <a:r>
              <a:rPr lang="zh-CN" altLang="en-US" sz="2800" dirty="0">
                <a:solidFill>
                  <a:srgbClr val="FF0000"/>
                </a:solidFill>
                <a:sym typeface="Arial" panose="020B0604020202020204" pitchFamily="34" charset="0"/>
              </a:rPr>
              <a:t>但还真没听闻有被税务冻结的事情。</a:t>
            </a:r>
            <a:endParaRPr lang="zh-CN" altLang="en-US" sz="2800" dirty="0"/>
          </a:p>
        </p:txBody>
      </p:sp>
      <p:sp>
        <p:nvSpPr>
          <p:cNvPr id="20483" name="内容占位符 2"/>
          <p:cNvSpPr>
            <a:spLocks noGrp="1"/>
          </p:cNvSpPr>
          <p:nvPr>
            <p:ph idx="1"/>
          </p:nvPr>
        </p:nvSpPr>
        <p:spPr/>
        <p:txBody>
          <a:bodyPr vert="horz" wrap="square" lIns="91440" tIns="45720" rIns="91440" bIns="45720" anchor="t"/>
          <a:lstStyle/>
          <a:p>
            <a:pPr>
              <a:buNone/>
            </a:pPr>
            <a:r>
              <a:rPr lang="zh-CN" altLang="en-US" dirty="0"/>
              <a:t>    </a:t>
            </a:r>
            <a:r>
              <a:rPr lang="zh-CN" altLang="en-US" b="1" dirty="0"/>
              <a:t>查询资料得知，冻结事件源于上年度的一笔股权转让。</a:t>
            </a:r>
            <a:r>
              <a:rPr lang="en-US" altLang="zh-CN" b="1" dirty="0"/>
              <a:t>2014</a:t>
            </a:r>
            <a:r>
              <a:rPr lang="zh-CN" altLang="en-US" b="1" dirty="0"/>
              <a:t>年</a:t>
            </a:r>
            <a:r>
              <a:rPr lang="en-US" altLang="zh-CN" b="1" dirty="0"/>
              <a:t>8</a:t>
            </a:r>
            <a:r>
              <a:rPr lang="zh-CN" altLang="en-US" b="1" dirty="0"/>
              <a:t>月，</a:t>
            </a:r>
            <a:r>
              <a:rPr lang="zh-CN" altLang="en-US" b="1" dirty="0">
                <a:solidFill>
                  <a:srgbClr val="FF0000"/>
                </a:solidFill>
              </a:rPr>
              <a:t>焦作万方与西藏吉奥高签订股权转让协议，后者以</a:t>
            </a:r>
            <a:r>
              <a:rPr lang="en-US" altLang="zh-CN" b="1" dirty="0">
                <a:solidFill>
                  <a:srgbClr val="FF0000"/>
                </a:solidFill>
              </a:rPr>
              <a:t>17</a:t>
            </a:r>
            <a:r>
              <a:rPr lang="zh-CN" altLang="en-US" b="1" dirty="0">
                <a:solidFill>
                  <a:srgbClr val="FF0000"/>
                </a:solidFill>
              </a:rPr>
              <a:t>亿元的对价向焦作万方出售其持有的拉萨经济技术开发区万吉能源科技有限公司</a:t>
            </a:r>
            <a:r>
              <a:rPr lang="en-US" altLang="zh-CN" b="1" dirty="0">
                <a:solidFill>
                  <a:srgbClr val="FF0000"/>
                </a:solidFill>
              </a:rPr>
              <a:t>100%</a:t>
            </a:r>
            <a:r>
              <a:rPr lang="zh-CN" altLang="en-US" b="1" dirty="0">
                <a:solidFill>
                  <a:srgbClr val="FF0000"/>
                </a:solidFill>
              </a:rPr>
              <a:t>股权</a:t>
            </a:r>
            <a:r>
              <a:rPr lang="zh-CN" altLang="en-US" b="1" dirty="0"/>
              <a:t>。</a:t>
            </a:r>
          </a:p>
          <a:p>
            <a:pPr>
              <a:buNone/>
            </a:pPr>
            <a:r>
              <a:rPr lang="zh-CN" altLang="en-US" b="1" dirty="0"/>
              <a:t>    拉萨国税</a:t>
            </a:r>
            <a:r>
              <a:rPr lang="zh-CN" altLang="en-US" b="1" dirty="0">
                <a:solidFill>
                  <a:srgbClr val="0000FF"/>
                </a:solidFill>
              </a:rPr>
              <a:t>柳梧分局</a:t>
            </a:r>
            <a:r>
              <a:rPr lang="zh-CN" altLang="en-US" b="1" dirty="0"/>
              <a:t>按照</a:t>
            </a:r>
            <a:r>
              <a:rPr lang="en-US" altLang="zh-CN" b="1" dirty="0"/>
              <a:t>《</a:t>
            </a:r>
            <a:r>
              <a:rPr lang="zh-CN" altLang="en-US" b="1" dirty="0"/>
              <a:t>企业所得税法</a:t>
            </a:r>
            <a:r>
              <a:rPr lang="en-US" altLang="zh-CN" b="1" dirty="0"/>
              <a:t>》</a:t>
            </a:r>
            <a:r>
              <a:rPr lang="zh-CN" altLang="en-US" b="1" dirty="0"/>
              <a:t>相关规定，要求西藏吉奥高对以上股权转让收益向柳梧分局缴纳企业所得税，但西藏吉奥高未在规定期限内足额缴纳税款</a:t>
            </a:r>
            <a:r>
              <a:rPr lang="zh-CN" altLang="en-US" dirty="0"/>
              <a:t>。</a:t>
            </a:r>
          </a:p>
          <a:p>
            <a:endParaRPr lang="zh-CN" altLang="en-US" dirty="0"/>
          </a:p>
          <a:p>
            <a:endParaRPr lang="zh-CN" altLang="en-US" dirty="0"/>
          </a:p>
        </p:txBody>
      </p:sp>
      <p:sp>
        <p:nvSpPr>
          <p:cNvPr id="2048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102</a:t>
            </a:fld>
            <a:endParaRPr lang="en-US" altLang="zh-CN" sz="1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b"/>
          <a:lstStyle/>
          <a:p>
            <a:r>
              <a:rPr lang="zh-CN" altLang="en-US" sz="1600" dirty="0">
                <a:sym typeface="Arial" panose="020B0604020202020204" pitchFamily="34" charset="0"/>
              </a:rPr>
              <a:t>事情的来龙去脉：</a:t>
            </a:r>
            <a:r>
              <a:rPr lang="zh-CN" altLang="en-US" sz="1600" b="1" dirty="0"/>
              <a:t>西藏吉奥高是刘坤芳教授等</a:t>
            </a:r>
            <a:r>
              <a:rPr lang="en-US" altLang="zh-CN" sz="1600" b="1" dirty="0"/>
              <a:t>3</a:t>
            </a:r>
            <a:r>
              <a:rPr lang="zh-CN" altLang="en-US" sz="1600" b="1" dirty="0"/>
              <a:t>人为本次交易于</a:t>
            </a:r>
            <a:r>
              <a:rPr lang="en-US" altLang="zh-CN" sz="1600" b="1" dirty="0"/>
              <a:t>2014</a:t>
            </a:r>
            <a:r>
              <a:rPr lang="zh-CN" altLang="en-US" sz="1600" b="1" dirty="0"/>
              <a:t>年</a:t>
            </a:r>
            <a:r>
              <a:rPr lang="en-US" altLang="zh-CN" sz="1600" b="1" dirty="0"/>
              <a:t>6</a:t>
            </a:r>
            <a:r>
              <a:rPr lang="zh-CN" altLang="en-US" sz="1600" b="1" dirty="0"/>
              <a:t>月专门新设的持股平台公司，无经营活动，注册资金</a:t>
            </a:r>
            <a:r>
              <a:rPr lang="en-US" altLang="zh-CN" sz="1600" b="1" dirty="0"/>
              <a:t>3000</a:t>
            </a:r>
            <a:r>
              <a:rPr lang="zh-CN" altLang="en-US" sz="1600" b="1" dirty="0"/>
              <a:t>万元。刘坤芳教授等</a:t>
            </a:r>
            <a:r>
              <a:rPr lang="en-US" altLang="zh-CN" sz="1600" b="1" dirty="0"/>
              <a:t>3</a:t>
            </a:r>
            <a:r>
              <a:rPr lang="zh-CN" altLang="en-US" sz="1600" b="1" dirty="0"/>
              <a:t>人以</a:t>
            </a:r>
            <a:r>
              <a:rPr lang="en-US" altLang="zh-CN" sz="1600" b="1" dirty="0"/>
              <a:t>17</a:t>
            </a:r>
            <a:r>
              <a:rPr lang="zh-CN" altLang="en-US" sz="1600" b="1" dirty="0"/>
              <a:t>亿元的价格将新成立的西藏吉奥高所持有的拉萨万吉能源（也是</a:t>
            </a:r>
            <a:r>
              <a:rPr lang="en-US" altLang="zh-CN" sz="1600" b="1" dirty="0"/>
              <a:t>2014</a:t>
            </a:r>
            <a:r>
              <a:rPr lang="zh-CN" altLang="en-US" sz="1600" b="1" dirty="0"/>
              <a:t>年</a:t>
            </a:r>
            <a:r>
              <a:rPr lang="en-US" altLang="zh-CN" sz="1600" b="1" dirty="0"/>
              <a:t>6</a:t>
            </a:r>
            <a:r>
              <a:rPr lang="zh-CN" altLang="en-US" sz="1600" b="1" dirty="0"/>
              <a:t>月成立）</a:t>
            </a:r>
            <a:r>
              <a:rPr lang="en-US" altLang="zh-CN" sz="1600" b="1" dirty="0"/>
              <a:t>100%</a:t>
            </a:r>
            <a:r>
              <a:rPr lang="zh-CN" altLang="en-US" sz="1600" b="1" dirty="0"/>
              <a:t>股权出售给焦作万方，</a:t>
            </a:r>
            <a:r>
              <a:rPr lang="zh-CN" altLang="en-US" sz="1600" b="1" dirty="0">
                <a:solidFill>
                  <a:srgbClr val="FF0000"/>
                </a:solidFill>
              </a:rPr>
              <a:t>所得款项中</a:t>
            </a:r>
            <a:r>
              <a:rPr lang="en-US" altLang="zh-CN" sz="1600" b="1" dirty="0">
                <a:solidFill>
                  <a:srgbClr val="FF0000"/>
                </a:solidFill>
              </a:rPr>
              <a:t>16.52</a:t>
            </a:r>
            <a:r>
              <a:rPr lang="zh-CN" altLang="en-US" sz="1600" b="1" dirty="0">
                <a:solidFill>
                  <a:srgbClr val="FF0000"/>
                </a:solidFill>
              </a:rPr>
              <a:t>亿元用来收购四家基金持有的焦作万方股票，</a:t>
            </a:r>
            <a:r>
              <a:rPr lang="zh-CN" altLang="en-US" sz="1600" b="1" dirty="0"/>
              <a:t>剩余</a:t>
            </a:r>
            <a:r>
              <a:rPr lang="en-US" altLang="zh-CN" sz="1600" b="1" dirty="0"/>
              <a:t>4800</a:t>
            </a:r>
            <a:r>
              <a:rPr lang="zh-CN" altLang="en-US" sz="1600" b="1" dirty="0"/>
              <a:t>万元也继续购买焦作万方股票。这样中国铝业退居为第二大股东，四家基金得以脱身，刘坤芳教授团队成功上位</a:t>
            </a:r>
          </a:p>
        </p:txBody>
      </p:sp>
      <p:pic>
        <p:nvPicPr>
          <p:cNvPr id="21507" name="内容占位符 4" descr="QQ图片~3.JPG"/>
          <p:cNvPicPr>
            <a:picLocks noGrp="1" noChangeAspect="1"/>
          </p:cNvPicPr>
          <p:nvPr>
            <p:ph idx="1"/>
          </p:nvPr>
        </p:nvPicPr>
        <p:blipFill>
          <a:blip r:embed="rId2"/>
          <a:srcRect/>
          <a:stretch>
            <a:fillRect/>
          </a:stretch>
        </p:blipFill>
        <p:spPr>
          <a:xfrm>
            <a:off x="2171700" y="2619375"/>
            <a:ext cx="4791075" cy="2533650"/>
          </a:xfrm>
        </p:spPr>
      </p:pic>
      <p:sp>
        <p:nvSpPr>
          <p:cNvPr id="2150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103</a:t>
            </a:fld>
            <a:endParaRPr lang="en-US" altLang="zh-CN" sz="12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b"/>
          <a:lstStyle/>
          <a:p>
            <a:endParaRPr lang="zh-CN" altLang="en-US" dirty="0"/>
          </a:p>
        </p:txBody>
      </p:sp>
      <p:pic>
        <p:nvPicPr>
          <p:cNvPr id="22531" name="内容占位符 4" descr="QQ图片~4.JPG"/>
          <p:cNvPicPr>
            <a:picLocks noGrp="1" noChangeAspect="1"/>
          </p:cNvPicPr>
          <p:nvPr>
            <p:ph idx="1"/>
          </p:nvPr>
        </p:nvPicPr>
        <p:blipFill>
          <a:blip r:embed="rId2"/>
          <a:srcRect/>
          <a:stretch>
            <a:fillRect/>
          </a:stretch>
        </p:blipFill>
        <p:spPr>
          <a:xfrm>
            <a:off x="2252663" y="2390775"/>
            <a:ext cx="4629150" cy="2990850"/>
          </a:xfrm>
        </p:spPr>
      </p:pic>
      <p:sp>
        <p:nvSpPr>
          <p:cNvPr id="2253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104</a:t>
            </a:fld>
            <a:endParaRPr lang="en-US" altLang="zh-CN" sz="1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vert="horz" wrap="square" lIns="91440" tIns="45720" rIns="91440" bIns="45720" anchor="b"/>
          <a:lstStyle/>
          <a:p>
            <a:endParaRPr lang="zh-CN" altLang="en-US" dirty="0"/>
          </a:p>
        </p:txBody>
      </p:sp>
      <p:sp>
        <p:nvSpPr>
          <p:cNvPr id="23555" name="内容占位符 2"/>
          <p:cNvSpPr>
            <a:spLocks noGrp="1"/>
          </p:cNvSpPr>
          <p:nvPr>
            <p:ph idx="1"/>
          </p:nvPr>
        </p:nvSpPr>
        <p:spPr/>
        <p:txBody>
          <a:bodyPr vert="horz" wrap="square" lIns="91440" tIns="45720" rIns="91440" bIns="45720" anchor="t"/>
          <a:lstStyle/>
          <a:p>
            <a:pPr>
              <a:buNone/>
            </a:pPr>
            <a:r>
              <a:rPr lang="zh-CN" altLang="en-US" b="1" dirty="0"/>
              <a:t>   一、本次交易的涉税分析</a:t>
            </a:r>
          </a:p>
          <a:p>
            <a:pPr>
              <a:buNone/>
            </a:pPr>
            <a:r>
              <a:rPr lang="zh-CN" altLang="en-US" b="1" dirty="0"/>
              <a:t>   根据上市公司公告，中介机构当初在设计收购方案时形成了两套方案：</a:t>
            </a:r>
            <a:endParaRPr lang="en-US" altLang="zh-CN" b="1" dirty="0"/>
          </a:p>
          <a:p>
            <a:pPr>
              <a:buNone/>
            </a:pPr>
            <a:r>
              <a:rPr lang="zh-CN" altLang="en-US" b="1" dirty="0"/>
              <a:t>   第一套方案是向北京吉奥高</a:t>
            </a:r>
            <a:r>
              <a:rPr lang="zh-CN" altLang="en-US" b="1" dirty="0">
                <a:solidFill>
                  <a:srgbClr val="FF0000"/>
                </a:solidFill>
              </a:rPr>
              <a:t>发行股份购买资产，</a:t>
            </a:r>
            <a:r>
              <a:rPr lang="zh-CN" altLang="en-US" b="1" dirty="0"/>
              <a:t>该方案构成重大资产重组；</a:t>
            </a:r>
            <a:endParaRPr lang="en-US" altLang="zh-CN" b="1" dirty="0"/>
          </a:p>
          <a:p>
            <a:pPr>
              <a:buNone/>
            </a:pPr>
            <a:r>
              <a:rPr lang="zh-CN" altLang="en-US" b="1" dirty="0"/>
              <a:t>  第二套方案是北京</a:t>
            </a:r>
            <a:r>
              <a:rPr lang="zh-CN" altLang="en-US" b="1" dirty="0">
                <a:solidFill>
                  <a:srgbClr val="FF0000"/>
                </a:solidFill>
              </a:rPr>
              <a:t>吉奥高的股东新设项目公司，</a:t>
            </a:r>
            <a:r>
              <a:rPr lang="zh-CN" altLang="en-US" b="1" dirty="0"/>
              <a:t>焦作万方以</a:t>
            </a:r>
            <a:r>
              <a:rPr lang="zh-CN" altLang="en-US" b="1" dirty="0">
                <a:solidFill>
                  <a:srgbClr val="FF0000"/>
                </a:solidFill>
              </a:rPr>
              <a:t>现金收购</a:t>
            </a:r>
            <a:r>
              <a:rPr lang="zh-CN" altLang="en-US" b="1" dirty="0"/>
              <a:t>项目公司。</a:t>
            </a:r>
          </a:p>
          <a:p>
            <a:endParaRPr lang="zh-CN" altLang="en-US" dirty="0"/>
          </a:p>
        </p:txBody>
      </p:sp>
      <p:sp>
        <p:nvSpPr>
          <p:cNvPr id="2355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105</a:t>
            </a:fld>
            <a:endParaRPr lang="en-US" altLang="zh-CN" sz="12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vert="horz" wrap="square" lIns="91440" tIns="45720" rIns="91440" bIns="45720" anchor="b"/>
          <a:lstStyle/>
          <a:p>
            <a:endParaRPr lang="zh-CN" altLang="en-US" dirty="0"/>
          </a:p>
        </p:txBody>
      </p:sp>
      <p:sp>
        <p:nvSpPr>
          <p:cNvPr id="24579" name="内容占位符 2"/>
          <p:cNvSpPr>
            <a:spLocks noGrp="1"/>
          </p:cNvSpPr>
          <p:nvPr>
            <p:ph idx="1"/>
          </p:nvPr>
        </p:nvSpPr>
        <p:spPr/>
        <p:txBody>
          <a:bodyPr vert="horz" wrap="square" lIns="91440" tIns="45720" rIns="91440" bIns="45720" anchor="t"/>
          <a:lstStyle/>
          <a:p>
            <a:pPr>
              <a:buNone/>
            </a:pPr>
            <a:r>
              <a:rPr lang="zh-CN" altLang="en-US" sz="2400" dirty="0"/>
              <a:t>      如果当初采取第一套方案，即焦作万方收购北京吉奥高资产时所支付对价中</a:t>
            </a:r>
            <a:r>
              <a:rPr lang="en-US" altLang="zh-CN" sz="2400" dirty="0"/>
              <a:t>85%</a:t>
            </a:r>
            <a:r>
              <a:rPr lang="zh-CN" altLang="en-US" sz="2400" dirty="0"/>
              <a:t>以上是焦作万方新增发的股份，且此资产还须占北京吉奥高所有资产的</a:t>
            </a:r>
            <a:r>
              <a:rPr lang="en-US" altLang="zh-CN" sz="2400" dirty="0">
                <a:solidFill>
                  <a:srgbClr val="0000FF"/>
                </a:solidFill>
              </a:rPr>
              <a:t>50%</a:t>
            </a:r>
            <a:r>
              <a:rPr lang="zh-CN" altLang="en-US" sz="2400" dirty="0"/>
              <a:t>以上，根据财税</a:t>
            </a:r>
            <a:r>
              <a:rPr lang="en-US" altLang="zh-CN" sz="2400" dirty="0"/>
              <a:t>【2009】59</a:t>
            </a:r>
            <a:r>
              <a:rPr lang="zh-CN" altLang="en-US" sz="2400" dirty="0"/>
              <a:t>号及</a:t>
            </a:r>
            <a:r>
              <a:rPr lang="zh-CN" altLang="en-US" sz="2400" dirty="0">
                <a:solidFill>
                  <a:srgbClr val="0000FF"/>
                </a:solidFill>
              </a:rPr>
              <a:t>财税</a:t>
            </a:r>
            <a:r>
              <a:rPr lang="en-US" altLang="zh-CN" sz="2400" dirty="0">
                <a:solidFill>
                  <a:srgbClr val="0000FF"/>
                </a:solidFill>
              </a:rPr>
              <a:t>〔2014〕109</a:t>
            </a:r>
            <a:r>
              <a:rPr lang="zh-CN" altLang="en-US" sz="2400" dirty="0">
                <a:solidFill>
                  <a:srgbClr val="0000FF"/>
                </a:solidFill>
              </a:rPr>
              <a:t>号</a:t>
            </a:r>
            <a:r>
              <a:rPr lang="zh-CN" altLang="en-US" sz="2400" dirty="0"/>
              <a:t>文，就可以符合特殊性税务处理所要求的“硬条件”，这样北京吉奥高作为资产转让方就不用确认资产的转让所得，不会产生巨额税款，做到“免税重组”。</a:t>
            </a:r>
            <a:endParaRPr lang="en-US" altLang="zh-CN" sz="2400" dirty="0"/>
          </a:p>
          <a:p>
            <a:pPr>
              <a:buNone/>
            </a:pPr>
            <a:r>
              <a:rPr lang="en-US" altLang="zh-CN" sz="2400" dirty="0"/>
              <a:t>      </a:t>
            </a:r>
            <a:r>
              <a:rPr lang="zh-CN" altLang="en-US" sz="2400" dirty="0"/>
              <a:t>并且焦作万方只要一直不剥离所收购的这部分资产，则北京吉奥高资产转让原应产生的税金就一直不会实现。交易各方既然能想到将为本次交易而新成立的公司设在西藏，相关人士自然有税收筹划意识，为什么不会想到采取特殊性税务处理？难道是因为构成了重大资产重组才没采用第一套方案？</a:t>
            </a:r>
          </a:p>
        </p:txBody>
      </p:sp>
      <p:sp>
        <p:nvSpPr>
          <p:cNvPr id="2458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106</a:t>
            </a:fld>
            <a:endParaRPr lang="en-US" altLang="zh-CN" sz="12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b"/>
          <a:lstStyle/>
          <a:p>
            <a:endParaRPr lang="zh-CN" altLang="en-US" dirty="0"/>
          </a:p>
        </p:txBody>
      </p:sp>
      <p:sp>
        <p:nvSpPr>
          <p:cNvPr id="25603" name="内容占位符 2"/>
          <p:cNvSpPr>
            <a:spLocks noGrp="1"/>
          </p:cNvSpPr>
          <p:nvPr>
            <p:ph idx="1"/>
          </p:nvPr>
        </p:nvSpPr>
        <p:spPr/>
        <p:txBody>
          <a:bodyPr vert="horz" wrap="square" lIns="91440" tIns="45720" rIns="91440" bIns="45720" anchor="t"/>
          <a:lstStyle/>
          <a:p>
            <a:pPr>
              <a:buNone/>
            </a:pPr>
            <a:r>
              <a:rPr lang="zh-CN" altLang="en-US" sz="3600" b="1" dirty="0"/>
              <a:t>   第二套方案因为交易的</a:t>
            </a:r>
            <a:r>
              <a:rPr lang="zh-CN" altLang="en-US" sz="3600" b="1" dirty="0">
                <a:solidFill>
                  <a:srgbClr val="FF0000"/>
                </a:solidFill>
              </a:rPr>
              <a:t>支付对价全部是现金，根据</a:t>
            </a:r>
            <a:r>
              <a:rPr lang="en-US" altLang="zh-CN" sz="3600" b="1" dirty="0">
                <a:solidFill>
                  <a:srgbClr val="FF0000"/>
                </a:solidFill>
              </a:rPr>
              <a:t>59</a:t>
            </a:r>
            <a:r>
              <a:rPr lang="zh-CN" altLang="en-US" sz="3600" b="1" dirty="0">
                <a:solidFill>
                  <a:srgbClr val="FF0000"/>
                </a:solidFill>
              </a:rPr>
              <a:t>号文只能采用一般性税务处理，</a:t>
            </a:r>
            <a:r>
              <a:rPr lang="zh-CN" altLang="en-US" sz="3600" b="1" dirty="0"/>
              <a:t>北京吉奥高作为资产转让方需要确认资产的转让所得，也就需立即纳税。</a:t>
            </a:r>
          </a:p>
          <a:p>
            <a:endParaRPr lang="zh-CN" altLang="en-US" dirty="0"/>
          </a:p>
        </p:txBody>
      </p:sp>
      <p:sp>
        <p:nvSpPr>
          <p:cNvPr id="2560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107</a:t>
            </a:fld>
            <a:endParaRPr lang="en-US" altLang="zh-CN" sz="12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vert="horz" wrap="square" lIns="91440" tIns="45720" rIns="91440" bIns="45720" anchor="b"/>
          <a:lstStyle/>
          <a:p>
            <a:endParaRPr lang="zh-CN" altLang="en-US" dirty="0"/>
          </a:p>
        </p:txBody>
      </p:sp>
      <p:sp>
        <p:nvSpPr>
          <p:cNvPr id="26627" name="内容占位符 2"/>
          <p:cNvSpPr>
            <a:spLocks noGrp="1"/>
          </p:cNvSpPr>
          <p:nvPr>
            <p:ph idx="1"/>
          </p:nvPr>
        </p:nvSpPr>
        <p:spPr/>
        <p:txBody>
          <a:bodyPr vert="horz" wrap="square" lIns="91440" tIns="45720" rIns="91440" bIns="45720" anchor="t"/>
          <a:lstStyle/>
          <a:p>
            <a:pPr>
              <a:buNone/>
            </a:pPr>
            <a:r>
              <a:rPr lang="zh-CN" altLang="en-US" sz="2400" dirty="0"/>
              <a:t>    </a:t>
            </a:r>
            <a:r>
              <a:rPr lang="zh-CN" altLang="en-US" sz="2400" b="1" dirty="0">
                <a:solidFill>
                  <a:srgbClr val="FF0000"/>
                </a:solidFill>
              </a:rPr>
              <a:t>本次交易于</a:t>
            </a:r>
            <a:r>
              <a:rPr lang="en-US" altLang="zh-CN" sz="2400" b="1" dirty="0">
                <a:solidFill>
                  <a:srgbClr val="FF0000"/>
                </a:solidFill>
              </a:rPr>
              <a:t>2014</a:t>
            </a:r>
            <a:r>
              <a:rPr lang="zh-CN" altLang="en-US" sz="2400" b="1" dirty="0">
                <a:solidFill>
                  <a:srgbClr val="FF0000"/>
                </a:solidFill>
              </a:rPr>
              <a:t>年</a:t>
            </a:r>
            <a:r>
              <a:rPr lang="en-US" altLang="zh-CN" sz="2400" b="1" dirty="0">
                <a:solidFill>
                  <a:srgbClr val="FF0000"/>
                </a:solidFill>
              </a:rPr>
              <a:t>9</a:t>
            </a:r>
            <a:r>
              <a:rPr lang="zh-CN" altLang="en-US" sz="2400" b="1" dirty="0">
                <a:solidFill>
                  <a:srgbClr val="FF0000"/>
                </a:solidFill>
              </a:rPr>
              <a:t>月完成了股权转让工商登记变更手续，</a:t>
            </a:r>
            <a:r>
              <a:rPr lang="zh-CN" altLang="en-US" sz="2400" b="1" dirty="0"/>
              <a:t>根据国税函</a:t>
            </a:r>
            <a:r>
              <a:rPr lang="en-US" altLang="zh-CN" sz="2400" b="1" dirty="0"/>
              <a:t>〔2010〕79</a:t>
            </a:r>
            <a:r>
              <a:rPr lang="zh-CN" altLang="en-US" sz="2400" b="1" dirty="0"/>
              <a:t>号</a:t>
            </a:r>
            <a:r>
              <a:rPr lang="en-US" altLang="zh-CN" sz="2400" b="1" dirty="0"/>
              <a:t> </a:t>
            </a:r>
            <a:r>
              <a:rPr lang="zh-CN" altLang="en-US" sz="2400" b="1" dirty="0"/>
              <a:t>“企业转让股权收入，应于转让协议生效、且完成股权变更手续时，确认收入的实现”，</a:t>
            </a:r>
            <a:endParaRPr lang="en-US" altLang="zh-CN" sz="2400" b="1" dirty="0"/>
          </a:p>
          <a:p>
            <a:pPr>
              <a:buNone/>
            </a:pPr>
            <a:r>
              <a:rPr lang="en-US" altLang="zh-CN" sz="2400" b="1" dirty="0"/>
              <a:t>     </a:t>
            </a:r>
            <a:r>
              <a:rPr lang="zh-CN" altLang="en-US" sz="2400" b="1" dirty="0"/>
              <a:t>因此本次交易的企业所得税纳税义务发生时间应该在</a:t>
            </a:r>
            <a:r>
              <a:rPr lang="en-US" altLang="zh-CN" sz="2400" b="1" dirty="0"/>
              <a:t>2014</a:t>
            </a:r>
            <a:r>
              <a:rPr lang="zh-CN" altLang="en-US" sz="2400" b="1" dirty="0"/>
              <a:t>年度，相应的企业所得税应该在</a:t>
            </a:r>
            <a:r>
              <a:rPr lang="en-US" altLang="zh-CN" sz="2400" b="1" dirty="0"/>
              <a:t>2015</a:t>
            </a:r>
            <a:r>
              <a:rPr lang="zh-CN" altLang="en-US" sz="2400" b="1" dirty="0"/>
              <a:t>年</a:t>
            </a:r>
            <a:r>
              <a:rPr lang="en-US" altLang="zh-CN" sz="2400" b="1" dirty="0"/>
              <a:t>5</a:t>
            </a:r>
            <a:r>
              <a:rPr lang="zh-CN" altLang="en-US" sz="2400" b="1" dirty="0"/>
              <a:t>月</a:t>
            </a:r>
            <a:r>
              <a:rPr lang="en-US" altLang="zh-CN" sz="2400" b="1" dirty="0"/>
              <a:t>31</a:t>
            </a:r>
            <a:r>
              <a:rPr lang="zh-CN" altLang="en-US" sz="2400" b="1" dirty="0"/>
              <a:t>日前缴纳。</a:t>
            </a:r>
            <a:endParaRPr lang="en-US" altLang="zh-CN" sz="2400" b="1" dirty="0"/>
          </a:p>
          <a:p>
            <a:pPr>
              <a:buNone/>
            </a:pPr>
            <a:r>
              <a:rPr lang="en-US" altLang="zh-CN" sz="2400" b="1" dirty="0">
                <a:solidFill>
                  <a:srgbClr val="FF0000"/>
                </a:solidFill>
              </a:rPr>
              <a:t>     </a:t>
            </a:r>
            <a:r>
              <a:rPr lang="zh-CN" altLang="en-US" sz="2400" b="1" dirty="0">
                <a:solidFill>
                  <a:srgbClr val="FF0000"/>
                </a:solidFill>
              </a:rPr>
              <a:t>西藏地区适用</a:t>
            </a:r>
            <a:r>
              <a:rPr lang="en-US" altLang="zh-CN" sz="2400" b="1" dirty="0">
                <a:solidFill>
                  <a:srgbClr val="FF0000"/>
                </a:solidFill>
              </a:rPr>
              <a:t>15%</a:t>
            </a:r>
            <a:r>
              <a:rPr lang="zh-CN" altLang="en-US" sz="2400" b="1" dirty="0">
                <a:solidFill>
                  <a:srgbClr val="FF0000"/>
                </a:solidFill>
              </a:rPr>
              <a:t>的企业所得税税率，税款应该为（</a:t>
            </a:r>
            <a:r>
              <a:rPr lang="en-US" altLang="zh-CN" sz="2400" b="1" dirty="0">
                <a:solidFill>
                  <a:srgbClr val="FF0000"/>
                </a:solidFill>
              </a:rPr>
              <a:t>170000-3000</a:t>
            </a:r>
            <a:r>
              <a:rPr lang="zh-CN" altLang="en-US" sz="2400" b="1" dirty="0">
                <a:solidFill>
                  <a:srgbClr val="FF0000"/>
                </a:solidFill>
              </a:rPr>
              <a:t>）</a:t>
            </a:r>
            <a:r>
              <a:rPr lang="en-US" altLang="zh-CN" sz="2400" b="1" dirty="0">
                <a:solidFill>
                  <a:srgbClr val="FF0000"/>
                </a:solidFill>
              </a:rPr>
              <a:t>×15%=25050</a:t>
            </a:r>
            <a:r>
              <a:rPr lang="zh-CN" altLang="en-US" sz="2400" b="1" dirty="0">
                <a:solidFill>
                  <a:srgbClr val="FF0000"/>
                </a:solidFill>
              </a:rPr>
              <a:t>（万元）！</a:t>
            </a:r>
            <a:endParaRPr lang="en-US" altLang="zh-CN" sz="2400" b="1" dirty="0">
              <a:solidFill>
                <a:srgbClr val="FF0000"/>
              </a:solidFill>
            </a:endParaRPr>
          </a:p>
          <a:p>
            <a:pPr>
              <a:buNone/>
            </a:pPr>
            <a:r>
              <a:rPr lang="en-US" altLang="zh-CN" sz="2400" b="1" dirty="0">
                <a:solidFill>
                  <a:srgbClr val="FF0000"/>
                </a:solidFill>
              </a:rPr>
              <a:t>     </a:t>
            </a:r>
            <a:r>
              <a:rPr lang="zh-CN" altLang="en-US" sz="2400" b="1" dirty="0"/>
              <a:t>问题是刘坤芳教授团队手中压根就没留足缴税所需的现金，无法在规定期限内足额缴纳税款。</a:t>
            </a:r>
          </a:p>
          <a:p>
            <a:endParaRPr lang="zh-CN" altLang="en-US" dirty="0"/>
          </a:p>
        </p:txBody>
      </p:sp>
      <p:sp>
        <p:nvSpPr>
          <p:cNvPr id="2662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108</a:t>
            </a:fld>
            <a:endParaRPr lang="en-US" altLang="zh-CN" sz="12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vert="horz" wrap="square" lIns="91440" tIns="45720" rIns="91440" bIns="45720" anchor="b"/>
          <a:lstStyle/>
          <a:p>
            <a:endParaRPr lang="zh-CN" altLang="en-US" dirty="0"/>
          </a:p>
        </p:txBody>
      </p:sp>
      <p:sp>
        <p:nvSpPr>
          <p:cNvPr id="101379" name="内容占位符 2"/>
          <p:cNvSpPr>
            <a:spLocks noGrp="1"/>
          </p:cNvSpPr>
          <p:nvPr>
            <p:ph idx="1"/>
          </p:nvPr>
        </p:nvSpPr>
        <p:spPr/>
        <p:txBody>
          <a:bodyPr vert="horz" wrap="square" lIns="91440" tIns="45720" rIns="91440" bIns="45720" anchor="t"/>
          <a:lstStyle/>
          <a:p>
            <a:pPr>
              <a:buNone/>
            </a:pPr>
            <a:r>
              <a:rPr lang="zh-CN" altLang="en-US" dirty="0"/>
              <a:t>   </a:t>
            </a:r>
            <a:r>
              <a:rPr lang="zh-CN" altLang="en-US" sz="2400" dirty="0">
                <a:sym typeface="Arial" panose="020B0604020202020204" pitchFamily="34" charset="0"/>
              </a:rPr>
              <a:t>协议约定承诺万吉能源公司2014年度、2015年度、2016年度和2017年度实现净利润和经营活动产生的现金净额分别不低于人民币</a:t>
            </a:r>
            <a:r>
              <a:rPr lang="zh-CN" altLang="en-US" sz="2400" dirty="0">
                <a:solidFill>
                  <a:srgbClr val="FF0000"/>
                </a:solidFill>
                <a:sym typeface="Arial" panose="020B0604020202020204" pitchFamily="34" charset="0"/>
              </a:rPr>
              <a:t>3000万元、35000万元、50000万元和82000万元。（共</a:t>
            </a:r>
            <a:r>
              <a:rPr lang="en-US" altLang="zh-CN" sz="2400" dirty="0">
                <a:solidFill>
                  <a:srgbClr val="FF0000"/>
                </a:solidFill>
                <a:sym typeface="Arial" panose="020B0604020202020204" pitchFamily="34" charset="0"/>
              </a:rPr>
              <a:t>17</a:t>
            </a:r>
            <a:r>
              <a:rPr lang="zh-CN" altLang="en-US" sz="2400" dirty="0">
                <a:solidFill>
                  <a:srgbClr val="FF0000"/>
                </a:solidFill>
                <a:sym typeface="Arial" panose="020B0604020202020204" pitchFamily="34" charset="0"/>
              </a:rPr>
              <a:t>亿，有意思）</a:t>
            </a:r>
          </a:p>
          <a:p>
            <a:pPr>
              <a:buNone/>
            </a:pPr>
            <a:r>
              <a:rPr lang="zh-CN" altLang="en-US" sz="2400" dirty="0">
                <a:solidFill>
                  <a:srgbClr val="FF0000"/>
                </a:solidFill>
                <a:sym typeface="Arial" panose="020B0604020202020204" pitchFamily="34" charset="0"/>
              </a:rPr>
              <a:t>    </a:t>
            </a:r>
            <a:r>
              <a:rPr lang="zh-CN" altLang="en-US" sz="2400" dirty="0"/>
              <a:t>如业绩承诺期内，万吉能源经专项审计确认的截至</a:t>
            </a:r>
            <a:r>
              <a:rPr lang="zh-CN" altLang="en-US" sz="2400" dirty="0">
                <a:solidFill>
                  <a:srgbClr val="FF0000"/>
                </a:solidFill>
              </a:rPr>
              <a:t>任意一个年度业绩考核期满</a:t>
            </a:r>
            <a:r>
              <a:rPr lang="zh-CN" altLang="en-US" sz="2400" dirty="0"/>
              <a:t>，全部实际实现的净利润之和低于对应的年度承诺净利润之和的</a:t>
            </a:r>
            <a:r>
              <a:rPr lang="en-US" altLang="zh-CN" sz="2400" dirty="0"/>
              <a:t>50%</a:t>
            </a:r>
            <a:r>
              <a:rPr lang="zh-CN" altLang="en-US" sz="2400" dirty="0"/>
              <a:t>，或全部实际实现的经营活动产生的现金净额之和低于对应的年度承诺净现金之和的</a:t>
            </a:r>
            <a:r>
              <a:rPr lang="en-US" altLang="zh-CN" sz="2400" dirty="0"/>
              <a:t>50%</a:t>
            </a:r>
            <a:r>
              <a:rPr lang="zh-CN" altLang="en-US" sz="2400" dirty="0"/>
              <a:t>，</a:t>
            </a:r>
            <a:r>
              <a:rPr lang="zh-CN" altLang="en-US" sz="2400" dirty="0">
                <a:solidFill>
                  <a:srgbClr val="FF0000"/>
                </a:solidFill>
              </a:rPr>
              <a:t>则本公司有权在两个月内以</a:t>
            </a:r>
            <a:r>
              <a:rPr lang="en-US" altLang="zh-CN" sz="2400" dirty="0">
                <a:solidFill>
                  <a:srgbClr val="FF0000"/>
                </a:solidFill>
              </a:rPr>
              <a:t>1</a:t>
            </a:r>
            <a:r>
              <a:rPr lang="zh-CN" altLang="en-US" sz="2400" dirty="0">
                <a:solidFill>
                  <a:srgbClr val="FF0000"/>
                </a:solidFill>
              </a:rPr>
              <a:t>元的总价回购西藏吉奥高所持有的全部标的股份及标的股份所派生的股份</a:t>
            </a:r>
            <a:r>
              <a:rPr lang="zh-CN" altLang="en-US" sz="2400" dirty="0"/>
              <a:t>，西藏吉奥高已获分派的本公司全部现金分红亦应全额返还。</a:t>
            </a:r>
          </a:p>
        </p:txBody>
      </p:sp>
      <p:sp>
        <p:nvSpPr>
          <p:cNvPr id="10138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109</a:t>
            </a:fld>
            <a:endParaRPr lang="en-US" altLang="zh-C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4339" name="Rectangle 3"/>
          <p:cNvSpPr>
            <a:spLocks noGrp="1"/>
          </p:cNvSpPr>
          <p:nvPr>
            <p:ph type="subTitle"/>
          </p:nvPr>
        </p:nvSpPr>
        <p:spPr>
          <a:xfrm>
            <a:off x="971550" y="693738"/>
            <a:ext cx="6442075" cy="5040312"/>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90000"/>
              </a:lnSpc>
            </a:pPr>
            <a:r>
              <a:rPr lang="zh-CN" altLang="en-US" sz="2400" dirty="0">
                <a:latin typeface="黑体" panose="02010609060101010101" pitchFamily="49" charset="-122"/>
                <a:ea typeface="黑体" panose="02010609060101010101" pitchFamily="49" charset="-122"/>
              </a:rPr>
              <a:t>思考：</a:t>
            </a:r>
          </a:p>
          <a:p>
            <a:pPr lvl="0" algn="l" eaLnBrk="1" hangingPunct="1">
              <a:lnSpc>
                <a:spcPct val="130000"/>
              </a:lnSpc>
            </a:pPr>
            <a:r>
              <a:rPr lang="zh-CN" altLang="en-US" sz="2400" b="1" dirty="0">
                <a:ea typeface="宋体" panose="02010600030101010101" pitchFamily="2" charset="-122"/>
              </a:rPr>
              <a:t>目标公司</a:t>
            </a:r>
            <a:r>
              <a:rPr lang="zh-CN" altLang="en-US" sz="2400" dirty="0">
                <a:latin typeface="黑体" panose="02010609060101010101" pitchFamily="49" charset="-122"/>
                <a:ea typeface="黑体" panose="02010609060101010101" pitchFamily="49" charset="-122"/>
              </a:rPr>
              <a:t>为什么把</a:t>
            </a:r>
            <a:r>
              <a:rPr lang="zh-CN" altLang="en-US" sz="2400" dirty="0">
                <a:solidFill>
                  <a:schemeClr val="hlink"/>
                </a:solidFill>
                <a:latin typeface="黑体" panose="02010609060101010101" pitchFamily="49" charset="-122"/>
                <a:ea typeface="黑体" panose="02010609060101010101" pitchFamily="49" charset="-122"/>
              </a:rPr>
              <a:t>股权架构</a:t>
            </a:r>
          </a:p>
          <a:p>
            <a:pPr lvl="0" algn="l" eaLnBrk="1" hangingPunct="1">
              <a:lnSpc>
                <a:spcPct val="130000"/>
              </a:lnSpc>
            </a:pPr>
            <a:r>
              <a:rPr lang="zh-CN" altLang="en-US" sz="2400" dirty="0">
                <a:solidFill>
                  <a:schemeClr val="hlink"/>
                </a:solidFill>
                <a:latin typeface="黑体" panose="02010609060101010101" pitchFamily="49" charset="-122"/>
                <a:ea typeface="黑体" panose="02010609060101010101" pitchFamily="49" charset="-122"/>
              </a:rPr>
              <a:t>由</a:t>
            </a:r>
            <a:r>
              <a:rPr lang="zh-CN" altLang="en-US" sz="2400" dirty="0">
                <a:solidFill>
                  <a:srgbClr val="FF5050"/>
                </a:solidFill>
                <a:latin typeface="黑体" panose="02010609060101010101" pitchFamily="49" charset="-122"/>
                <a:ea typeface="黑体" panose="02010609060101010101" pitchFamily="49" charset="-122"/>
              </a:rPr>
              <a:t>间接架构</a:t>
            </a:r>
            <a:r>
              <a:rPr lang="zh-CN" altLang="en-US" sz="2400" dirty="0">
                <a:solidFill>
                  <a:schemeClr val="hlink"/>
                </a:solidFill>
                <a:latin typeface="黑体" panose="02010609060101010101" pitchFamily="49" charset="-122"/>
                <a:ea typeface="黑体" panose="02010609060101010101" pitchFamily="49" charset="-122"/>
              </a:rPr>
              <a:t>变为</a:t>
            </a:r>
            <a:r>
              <a:rPr lang="zh-CN" altLang="en-US" sz="2400" dirty="0">
                <a:solidFill>
                  <a:srgbClr val="FF5050"/>
                </a:solidFill>
                <a:latin typeface="黑体" panose="02010609060101010101" pitchFamily="49" charset="-122"/>
                <a:ea typeface="黑体" panose="02010609060101010101" pitchFamily="49" charset="-122"/>
              </a:rPr>
              <a:t>直接架构？间接架构与直接架构</a:t>
            </a:r>
            <a:r>
              <a:rPr lang="zh-CN" altLang="en-US" sz="2400" dirty="0">
                <a:latin typeface="黑体" panose="02010609060101010101" pitchFamily="49" charset="-122"/>
                <a:ea typeface="黑体" panose="02010609060101010101" pitchFamily="49" charset="-122"/>
              </a:rPr>
              <a:t>在税收上的差别？</a:t>
            </a:r>
          </a:p>
          <a:p>
            <a:pPr lvl="0" algn="l" eaLnBrk="1" hangingPunct="1">
              <a:lnSpc>
                <a:spcPct val="130000"/>
              </a:lnSpc>
            </a:pPr>
            <a:r>
              <a:rPr lang="zh-CN" altLang="en-US" sz="2400" dirty="0">
                <a:solidFill>
                  <a:schemeClr val="hlink"/>
                </a:solidFill>
                <a:latin typeface="黑体" panose="02010609060101010101" pitchFamily="49" charset="-122"/>
                <a:ea typeface="黑体" panose="02010609060101010101" pitchFamily="49" charset="-122"/>
              </a:rPr>
              <a:t>间接架构：长期经营好，</a:t>
            </a:r>
            <a:r>
              <a:rPr lang="zh-CN" altLang="en-US" sz="2400" b="1" dirty="0">
                <a:ea typeface="宋体" panose="02010600030101010101" pitchFamily="2" charset="-122"/>
              </a:rPr>
              <a:t>由</a:t>
            </a:r>
            <a:r>
              <a:rPr lang="zh-CN" altLang="en-US" sz="2400" b="1" dirty="0">
                <a:solidFill>
                  <a:srgbClr val="FF5050"/>
                </a:solidFill>
                <a:ea typeface="宋体" panose="02010600030101010101" pitchFamily="2" charset="-122"/>
              </a:rPr>
              <a:t>中间持股公司</a:t>
            </a:r>
            <a:r>
              <a:rPr lang="zh-CN" altLang="en-US" sz="2400" b="1" dirty="0">
                <a:ea typeface="宋体" panose="02010600030101010101" pitchFamily="2" charset="-122"/>
              </a:rPr>
              <a:t>向</a:t>
            </a:r>
            <a:r>
              <a:rPr lang="zh-CN" altLang="en-US" sz="2400" dirty="0">
                <a:latin typeface="黑体" panose="02010609060101010101" pitchFamily="49" charset="-122"/>
                <a:ea typeface="黑体" panose="02010609060101010101" pitchFamily="49" charset="-122"/>
              </a:rPr>
              <a:t>大华农</a:t>
            </a:r>
            <a:r>
              <a:rPr lang="zh-CN" altLang="en-US" sz="2400" b="1" dirty="0">
                <a:ea typeface="宋体" panose="02010600030101010101" pitchFamily="2" charset="-122"/>
              </a:rPr>
              <a:t>公司投资，分配计入中间持股公司，做钱包，</a:t>
            </a:r>
            <a:r>
              <a:rPr lang="zh-CN" altLang="en-US" sz="2400" dirty="0">
                <a:solidFill>
                  <a:schemeClr val="hlink"/>
                </a:solidFill>
                <a:latin typeface="黑体" panose="02010609060101010101" pitchFamily="49" charset="-122"/>
                <a:ea typeface="黑体" panose="02010609060101010101" pitchFamily="49" charset="-122"/>
              </a:rPr>
              <a:t>不用分配给个人股东，</a:t>
            </a:r>
            <a:r>
              <a:rPr lang="zh-CN" altLang="en-US" sz="2400" b="1" dirty="0">
                <a:ea typeface="宋体" panose="02010600030101010101" pitchFamily="2" charset="-122"/>
              </a:rPr>
              <a:t>不需要缴个人所得税和企业所得税。</a:t>
            </a:r>
            <a:r>
              <a:rPr lang="zh-CN" altLang="en-US" sz="2400" dirty="0">
                <a:solidFill>
                  <a:schemeClr val="hlink"/>
                </a:solidFill>
                <a:latin typeface="黑体" panose="02010609060101010101" pitchFamily="49" charset="-122"/>
                <a:ea typeface="黑体" panose="02010609060101010101" pitchFamily="49" charset="-122"/>
              </a:rPr>
              <a:t>但是，股权转让要双重征税。</a:t>
            </a:r>
          </a:p>
          <a:p>
            <a:pPr lvl="0" algn="l" eaLnBrk="1" hangingPunct="1">
              <a:lnSpc>
                <a:spcPct val="130000"/>
              </a:lnSpc>
            </a:pPr>
            <a:r>
              <a:rPr lang="zh-CN" altLang="en-US" sz="2400" dirty="0">
                <a:solidFill>
                  <a:schemeClr val="hlink"/>
                </a:solidFill>
                <a:latin typeface="黑体" panose="02010609060101010101" pitchFamily="49" charset="-122"/>
                <a:ea typeface="黑体" panose="02010609060101010101" pitchFamily="49" charset="-122"/>
              </a:rPr>
              <a:t>直接架构：股权转让好，只交个人所得税，不</a:t>
            </a:r>
            <a:r>
              <a:rPr lang="zh-CN" altLang="en-US" sz="2400" b="1" dirty="0">
                <a:solidFill>
                  <a:schemeClr val="bg2"/>
                </a:solidFill>
                <a:ea typeface="宋体" panose="02010600030101010101" pitchFamily="2" charset="-122"/>
              </a:rPr>
              <a:t>需要缴纳企业所得税</a:t>
            </a:r>
            <a:r>
              <a:rPr lang="zh-CN" altLang="en-US" sz="2400" b="1" dirty="0">
                <a:solidFill>
                  <a:schemeClr val="accent2"/>
                </a:solidFill>
                <a:ea typeface="宋体" panose="02010600030101010101" pitchFamily="2" charset="-122"/>
              </a:rPr>
              <a:t>，</a:t>
            </a:r>
            <a:r>
              <a:rPr lang="zh-CN" altLang="en-US" sz="2400" dirty="0">
                <a:solidFill>
                  <a:schemeClr val="hlink"/>
                </a:solidFill>
                <a:latin typeface="黑体" panose="02010609060101010101" pitchFamily="49" charset="-122"/>
                <a:ea typeface="黑体" panose="02010609060101010101" pitchFamily="49" charset="-122"/>
              </a:rPr>
              <a:t>不会重复征税，税负低。</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4338"/>
                                        </p:tgtEl>
                                        <p:attrNameLst>
                                          <p:attrName>style.visibility</p:attrName>
                                        </p:attrNameLst>
                                      </p:cBhvr>
                                      <p:to>
                                        <p:strVal val="visible"/>
                                      </p:to>
                                    </p:set>
                                    <p:anim calcmode="lin" valueType="num">
                                      <p:cBhvr>
                                        <p:cTn id="7" dur="1000" fill="hold"/>
                                        <p:tgtEl>
                                          <p:spTgt spid="14338"/>
                                        </p:tgtEl>
                                        <p:attrNameLst>
                                          <p:attrName>ppt_x</p:attrName>
                                        </p:attrNameLst>
                                      </p:cBhvr>
                                      <p:tavLst>
                                        <p:tav tm="0">
                                          <p:val>
                                            <p:strVal val="#ppt_x-.2"/>
                                          </p:val>
                                        </p:tav>
                                        <p:tav tm="100000">
                                          <p:val>
                                            <p:strVal val="#ppt_x"/>
                                          </p:val>
                                        </p:tav>
                                      </p:tavLst>
                                    </p:anim>
                                    <p:anim calcmode="lin" valueType="num">
                                      <p:cBhvr>
                                        <p:cTn id="8" dur="1000" fill="hold"/>
                                        <p:tgtEl>
                                          <p:spTgt spid="143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8"/>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14339">
                                            <p:txEl>
                                              <p:pRg st="0" end="0"/>
                                            </p:txEl>
                                          </p:spTgt>
                                        </p:tgtEl>
                                        <p:attrNameLst>
                                          <p:attrName>style.visibility</p:attrName>
                                        </p:attrNameLst>
                                      </p:cBhvr>
                                      <p:to>
                                        <p:strVal val="visible"/>
                                      </p:to>
                                    </p:set>
                                    <p:animEffect transition="in" filter="fade">
                                      <p:cBhvr>
                                        <p:cTn id="14" dur="500"/>
                                        <p:tgtEl>
                                          <p:spTgt spid="14339">
                                            <p:txEl>
                                              <p:pRg st="0" end="0"/>
                                            </p:txEl>
                                          </p:spTgt>
                                        </p:tgtEl>
                                      </p:cBhvr>
                                    </p:animEffect>
                                    <p:anim calcmode="lin" valueType="num">
                                      <p:cBhvr>
                                        <p:cTn id="15"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433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14339">
                                            <p:txEl>
                                              <p:pRg st="1" end="1"/>
                                            </p:txEl>
                                          </p:spTgt>
                                        </p:tgtEl>
                                        <p:attrNameLst>
                                          <p:attrName>style.visibility</p:attrName>
                                        </p:attrNameLst>
                                      </p:cBhvr>
                                      <p:to>
                                        <p:strVal val="visible"/>
                                      </p:to>
                                    </p:set>
                                    <p:animEffect transition="in" filter="fade">
                                      <p:cBhvr>
                                        <p:cTn id="21" dur="500"/>
                                        <p:tgtEl>
                                          <p:spTgt spid="14339">
                                            <p:txEl>
                                              <p:pRg st="1" end="1"/>
                                            </p:txEl>
                                          </p:spTgt>
                                        </p:tgtEl>
                                      </p:cBhvr>
                                    </p:animEffect>
                                    <p:anim calcmode="lin" valueType="num">
                                      <p:cBhvr>
                                        <p:cTn id="22"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433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fill="hold" grpId="0" nodeType="clickEffect">
                                  <p:stCondLst>
                                    <p:cond delay="0"/>
                                  </p:stCondLst>
                                  <p:childTnLst>
                                    <p:set>
                                      <p:cBhvr>
                                        <p:cTn id="27" dur="indefinite" fill="hold">
                                          <p:stCondLst>
                                            <p:cond delay="0"/>
                                          </p:stCondLst>
                                        </p:cTn>
                                        <p:tgtEl>
                                          <p:spTgt spid="14339">
                                            <p:txEl>
                                              <p:pRg st="2" end="2"/>
                                            </p:txEl>
                                          </p:spTgt>
                                        </p:tgtEl>
                                        <p:attrNameLst>
                                          <p:attrName>style.visibility</p:attrName>
                                        </p:attrNameLst>
                                      </p:cBhvr>
                                      <p:to>
                                        <p:strVal val="visible"/>
                                      </p:to>
                                    </p:set>
                                    <p:animEffect transition="in" filter="fade">
                                      <p:cBhvr>
                                        <p:cTn id="28" dur="500"/>
                                        <p:tgtEl>
                                          <p:spTgt spid="14339">
                                            <p:txEl>
                                              <p:pRg st="2" end="2"/>
                                            </p:txEl>
                                          </p:spTgt>
                                        </p:tgtEl>
                                      </p:cBhvr>
                                    </p:animEffect>
                                    <p:anim calcmode="lin" valueType="num">
                                      <p:cBhvr>
                                        <p:cTn id="2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433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indefinite" fill="hold">
                                          <p:stCondLst>
                                            <p:cond delay="0"/>
                                          </p:stCondLst>
                                        </p:cTn>
                                        <p:tgtEl>
                                          <p:spTgt spid="14339">
                                            <p:txEl>
                                              <p:pRg st="3" end="3"/>
                                            </p:txEl>
                                          </p:spTgt>
                                        </p:tgtEl>
                                        <p:attrNameLst>
                                          <p:attrName>style.visibility</p:attrName>
                                        </p:attrNameLst>
                                      </p:cBhvr>
                                      <p:to>
                                        <p:strVal val="visible"/>
                                      </p:to>
                                    </p:set>
                                    <p:animEffect transition="in" filter="fade">
                                      <p:cBhvr>
                                        <p:cTn id="35" dur="500"/>
                                        <p:tgtEl>
                                          <p:spTgt spid="14339">
                                            <p:txEl>
                                              <p:pRg st="3" end="3"/>
                                            </p:txEl>
                                          </p:spTgt>
                                        </p:tgtEl>
                                      </p:cBhvr>
                                    </p:animEffect>
                                    <p:anim calcmode="lin" valueType="num">
                                      <p:cBhvr>
                                        <p:cTn id="36"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433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0" presetClass="entr" presetSubtype="0" fill="hold" grpId="0" nodeType="clickEffect">
                                  <p:stCondLst>
                                    <p:cond delay="0"/>
                                  </p:stCondLst>
                                  <p:childTnLst>
                                    <p:set>
                                      <p:cBhvr>
                                        <p:cTn id="41" dur="indefinite" fill="hold">
                                          <p:stCondLst>
                                            <p:cond delay="0"/>
                                          </p:stCondLst>
                                        </p:cTn>
                                        <p:tgtEl>
                                          <p:spTgt spid="14339">
                                            <p:txEl>
                                              <p:pRg st="4" end="4"/>
                                            </p:txEl>
                                          </p:spTgt>
                                        </p:tgtEl>
                                        <p:attrNameLst>
                                          <p:attrName>style.visibility</p:attrName>
                                        </p:attrNameLst>
                                      </p:cBhvr>
                                      <p:to>
                                        <p:strVal val="visible"/>
                                      </p:to>
                                    </p:set>
                                    <p:animEffect transition="in" filter="fade">
                                      <p:cBhvr>
                                        <p:cTn id="42" dur="500"/>
                                        <p:tgtEl>
                                          <p:spTgt spid="14339">
                                            <p:txEl>
                                              <p:pRg st="4" end="4"/>
                                            </p:txEl>
                                          </p:spTgt>
                                        </p:tgtEl>
                                      </p:cBhvr>
                                    </p:animEffect>
                                    <p:anim calcmode="lin" valueType="num">
                                      <p:cBhvr>
                                        <p:cTn id="43"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433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p:bldP spid="14339"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vert="horz" wrap="square" lIns="91440" tIns="45720" rIns="91440" bIns="45720" anchor="b"/>
          <a:lstStyle/>
          <a:p>
            <a:endParaRPr lang="zh-CN" altLang="en-US" dirty="0"/>
          </a:p>
        </p:txBody>
      </p:sp>
      <p:sp>
        <p:nvSpPr>
          <p:cNvPr id="102403" name="内容占位符 2"/>
          <p:cNvSpPr>
            <a:spLocks noGrp="1"/>
          </p:cNvSpPr>
          <p:nvPr>
            <p:ph idx="1"/>
          </p:nvPr>
        </p:nvSpPr>
        <p:spPr/>
        <p:txBody>
          <a:bodyPr vert="horz" wrap="square" lIns="91440" tIns="45720" rIns="91440" bIns="45720" anchor="t"/>
          <a:lstStyle/>
          <a:p>
            <a:pPr>
              <a:buNone/>
            </a:pPr>
            <a:r>
              <a:rPr lang="zh-CN" altLang="en-US" sz="3200" dirty="0"/>
              <a:t>   可见，交易时附带了极为严格的业绩承诺条件，如果不能实现业绩承诺，</a:t>
            </a:r>
            <a:r>
              <a:rPr lang="zh-CN" altLang="en-US" sz="3200" dirty="0">
                <a:solidFill>
                  <a:srgbClr val="FF0000"/>
                </a:solidFill>
              </a:rPr>
              <a:t>西藏吉奥高</a:t>
            </a:r>
            <a:r>
              <a:rPr lang="zh-CN" altLang="en-US" sz="3200" dirty="0"/>
              <a:t>不但所持有的公司股票要被</a:t>
            </a:r>
            <a:r>
              <a:rPr lang="zh-CN" altLang="en-US" sz="3200" dirty="0">
                <a:solidFill>
                  <a:srgbClr val="FF0000"/>
                </a:solidFill>
              </a:rPr>
              <a:t>强制回购注销</a:t>
            </a:r>
            <a:r>
              <a:rPr lang="zh-CN" altLang="en-US" sz="3200" dirty="0"/>
              <a:t>，价值不足的部分西藏吉奥高的实际控制人刘坤芳教授个人及担保方还要承担无限连带责任。 </a:t>
            </a:r>
          </a:p>
          <a:p>
            <a:endParaRPr lang="zh-CN" altLang="en-US" dirty="0"/>
          </a:p>
        </p:txBody>
      </p:sp>
      <p:sp>
        <p:nvSpPr>
          <p:cNvPr id="10240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110</a:t>
            </a:fld>
            <a:endParaRPr lang="en-US" altLang="zh-CN" sz="12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vert="horz" wrap="square" lIns="91440" tIns="45720" rIns="91440" bIns="45720" anchor="b"/>
          <a:lstStyle/>
          <a:p>
            <a:r>
              <a:rPr lang="en-US" altLang="zh-CN" sz="2800" dirty="0">
                <a:solidFill>
                  <a:srgbClr val="FF0000"/>
                </a:solidFill>
                <a:sym typeface="Arial" panose="020B0604020202020204" pitchFamily="34" charset="0"/>
              </a:rPr>
              <a:t>  </a:t>
            </a:r>
            <a:r>
              <a:rPr lang="zh-CN" altLang="en-US" sz="2800" dirty="0">
                <a:solidFill>
                  <a:srgbClr val="0066FF"/>
                </a:solidFill>
                <a:sym typeface="Arial" panose="020B0604020202020204" pitchFamily="34" charset="0"/>
              </a:rPr>
              <a:t>思考：西藏吉奥高面对股票被</a:t>
            </a:r>
            <a:r>
              <a:rPr lang="zh-CN" altLang="en-US" sz="2800" dirty="0">
                <a:solidFill>
                  <a:srgbClr val="0066FF"/>
                </a:solidFill>
                <a:sym typeface="宋体" panose="02010600030101010101" pitchFamily="2" charset="-122"/>
              </a:rPr>
              <a:t>冻结，</a:t>
            </a:r>
            <a:br>
              <a:rPr lang="zh-CN" altLang="en-US" sz="2800" dirty="0">
                <a:solidFill>
                  <a:srgbClr val="0066FF"/>
                </a:solidFill>
                <a:sym typeface="宋体" panose="02010600030101010101" pitchFamily="2" charset="-122"/>
              </a:rPr>
            </a:br>
            <a:r>
              <a:rPr lang="zh-CN" altLang="en-US" sz="2800" dirty="0">
                <a:solidFill>
                  <a:srgbClr val="0066FF"/>
                </a:solidFill>
                <a:sym typeface="宋体" panose="02010600030101010101" pitchFamily="2" charset="-122"/>
              </a:rPr>
              <a:t>  将如何应对？</a:t>
            </a:r>
            <a:r>
              <a:rPr lang="zh-CN" altLang="en-US" sz="2800" b="1" dirty="0">
                <a:solidFill>
                  <a:srgbClr val="0066FF"/>
                </a:solidFill>
                <a:sym typeface="Arial" panose="020B0604020202020204" pitchFamily="34" charset="0"/>
              </a:rPr>
              <a:t>企业所得税款25330万元</a:t>
            </a:r>
          </a:p>
        </p:txBody>
      </p:sp>
      <p:sp>
        <p:nvSpPr>
          <p:cNvPr id="103427" name="内容占位符 2"/>
          <p:cNvSpPr>
            <a:spLocks noGrp="1"/>
          </p:cNvSpPr>
          <p:nvPr>
            <p:ph idx="1"/>
          </p:nvPr>
        </p:nvSpPr>
        <p:spPr/>
        <p:txBody>
          <a:bodyPr vert="horz" wrap="square" lIns="91440" tIns="45720" rIns="91440" bIns="45720" anchor="t"/>
          <a:lstStyle/>
          <a:p>
            <a:pPr>
              <a:buNone/>
            </a:pPr>
            <a:r>
              <a:rPr lang="zh-CN" altLang="en-US" sz="2000" dirty="0"/>
              <a:t>     三、股权拍卖后的税务处理</a:t>
            </a:r>
          </a:p>
          <a:p>
            <a:pPr>
              <a:buNone/>
            </a:pPr>
            <a:r>
              <a:rPr lang="zh-CN" altLang="en-US" sz="2000" dirty="0"/>
              <a:t>              西藏国税局本次查封了</a:t>
            </a:r>
            <a:r>
              <a:rPr lang="en-US" altLang="zh-CN" sz="2000" dirty="0"/>
              <a:t>9261</a:t>
            </a:r>
            <a:r>
              <a:rPr lang="zh-CN" altLang="en-US" sz="2000" dirty="0"/>
              <a:t>万股，假若按目前每股</a:t>
            </a:r>
            <a:r>
              <a:rPr lang="en-US" altLang="zh-CN" sz="2000" dirty="0"/>
              <a:t>6</a:t>
            </a:r>
            <a:r>
              <a:rPr lang="zh-CN" altLang="en-US" sz="2000" dirty="0"/>
              <a:t>元的价格全部出售或拍卖，所得约为</a:t>
            </a:r>
            <a:r>
              <a:rPr lang="en-US" altLang="zh-CN" sz="2000" dirty="0"/>
              <a:t>5.5</a:t>
            </a:r>
            <a:r>
              <a:rPr lang="zh-CN" altLang="en-US" sz="2000" dirty="0"/>
              <a:t>亿元，由于西藏吉奥高取得的成本约为每股</a:t>
            </a:r>
            <a:r>
              <a:rPr lang="en-US" altLang="zh-CN" sz="2000" dirty="0"/>
              <a:t>8</a:t>
            </a:r>
            <a:r>
              <a:rPr lang="zh-CN" altLang="en-US" sz="2000" dirty="0"/>
              <a:t>元，将会产生亏损约</a:t>
            </a:r>
            <a:r>
              <a:rPr lang="en-US" altLang="zh-CN" sz="2000" dirty="0"/>
              <a:t>1.8</a:t>
            </a:r>
            <a:r>
              <a:rPr lang="zh-CN" altLang="en-US" sz="2000" dirty="0"/>
              <a:t>亿元。由于西藏吉奥高除持有焦作万方外，无其他经营业务，此亏损只能由其以后出售焦作万方的股票所得来弥补。</a:t>
            </a:r>
          </a:p>
          <a:p>
            <a:pPr>
              <a:buNone/>
            </a:pPr>
            <a:r>
              <a:rPr lang="zh-CN" altLang="en-US" sz="2000" dirty="0"/>
              <a:t>              焦作万方</a:t>
            </a:r>
            <a:r>
              <a:rPr lang="en-US" altLang="zh-CN" sz="2000" dirty="0"/>
              <a:t>10</a:t>
            </a:r>
            <a:r>
              <a:rPr lang="zh-CN" altLang="en-US" sz="2000" dirty="0"/>
              <a:t>月</a:t>
            </a:r>
            <a:r>
              <a:rPr lang="en-US" altLang="zh-CN" sz="2000" dirty="0"/>
              <a:t>22</a:t>
            </a:r>
            <a:r>
              <a:rPr lang="zh-CN" altLang="en-US" sz="2000" dirty="0"/>
              <a:t>日公告称，“</a:t>
            </a:r>
            <a:r>
              <a:rPr lang="zh-CN" altLang="en-US" sz="2000" dirty="0">
                <a:solidFill>
                  <a:srgbClr val="FF0000"/>
                </a:solidFill>
              </a:rPr>
              <a:t>西藏吉奥高表示将针对税务机关冻结股票事项申请行政复议或提起法律诉讼”。</a:t>
            </a:r>
            <a:r>
              <a:rPr lang="zh-CN" altLang="en-US" sz="2000" dirty="0"/>
              <a:t>让我们持续关注后期的涉税事宜以及西藏国税局的进一步动作。</a:t>
            </a:r>
          </a:p>
          <a:p>
            <a:pPr>
              <a:buNone/>
            </a:pPr>
            <a:r>
              <a:rPr lang="zh-CN" altLang="en-US" sz="2000" dirty="0"/>
              <a:t>              再查资料得知，西藏吉奥高的股票刚刚解禁，税务局就立即冻结，也够神速。为西藏税务局点赞！</a:t>
            </a:r>
          </a:p>
          <a:p>
            <a:endParaRPr lang="zh-CN" altLang="en-US" dirty="0"/>
          </a:p>
        </p:txBody>
      </p:sp>
      <p:sp>
        <p:nvSpPr>
          <p:cNvPr id="10342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pPr lvl="0" algn="r" eaLnBrk="1" hangingPunct="1"/>
              <a:t>111</a:t>
            </a:fld>
            <a:endParaRPr lang="en-US" altLang="zh-CN" sz="1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3"/>
          <p:cNvSpPr>
            <a:spLocks noGrp="1"/>
          </p:cNvSpPr>
          <p:nvPr>
            <p:ph type="title"/>
          </p:nvPr>
        </p:nvSpPr>
        <p:spPr/>
        <p:txBody>
          <a:bodyPr vert="horz" wrap="square" lIns="91440" tIns="45720" rIns="91440" bIns="45720" anchor="b"/>
          <a:lstStyle/>
          <a:p>
            <a:r>
              <a:rPr lang="zh-CN" altLang="en-US" b="1" dirty="0">
                <a:solidFill>
                  <a:srgbClr val="FF0000"/>
                </a:solidFill>
                <a:sym typeface="Arial" panose="020B0604020202020204" pitchFamily="34" charset="0"/>
              </a:rPr>
              <a:t>西藏吉奥高的应对措施</a:t>
            </a:r>
            <a:endParaRPr lang="zh-CN" altLang="en-US" dirty="0"/>
          </a:p>
        </p:txBody>
      </p:sp>
      <p:sp>
        <p:nvSpPr>
          <p:cNvPr id="104451" name="内容占位符 4"/>
          <p:cNvSpPr>
            <a:spLocks noGrp="1"/>
          </p:cNvSpPr>
          <p:nvPr>
            <p:ph idx="1"/>
          </p:nvPr>
        </p:nvSpPr>
        <p:spPr/>
        <p:txBody>
          <a:bodyPr vert="horz" wrap="square" lIns="91440" tIns="45720" rIns="91440" bIns="45720" anchor="t"/>
          <a:lstStyle/>
          <a:p>
            <a:pPr marL="0" indent="0">
              <a:buNone/>
            </a:pPr>
            <a:r>
              <a:rPr lang="zh-CN" altLang="en-US" sz="2400" dirty="0"/>
              <a:t>焦作万方:关于重大诉讼事项的公告 </a:t>
            </a:r>
          </a:p>
          <a:p>
            <a:pPr marL="0" indent="0">
              <a:buNone/>
            </a:pPr>
            <a:r>
              <a:rPr lang="zh-CN" altLang="en-US" sz="2400" dirty="0"/>
              <a:t>公告日期：2015-11-11证券代码：000612   </a:t>
            </a:r>
          </a:p>
          <a:p>
            <a:pPr marL="0" indent="0">
              <a:buNone/>
            </a:pPr>
            <a:r>
              <a:rPr lang="zh-CN" altLang="en-US" sz="2400" dirty="0"/>
              <a:t>公告编号：2015-064</a:t>
            </a:r>
          </a:p>
          <a:p>
            <a:pPr marL="0" indent="0">
              <a:buNone/>
            </a:pPr>
            <a:r>
              <a:rPr lang="zh-CN" altLang="en-US" sz="2400" dirty="0"/>
              <a:t>一、本次诉讼事项受理的基本情况</a:t>
            </a:r>
          </a:p>
          <a:p>
            <a:pPr marL="0" indent="0">
              <a:buNone/>
            </a:pPr>
            <a:r>
              <a:rPr lang="zh-CN" altLang="en-US" sz="2400" dirty="0"/>
              <a:t>    本公司于2015年11月10日收到焦作市中级人民法院(2015)焦民一初字第00021号《传票》、(2015)焦民一初字第00021号《应诉通知书》以及《民事起诉状》等相关法律文书，</a:t>
            </a:r>
            <a:r>
              <a:rPr lang="zh-CN" altLang="en-US" sz="2400" dirty="0">
                <a:solidFill>
                  <a:srgbClr val="FF0000"/>
                </a:solidFill>
              </a:rPr>
              <a:t>焦作市中级人民法院已立案受理原告西藏吉奥高投资控股有限公司(以下简称西藏吉奥高)以“股权转让纠纷”为由对本公司提起的民事诉讼案</a:t>
            </a:r>
            <a:r>
              <a:rPr lang="zh-CN" altLang="en-US" sz="2400" dirty="0"/>
              <a:t>。2015年12月24日15时焦作市中级人民法院将开庭审理此案。</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3"/>
          <p:cNvSpPr>
            <a:spLocks noGrp="1"/>
          </p:cNvSpPr>
          <p:nvPr>
            <p:ph type="title"/>
          </p:nvPr>
        </p:nvSpPr>
        <p:spPr/>
        <p:txBody>
          <a:bodyPr vert="horz" wrap="square" lIns="91440" tIns="45720" rIns="91440" bIns="45720" anchor="b"/>
          <a:lstStyle/>
          <a:p>
            <a:r>
              <a:rPr lang="zh-CN" altLang="en-US" b="1" dirty="0">
                <a:solidFill>
                  <a:srgbClr val="FF0000"/>
                </a:solidFill>
                <a:sym typeface="Arial" panose="020B0604020202020204" pitchFamily="34" charset="0"/>
              </a:rPr>
              <a:t>西藏吉奥高的应对措施</a:t>
            </a:r>
            <a:endParaRPr lang="zh-CN" altLang="en-US" dirty="0"/>
          </a:p>
        </p:txBody>
      </p:sp>
      <p:sp>
        <p:nvSpPr>
          <p:cNvPr id="105475" name="内容占位符 4"/>
          <p:cNvSpPr>
            <a:spLocks noGrp="1"/>
          </p:cNvSpPr>
          <p:nvPr>
            <p:ph idx="1"/>
          </p:nvPr>
        </p:nvSpPr>
        <p:spPr/>
        <p:txBody>
          <a:bodyPr vert="horz" wrap="square" lIns="91440" tIns="45720" rIns="91440" bIns="45720" anchor="t"/>
          <a:lstStyle/>
          <a:p>
            <a:pPr marL="0" indent="0">
              <a:buNone/>
            </a:pPr>
            <a:r>
              <a:rPr lang="zh-CN" altLang="en-US" sz="2800" b="1" dirty="0">
                <a:solidFill>
                  <a:srgbClr val="FF0000"/>
                </a:solidFill>
              </a:rPr>
              <a:t>原告</a:t>
            </a:r>
            <a:r>
              <a:rPr lang="en-US" altLang="zh-CN" sz="2800" b="1" dirty="0"/>
              <a:t>(</a:t>
            </a:r>
            <a:r>
              <a:rPr lang="zh-CN" altLang="en-US" sz="2800" b="1" dirty="0">
                <a:solidFill>
                  <a:srgbClr val="FF0000"/>
                </a:solidFill>
                <a:sym typeface="Arial" panose="020B0604020202020204" pitchFamily="34" charset="0"/>
              </a:rPr>
              <a:t>西藏吉奥高</a:t>
            </a:r>
            <a:r>
              <a:rPr lang="en-US" altLang="zh-CN" sz="2800" b="1" dirty="0">
                <a:solidFill>
                  <a:srgbClr val="FF0000"/>
                </a:solidFill>
                <a:sym typeface="Arial" panose="020B0604020202020204" pitchFamily="34" charset="0"/>
              </a:rPr>
              <a:t>)</a:t>
            </a:r>
            <a:r>
              <a:rPr lang="zh-CN" altLang="en-US" sz="2800" b="1" dirty="0"/>
              <a:t>诉讼请求：</a:t>
            </a:r>
          </a:p>
          <a:p>
            <a:pPr marL="0" indent="0">
              <a:buNone/>
            </a:pPr>
            <a:r>
              <a:rPr lang="zh-CN" altLang="en-US" sz="2800" b="1" dirty="0"/>
              <a:t>   1.</a:t>
            </a:r>
            <a:r>
              <a:rPr lang="zh-CN" altLang="en-US" sz="2800" b="1" dirty="0">
                <a:solidFill>
                  <a:srgbClr val="FF0000"/>
                </a:solidFill>
              </a:rPr>
              <a:t>请求判令解除原被告双方于2014年8月15日签订的</a:t>
            </a:r>
            <a:r>
              <a:rPr lang="zh-CN" altLang="en-US" sz="2800" b="1" dirty="0"/>
              <a:t>《拉萨经济技术开发区万吉能源科技有限公司100%股权转让协议》(以下简称</a:t>
            </a:r>
            <a:r>
              <a:rPr lang="zh-CN" altLang="en-US" sz="2800" b="1" dirty="0">
                <a:solidFill>
                  <a:srgbClr val="FF0000"/>
                </a:solidFill>
              </a:rPr>
              <a:t>股权转让协议</a:t>
            </a:r>
            <a:r>
              <a:rPr lang="zh-CN" altLang="en-US" sz="2800" b="1" dirty="0"/>
              <a:t>)。</a:t>
            </a:r>
          </a:p>
          <a:p>
            <a:pPr marL="0" indent="0">
              <a:buNone/>
            </a:pPr>
            <a:r>
              <a:rPr lang="zh-CN" altLang="en-US" sz="2800" b="1" dirty="0"/>
              <a:t>    2. 请求判令</a:t>
            </a:r>
            <a:r>
              <a:rPr lang="zh-CN" altLang="en-US" sz="2800" b="1" dirty="0">
                <a:solidFill>
                  <a:srgbClr val="FF0000"/>
                </a:solidFill>
              </a:rPr>
              <a:t>被告</a:t>
            </a:r>
            <a:r>
              <a:rPr lang="en-US" altLang="zh-CN" sz="2800" b="1" dirty="0">
                <a:solidFill>
                  <a:srgbClr val="FF0000"/>
                </a:solidFill>
              </a:rPr>
              <a:t>(</a:t>
            </a:r>
            <a:r>
              <a:rPr lang="zh-CN" altLang="en-US" sz="2800" b="1" dirty="0">
                <a:solidFill>
                  <a:srgbClr val="FF0000"/>
                </a:solidFill>
                <a:sym typeface="Arial" panose="020B0604020202020204" pitchFamily="34" charset="0"/>
              </a:rPr>
              <a:t>焦作万方</a:t>
            </a:r>
            <a:r>
              <a:rPr lang="en-US" altLang="zh-CN" sz="2800" b="1" dirty="0">
                <a:solidFill>
                  <a:srgbClr val="FF0000"/>
                </a:solidFill>
                <a:sym typeface="Arial" panose="020B0604020202020204" pitchFamily="34" charset="0"/>
              </a:rPr>
              <a:t>)</a:t>
            </a:r>
            <a:r>
              <a:rPr lang="zh-CN" altLang="en-US" sz="2800" b="1" dirty="0"/>
              <a:t>按照股权转让时以2014年7月31日为基准日审计确认的原状，</a:t>
            </a:r>
          </a:p>
          <a:p>
            <a:pPr marL="0" indent="0">
              <a:buNone/>
            </a:pPr>
            <a:r>
              <a:rPr lang="zh-CN" altLang="en-US" sz="2800" b="1" dirty="0"/>
              <a:t>将拉萨经济技术开发区万吉能源科技有限公司(以下简称</a:t>
            </a:r>
            <a:r>
              <a:rPr lang="zh-CN" altLang="en-US" sz="2800" b="1" dirty="0">
                <a:solidFill>
                  <a:srgbClr val="FF0000"/>
                </a:solidFill>
              </a:rPr>
              <a:t>万吉能源)100%股权交付给原告</a:t>
            </a:r>
            <a:r>
              <a:rPr lang="zh-CN" altLang="en-US" sz="2800" b="1" dirty="0"/>
              <a:t>。</a:t>
            </a:r>
          </a:p>
          <a:p>
            <a:pPr marL="0" indent="0">
              <a:buNone/>
            </a:pPr>
            <a:r>
              <a:rPr lang="zh-CN" altLang="en-US" sz="2400" b="1" dirty="0"/>
              <a:t>   </a:t>
            </a:r>
            <a:endParaRPr lang="zh-CN" altLang="en-US"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3"/>
          <p:cNvSpPr>
            <a:spLocks noGrp="1"/>
          </p:cNvSpPr>
          <p:nvPr>
            <p:ph type="title"/>
          </p:nvPr>
        </p:nvSpPr>
        <p:spPr/>
        <p:txBody>
          <a:bodyPr vert="horz" wrap="square" lIns="91440" tIns="45720" rIns="91440" bIns="45720" anchor="b"/>
          <a:lstStyle/>
          <a:p>
            <a:endParaRPr lang="zh-CN" altLang="en-US" dirty="0"/>
          </a:p>
        </p:txBody>
      </p:sp>
      <p:sp>
        <p:nvSpPr>
          <p:cNvPr id="106499" name="内容占位符 4"/>
          <p:cNvSpPr>
            <a:spLocks noGrp="1"/>
          </p:cNvSpPr>
          <p:nvPr>
            <p:ph idx="1"/>
          </p:nvPr>
        </p:nvSpPr>
        <p:spPr/>
        <p:txBody>
          <a:bodyPr vert="horz" wrap="square" lIns="91440" tIns="45720" rIns="91440" bIns="45720" anchor="t"/>
          <a:lstStyle/>
          <a:p>
            <a:pPr marL="0" indent="0">
              <a:buNone/>
            </a:pPr>
            <a:r>
              <a:rPr lang="zh-CN" altLang="en-US" sz="2400" dirty="0"/>
              <a:t>二、有关本案的基本情况</a:t>
            </a:r>
          </a:p>
          <a:p>
            <a:pPr marL="0" indent="0">
              <a:buNone/>
            </a:pPr>
            <a:r>
              <a:rPr lang="zh-CN" altLang="en-US" sz="2400" dirty="0"/>
              <a:t>    本公司于2014年8月15日与原告签署了《股权转让协议》，</a:t>
            </a:r>
            <a:r>
              <a:rPr lang="zh-CN" altLang="en-US" sz="2400" dirty="0">
                <a:solidFill>
                  <a:srgbClr val="FF0000"/>
                </a:solidFill>
              </a:rPr>
              <a:t>本公司以17亿元人民币受让万吉能源100%股权。</a:t>
            </a:r>
            <a:r>
              <a:rPr lang="zh-CN" altLang="en-US" sz="2400" dirty="0"/>
              <a:t>同时，协议约定</a:t>
            </a:r>
            <a:r>
              <a:rPr lang="zh-CN" altLang="en-US" sz="4400" dirty="0">
                <a:solidFill>
                  <a:srgbClr val="0000FF"/>
                </a:solidFill>
              </a:rPr>
              <a:t>原告承诺</a:t>
            </a:r>
            <a:r>
              <a:rPr lang="zh-CN" altLang="en-US" sz="2400" dirty="0"/>
              <a:t>万吉能源公司2014年度、2015年度、2016年度和2017年度实现净利润和经营活动产生的现金净额分别不低于人民币</a:t>
            </a:r>
            <a:r>
              <a:rPr lang="zh-CN" altLang="en-US" sz="2400" dirty="0">
                <a:solidFill>
                  <a:srgbClr val="FF0000"/>
                </a:solidFill>
              </a:rPr>
              <a:t>3000万元、35000万元、50000万元和82000万元。</a:t>
            </a:r>
          </a:p>
          <a:p>
            <a:pPr marL="0" indent="0">
              <a:buNone/>
            </a:pPr>
            <a:r>
              <a:rPr lang="zh-CN" altLang="en-US" sz="2400" dirty="0">
                <a:solidFill>
                  <a:srgbClr val="FF0000"/>
                </a:solidFill>
              </a:rPr>
              <a:t>西</a:t>
            </a:r>
            <a:r>
              <a:rPr lang="zh-CN" altLang="en-US" sz="2400" dirty="0"/>
              <a:t>藏吉奥高按照协议要求有权质押所持有的部分本公司股份，以筹集资金专项用于缴纳因出售万吉能源资产所产生的企业所得税纳税义务，</a:t>
            </a:r>
            <a:r>
              <a:rPr lang="zh-CN" altLang="en-US" sz="2400" dirty="0">
                <a:solidFill>
                  <a:srgbClr val="FF0000"/>
                </a:solidFill>
              </a:rPr>
              <a:t>西藏吉奥高根据质押股票的比例最高不得超过其所持股票总额的25%。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3"/>
          <p:cNvSpPr>
            <a:spLocks noGrp="1"/>
          </p:cNvSpPr>
          <p:nvPr>
            <p:ph type="title"/>
          </p:nvPr>
        </p:nvSpPr>
        <p:spPr/>
        <p:txBody>
          <a:bodyPr vert="horz" wrap="square" lIns="91440" tIns="45720" rIns="91440" bIns="45720" anchor="b"/>
          <a:lstStyle/>
          <a:p>
            <a:endParaRPr lang="zh-CN" altLang="en-US" dirty="0"/>
          </a:p>
        </p:txBody>
      </p:sp>
      <p:sp>
        <p:nvSpPr>
          <p:cNvPr id="107523" name="内容占位符 4"/>
          <p:cNvSpPr>
            <a:spLocks noGrp="1"/>
          </p:cNvSpPr>
          <p:nvPr>
            <p:ph idx="1"/>
          </p:nvPr>
        </p:nvSpPr>
        <p:spPr/>
        <p:txBody>
          <a:bodyPr vert="horz" wrap="square" lIns="91440" tIns="45720" rIns="91440" bIns="45720" anchor="t"/>
          <a:lstStyle/>
          <a:p>
            <a:pPr marL="0" indent="0">
              <a:buNone/>
            </a:pPr>
            <a:r>
              <a:rPr lang="zh-CN" altLang="en-US" sz="2400" b="1" dirty="0"/>
              <a:t>原告认为，协议签署后的客观情况与原被告双方订立该协议时已经发生了重大变化，</a:t>
            </a:r>
            <a:r>
              <a:rPr lang="zh-CN" altLang="en-US" sz="2400" b="1" dirty="0">
                <a:solidFill>
                  <a:srgbClr val="FF0000"/>
                </a:solidFill>
              </a:rPr>
              <a:t>国际油价大幅下跌</a:t>
            </a:r>
            <a:r>
              <a:rPr lang="zh-CN" altLang="en-US" sz="2400" b="1" dirty="0"/>
              <a:t>，万吉能源生产经营深受影响，</a:t>
            </a:r>
            <a:r>
              <a:rPr lang="zh-CN" altLang="en-US" sz="4800" b="1" dirty="0">
                <a:solidFill>
                  <a:srgbClr val="0000FF"/>
                </a:solidFill>
              </a:rPr>
              <a:t>导致原告承诺的利润额已经确定无法实现；</a:t>
            </a:r>
          </a:p>
          <a:p>
            <a:pPr marL="0" indent="0">
              <a:buNone/>
            </a:pPr>
            <a:r>
              <a:rPr lang="zh-CN" altLang="en-US" sz="2400" b="1" dirty="0"/>
              <a:t>原告认为，被告违反约定，</a:t>
            </a:r>
            <a:r>
              <a:rPr lang="zh-CN" altLang="en-US" sz="2400" b="1" dirty="0">
                <a:solidFill>
                  <a:srgbClr val="0000FF"/>
                </a:solidFill>
              </a:rPr>
              <a:t>禁止原告质押股票进行融资，用于缴纳因转让股权而应产生的</a:t>
            </a:r>
            <a:r>
              <a:rPr lang="zh-CN" altLang="en-US" sz="2400" b="1" dirty="0">
                <a:solidFill>
                  <a:srgbClr val="FF0000"/>
                </a:solidFill>
              </a:rPr>
              <a:t>企业所得税款25330万元，导致原告被国税部门处以强制执行，并被冻结了持有被告股票，</a:t>
            </a:r>
            <a:r>
              <a:rPr lang="zh-CN" altLang="en-US" sz="2400" b="1" dirty="0">
                <a:solidFill>
                  <a:srgbClr val="0000FF"/>
                </a:solidFill>
              </a:rPr>
              <a:t>该种行为已经构成违约。</a:t>
            </a:r>
          </a:p>
          <a:p>
            <a:pPr marL="0" indent="0">
              <a:buNone/>
            </a:pPr>
            <a:r>
              <a:rPr lang="zh-CN" altLang="en-US" sz="2400" b="1" dirty="0"/>
              <a:t>如仍然继续履行该合同，必然导致不公平的结果出现，有违双方订立协议时的初衷。</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3"/>
          <p:cNvSpPr>
            <a:spLocks noGrp="1"/>
          </p:cNvSpPr>
          <p:nvPr>
            <p:ph type="title"/>
          </p:nvPr>
        </p:nvSpPr>
        <p:spPr/>
        <p:txBody>
          <a:bodyPr vert="horz" wrap="square" lIns="91440" tIns="45720" rIns="91440" bIns="45720" anchor="b"/>
          <a:lstStyle/>
          <a:p>
            <a:r>
              <a:rPr lang="zh-CN" altLang="en-US" sz="2400" b="1" dirty="0">
                <a:sym typeface="Arial" panose="020B0604020202020204" pitchFamily="34" charset="0"/>
              </a:rPr>
              <a:t>焦作万方</a:t>
            </a:r>
            <a:r>
              <a:rPr lang="zh-CN" altLang="en-US" sz="2400" b="1" dirty="0">
                <a:solidFill>
                  <a:srgbClr val="FF0000"/>
                </a:solidFill>
                <a:sym typeface="Arial" panose="020B0604020202020204" pitchFamily="34" charset="0"/>
              </a:rPr>
              <a:t>的应对措施：反诉</a:t>
            </a:r>
            <a:br>
              <a:rPr lang="zh-CN" altLang="en-US" sz="2400" b="1" dirty="0">
                <a:solidFill>
                  <a:srgbClr val="FF0000"/>
                </a:solidFill>
                <a:sym typeface="Arial" panose="020B0604020202020204" pitchFamily="34" charset="0"/>
              </a:rPr>
            </a:br>
            <a:r>
              <a:rPr lang="zh-CN" altLang="en-US" sz="2400" b="1" dirty="0">
                <a:sym typeface="Arial" panose="020B0604020202020204" pitchFamily="34" charset="0"/>
              </a:rPr>
              <a:t>关于</a:t>
            </a:r>
            <a:r>
              <a:rPr lang="zh-CN" altLang="en-US" sz="2400" b="1" dirty="0">
                <a:solidFill>
                  <a:srgbClr val="FF0000"/>
                </a:solidFill>
                <a:sym typeface="Arial" panose="020B0604020202020204" pitchFamily="34" charset="0"/>
              </a:rPr>
              <a:t>要求履行合同1元回购</a:t>
            </a:r>
            <a:r>
              <a:rPr lang="zh-CN" altLang="en-US" sz="2400" b="1" dirty="0">
                <a:sym typeface="Arial" panose="020B0604020202020204" pitchFamily="34" charset="0"/>
              </a:rPr>
              <a:t>还是</a:t>
            </a:r>
            <a:r>
              <a:rPr lang="zh-CN" altLang="en-US" sz="2400" b="1" dirty="0">
                <a:solidFill>
                  <a:srgbClr val="FF0000"/>
                </a:solidFill>
                <a:sym typeface="Arial" panose="020B0604020202020204" pitchFamily="34" charset="0"/>
              </a:rPr>
              <a:t>解除合同返还价款</a:t>
            </a:r>
            <a:r>
              <a:rPr lang="zh-CN" altLang="en-US" sz="2400" b="1" dirty="0">
                <a:sym typeface="Arial" panose="020B0604020202020204" pitchFamily="34" charset="0"/>
              </a:rPr>
              <a:t>，将产生两种不同的诉讼结果</a:t>
            </a:r>
            <a:endParaRPr lang="zh-CN" altLang="en-US" sz="2400" dirty="0"/>
          </a:p>
        </p:txBody>
      </p:sp>
      <p:sp>
        <p:nvSpPr>
          <p:cNvPr id="108547" name="内容占位符 4"/>
          <p:cNvSpPr>
            <a:spLocks noGrp="1"/>
          </p:cNvSpPr>
          <p:nvPr>
            <p:ph idx="1"/>
          </p:nvPr>
        </p:nvSpPr>
        <p:spPr/>
        <p:txBody>
          <a:bodyPr vert="horz" wrap="square" lIns="91440" tIns="45720" rIns="91440" bIns="45720" anchor="t"/>
          <a:lstStyle/>
          <a:p>
            <a:pPr marL="0" indent="0">
              <a:buNone/>
            </a:pPr>
            <a:r>
              <a:rPr lang="zh-CN" altLang="en-US" b="1" dirty="0"/>
              <a:t>焦作万方:</a:t>
            </a:r>
          </a:p>
          <a:p>
            <a:pPr marL="0" indent="0">
              <a:buNone/>
            </a:pPr>
            <a:r>
              <a:rPr lang="zh-CN" altLang="en-US" b="1" dirty="0"/>
              <a:t>关于对西藏吉奥高投资控股有限公司提起民事</a:t>
            </a:r>
            <a:r>
              <a:rPr lang="zh-CN" altLang="en-US" b="1" dirty="0">
                <a:solidFill>
                  <a:srgbClr val="FF0000"/>
                </a:solidFill>
              </a:rPr>
              <a:t>反诉及申请财产保全</a:t>
            </a:r>
            <a:r>
              <a:rPr lang="zh-CN" altLang="en-US" b="1" dirty="0"/>
              <a:t>的公告  </a:t>
            </a:r>
          </a:p>
          <a:p>
            <a:pPr marL="0" indent="0">
              <a:buNone/>
            </a:pPr>
            <a:r>
              <a:rPr lang="zh-CN" altLang="en-US" b="1" dirty="0"/>
              <a:t>公告日期：2015-11-18</a:t>
            </a:r>
          </a:p>
          <a:p>
            <a:pPr marL="0" indent="0">
              <a:buNone/>
            </a:pPr>
            <a:r>
              <a:rPr lang="zh-CN" altLang="en-US" b="1" dirty="0"/>
              <a:t>公告编号：2015-065</a:t>
            </a:r>
            <a:r>
              <a:rPr lang="zh-CN" altLang="en-US" b="1" dirty="0">
                <a:sym typeface="Arial" panose="020B0604020202020204" pitchFamily="34" charset="0"/>
              </a:rPr>
              <a:t>关于要求履行合同1元</a:t>
            </a:r>
            <a:endParaRPr lang="zh-CN" altLang="en-US"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3"/>
          <p:cNvSpPr>
            <a:spLocks noGrp="1"/>
          </p:cNvSpPr>
          <p:nvPr>
            <p:ph type="title"/>
          </p:nvPr>
        </p:nvSpPr>
        <p:spPr/>
        <p:txBody>
          <a:bodyPr vert="horz" wrap="square" lIns="91440" tIns="45720" rIns="91440" bIns="45720" anchor="b"/>
          <a:lstStyle/>
          <a:p>
            <a:endParaRPr lang="zh-CN" altLang="en-US" dirty="0"/>
          </a:p>
        </p:txBody>
      </p:sp>
      <p:sp>
        <p:nvSpPr>
          <p:cNvPr id="109571" name="内容占位符 4"/>
          <p:cNvSpPr>
            <a:spLocks noGrp="1"/>
          </p:cNvSpPr>
          <p:nvPr>
            <p:ph idx="1"/>
          </p:nvPr>
        </p:nvSpPr>
        <p:spPr/>
        <p:txBody>
          <a:bodyPr vert="horz" wrap="square" lIns="91440" tIns="45720" rIns="91440" bIns="45720" anchor="t"/>
          <a:lstStyle/>
          <a:p>
            <a:pPr marL="0" indent="0">
              <a:buNone/>
            </a:pPr>
            <a:r>
              <a:rPr lang="zh-CN" altLang="en-US" sz="2400" b="1" dirty="0"/>
              <a:t>一、本公司反诉请求</a:t>
            </a:r>
          </a:p>
          <a:p>
            <a:pPr marL="0" indent="0">
              <a:buNone/>
            </a:pPr>
            <a:r>
              <a:rPr lang="zh-CN" altLang="en-US" sz="2400" b="1" dirty="0"/>
              <a:t>   1.请求西藏吉奥高按照实收</a:t>
            </a:r>
            <a:r>
              <a:rPr lang="zh-CN" altLang="en-US" sz="2400" b="1" dirty="0">
                <a:solidFill>
                  <a:srgbClr val="FF0000"/>
                </a:solidFill>
              </a:rPr>
              <a:t>金额全额返还本公司</a:t>
            </a:r>
            <a:r>
              <a:rPr lang="zh-CN" altLang="en-US" sz="2400" b="1" dirty="0"/>
              <a:t>依据《拉萨经济技术开发区万吉能源科技有限公司100%股权转让协议》(以下简称股权转让协议)</a:t>
            </a:r>
            <a:r>
              <a:rPr lang="zh-CN" altLang="en-US" sz="2400" b="1" dirty="0">
                <a:solidFill>
                  <a:srgbClr val="FF0000"/>
                </a:solidFill>
              </a:rPr>
              <a:t>支付的转让价款；</a:t>
            </a:r>
          </a:p>
          <a:p>
            <a:pPr marL="0" indent="0">
              <a:buNone/>
            </a:pPr>
            <a:r>
              <a:rPr lang="zh-CN" altLang="en-US" sz="2400" b="1" dirty="0"/>
              <a:t>   2.要求西藏吉奥高赔偿本公司转让价款自支付日2014年9月30日至2015年10月31日期间按银行同期贷款利率计算的</a:t>
            </a:r>
            <a:r>
              <a:rPr lang="zh-CN" altLang="en-US" sz="2400" b="1" dirty="0">
                <a:solidFill>
                  <a:srgbClr val="FF0000"/>
                </a:solidFill>
              </a:rPr>
              <a:t>利息损失9846.07万元</a:t>
            </a:r>
            <a:r>
              <a:rPr lang="zh-CN" altLang="en-US" sz="2400" b="1" dirty="0"/>
              <a:t>，2015年11月1日之后的利息计算至转让价款实际返还之日；</a:t>
            </a:r>
          </a:p>
          <a:p>
            <a:pPr marL="0" indent="0">
              <a:buNone/>
            </a:pPr>
            <a:r>
              <a:rPr lang="zh-CN" altLang="en-US" sz="2400" b="1" dirty="0"/>
              <a:t>  3.诉讼费用由西藏吉奥高承担。</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3"/>
          <p:cNvSpPr>
            <a:spLocks noGrp="1"/>
          </p:cNvSpPr>
          <p:nvPr>
            <p:ph type="title"/>
          </p:nvPr>
        </p:nvSpPr>
        <p:spPr/>
        <p:txBody>
          <a:bodyPr vert="horz" wrap="square" lIns="91440" tIns="45720" rIns="91440" bIns="45720" anchor="b"/>
          <a:lstStyle/>
          <a:p>
            <a:endParaRPr lang="zh-CN" altLang="en-US" dirty="0"/>
          </a:p>
        </p:txBody>
      </p:sp>
      <p:sp>
        <p:nvSpPr>
          <p:cNvPr id="110595" name="内容占位符 4"/>
          <p:cNvSpPr>
            <a:spLocks noGrp="1"/>
          </p:cNvSpPr>
          <p:nvPr>
            <p:ph idx="1"/>
          </p:nvPr>
        </p:nvSpPr>
        <p:spPr/>
        <p:txBody>
          <a:bodyPr vert="horz" wrap="square" lIns="91440" tIns="45720" rIns="91440" bIns="45720" anchor="t"/>
          <a:lstStyle/>
          <a:p>
            <a:pPr marL="0" indent="0">
              <a:buNone/>
            </a:pPr>
            <a:r>
              <a:rPr lang="zh-CN" altLang="en-US" sz="2400" b="1" dirty="0"/>
              <a:t>二、诉讼保全情况</a:t>
            </a:r>
          </a:p>
          <a:p>
            <a:pPr marL="0" indent="0">
              <a:buNone/>
            </a:pPr>
            <a:r>
              <a:rPr lang="zh-CN" altLang="en-US" sz="2400" b="1" dirty="0"/>
              <a:t>   经本公司申请，焦作中院做出(2015)焦民一初字第00021号《民事裁定书》，裁定冻结、查封西藏吉奥高的下列资产：</a:t>
            </a:r>
          </a:p>
          <a:p>
            <a:pPr marL="0" indent="0">
              <a:buNone/>
            </a:pPr>
            <a:r>
              <a:rPr lang="zh-CN" altLang="en-US" sz="2400" b="1" dirty="0"/>
              <a:t>  (一)冻结西藏吉奥高持有的本公司（证券代码为000612）股票</a:t>
            </a:r>
            <a:r>
              <a:rPr lang="zh-CN" altLang="en-US" sz="2400" b="1" dirty="0">
                <a:solidFill>
                  <a:srgbClr val="FF0000"/>
                </a:solidFill>
              </a:rPr>
              <a:t>21121.6238万股</a:t>
            </a:r>
            <a:r>
              <a:rPr lang="zh-CN" altLang="en-US" sz="2400" b="1" dirty="0"/>
              <a:t>。</a:t>
            </a:r>
          </a:p>
          <a:p>
            <a:pPr marL="0" indent="0">
              <a:buNone/>
            </a:pPr>
            <a:r>
              <a:rPr lang="zh-CN" altLang="en-US" sz="2400" b="1" dirty="0"/>
              <a:t>    (二)冻结西藏吉奥高银行存款42149.72万元或查封、扣押其等额财产。</a:t>
            </a:r>
          </a:p>
          <a:p>
            <a:pPr marL="0" indent="0">
              <a:buNone/>
            </a:pPr>
            <a:r>
              <a:rPr lang="zh-CN" altLang="en-US" sz="2400" b="1" dirty="0"/>
              <a:t>    </a:t>
            </a:r>
            <a:r>
              <a:rPr lang="zh-CN" altLang="en-US" sz="2400" b="1" dirty="0">
                <a:solidFill>
                  <a:srgbClr val="FF0000"/>
                </a:solidFill>
              </a:rPr>
              <a:t>截止2015年11月17日，上述裁定已经执行。</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3"/>
          <p:cNvSpPr>
            <a:spLocks noGrp="1"/>
          </p:cNvSpPr>
          <p:nvPr>
            <p:ph type="title"/>
          </p:nvPr>
        </p:nvSpPr>
        <p:spPr/>
        <p:txBody>
          <a:bodyPr vert="horz" wrap="square" lIns="91440" tIns="45720" rIns="91440" bIns="45720" anchor="b"/>
          <a:lstStyle/>
          <a:p>
            <a:endParaRPr lang="zh-CN" altLang="en-US" dirty="0"/>
          </a:p>
        </p:txBody>
      </p:sp>
      <p:sp>
        <p:nvSpPr>
          <p:cNvPr id="111619" name="内容占位符 4"/>
          <p:cNvSpPr>
            <a:spLocks noGrp="1"/>
          </p:cNvSpPr>
          <p:nvPr>
            <p:ph idx="1"/>
          </p:nvPr>
        </p:nvSpPr>
        <p:spPr/>
        <p:txBody>
          <a:bodyPr vert="horz" wrap="square" lIns="91440" tIns="45720" rIns="91440" bIns="45720" anchor="t"/>
          <a:lstStyle/>
          <a:p>
            <a:pPr marL="0" indent="0">
              <a:buNone/>
            </a:pPr>
            <a:r>
              <a:rPr lang="zh-CN" altLang="en-US" sz="2000" b="1" dirty="0"/>
              <a:t>焦作万方:关于《民事裁定书》执行情况公告   公告日期：2015-11-19      公告编号：2015-068</a:t>
            </a:r>
          </a:p>
          <a:p>
            <a:pPr marL="0" indent="0">
              <a:buNone/>
            </a:pPr>
            <a:r>
              <a:rPr lang="zh-CN" altLang="en-US" sz="2000" b="1" dirty="0"/>
              <a:t>焦作万方铝业股份有限公司关于《民事裁定书》执行情况公告 </a:t>
            </a:r>
          </a:p>
          <a:p>
            <a:pPr marL="0" indent="0">
              <a:buNone/>
            </a:pPr>
            <a:r>
              <a:rPr lang="zh-CN" altLang="en-US" sz="2000" b="1" dirty="0"/>
              <a:t>   2015年11月18日，本公司发布了《公司关于对西藏吉奥高投资控股有限公司提起民事反诉及申请财产保全的公告》。经本公司向焦作市中级人民法院查询，现将焦作市中级人民法院(2015)焦民一初字第00021号《民事裁定书》执行情况公告如下：</a:t>
            </a:r>
          </a:p>
          <a:p>
            <a:pPr marL="0" indent="0">
              <a:buNone/>
            </a:pPr>
            <a:r>
              <a:rPr lang="zh-CN" altLang="en-US" sz="2000" b="1" dirty="0"/>
              <a:t>    一、</a:t>
            </a:r>
            <a:r>
              <a:rPr lang="zh-CN" altLang="en-US" sz="2000" b="1" dirty="0">
                <a:solidFill>
                  <a:srgbClr val="FF0000"/>
                </a:solidFill>
              </a:rPr>
              <a:t>冻结了西藏吉奥高投资控股有限公司持有的本公司股票211,216,238股，其中轮候查封冻结92,614,260股。冻结期限36个月。</a:t>
            </a:r>
          </a:p>
          <a:p>
            <a:pPr marL="0" indent="0">
              <a:buNone/>
            </a:pPr>
            <a:r>
              <a:rPr lang="zh-CN" altLang="en-US" sz="2000" b="1" dirty="0"/>
              <a:t>    二、冻结了西藏吉奥高投资控股有限公司银行存款6.65元。</a:t>
            </a:r>
          </a:p>
          <a:p>
            <a:pPr marL="0" indent="0">
              <a:buNone/>
            </a:pPr>
            <a:r>
              <a:rPr lang="zh-CN" altLang="en-US" sz="2000" b="1" dirty="0"/>
              <a:t>    特此公告。</a:t>
            </a:r>
          </a:p>
          <a:p>
            <a:pPr marL="0" indent="0">
              <a:buNone/>
            </a:pPr>
            <a:r>
              <a:rPr lang="zh-CN" altLang="en-US" sz="2000" b="1" dirty="0"/>
              <a:t>                                           焦作万方铝业股份有限公司董事会</a:t>
            </a:r>
          </a:p>
          <a:p>
            <a:pPr marL="0" indent="0">
              <a:buNone/>
            </a:pPr>
            <a:r>
              <a:rPr lang="zh-CN" altLang="en-US" sz="2000" b="1" dirty="0"/>
              <a:t>                                                 二Ｏ一五年十一月十九日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7411" name="Rectangle 3"/>
          <p:cNvSpPr>
            <a:spLocks noGrp="1"/>
          </p:cNvSpPr>
          <p:nvPr>
            <p:ph type="subTitle"/>
          </p:nvPr>
        </p:nvSpPr>
        <p:spPr>
          <a:xfrm>
            <a:off x="971550" y="1196975"/>
            <a:ext cx="6958013" cy="5041900"/>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125000"/>
              </a:lnSpc>
            </a:pPr>
            <a:r>
              <a:rPr lang="zh-CN" altLang="en-US" sz="2400" b="1" dirty="0">
                <a:ea typeface="宋体" panose="02010600030101010101" pitchFamily="2" charset="-122"/>
              </a:rPr>
              <a:t>总结：</a:t>
            </a:r>
          </a:p>
          <a:p>
            <a:pPr lvl="0" algn="l" eaLnBrk="1" hangingPunct="1">
              <a:lnSpc>
                <a:spcPct val="125000"/>
              </a:lnSpc>
            </a:pPr>
            <a:r>
              <a:rPr lang="zh-CN" altLang="en-US" sz="2400" dirty="0">
                <a:solidFill>
                  <a:srgbClr val="FF5050"/>
                </a:solidFill>
                <a:latin typeface="黑体" panose="02010609060101010101" pitchFamily="49" charset="-122"/>
                <a:ea typeface="黑体" panose="02010609060101010101" pitchFamily="49" charset="-122"/>
              </a:rPr>
              <a:t>间接架构：</a:t>
            </a:r>
            <a:r>
              <a:rPr lang="zh-CN" altLang="en-US" sz="2400" b="1" dirty="0">
                <a:ea typeface="宋体" panose="02010600030101010101" pitchFamily="2" charset="-122"/>
              </a:rPr>
              <a:t>如果公司持股</a:t>
            </a:r>
            <a:r>
              <a:rPr lang="zh-CN" altLang="en-US" sz="2400" b="1" dirty="0">
                <a:solidFill>
                  <a:srgbClr val="FF5050"/>
                </a:solidFill>
                <a:ea typeface="宋体" panose="02010600030101010101" pitchFamily="2" charset="-122"/>
              </a:rPr>
              <a:t>转让后分配给个人</a:t>
            </a:r>
            <a:r>
              <a:rPr lang="zh-CN" altLang="en-US" sz="2400" b="1" dirty="0">
                <a:ea typeface="宋体" panose="02010600030101010101" pitchFamily="2" charset="-122"/>
              </a:rPr>
              <a:t>，</a:t>
            </a:r>
          </a:p>
          <a:p>
            <a:pPr lvl="0" algn="l" eaLnBrk="1" hangingPunct="1">
              <a:lnSpc>
                <a:spcPct val="125000"/>
              </a:lnSpc>
            </a:pPr>
            <a:r>
              <a:rPr lang="zh-CN" altLang="en-US" sz="2400" b="1" dirty="0">
                <a:ea typeface="宋体" panose="02010600030101010101" pitchFamily="2" charset="-122"/>
              </a:rPr>
              <a:t>股票增值收益的</a:t>
            </a:r>
            <a:r>
              <a:rPr lang="zh-CN" altLang="en-US" sz="2400" b="1" dirty="0">
                <a:solidFill>
                  <a:srgbClr val="FF5050"/>
                </a:solidFill>
                <a:ea typeface="宋体" panose="02010600030101010101" pitchFamily="2" charset="-122"/>
              </a:rPr>
              <a:t>40%</a:t>
            </a:r>
            <a:r>
              <a:rPr lang="zh-CN" altLang="en-US" sz="2400" b="1" dirty="0">
                <a:ea typeface="宋体" panose="02010600030101010101" pitchFamily="2" charset="-122"/>
              </a:rPr>
              <a:t>需要交税（25%+（1-25%）*20%）：</a:t>
            </a:r>
            <a:r>
              <a:rPr lang="zh-CN" altLang="en-US" sz="2400" b="1" dirty="0">
                <a:solidFill>
                  <a:srgbClr val="FF5050"/>
                </a:solidFill>
                <a:ea typeface="宋体" panose="02010600030101010101" pitchFamily="2" charset="-122"/>
              </a:rPr>
              <a:t>税负高</a:t>
            </a:r>
          </a:p>
          <a:p>
            <a:pPr lvl="0" algn="l" eaLnBrk="1" hangingPunct="1">
              <a:lnSpc>
                <a:spcPct val="125000"/>
              </a:lnSpc>
            </a:pPr>
            <a:r>
              <a:rPr lang="zh-CN" altLang="en-US" sz="2400" b="1" dirty="0">
                <a:ea typeface="宋体" panose="02010600030101010101" pitchFamily="2" charset="-122"/>
              </a:rPr>
              <a:t>25%为企业所得税，（假设扣除企业所得税后全部向个人分配，征收的个人所得税）</a:t>
            </a:r>
          </a:p>
          <a:p>
            <a:pPr lvl="0" algn="l" eaLnBrk="1" hangingPunct="1">
              <a:lnSpc>
                <a:spcPct val="80000"/>
              </a:lnSpc>
            </a:pPr>
            <a:endParaRPr lang="zh-CN" altLang="en-US" sz="2400" b="1" dirty="0">
              <a:ea typeface="宋体" panose="02010600030101010101" pitchFamily="2" charset="-122"/>
            </a:endParaRPr>
          </a:p>
          <a:p>
            <a:pPr lvl="0" algn="l" eaLnBrk="1" hangingPunct="1">
              <a:lnSpc>
                <a:spcPct val="80000"/>
              </a:lnSpc>
            </a:pPr>
            <a:r>
              <a:rPr lang="zh-CN" altLang="en-US" sz="2400" dirty="0">
                <a:solidFill>
                  <a:srgbClr val="FF5050"/>
                </a:solidFill>
                <a:latin typeface="黑体" panose="02010609060101010101" pitchFamily="49" charset="-122"/>
                <a:ea typeface="黑体" panose="02010609060101010101" pitchFamily="49" charset="-122"/>
              </a:rPr>
              <a:t>直接架构：</a:t>
            </a:r>
            <a:r>
              <a:rPr lang="zh-CN" altLang="en-US" sz="2400" b="1" dirty="0">
                <a:ea typeface="宋体" panose="02010600030101010101" pitchFamily="2" charset="-122"/>
              </a:rPr>
              <a:t>如果</a:t>
            </a:r>
            <a:r>
              <a:rPr lang="zh-CN" altLang="en-US" sz="2400" b="1" dirty="0">
                <a:solidFill>
                  <a:srgbClr val="FF5050"/>
                </a:solidFill>
                <a:ea typeface="宋体" panose="02010600030101010101" pitchFamily="2" charset="-122"/>
              </a:rPr>
              <a:t>个人</a:t>
            </a:r>
            <a:r>
              <a:rPr lang="zh-CN" altLang="en-US" sz="2400" b="1" dirty="0">
                <a:ea typeface="宋体" panose="02010600030101010101" pitchFamily="2" charset="-122"/>
              </a:rPr>
              <a:t>转让限售股，个人股东（大小非）的收益，20%个人所得税，在证券系统完善前，或无法确定原值，按照转让收入15%为原值，实际上就是转让价款的17%（（1-15%）*20%）</a:t>
            </a:r>
          </a:p>
          <a:p>
            <a:pPr lvl="0" algn="l" eaLnBrk="1" hangingPunct="1">
              <a:lnSpc>
                <a:spcPct val="80000"/>
              </a:lnSpc>
            </a:pPr>
            <a:r>
              <a:rPr lang="en-US" altLang="zh-CN" sz="2400" b="1" dirty="0">
                <a:ea typeface="宋体" panose="02010600030101010101" pitchFamily="2" charset="-122"/>
              </a:rPr>
              <a:t>17%--20%</a:t>
            </a:r>
            <a:r>
              <a:rPr lang="zh-CN" altLang="en-US" sz="2400" b="1" dirty="0">
                <a:ea typeface="宋体" panose="02010600030101010101" pitchFamily="2" charset="-122"/>
              </a:rPr>
              <a:t>，</a:t>
            </a:r>
            <a:r>
              <a:rPr lang="zh-CN" altLang="en-US" sz="2400" b="1" dirty="0">
                <a:solidFill>
                  <a:srgbClr val="FF0000"/>
                </a:solidFill>
                <a:ea typeface="宋体" panose="02010600030101010101" pitchFamily="2" charset="-122"/>
              </a:rPr>
              <a:t>税负低</a:t>
            </a:r>
          </a:p>
          <a:p>
            <a:pPr lvl="0" algn="l" eaLnBrk="1" hangingPunct="1">
              <a:lnSpc>
                <a:spcPct val="80000"/>
              </a:lnSpc>
            </a:pPr>
            <a:endParaRPr lang="zh-CN" altLang="en-US" sz="2400" b="1" dirty="0">
              <a:solidFill>
                <a:srgbClr val="FF0000"/>
              </a:solidFill>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7410"/>
                                        </p:tgtEl>
                                        <p:attrNameLst>
                                          <p:attrName>style.visibility</p:attrName>
                                        </p:attrNameLst>
                                      </p:cBhvr>
                                      <p:to>
                                        <p:strVal val="visible"/>
                                      </p:to>
                                    </p:set>
                                    <p:anim calcmode="lin" valueType="num">
                                      <p:cBhvr>
                                        <p:cTn id="7" dur="1000" fill="hold"/>
                                        <p:tgtEl>
                                          <p:spTgt spid="17410"/>
                                        </p:tgtEl>
                                        <p:attrNameLst>
                                          <p:attrName>ppt_x</p:attrName>
                                        </p:attrNameLst>
                                      </p:cBhvr>
                                      <p:tavLst>
                                        <p:tav tm="0">
                                          <p:val>
                                            <p:strVal val="#ppt_x-.2"/>
                                          </p:val>
                                        </p:tav>
                                        <p:tav tm="100000">
                                          <p:val>
                                            <p:strVal val="#ppt_x"/>
                                          </p:val>
                                        </p:tav>
                                      </p:tavLst>
                                    </p:anim>
                                    <p:anim calcmode="lin" valueType="num">
                                      <p:cBhvr>
                                        <p:cTn id="8" dur="1000" fill="hold"/>
                                        <p:tgtEl>
                                          <p:spTgt spid="174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410"/>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17411">
                                            <p:txEl>
                                              <p:pRg st="0" end="0"/>
                                            </p:txEl>
                                          </p:spTgt>
                                        </p:tgtEl>
                                        <p:attrNameLst>
                                          <p:attrName>style.visibility</p:attrName>
                                        </p:attrNameLst>
                                      </p:cBhvr>
                                      <p:to>
                                        <p:strVal val="visible"/>
                                      </p:to>
                                    </p:set>
                                    <p:animEffect transition="in" filter="fade">
                                      <p:cBhvr>
                                        <p:cTn id="14" dur="500"/>
                                        <p:tgtEl>
                                          <p:spTgt spid="17411">
                                            <p:txEl>
                                              <p:pRg st="0" end="0"/>
                                            </p:txEl>
                                          </p:spTgt>
                                        </p:tgtEl>
                                      </p:cBhvr>
                                    </p:animEffect>
                                    <p:anim calcmode="lin" valueType="num">
                                      <p:cBhvr>
                                        <p:cTn id="15"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74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17411">
                                            <p:txEl>
                                              <p:pRg st="1" end="1"/>
                                            </p:txEl>
                                          </p:spTgt>
                                        </p:tgtEl>
                                        <p:attrNameLst>
                                          <p:attrName>style.visibility</p:attrName>
                                        </p:attrNameLst>
                                      </p:cBhvr>
                                      <p:to>
                                        <p:strVal val="visible"/>
                                      </p:to>
                                    </p:set>
                                    <p:animEffect transition="in" filter="fade">
                                      <p:cBhvr>
                                        <p:cTn id="21" dur="500"/>
                                        <p:tgtEl>
                                          <p:spTgt spid="17411">
                                            <p:txEl>
                                              <p:pRg st="1" end="1"/>
                                            </p:txEl>
                                          </p:spTgt>
                                        </p:tgtEl>
                                      </p:cBhvr>
                                    </p:animEffect>
                                    <p:anim calcmode="lin" valueType="num">
                                      <p:cBhvr>
                                        <p:cTn id="2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741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fill="hold" grpId="0" nodeType="clickEffect">
                                  <p:stCondLst>
                                    <p:cond delay="0"/>
                                  </p:stCondLst>
                                  <p:childTnLst>
                                    <p:set>
                                      <p:cBhvr>
                                        <p:cTn id="27" dur="indefinite" fill="hold">
                                          <p:stCondLst>
                                            <p:cond delay="0"/>
                                          </p:stCondLst>
                                        </p:cTn>
                                        <p:tgtEl>
                                          <p:spTgt spid="17411">
                                            <p:txEl>
                                              <p:pRg st="2" end="2"/>
                                            </p:txEl>
                                          </p:spTgt>
                                        </p:tgtEl>
                                        <p:attrNameLst>
                                          <p:attrName>style.visibility</p:attrName>
                                        </p:attrNameLst>
                                      </p:cBhvr>
                                      <p:to>
                                        <p:strVal val="visible"/>
                                      </p:to>
                                    </p:set>
                                    <p:animEffect transition="in" filter="fade">
                                      <p:cBhvr>
                                        <p:cTn id="28" dur="500"/>
                                        <p:tgtEl>
                                          <p:spTgt spid="17411">
                                            <p:txEl>
                                              <p:pRg st="2" end="2"/>
                                            </p:txEl>
                                          </p:spTgt>
                                        </p:tgtEl>
                                      </p:cBhvr>
                                    </p:animEffect>
                                    <p:anim calcmode="lin" valueType="num">
                                      <p:cBhvr>
                                        <p:cTn id="2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741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indefinite" fill="hold">
                                          <p:stCondLst>
                                            <p:cond delay="0"/>
                                          </p:stCondLst>
                                        </p:cTn>
                                        <p:tgtEl>
                                          <p:spTgt spid="17411">
                                            <p:txEl>
                                              <p:pRg st="3" end="3"/>
                                            </p:txEl>
                                          </p:spTgt>
                                        </p:tgtEl>
                                        <p:attrNameLst>
                                          <p:attrName>style.visibility</p:attrName>
                                        </p:attrNameLst>
                                      </p:cBhvr>
                                      <p:to>
                                        <p:strVal val="visible"/>
                                      </p:to>
                                    </p:set>
                                    <p:animEffect transition="in" filter="fade">
                                      <p:cBhvr>
                                        <p:cTn id="35" dur="500"/>
                                        <p:tgtEl>
                                          <p:spTgt spid="17411">
                                            <p:txEl>
                                              <p:pRg st="3" end="3"/>
                                            </p:txEl>
                                          </p:spTgt>
                                        </p:tgtEl>
                                      </p:cBhvr>
                                    </p:animEffect>
                                    <p:anim calcmode="lin" valueType="num">
                                      <p:cBhvr>
                                        <p:cTn id="36"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741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0" presetClass="entr" presetSubtype="0" fill="hold" grpId="0" nodeType="clickEffect">
                                  <p:stCondLst>
                                    <p:cond delay="0"/>
                                  </p:stCondLst>
                                  <p:childTnLst>
                                    <p:set>
                                      <p:cBhvr>
                                        <p:cTn id="41" dur="indefinite" fill="hold">
                                          <p:stCondLst>
                                            <p:cond delay="0"/>
                                          </p:stCondLst>
                                        </p:cTn>
                                        <p:tgtEl>
                                          <p:spTgt spid="17411">
                                            <p:txEl>
                                              <p:pRg st="5" end="5"/>
                                            </p:txEl>
                                          </p:spTgt>
                                        </p:tgtEl>
                                        <p:attrNameLst>
                                          <p:attrName>style.visibility</p:attrName>
                                        </p:attrNameLst>
                                      </p:cBhvr>
                                      <p:to>
                                        <p:strVal val="visible"/>
                                      </p:to>
                                    </p:set>
                                    <p:animEffect transition="in" filter="fade">
                                      <p:cBhvr>
                                        <p:cTn id="42" dur="500"/>
                                        <p:tgtEl>
                                          <p:spTgt spid="17411">
                                            <p:txEl>
                                              <p:pRg st="5" end="5"/>
                                            </p:txEl>
                                          </p:spTgt>
                                        </p:tgtEl>
                                      </p:cBhvr>
                                    </p:animEffect>
                                    <p:anim calcmode="lin" valueType="num">
                                      <p:cBhvr>
                                        <p:cTn id="43"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1741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entr" presetSubtype="0" fill="hold" grpId="0" nodeType="clickEffect">
                                  <p:stCondLst>
                                    <p:cond delay="0"/>
                                  </p:stCondLst>
                                  <p:childTnLst>
                                    <p:set>
                                      <p:cBhvr>
                                        <p:cTn id="48" dur="indefinite" fill="hold">
                                          <p:stCondLst>
                                            <p:cond delay="0"/>
                                          </p:stCondLst>
                                        </p:cTn>
                                        <p:tgtEl>
                                          <p:spTgt spid="17411">
                                            <p:txEl>
                                              <p:pRg st="6" end="6"/>
                                            </p:txEl>
                                          </p:spTgt>
                                        </p:tgtEl>
                                        <p:attrNameLst>
                                          <p:attrName>style.visibility</p:attrName>
                                        </p:attrNameLst>
                                      </p:cBhvr>
                                      <p:to>
                                        <p:strVal val="visible"/>
                                      </p:to>
                                    </p:set>
                                    <p:animEffect transition="in" filter="fade">
                                      <p:cBhvr>
                                        <p:cTn id="49" dur="500"/>
                                        <p:tgtEl>
                                          <p:spTgt spid="17411">
                                            <p:txEl>
                                              <p:pRg st="6" end="6"/>
                                            </p:txEl>
                                          </p:spTgt>
                                        </p:tgtEl>
                                      </p:cBhvr>
                                    </p:animEffect>
                                    <p:anim calcmode="lin" valueType="num">
                                      <p:cBhvr>
                                        <p:cTn id="50"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17411">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p:bldP spid="1741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3"/>
          <p:cNvSpPr>
            <a:spLocks noGrp="1"/>
          </p:cNvSpPr>
          <p:nvPr>
            <p:ph type="title"/>
          </p:nvPr>
        </p:nvSpPr>
        <p:spPr/>
        <p:txBody>
          <a:bodyPr vert="horz" wrap="square" lIns="91440" tIns="45720" rIns="91440" bIns="45720" anchor="b"/>
          <a:lstStyle/>
          <a:p>
            <a:r>
              <a:rPr lang="zh-CN" altLang="en-US" b="1" kern="0">
                <a:ln>
                  <a:noFill/>
                </a:ln>
                <a:solidFill>
                  <a:srgbClr val="FF0000"/>
                </a:solidFill>
                <a:effectLst/>
                <a:uLnTx/>
                <a:uFillTx/>
                <a:latin typeface="+mn-lt"/>
                <a:ea typeface="+mn-ea"/>
                <a:cs typeface="+mn-cs"/>
                <a:sym typeface="+mn-ea"/>
              </a:rPr>
              <a:t>柳梧分局</a:t>
            </a:r>
            <a:r>
              <a:rPr lang="zh-CN" altLang="en-US" b="1" kern="0">
                <a:ln>
                  <a:noFill/>
                </a:ln>
                <a:effectLst/>
                <a:uLnTx/>
                <a:uFillTx/>
                <a:latin typeface="+mn-lt"/>
                <a:ea typeface="+mn-ea"/>
                <a:cs typeface="+mn-cs"/>
                <a:sym typeface="+mn-ea"/>
              </a:rPr>
              <a:t>于</a:t>
            </a:r>
            <a:r>
              <a:rPr lang="zh-CN" altLang="en-US" b="1" kern="0">
                <a:ln w="22225">
                  <a:solidFill>
                    <a:schemeClr val="accent2"/>
                  </a:solidFill>
                  <a:prstDash val="solid"/>
                </a:ln>
                <a:solidFill>
                  <a:schemeClr val="accent2">
                    <a:lumMod val="40000"/>
                    <a:lumOff val="60000"/>
                  </a:schemeClr>
                </a:solidFill>
                <a:effectLst/>
                <a:uLnTx/>
                <a:uFillTx/>
                <a:latin typeface="+mn-lt"/>
                <a:ea typeface="+mn-ea"/>
                <a:cs typeface="+mn-cs"/>
                <a:sym typeface="+mn-ea"/>
              </a:rPr>
              <a:t>2015年11月18日解除了冻结</a:t>
            </a:r>
            <a:endParaRPr lang="zh-CN" altLang="en-US" dirty="0"/>
          </a:p>
        </p:txBody>
      </p:sp>
      <p:sp>
        <p:nvSpPr>
          <p:cNvPr id="5" name="内容占位符 4"/>
          <p:cNvSpPr>
            <a:spLocks noGrp="1"/>
          </p:cNvSpPr>
          <p:nvPr>
            <p:ph idx="1"/>
          </p:nvPr>
        </p:nvSpPr>
        <p:spPr bwMode="auto">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1">
                <a:ln>
                  <a:noFill/>
                </a:ln>
                <a:solidFill>
                  <a:schemeClr val="tx1"/>
                </a:solidFill>
                <a:effectLst/>
                <a:uLnTx/>
                <a:uFillTx/>
                <a:latin typeface="+mn-lt"/>
                <a:ea typeface="+mn-ea"/>
                <a:cs typeface="+mn-cs"/>
              </a:rPr>
              <a:t>焦作万方:关于西藏吉奥高投资控股有限公司所持本公司股权冻结情况变化的公告   公告日期：2015-11-21</a:t>
            </a: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1">
                <a:ln>
                  <a:noFill/>
                </a:ln>
                <a:solidFill>
                  <a:schemeClr val="tx1"/>
                </a:solidFill>
                <a:effectLst/>
                <a:uLnTx/>
                <a:uFillTx/>
                <a:latin typeface="+mn-lt"/>
                <a:ea typeface="+mn-ea"/>
                <a:cs typeface="+mn-cs"/>
              </a:rPr>
              <a:t>         公告编号：2015-069 </a:t>
            </a: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1">
                <a:ln>
                  <a:noFill/>
                </a:ln>
                <a:solidFill>
                  <a:schemeClr val="tx1"/>
                </a:solidFill>
                <a:effectLst/>
                <a:uLnTx/>
                <a:uFillTx/>
                <a:latin typeface="+mn-lt"/>
                <a:ea typeface="+mn-ea"/>
                <a:cs typeface="+mn-cs"/>
              </a:rPr>
              <a:t>     根据中国证券登记结算有限责任公司深圳分公司向本公司提供的股份冻结数据，本公司获知拉萨市国家税务局柳梧新区税务分局(以下简称“</a:t>
            </a:r>
            <a:r>
              <a:rPr kumimoji="0" lang="zh-CN" altLang="en-US" sz="2400" b="1" i="0" u="none" strike="noStrike" kern="0" cap="none" spc="0" normalizeH="0" baseline="0" noProof="1">
                <a:ln>
                  <a:noFill/>
                </a:ln>
                <a:solidFill>
                  <a:srgbClr val="FF0000"/>
                </a:solidFill>
                <a:effectLst/>
                <a:uLnTx/>
                <a:uFillTx/>
                <a:latin typeface="+mn-lt"/>
                <a:ea typeface="+mn-ea"/>
                <a:cs typeface="+mn-cs"/>
              </a:rPr>
              <a:t>柳梧分局</a:t>
            </a:r>
            <a:r>
              <a:rPr kumimoji="0" lang="zh-CN" altLang="en-US" sz="2400" b="1" i="0" u="none" strike="noStrike" kern="0" cap="none" spc="0" normalizeH="0" baseline="0" noProof="1">
                <a:ln>
                  <a:noFill/>
                </a:ln>
                <a:solidFill>
                  <a:schemeClr val="tx1"/>
                </a:solidFill>
                <a:effectLst/>
                <a:uLnTx/>
                <a:uFillTx/>
                <a:latin typeface="+mn-lt"/>
                <a:ea typeface="+mn-ea"/>
                <a:cs typeface="+mn-cs"/>
              </a:rPr>
              <a:t>”)冻结西藏吉奥高投资控股有限公司（以下简称“西藏吉奥高”）持有本公司的92,614,260股股份，于</a:t>
            </a:r>
            <a:r>
              <a:rPr kumimoji="0" lang="zh-CN" altLang="en-US" sz="2400" b="1" i="0" u="none" strike="noStrike" kern="0" cap="none" spc="0" normalizeH="0" baseline="0" noProof="1">
                <a:ln w="22225">
                  <a:solidFill>
                    <a:schemeClr val="accent2"/>
                  </a:solidFill>
                  <a:prstDash val="solid"/>
                </a:ln>
                <a:solidFill>
                  <a:schemeClr val="accent2">
                    <a:lumMod val="40000"/>
                    <a:lumOff val="60000"/>
                  </a:schemeClr>
                </a:solidFill>
                <a:effectLst/>
                <a:uLnTx/>
                <a:uFillTx/>
                <a:latin typeface="+mn-lt"/>
                <a:ea typeface="+mn-ea"/>
                <a:cs typeface="+mn-cs"/>
              </a:rPr>
              <a:t>2015年11月18日解除了冻结。</a:t>
            </a:r>
            <a:r>
              <a:rPr kumimoji="0" lang="zh-CN" altLang="en-US" sz="24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mn-lt"/>
                <a:ea typeface="+mn-ea"/>
                <a:cs typeface="+mn-cs"/>
              </a:rPr>
              <a:t>对此，本公司与西藏吉奥高进行了联系，西藏吉奥高对此进行了确认。该部分股份于</a:t>
            </a:r>
            <a:r>
              <a:rPr kumimoji="0" lang="zh-CN" altLang="en-US" sz="2400" b="1" i="0" u="none" strike="noStrike" kern="0" cap="none" spc="0" normalizeH="0" baseline="0" noProof="1">
                <a:ln>
                  <a:noFill/>
                </a:ln>
                <a:solidFill>
                  <a:schemeClr val="tx1"/>
                </a:solidFill>
                <a:effectLst/>
                <a:uLnTx/>
                <a:uFillTx/>
                <a:latin typeface="+mn-lt"/>
                <a:ea typeface="+mn-ea"/>
                <a:cs typeface="+mn-cs"/>
              </a:rPr>
              <a:t>2015年10月9日被柳梧分局冻结(详细内容请查阅公司于2015年10月13日披露的《公司关于股东股权冻结公告》)。</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3"/>
          <p:cNvSpPr>
            <a:spLocks noGrp="1"/>
          </p:cNvSpPr>
          <p:nvPr>
            <p:ph type="title"/>
          </p:nvPr>
        </p:nvSpPr>
        <p:spPr/>
        <p:txBody>
          <a:bodyPr vert="horz" wrap="square" lIns="91440" tIns="45720" rIns="91440" bIns="45720" anchor="b"/>
          <a:lstStyle/>
          <a:p>
            <a:endParaRPr lang="zh-CN" altLang="en-US" dirty="0"/>
          </a:p>
        </p:txBody>
      </p:sp>
      <p:sp>
        <p:nvSpPr>
          <p:cNvPr id="113667" name="内容占位符 4"/>
          <p:cNvSpPr>
            <a:spLocks noGrp="1"/>
          </p:cNvSpPr>
          <p:nvPr>
            <p:ph idx="1"/>
          </p:nvPr>
        </p:nvSpPr>
        <p:spPr/>
        <p:txBody>
          <a:bodyPr vert="horz" wrap="square" lIns="91440" tIns="45720" rIns="91440" bIns="45720" anchor="t"/>
          <a:lstStyle/>
          <a:p>
            <a:pPr marL="0" indent="0">
              <a:buNone/>
            </a:pPr>
            <a:r>
              <a:rPr lang="zh-CN" altLang="en-US" sz="2000" b="1" dirty="0">
                <a:solidFill>
                  <a:srgbClr val="FF0000"/>
                </a:solidFill>
              </a:rPr>
              <a:t>西藏吉奥高所持有的本公司92,614,260股股份此次被解除冻结后，已被焦作市中级人民法院轮候继续冻结，</a:t>
            </a:r>
            <a:r>
              <a:rPr lang="zh-CN" altLang="en-US" sz="2000" b="1" dirty="0"/>
              <a:t>冻结期限自2015年11月18日至2018年11月17日)(相关内容请查阅公司于2015年11月19日披露的《公司关于股东股权冻结的公告》。</a:t>
            </a:r>
          </a:p>
          <a:p>
            <a:pPr marL="0" indent="0">
              <a:buNone/>
            </a:pPr>
            <a:r>
              <a:rPr lang="zh-CN" altLang="en-US" sz="2000" b="1" dirty="0"/>
              <a:t>     截至本公告日，西藏吉奥高持有本公司有限售条件的流通股共计211,216,238股，占本公司总股本的17.56%，</a:t>
            </a:r>
            <a:r>
              <a:rPr lang="zh-CN" altLang="en-US" sz="2000" b="1" dirty="0">
                <a:solidFill>
                  <a:srgbClr val="FF0000"/>
                </a:solidFill>
              </a:rPr>
              <a:t>其中被焦作市中级人民法院冻结股份数211,216,238股，占其所持本公司股份的100%。</a:t>
            </a:r>
          </a:p>
          <a:p>
            <a:pPr marL="0" indent="0">
              <a:buNone/>
            </a:pPr>
            <a:r>
              <a:rPr lang="zh-CN" altLang="en-US" sz="2000" b="1" dirty="0"/>
              <a:t>    特此公告。</a:t>
            </a:r>
          </a:p>
          <a:p>
            <a:pPr marL="0" indent="0">
              <a:buNone/>
            </a:pPr>
            <a:r>
              <a:rPr lang="zh-CN" altLang="en-US" sz="2000" b="1" dirty="0"/>
              <a:t>                                                  焦作万方铝业股份有限公司</a:t>
            </a:r>
          </a:p>
          <a:p>
            <a:pPr marL="0" indent="0">
              <a:buNone/>
            </a:pPr>
            <a:r>
              <a:rPr lang="zh-CN" altLang="en-US" sz="2000" b="1" dirty="0"/>
              <a:t>                                                            董事会</a:t>
            </a:r>
          </a:p>
          <a:p>
            <a:pPr marL="0" indent="0">
              <a:buNone/>
            </a:pPr>
            <a:r>
              <a:rPr lang="zh-CN" altLang="en-US" sz="2000" b="1" dirty="0"/>
              <a:t>                                                     二Ｏ一五年十一月二十日</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3"/>
          <p:cNvSpPr>
            <a:spLocks noGrp="1"/>
          </p:cNvSpPr>
          <p:nvPr>
            <p:ph type="title"/>
          </p:nvPr>
        </p:nvSpPr>
        <p:spPr/>
        <p:txBody>
          <a:bodyPr vert="horz" wrap="square" lIns="91440" tIns="45720" rIns="91440" bIns="45720" anchor="b"/>
          <a:lstStyle/>
          <a:p>
            <a:r>
              <a:rPr lang="zh-CN" altLang="en-US" dirty="0">
                <a:sym typeface="Arial" panose="020B0604020202020204" pitchFamily="34" charset="0"/>
              </a:rPr>
              <a:t>焦作万方为选择</a:t>
            </a:r>
            <a:r>
              <a:rPr lang="zh-CN" altLang="en-US" b="1" dirty="0">
                <a:sym typeface="Arial" panose="020B0604020202020204" pitchFamily="34" charset="0"/>
              </a:rPr>
              <a:t>反诉，是</a:t>
            </a:r>
            <a:r>
              <a:rPr lang="zh-CN" altLang="en-US" dirty="0">
                <a:sym typeface="Arial" panose="020B0604020202020204" pitchFamily="34" charset="0"/>
              </a:rPr>
              <a:t>要求履行合同1元回购还是解除合同返还价款？</a:t>
            </a:r>
            <a:endParaRPr lang="zh-CN" altLang="en-US" dirty="0"/>
          </a:p>
        </p:txBody>
      </p:sp>
      <p:sp>
        <p:nvSpPr>
          <p:cNvPr id="114691" name="内容占位符 4"/>
          <p:cNvSpPr>
            <a:spLocks noGrp="1"/>
          </p:cNvSpPr>
          <p:nvPr>
            <p:ph idx="1"/>
          </p:nvPr>
        </p:nvSpPr>
        <p:spPr/>
        <p:txBody>
          <a:bodyPr vert="horz" wrap="square" lIns="91440" tIns="45720" rIns="91440" bIns="45720" anchor="t"/>
          <a:lstStyle/>
          <a:p>
            <a:pPr marL="0" indent="0">
              <a:buNone/>
            </a:pPr>
            <a:r>
              <a:rPr lang="zh-CN" altLang="en-US" sz="2400" b="1" dirty="0"/>
              <a:t>焦作万方:</a:t>
            </a:r>
            <a:r>
              <a:rPr lang="zh-CN" altLang="en-US" sz="2400" b="1" dirty="0">
                <a:solidFill>
                  <a:srgbClr val="FF0000"/>
                </a:solidFill>
              </a:rPr>
              <a:t>关于深圳证券交易所关注函回复的公告</a:t>
            </a:r>
            <a:r>
              <a:rPr lang="zh-CN" altLang="en-US" sz="2400" b="1" dirty="0"/>
              <a:t>   </a:t>
            </a:r>
          </a:p>
          <a:p>
            <a:pPr marL="0" indent="0">
              <a:buNone/>
            </a:pPr>
            <a:r>
              <a:rPr lang="zh-CN" altLang="en-US" sz="2400" b="1" dirty="0"/>
              <a:t>公告日期：2015-11-25答复：</a:t>
            </a:r>
          </a:p>
          <a:p>
            <a:pPr marL="0" indent="0">
              <a:buNone/>
            </a:pPr>
            <a:r>
              <a:rPr lang="zh-CN" altLang="en-US" sz="2400" b="1" dirty="0"/>
              <a:t>    (一)反诉请求决策情况及未选择履行协议考虑因素</a:t>
            </a:r>
          </a:p>
          <a:p>
            <a:pPr marL="0" indent="0">
              <a:buNone/>
            </a:pPr>
            <a:r>
              <a:rPr lang="zh-CN" altLang="en-US" sz="2400" b="1" dirty="0"/>
              <a:t>   公司接到法院的传票和应诉通知书后，就诉讼方案选择上，对要求继续履行合同还是反诉要求返还价款和赔偿损失进行研究，公司认为，</a:t>
            </a:r>
            <a:r>
              <a:rPr lang="zh-CN" altLang="en-US" sz="2400" b="1" dirty="0">
                <a:solidFill>
                  <a:srgbClr val="FF0000"/>
                </a:solidFill>
              </a:rPr>
              <a:t>西藏吉奥高起诉要求解除合同的基本理由是2015年业绩不能实现已是确定的事实，合同目的难于实现。</a:t>
            </a:r>
          </a:p>
          <a:p>
            <a:pPr marL="0" indent="0">
              <a:buNone/>
            </a:pPr>
            <a:r>
              <a:rPr lang="zh-CN" altLang="en-US" sz="2400" b="1" dirty="0">
                <a:solidFill>
                  <a:srgbClr val="0000FF"/>
                </a:solidFill>
              </a:rPr>
              <a:t>本公司有权抗辩要求继续履行合同，即在西藏吉奥高未能实现业绩承诺时，以1元价款回购西藏吉奥高所持本公司全部股份。</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3"/>
          <p:cNvSpPr>
            <a:spLocks noGrp="1"/>
          </p:cNvSpPr>
          <p:nvPr>
            <p:ph type="title"/>
          </p:nvPr>
        </p:nvSpPr>
        <p:spPr/>
        <p:txBody>
          <a:bodyPr vert="horz" wrap="square" lIns="91440" tIns="45720" rIns="91440" bIns="45720" anchor="b"/>
          <a:lstStyle/>
          <a:p>
            <a:endParaRPr lang="zh-CN" altLang="en-US" dirty="0"/>
          </a:p>
        </p:txBody>
      </p:sp>
      <p:sp>
        <p:nvSpPr>
          <p:cNvPr id="115715" name="内容占位符 4"/>
          <p:cNvSpPr>
            <a:spLocks noGrp="1"/>
          </p:cNvSpPr>
          <p:nvPr>
            <p:ph idx="1"/>
          </p:nvPr>
        </p:nvSpPr>
        <p:spPr/>
        <p:txBody>
          <a:bodyPr vert="horz" wrap="square" lIns="91440" tIns="45720" rIns="91440" bIns="45720" anchor="t"/>
          <a:lstStyle/>
          <a:p>
            <a:pPr marL="0" indent="0">
              <a:buNone/>
            </a:pPr>
            <a:r>
              <a:rPr lang="zh-CN" altLang="en-US" sz="2400" b="1" dirty="0"/>
              <a:t>但由于此前</a:t>
            </a:r>
            <a:r>
              <a:rPr lang="zh-CN" altLang="en-US" sz="2400" b="1" dirty="0">
                <a:solidFill>
                  <a:srgbClr val="FF0000"/>
                </a:solidFill>
              </a:rPr>
              <a:t>税务机关已经冻结西藏吉奥高所持股份中的92,614,260股</a:t>
            </a:r>
            <a:r>
              <a:rPr lang="zh-CN" altLang="en-US" sz="2400" b="1" dirty="0"/>
              <a:t>，随时存在被拍卖的风险，而且不能排除西藏吉奥高其他权利人对剩余股份继续采取冻结措施的可能，在此情况下，</a:t>
            </a:r>
            <a:r>
              <a:rPr lang="zh-CN" altLang="en-US" sz="2400" b="1" dirty="0">
                <a:solidFill>
                  <a:srgbClr val="FF0000"/>
                </a:solidFill>
              </a:rPr>
              <a:t>公司以1元价款回购西藏吉奥高所持本公司全部股份的合同权利难以保障，要求继续履行合同则可能面临较大的诉讼风险。</a:t>
            </a:r>
          </a:p>
          <a:p>
            <a:pPr marL="0" indent="0">
              <a:buNone/>
            </a:pPr>
            <a:r>
              <a:rPr lang="zh-CN" altLang="en-US" sz="2400" b="1" dirty="0"/>
              <a:t>本公司认为，当务之急应当保全本公司有权收回的股份，以防止损失的实际发生，而公司作为被告申请保全措施，根据民事诉讼法的规定，必须以反诉为前提。</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3"/>
          <p:cNvSpPr>
            <a:spLocks noGrp="1"/>
          </p:cNvSpPr>
          <p:nvPr>
            <p:ph type="title"/>
          </p:nvPr>
        </p:nvSpPr>
        <p:spPr/>
        <p:txBody>
          <a:bodyPr vert="horz" wrap="square" lIns="91440" tIns="45720" rIns="91440" bIns="45720" anchor="b"/>
          <a:lstStyle/>
          <a:p>
            <a:endParaRPr lang="zh-CN" altLang="en-US" dirty="0"/>
          </a:p>
        </p:txBody>
      </p:sp>
      <p:sp>
        <p:nvSpPr>
          <p:cNvPr id="116739" name="内容占位符 4"/>
          <p:cNvSpPr>
            <a:spLocks noGrp="1"/>
          </p:cNvSpPr>
          <p:nvPr>
            <p:ph idx="1"/>
          </p:nvPr>
        </p:nvSpPr>
        <p:spPr/>
        <p:txBody>
          <a:bodyPr vert="horz" wrap="square" lIns="91440" tIns="45720" rIns="91440" bIns="45720" anchor="t"/>
          <a:lstStyle/>
          <a:p>
            <a:pPr marL="0" indent="0">
              <a:buNone/>
            </a:pPr>
            <a:r>
              <a:rPr lang="zh-CN" altLang="en-US" sz="2400" dirty="0"/>
              <a:t>截至目前，万吉能源在2015年尚未实现任何收入，西藏吉奥高2015年度35000万元的业绩承诺不能实现，已经是确定的事实，这已构成实质性违约。合同目的难于实现，继续履行的基础已不存在，公司选择反诉要求西藏吉奥高返还股权转让价款并赔偿利息损失，是符合实际的。公司在提起反诉的同时申请诉讼保全，是基于维护公司和股东利益为出发点，没有损害公司和其他股东的利益。</a:t>
            </a:r>
          </a:p>
          <a:p>
            <a:pPr marL="0" indent="0">
              <a:buNone/>
            </a:pPr>
            <a:r>
              <a:rPr lang="zh-CN" altLang="en-US" sz="2400" dirty="0"/>
              <a:t>公司依法对西藏吉奥高采取反诉措施后，</a:t>
            </a:r>
            <a:r>
              <a:rPr lang="zh-CN" altLang="en-US" sz="2400" dirty="0">
                <a:solidFill>
                  <a:srgbClr val="FF0000"/>
                </a:solidFill>
              </a:rPr>
              <a:t>拉萨市国家税务局柳梧新区税务分局已于2015年11月18日解除了其冻结的西藏吉奥高股份，并由焦作市中级人民法院轮候冻结</a:t>
            </a:r>
            <a:r>
              <a:rPr lang="zh-CN" altLang="en-US" sz="2400" dirty="0"/>
              <a:t>，西藏吉奥高所持本公司股份已由焦作市中级人民法院全部冻结保全</a:t>
            </a:r>
            <a:r>
              <a:rPr lang="zh-CN" altLang="en-US" dirty="0"/>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3"/>
          <p:cNvSpPr>
            <a:spLocks noGrp="1"/>
          </p:cNvSpPr>
          <p:nvPr>
            <p:ph type="title"/>
          </p:nvPr>
        </p:nvSpPr>
        <p:spPr/>
        <p:txBody>
          <a:bodyPr vert="horz" wrap="square" lIns="91440" tIns="45720" rIns="91440" bIns="45720" anchor="b"/>
          <a:lstStyle/>
          <a:p>
            <a:endParaRPr lang="zh-CN" altLang="en-US" dirty="0"/>
          </a:p>
        </p:txBody>
      </p:sp>
      <p:sp>
        <p:nvSpPr>
          <p:cNvPr id="117763" name="内容占位符 4"/>
          <p:cNvSpPr>
            <a:spLocks noGrp="1"/>
          </p:cNvSpPr>
          <p:nvPr>
            <p:ph idx="1"/>
          </p:nvPr>
        </p:nvSpPr>
        <p:spPr/>
        <p:txBody>
          <a:bodyPr vert="horz" wrap="square" lIns="91440" tIns="45720" rIns="91440" bIns="45720" anchor="t"/>
          <a:lstStyle/>
          <a:p>
            <a:pPr marL="0" indent="0">
              <a:buNone/>
            </a:pPr>
            <a:r>
              <a:rPr lang="zh-CN" altLang="en-US" b="1" dirty="0"/>
              <a:t>焦作万方:</a:t>
            </a:r>
          </a:p>
          <a:p>
            <a:pPr marL="0" indent="0">
              <a:buNone/>
            </a:pPr>
            <a:r>
              <a:rPr lang="zh-CN" altLang="en-US" b="1" dirty="0"/>
              <a:t>关于股权转让纠纷事项</a:t>
            </a:r>
            <a:r>
              <a:rPr lang="zh-CN" altLang="en-US" b="1" dirty="0">
                <a:solidFill>
                  <a:srgbClr val="FF0000"/>
                </a:solidFill>
              </a:rPr>
              <a:t>投资者说明会</a:t>
            </a:r>
            <a:r>
              <a:rPr lang="zh-CN" altLang="en-US" b="1" dirty="0"/>
              <a:t>召开情况的公告   </a:t>
            </a:r>
          </a:p>
          <a:p>
            <a:pPr marL="0" indent="0">
              <a:buNone/>
            </a:pPr>
            <a:r>
              <a:rPr lang="zh-CN" altLang="en-US" b="1" dirty="0"/>
              <a:t>公告日期：2015-12-07</a:t>
            </a:r>
          </a:p>
          <a:p>
            <a:pPr marL="0" indent="0">
              <a:buNone/>
            </a:pPr>
            <a:r>
              <a:rPr lang="zh-CN" altLang="en-US" b="1" dirty="0"/>
              <a:t>公告编号：2015-075</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3"/>
          <p:cNvSpPr>
            <a:spLocks noGrp="1"/>
          </p:cNvSpPr>
          <p:nvPr>
            <p:ph type="title"/>
          </p:nvPr>
        </p:nvSpPr>
        <p:spPr/>
        <p:txBody>
          <a:bodyPr vert="horz" wrap="square" lIns="91440" tIns="45720" rIns="91440" bIns="45720" anchor="b"/>
          <a:lstStyle/>
          <a:p>
            <a:endParaRPr lang="zh-CN" altLang="en-US" dirty="0"/>
          </a:p>
        </p:txBody>
      </p:sp>
      <p:sp>
        <p:nvSpPr>
          <p:cNvPr id="118787" name="内容占位符 4"/>
          <p:cNvSpPr>
            <a:spLocks noGrp="1"/>
          </p:cNvSpPr>
          <p:nvPr>
            <p:ph idx="1"/>
          </p:nvPr>
        </p:nvSpPr>
        <p:spPr/>
        <p:txBody>
          <a:bodyPr vert="horz" wrap="square" lIns="91440" tIns="45720" rIns="91440" bIns="45720" anchor="t"/>
          <a:lstStyle/>
          <a:p>
            <a:pPr marL="0" indent="0">
              <a:buNone/>
            </a:pPr>
            <a:r>
              <a:rPr lang="zh-CN" altLang="en-US" dirty="0"/>
              <a:t>二、本次说明会投资者提出的主要问题及公司回复情况    </a:t>
            </a:r>
          </a:p>
          <a:p>
            <a:pPr marL="0" indent="0">
              <a:buNone/>
            </a:pPr>
            <a:r>
              <a:rPr lang="zh-CN" altLang="en-US" dirty="0"/>
              <a:t>    1.问:一</a:t>
            </a:r>
            <a:r>
              <a:rPr lang="zh-CN" altLang="en-US" dirty="0">
                <a:solidFill>
                  <a:srgbClr val="0000FF"/>
                </a:solidFill>
              </a:rPr>
              <a:t>元回购有风险，取消合同就没有风险吗</a:t>
            </a:r>
            <a:r>
              <a:rPr lang="zh-CN" altLang="en-US" dirty="0"/>
              <a:t>一元回购怕吉高奥有其他债权人，取消合同就不怕吗？</a:t>
            </a:r>
            <a:r>
              <a:rPr lang="zh-CN" altLang="en-US" dirty="0">
                <a:solidFill>
                  <a:srgbClr val="FF0000"/>
                </a:solidFill>
              </a:rPr>
              <a:t>拉萨税务局已经解除吉奥高股权冻结，请问目前一元回购还有什么风险？</a:t>
            </a:r>
            <a:r>
              <a:rPr lang="zh-CN" altLang="en-US" dirty="0"/>
              <a:t>为何不追究刘和中光的无限责任合同不能因为有风险而不去执行合同，难道当初签合同时是无风险的吗油气报告为何不公布？</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3"/>
          <p:cNvSpPr>
            <a:spLocks noGrp="1"/>
          </p:cNvSpPr>
          <p:nvPr>
            <p:ph type="title"/>
          </p:nvPr>
        </p:nvSpPr>
        <p:spPr/>
        <p:txBody>
          <a:bodyPr vert="horz" wrap="square" lIns="91440" tIns="45720" rIns="91440" bIns="45720" anchor="b"/>
          <a:lstStyle/>
          <a:p>
            <a:endParaRPr lang="zh-CN" altLang="en-US" dirty="0"/>
          </a:p>
        </p:txBody>
      </p:sp>
      <p:sp>
        <p:nvSpPr>
          <p:cNvPr id="119811" name="内容占位符 4"/>
          <p:cNvSpPr>
            <a:spLocks noGrp="1"/>
          </p:cNvSpPr>
          <p:nvPr>
            <p:ph idx="1"/>
          </p:nvPr>
        </p:nvSpPr>
        <p:spPr/>
        <p:txBody>
          <a:bodyPr vert="horz" wrap="square" lIns="91440" tIns="45720" rIns="91440" bIns="45720" anchor="t"/>
          <a:lstStyle/>
          <a:p>
            <a:pPr marL="0" indent="0">
              <a:buNone/>
            </a:pPr>
            <a:r>
              <a:rPr lang="zh-CN" altLang="en-US" sz="2400" b="1" dirty="0"/>
              <a:t>答：公司于2015年11月10接到诉状，11月12日提起反诉和保全申请，11月17日保全得到执行。从公司所采取的措施效果来看，股票已全部被保全，风险已得到控制。关于要求履行合同1元回购还是解除合同返还价款，将产生两种不同的诉讼结果，公司的分析意见已经向投资者进行了详细地披露。公司认为，两种方案均存在风险，只是风险大小问题。</a:t>
            </a:r>
            <a:r>
              <a:rPr lang="zh-CN" altLang="en-US" sz="2400" b="1" dirty="0">
                <a:solidFill>
                  <a:srgbClr val="FF0000"/>
                </a:solidFill>
              </a:rPr>
              <a:t>现反诉措施与履行合同相比，解除合同后，不仅能化解履行合同的风险，同时还能使公司收回股权转让价款，</a:t>
            </a:r>
            <a:r>
              <a:rPr lang="zh-CN" altLang="en-US" sz="2400" b="1" dirty="0"/>
              <a:t>优化公司资产结构，有利于公司应对目前宏观经济形势低迷、铝行业大面积亏损的局面。本案系西藏吉奥高解除合同之诉，刘及中光的无限连带担保责任与本诉无关</a:t>
            </a:r>
            <a:r>
              <a:rPr lang="zh-CN" altLang="en-US" b="1" dirty="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3"/>
          <p:cNvSpPr>
            <a:spLocks noGrp="1"/>
          </p:cNvSpPr>
          <p:nvPr>
            <p:ph type="title"/>
          </p:nvPr>
        </p:nvSpPr>
        <p:spPr/>
        <p:txBody>
          <a:bodyPr vert="horz" wrap="square" lIns="91440" tIns="45720" rIns="91440" bIns="45720" anchor="b"/>
          <a:lstStyle/>
          <a:p>
            <a:r>
              <a:rPr lang="zh-CN" altLang="en-US" sz="3200" dirty="0"/>
              <a:t>思考：</a:t>
            </a:r>
            <a:r>
              <a:rPr lang="zh-CN" altLang="en-US" sz="3200" b="1" dirty="0">
                <a:solidFill>
                  <a:srgbClr val="FF0000"/>
                </a:solidFill>
                <a:sym typeface="Arial" panose="020B0604020202020204" pitchFamily="34" charset="0"/>
              </a:rPr>
              <a:t>西藏吉奥高还要不要缴纳所得税？</a:t>
            </a:r>
            <a:r>
              <a:rPr lang="zh-CN" altLang="en-US" sz="3200" b="1" dirty="0">
                <a:solidFill>
                  <a:srgbClr val="FF0000"/>
                </a:solidFill>
              </a:rPr>
              <a:t/>
            </a:r>
            <a:br>
              <a:rPr lang="zh-CN" altLang="en-US" sz="3200" b="1" dirty="0">
                <a:solidFill>
                  <a:srgbClr val="FF0000"/>
                </a:solidFill>
              </a:rPr>
            </a:br>
            <a:endParaRPr lang="zh-CN" altLang="en-US" sz="3200" dirty="0"/>
          </a:p>
        </p:txBody>
      </p:sp>
      <p:sp>
        <p:nvSpPr>
          <p:cNvPr id="120835" name="内容占位符 4"/>
          <p:cNvSpPr>
            <a:spLocks noGrp="1"/>
          </p:cNvSpPr>
          <p:nvPr>
            <p:ph idx="1"/>
          </p:nvPr>
        </p:nvSpPr>
        <p:spPr/>
        <p:txBody>
          <a:bodyPr vert="horz" wrap="square" lIns="91440" tIns="45720" rIns="91440" bIns="45720" anchor="t"/>
          <a:lstStyle/>
          <a:p>
            <a:pPr marL="0" indent="0">
              <a:buNone/>
            </a:pPr>
            <a:r>
              <a:rPr lang="zh-CN" altLang="en-US" sz="4400" b="1" dirty="0"/>
              <a:t>12.问:如果转让协议被法院判决解除，</a:t>
            </a:r>
            <a:r>
              <a:rPr lang="zh-CN" altLang="en-US" sz="4400" b="1" dirty="0">
                <a:solidFill>
                  <a:srgbClr val="FF0000"/>
                </a:solidFill>
              </a:rPr>
              <a:t>西藏吉奥高还要不要缴纳所得税？</a:t>
            </a:r>
          </a:p>
          <a:p>
            <a:pPr marL="0" indent="0">
              <a:buNone/>
            </a:pPr>
            <a:r>
              <a:rPr lang="zh-CN" altLang="en-US" sz="4400" b="1" dirty="0"/>
              <a:t>   答：西藏吉奥高是否缴税与公司无关。</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3"/>
          <p:cNvSpPr>
            <a:spLocks noGrp="1"/>
          </p:cNvSpPr>
          <p:nvPr>
            <p:ph type="title"/>
          </p:nvPr>
        </p:nvSpPr>
        <p:spPr/>
        <p:txBody>
          <a:bodyPr vert="horz" wrap="square" lIns="91440" tIns="45720" rIns="91440" bIns="45720" anchor="b"/>
          <a:lstStyle/>
          <a:p>
            <a:r>
              <a:rPr lang="zh-CN" altLang="en-US" sz="2800" b="1" dirty="0">
                <a:solidFill>
                  <a:srgbClr val="FF0000"/>
                </a:solidFill>
                <a:sym typeface="Arial" panose="020B0604020202020204" pitchFamily="34" charset="0"/>
              </a:rPr>
              <a:t>焦作万方本次股权转让的真实目的不得而知</a:t>
            </a:r>
          </a:p>
        </p:txBody>
      </p:sp>
      <p:sp>
        <p:nvSpPr>
          <p:cNvPr id="121859" name="内容占位符 4"/>
          <p:cNvSpPr>
            <a:spLocks noGrp="1"/>
          </p:cNvSpPr>
          <p:nvPr>
            <p:ph idx="1"/>
          </p:nvPr>
        </p:nvSpPr>
        <p:spPr/>
        <p:txBody>
          <a:bodyPr vert="horz" wrap="square" lIns="91440" tIns="45720" rIns="91440" bIns="45720" anchor="t"/>
          <a:lstStyle/>
          <a:p>
            <a:pPr marL="0" indent="0">
              <a:buNone/>
            </a:pPr>
            <a:r>
              <a:rPr lang="zh-CN" altLang="en-US" b="1" dirty="0"/>
              <a:t>21.问:投资者有权知道17亿资金的来历，其中的10亿元资金来历不明，疑是外来资金。贵公司的所作所为，疑似“</a:t>
            </a:r>
            <a:r>
              <a:rPr lang="zh-CN" altLang="en-US" b="1" dirty="0">
                <a:solidFill>
                  <a:srgbClr val="FF0000"/>
                </a:solidFill>
              </a:rPr>
              <a:t>内外勾结，制造假收购，在熊市中制造题材，造成股价暴涨从而获取暴利</a:t>
            </a:r>
            <a:r>
              <a:rPr lang="zh-CN" altLang="en-US" b="1" dirty="0"/>
              <a:t>（14年4月2日上证指数2058点）”。给8万多投资者造成了巨大的损失。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5363" name="Rectangle 3"/>
          <p:cNvSpPr>
            <a:spLocks noGrp="1"/>
          </p:cNvSpPr>
          <p:nvPr>
            <p:ph type="subTitle"/>
          </p:nvPr>
        </p:nvSpPr>
        <p:spPr>
          <a:xfrm>
            <a:off x="833438" y="2038350"/>
            <a:ext cx="7081837" cy="3549650"/>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130000"/>
              </a:lnSpc>
            </a:pPr>
            <a:r>
              <a:rPr lang="zh-CN" altLang="zh-CN" sz="2400" dirty="0">
                <a:latin typeface="黑体" panose="02010609060101010101" pitchFamily="49" charset="-122"/>
                <a:ea typeface="黑体" panose="02010609060101010101" pitchFamily="49" charset="-122"/>
              </a:rPr>
              <a:t>2010</a:t>
            </a:r>
            <a:r>
              <a:rPr lang="zh-CN" altLang="en-US" sz="2400" dirty="0">
                <a:latin typeface="黑体" panose="02010609060101010101" pitchFamily="49" charset="-122"/>
                <a:ea typeface="黑体" panose="02010609060101010101" pitchFamily="49" charset="-122"/>
              </a:rPr>
              <a:t>年</a:t>
            </a:r>
            <a:r>
              <a:rPr lang="zh-CN" altLang="zh-CN" sz="2400" dirty="0">
                <a:latin typeface="黑体" panose="02010609060101010101" pitchFamily="49" charset="-122"/>
                <a:ea typeface="黑体" panose="02010609060101010101" pitchFamily="49" charset="-122"/>
              </a:rPr>
              <a:t>11</a:t>
            </a:r>
            <a:r>
              <a:rPr lang="zh-CN" altLang="en-US" sz="2400" dirty="0">
                <a:latin typeface="黑体" panose="02010609060101010101" pitchFamily="49" charset="-122"/>
                <a:ea typeface="黑体" panose="02010609060101010101" pitchFamily="49" charset="-122"/>
              </a:rPr>
              <a:t>月，</a:t>
            </a:r>
            <a:r>
              <a:rPr lang="zh-CN" altLang="en-US" sz="2400" b="1" dirty="0">
                <a:ea typeface="宋体" panose="02010600030101010101" pitchFamily="2" charset="-122"/>
              </a:rPr>
              <a:t>目标公司</a:t>
            </a:r>
            <a:r>
              <a:rPr lang="zh-CN" altLang="en-US" sz="2400" dirty="0">
                <a:latin typeface="黑体" panose="02010609060101010101" pitchFamily="49" charset="-122"/>
                <a:ea typeface="黑体" panose="02010609060101010101" pitchFamily="49" charset="-122"/>
              </a:rPr>
              <a:t>股东出具</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承诺涵</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p>
          <a:p>
            <a:pPr lvl="0" algn="l" eaLnBrk="1" hangingPunct="1">
              <a:lnSpc>
                <a:spcPct val="130000"/>
              </a:lnSpc>
            </a:pPr>
            <a:r>
              <a:rPr lang="zh-CN" altLang="en-US" sz="2400" dirty="0">
                <a:latin typeface="黑体" panose="02010609060101010101" pitchFamily="49" charset="-122"/>
                <a:ea typeface="黑体" panose="02010609060101010101" pitchFamily="49" charset="-122"/>
              </a:rPr>
              <a:t>如果根据国家法律、法规、税收征管规定或税收征管机关要求，本人须就 **有限公司以</a:t>
            </a:r>
            <a:r>
              <a:rPr lang="zh-CN" altLang="en-US" sz="2400" dirty="0">
                <a:solidFill>
                  <a:srgbClr val="FF5050"/>
                </a:solidFill>
                <a:latin typeface="黑体" panose="02010609060101010101" pitchFamily="49" charset="-122"/>
                <a:ea typeface="黑体" panose="02010609060101010101" pitchFamily="49" charset="-122"/>
              </a:rPr>
              <a:t>净资产折股</a:t>
            </a:r>
            <a:r>
              <a:rPr lang="zh-CN" altLang="en-US" sz="2400" dirty="0">
                <a:latin typeface="黑体" panose="02010609060101010101" pitchFamily="49" charset="-122"/>
                <a:ea typeface="黑体" panose="02010609060101010101" pitchFamily="49" charset="-122"/>
              </a:rPr>
              <a:t>、整休变更设立股份公司之事宜缴纳相关人人所得税，本人将立即无条件足额缴纳、并自行承担由此引起的全部责任。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3"/>
          <p:cNvSpPr>
            <a:spLocks noGrp="1"/>
          </p:cNvSpPr>
          <p:nvPr>
            <p:ph type="title"/>
          </p:nvPr>
        </p:nvSpPr>
        <p:spPr/>
        <p:txBody>
          <a:bodyPr vert="horz" wrap="square" lIns="91440" tIns="45720" rIns="91440" bIns="45720" anchor="b"/>
          <a:lstStyle/>
          <a:p>
            <a:endParaRPr lang="zh-CN" altLang="en-US" dirty="0"/>
          </a:p>
        </p:txBody>
      </p:sp>
      <p:sp>
        <p:nvSpPr>
          <p:cNvPr id="122883" name="内容占位符 4"/>
          <p:cNvSpPr>
            <a:spLocks noGrp="1"/>
          </p:cNvSpPr>
          <p:nvPr>
            <p:ph idx="1"/>
          </p:nvPr>
        </p:nvSpPr>
        <p:spPr/>
        <p:txBody>
          <a:bodyPr vert="horz" wrap="square" lIns="91440" tIns="45720" rIns="91440" bIns="45720" anchor="t"/>
          <a:lstStyle/>
          <a:p>
            <a:pPr marL="0" indent="0">
              <a:buNone/>
            </a:pPr>
            <a:r>
              <a:rPr lang="zh-CN" altLang="en-US" sz="2400" b="1" dirty="0"/>
              <a:t>答：</a:t>
            </a:r>
            <a:r>
              <a:rPr lang="zh-CN" altLang="en-US" sz="2400" b="1" dirty="0">
                <a:solidFill>
                  <a:srgbClr val="FF0000"/>
                </a:solidFill>
              </a:rPr>
              <a:t>公司所处电解铝行业产能严重过剩，大面积亏损</a:t>
            </a:r>
            <a:r>
              <a:rPr lang="zh-CN" altLang="en-US" sz="2400" b="1" dirty="0"/>
              <a:t>，对此国家相继出台了一系列调控措施，行业洗牌成为必然，公司主业失去了继续发展的基础，</a:t>
            </a:r>
            <a:r>
              <a:rPr lang="zh-CN" altLang="en-US" sz="2400" b="1" dirty="0">
                <a:solidFill>
                  <a:srgbClr val="FF0000"/>
                </a:solidFill>
              </a:rPr>
              <a:t>必须进行战略转型。向油气行业发展是公司在当时的宏观环境下，经过认真研讨确定的战略方向，</a:t>
            </a:r>
            <a:r>
              <a:rPr lang="zh-CN" altLang="en-US" sz="2400" b="1" dirty="0"/>
              <a:t>公司以自有资金收购万吉能源经过了必须的审批程序。期望通过战略转型，寻找到公司新的利润增长点。合同履行至今，由于主客观多重因素的影响，却出现了履行不能的情形。这是广大投资者不愿意看到的，也是公司不愿意看到的。事情发展到今天这一步，我们只能正视现实，积极应对，防控风险，寻求新的发展机会。</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3"/>
          <p:cNvSpPr>
            <a:spLocks noGrp="1"/>
          </p:cNvSpPr>
          <p:nvPr>
            <p:ph type="title"/>
          </p:nvPr>
        </p:nvSpPr>
        <p:spPr/>
        <p:txBody>
          <a:bodyPr vert="horz" wrap="square" lIns="91440" tIns="45720" rIns="91440" bIns="45720" anchor="b"/>
          <a:lstStyle/>
          <a:p>
            <a:endParaRPr lang="zh-CN" altLang="en-US" dirty="0"/>
          </a:p>
        </p:txBody>
      </p:sp>
      <p:sp>
        <p:nvSpPr>
          <p:cNvPr id="123907" name="内容占位符 4"/>
          <p:cNvSpPr>
            <a:spLocks noGrp="1"/>
          </p:cNvSpPr>
          <p:nvPr>
            <p:ph idx="1"/>
          </p:nvPr>
        </p:nvSpPr>
        <p:spPr/>
        <p:txBody>
          <a:bodyPr vert="horz" wrap="square" lIns="91440" tIns="45720" rIns="91440" bIns="45720" anchor="t"/>
          <a:lstStyle/>
          <a:p>
            <a:pPr marL="0" indent="0">
              <a:buNone/>
            </a:pPr>
            <a:r>
              <a:rPr lang="zh-CN" altLang="en-US" dirty="0"/>
              <a:t>焦作万方:</a:t>
            </a:r>
          </a:p>
          <a:p>
            <a:pPr marL="0" indent="0">
              <a:buNone/>
            </a:pPr>
            <a:r>
              <a:rPr lang="zh-CN" altLang="en-US" dirty="0"/>
              <a:t>重大诉讼事项一审判决结果公告   公告日期：2016-01-04</a:t>
            </a:r>
          </a:p>
          <a:p>
            <a:pPr marL="0" indent="0">
              <a:buNone/>
            </a:pPr>
            <a:r>
              <a:rPr lang="zh-CN" altLang="en-US" dirty="0"/>
              <a:t>     公告编号：2015-083                        焦作万方铝业股份有限公司重大诉讼事项一审判决结果公告</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3"/>
          <p:cNvSpPr>
            <a:spLocks noGrp="1"/>
          </p:cNvSpPr>
          <p:nvPr>
            <p:ph type="title"/>
          </p:nvPr>
        </p:nvSpPr>
        <p:spPr/>
        <p:txBody>
          <a:bodyPr vert="horz" wrap="square" lIns="91440" tIns="45720" rIns="91440" bIns="45720" anchor="b"/>
          <a:lstStyle/>
          <a:p>
            <a:r>
              <a:rPr lang="zh-CN" altLang="en-US" dirty="0">
                <a:sym typeface="Arial" panose="020B0604020202020204" pitchFamily="34" charset="0"/>
              </a:rPr>
              <a:t>思考：</a:t>
            </a:r>
            <a:r>
              <a:rPr lang="zh-CN" altLang="en-US" b="1" dirty="0">
                <a:sym typeface="Arial" panose="020B0604020202020204" pitchFamily="34" charset="0"/>
              </a:rPr>
              <a:t>转让协议被法院判决解除，</a:t>
            </a:r>
            <a:r>
              <a:rPr lang="zh-CN" altLang="en-US" b="1" dirty="0">
                <a:solidFill>
                  <a:srgbClr val="FF0000"/>
                </a:solidFill>
                <a:sym typeface="Arial" panose="020B0604020202020204" pitchFamily="34" charset="0"/>
              </a:rPr>
              <a:t>西藏吉奥高还要不要缴纳所得税？</a:t>
            </a:r>
            <a:endParaRPr lang="zh-CN" altLang="en-US" dirty="0"/>
          </a:p>
        </p:txBody>
      </p:sp>
      <p:sp>
        <p:nvSpPr>
          <p:cNvPr id="124931" name="内容占位符 4"/>
          <p:cNvSpPr>
            <a:spLocks noGrp="1"/>
          </p:cNvSpPr>
          <p:nvPr>
            <p:ph idx="1"/>
          </p:nvPr>
        </p:nvSpPr>
        <p:spPr/>
        <p:txBody>
          <a:bodyPr vert="horz" wrap="square" lIns="91440" tIns="45720" rIns="91440" bIns="45720" anchor="t"/>
          <a:lstStyle/>
          <a:p>
            <a:pPr marL="0" indent="0">
              <a:buNone/>
            </a:pPr>
            <a:r>
              <a:rPr lang="zh-CN" altLang="en-US" sz="2400" b="1" dirty="0"/>
              <a:t>三、判决情况</a:t>
            </a:r>
          </a:p>
          <a:p>
            <a:pPr marL="0" indent="0">
              <a:buNone/>
            </a:pPr>
            <a:r>
              <a:rPr lang="zh-CN" altLang="en-US" sz="2400" b="1" dirty="0"/>
              <a:t>   2015年12月31日，本公司收到焦作市中级人民法院(2015)焦民一初字第00021号《民事判决书》，判决结果如下：</a:t>
            </a:r>
          </a:p>
          <a:p>
            <a:pPr marL="0" indent="0">
              <a:buNone/>
            </a:pPr>
            <a:r>
              <a:rPr lang="zh-CN" altLang="en-US" sz="2400" b="1" dirty="0"/>
              <a:t>   1.</a:t>
            </a:r>
            <a:r>
              <a:rPr lang="zh-CN" altLang="en-US" sz="2400" b="1" dirty="0">
                <a:solidFill>
                  <a:srgbClr val="FF0000"/>
                </a:solidFill>
              </a:rPr>
              <a:t>解除</a:t>
            </a:r>
            <a:r>
              <a:rPr lang="zh-CN" altLang="en-US" sz="2400" b="1" dirty="0"/>
              <a:t>西藏吉奥高投资控股有限公司与焦作万方铝业股份有限公司于2014年8月15日签订的《拉萨经济技术开发区万吉能源科技有限公司100%</a:t>
            </a:r>
            <a:r>
              <a:rPr lang="zh-CN" altLang="en-US" sz="2400" b="1" dirty="0">
                <a:solidFill>
                  <a:srgbClr val="FF0000"/>
                </a:solidFill>
              </a:rPr>
              <a:t>股权转让协议</a:t>
            </a:r>
            <a:r>
              <a:rPr lang="zh-CN" altLang="en-US" sz="2400" b="1" dirty="0"/>
              <a:t>》。</a:t>
            </a:r>
          </a:p>
          <a:p>
            <a:pPr marL="0" indent="0">
              <a:buNone/>
            </a:pPr>
            <a:r>
              <a:rPr lang="zh-CN" altLang="en-US" sz="2400" b="1" dirty="0"/>
              <a:t>  2.本判决生效日后30日内焦作万方铝业股份有限公司按照股权转让时以2014年7月31日为基准日审计确认的原状，将拉萨经济技术开发区万吉能源科技有限公司</a:t>
            </a:r>
          </a:p>
          <a:p>
            <a:pPr marL="0" indent="0">
              <a:buNone/>
            </a:pPr>
            <a:r>
              <a:rPr lang="zh-CN" altLang="en-US" sz="2400" b="1" dirty="0"/>
              <a:t>100%股权交付给西藏吉奥高投资控股有限公司。</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3"/>
          <p:cNvSpPr>
            <a:spLocks noGrp="1"/>
          </p:cNvSpPr>
          <p:nvPr>
            <p:ph type="title"/>
          </p:nvPr>
        </p:nvSpPr>
        <p:spPr/>
        <p:txBody>
          <a:bodyPr vert="horz" wrap="square" lIns="91440" tIns="45720" rIns="91440" bIns="45720" anchor="b"/>
          <a:lstStyle/>
          <a:p>
            <a:endParaRPr lang="zh-CN" altLang="en-US" dirty="0"/>
          </a:p>
        </p:txBody>
      </p:sp>
      <p:sp>
        <p:nvSpPr>
          <p:cNvPr id="125955" name="内容占位符 4"/>
          <p:cNvSpPr>
            <a:spLocks noGrp="1"/>
          </p:cNvSpPr>
          <p:nvPr>
            <p:ph idx="1"/>
          </p:nvPr>
        </p:nvSpPr>
        <p:spPr/>
        <p:txBody>
          <a:bodyPr vert="horz" wrap="square" lIns="91440" tIns="45720" rIns="91440" bIns="45720" anchor="t"/>
          <a:lstStyle/>
          <a:p>
            <a:pPr marL="0" indent="0">
              <a:buNone/>
            </a:pPr>
            <a:r>
              <a:rPr lang="zh-CN" altLang="en-US" sz="2400" b="1" dirty="0"/>
              <a:t>3.本判决生效后30日内焦作万方铝业股份有限公司返还西藏吉奥高投资控股有限公司已缴纳的2014年度的利润加摊销款共计3931万元，即焦作万方铝业股份有限公司将拉萨经济技术开发区万吉能源科技有限公司100%股权返还过户给西藏吉奥高投资控股有限公司时，</a:t>
            </a:r>
            <a:r>
              <a:rPr lang="zh-CN" altLang="en-US" sz="2400" b="1" dirty="0">
                <a:solidFill>
                  <a:srgbClr val="FF0000"/>
                </a:solidFill>
              </a:rPr>
              <a:t>该3931万元</a:t>
            </a:r>
            <a:r>
              <a:rPr lang="zh-CN" altLang="en-US" sz="2400" b="1" dirty="0"/>
              <a:t>应足额存放于拉萨经济技术开发区万吉能源科技有限公司的银行账户。</a:t>
            </a:r>
          </a:p>
          <a:p>
            <a:pPr marL="0" indent="0">
              <a:buNone/>
            </a:pPr>
            <a:r>
              <a:rPr lang="zh-CN" altLang="en-US" sz="2400" b="1" dirty="0"/>
              <a:t>    4.本判决生效后30日内西藏吉奥高投资控股有限公司返还焦作万方铝业股份有限公司依据《拉萨经济技术开发区万吉能源科技有限公司100%股权转让协议》</a:t>
            </a:r>
            <a:r>
              <a:rPr lang="zh-CN" altLang="en-US" sz="2400" b="1" dirty="0">
                <a:solidFill>
                  <a:srgbClr val="FF0000"/>
                </a:solidFill>
              </a:rPr>
              <a:t>支付的转让价款17亿元。</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3"/>
          <p:cNvSpPr>
            <a:spLocks noGrp="1"/>
          </p:cNvSpPr>
          <p:nvPr>
            <p:ph type="title"/>
          </p:nvPr>
        </p:nvSpPr>
        <p:spPr/>
        <p:txBody>
          <a:bodyPr vert="horz" wrap="square" lIns="91440" tIns="45720" rIns="91440" bIns="45720" anchor="b"/>
          <a:lstStyle/>
          <a:p>
            <a:endParaRPr lang="zh-CN" altLang="en-US" dirty="0"/>
          </a:p>
        </p:txBody>
      </p:sp>
      <p:sp>
        <p:nvSpPr>
          <p:cNvPr id="126979" name="内容占位符 4"/>
          <p:cNvSpPr>
            <a:spLocks noGrp="1"/>
          </p:cNvSpPr>
          <p:nvPr>
            <p:ph idx="1"/>
          </p:nvPr>
        </p:nvSpPr>
        <p:spPr/>
        <p:txBody>
          <a:bodyPr vert="horz" wrap="square" lIns="91440" tIns="45720" rIns="91440" bIns="45720" anchor="t"/>
          <a:lstStyle/>
          <a:p>
            <a:pPr marL="0" indent="0">
              <a:buNone/>
            </a:pPr>
            <a:r>
              <a:rPr lang="zh-CN" altLang="en-US" b="1" dirty="0"/>
              <a:t>5.本判决生效后30日内西藏吉奥高投资控股有限公司赔偿焦作万方铝业股份有限公司股权转让价款17亿元的</a:t>
            </a:r>
            <a:r>
              <a:rPr lang="zh-CN" altLang="en-US" b="1" dirty="0">
                <a:solidFill>
                  <a:srgbClr val="FF0000"/>
                </a:solidFill>
              </a:rPr>
              <a:t>利息损失</a:t>
            </a:r>
            <a:r>
              <a:rPr lang="zh-CN" altLang="en-US" b="1" dirty="0"/>
              <a:t>，利息自转让价款支付日</a:t>
            </a:r>
            <a:r>
              <a:rPr lang="zh-CN" altLang="en-US" b="1" dirty="0">
                <a:solidFill>
                  <a:srgbClr val="FF0000"/>
                </a:solidFill>
              </a:rPr>
              <a:t>2014年9月30日</a:t>
            </a:r>
            <a:r>
              <a:rPr lang="zh-CN" altLang="en-US" b="1" dirty="0"/>
              <a:t>按银行同期贷款利率计算至转让价款实际返还日。</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4000" dirty="0">
                <a:latin typeface="黑体" panose="02010609060101010101" pitchFamily="49" charset="-122"/>
                <a:ea typeface="黑体" panose="02010609060101010101" pitchFamily="49" charset="-122"/>
                <a:cs typeface="+mj-cs"/>
                <a:sym typeface="+mn-ea"/>
              </a:rPr>
              <a:t>二、股权收购的税务风险控制</a:t>
            </a:r>
          </a:p>
          <a:p>
            <a:endParaRPr lang="zh-CN" altLang="en-US" sz="4000" dirty="0">
              <a:latin typeface="黑体" panose="02010609060101010101" pitchFamily="49" charset="-122"/>
              <a:ea typeface="黑体" panose="02010609060101010101" pitchFamily="49" charset="-122"/>
              <a:cs typeface="+mj-cs"/>
              <a:sym typeface="+mn-ea"/>
            </a:endParaRPr>
          </a:p>
          <a:p>
            <a:r>
              <a:rPr lang="zh-CN" altLang="en-US" sz="4000" b="1" dirty="0">
                <a:sym typeface="+mn-ea"/>
              </a:rPr>
              <a:t>资本运作：</a:t>
            </a:r>
            <a:r>
              <a:rPr lang="zh-CN" altLang="en-US" sz="4000" b="1" dirty="0">
                <a:solidFill>
                  <a:srgbClr val="FF0000"/>
                </a:solidFill>
                <a:sym typeface="+mn-ea"/>
              </a:rPr>
              <a:t>热身案例</a:t>
            </a:r>
            <a:endParaRPr lang="zh-CN" altLang="en-US" sz="4000" b="1" dirty="0">
              <a:solidFill>
                <a:srgbClr val="FF0000"/>
              </a:solidFill>
            </a:endParaRPr>
          </a:p>
          <a:p>
            <a:endParaRPr lang="zh-CN" altLang="en-US" sz="4000" dirty="0">
              <a:latin typeface="黑体" panose="02010609060101010101" pitchFamily="49" charset="-122"/>
              <a:ea typeface="黑体" panose="02010609060101010101" pitchFamily="49" charset="-122"/>
              <a:cs typeface="+mj-cs"/>
              <a:sym typeface="+mn-e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cs typeface="Arial" panose="020B0604020202020204" pitchFamily="34" charset="0"/>
              </a:rPr>
              <a:pPr algn="r"/>
              <a:t>136</a:t>
            </a:fld>
            <a:endParaRPr lang="en-US" altLang="zh-CN" sz="1200" dirty="0">
              <a:latin typeface="Verdana" panose="020B0604030504040204" pitchFamily="34" charset="0"/>
              <a:ea typeface="Arial" panose="020B0604020202020204" pitchFamily="34" charset="0"/>
              <a:cs typeface="Arial" panose="020B0604020202020204" pitchFamily="34" charset="0"/>
            </a:endParaRPr>
          </a:p>
        </p:txBody>
      </p:sp>
      <p:sp>
        <p:nvSpPr>
          <p:cNvPr id="6147" name="Rectangle 2"/>
          <p:cNvSpPr>
            <a:spLocks noGrp="1"/>
          </p:cNvSpPr>
          <p:nvPr>
            <p:ph type="title"/>
          </p:nvPr>
        </p:nvSpPr>
        <p:spPr/>
        <p:txBody>
          <a:bodyPr vert="horz" wrap="square" lIns="91440" tIns="45720" rIns="91440" bIns="45720" anchor="b"/>
          <a:lstStyle/>
          <a:p>
            <a:pPr eaLnBrk="1" hangingPunct="1"/>
            <a:r>
              <a:rPr lang="en-US" altLang="zh-CN" sz="3100" dirty="0"/>
              <a:t>37.4/45.9=81.4%</a:t>
            </a:r>
            <a:br>
              <a:rPr lang="en-US" altLang="zh-CN" sz="3100" dirty="0"/>
            </a:br>
            <a:r>
              <a:rPr lang="zh-CN" altLang="en-US" sz="3100" dirty="0"/>
              <a:t>中补税：</a:t>
            </a:r>
            <a:r>
              <a:rPr lang="en-US" altLang="zh-CN" sz="3100" dirty="0"/>
              <a:t>45.9-14.7=32*25%=7.78</a:t>
            </a:r>
            <a:r>
              <a:rPr lang="zh-CN" altLang="en-US" sz="3100" dirty="0"/>
              <a:t>亿</a:t>
            </a:r>
          </a:p>
        </p:txBody>
      </p:sp>
      <p:sp>
        <p:nvSpPr>
          <p:cNvPr id="6148" name="Rectangle 3"/>
          <p:cNvSpPr>
            <a:spLocks noGrp="1"/>
          </p:cNvSpPr>
          <p:nvPr>
            <p:ph type="body"/>
          </p:nvPr>
        </p:nvSpPr>
        <p:spPr/>
        <p:txBody>
          <a:bodyPr vert="horz" wrap="square" lIns="91440" tIns="45720" rIns="91440" bIns="45720" anchor="t"/>
          <a:lstStyle/>
          <a:p>
            <a:pPr eaLnBrk="1" hangingPunct="1"/>
            <a:endParaRPr lang="zh-CN" altLang="zh-CN" dirty="0"/>
          </a:p>
        </p:txBody>
      </p:sp>
      <p:sp>
        <p:nvSpPr>
          <p:cNvPr id="6149" name="Oval 4"/>
          <p:cNvSpPr/>
          <p:nvPr/>
        </p:nvSpPr>
        <p:spPr>
          <a:xfrm>
            <a:off x="3995738" y="2060575"/>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dirty="0">
                <a:latin typeface="Arial" panose="020B0604020202020204" pitchFamily="34" charset="0"/>
                <a:cs typeface="Arial" panose="020B0604020202020204" pitchFamily="34" charset="0"/>
              </a:rPr>
              <a:t>东</a:t>
            </a:r>
            <a:endParaRPr lang="zh-CN" altLang="en-US" dirty="0">
              <a:latin typeface="Arial" panose="020B0604020202020204" pitchFamily="34" charset="0"/>
              <a:ea typeface="Arial" panose="020B0604020202020204" pitchFamily="34" charset="0"/>
            </a:endParaRPr>
          </a:p>
        </p:txBody>
      </p:sp>
      <p:sp>
        <p:nvSpPr>
          <p:cNvPr id="6150" name="Oval 5"/>
          <p:cNvSpPr/>
          <p:nvPr/>
        </p:nvSpPr>
        <p:spPr>
          <a:xfrm>
            <a:off x="1547813" y="4724400"/>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dirty="0">
                <a:latin typeface="Arial" panose="020B0604020202020204" pitchFamily="34" charset="0"/>
                <a:cs typeface="Arial" panose="020B0604020202020204" pitchFamily="34" charset="0"/>
              </a:rPr>
              <a:t>大</a:t>
            </a:r>
            <a:endParaRPr lang="zh-CN" altLang="en-US" dirty="0">
              <a:latin typeface="Arial" panose="020B0604020202020204" pitchFamily="34" charset="0"/>
              <a:ea typeface="Arial" panose="020B0604020202020204" pitchFamily="34" charset="0"/>
            </a:endParaRPr>
          </a:p>
        </p:txBody>
      </p:sp>
      <p:sp>
        <p:nvSpPr>
          <p:cNvPr id="6151" name="Oval 6"/>
          <p:cNvSpPr/>
          <p:nvPr/>
        </p:nvSpPr>
        <p:spPr>
          <a:xfrm>
            <a:off x="6659563" y="4652963"/>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dirty="0">
                <a:latin typeface="Arial" panose="020B0604020202020204" pitchFamily="34" charset="0"/>
                <a:cs typeface="Arial" panose="020B0604020202020204" pitchFamily="34" charset="0"/>
              </a:rPr>
              <a:t>中</a:t>
            </a:r>
            <a:endParaRPr lang="zh-CN" altLang="en-US" dirty="0">
              <a:latin typeface="Arial" panose="020B0604020202020204" pitchFamily="34" charset="0"/>
              <a:ea typeface="Arial" panose="020B0604020202020204" pitchFamily="34" charset="0"/>
            </a:endParaRPr>
          </a:p>
        </p:txBody>
      </p:sp>
      <p:sp>
        <p:nvSpPr>
          <p:cNvPr id="6152" name="Line 7"/>
          <p:cNvSpPr/>
          <p:nvPr/>
        </p:nvSpPr>
        <p:spPr>
          <a:xfrm flipH="1">
            <a:off x="2051050" y="2565400"/>
            <a:ext cx="1944688" cy="2232025"/>
          </a:xfrm>
          <a:prstGeom prst="line">
            <a:avLst/>
          </a:prstGeom>
          <a:ln w="9525" cap="flat" cmpd="sng">
            <a:solidFill>
              <a:schemeClr val="tx1"/>
            </a:solidFill>
            <a:prstDash val="solid"/>
            <a:headEnd type="none" w="med" len="med"/>
            <a:tailEnd type="triangle" w="med" len="med"/>
          </a:ln>
        </p:spPr>
      </p:sp>
      <p:sp>
        <p:nvSpPr>
          <p:cNvPr id="6153" name="Line 8"/>
          <p:cNvSpPr/>
          <p:nvPr/>
        </p:nvSpPr>
        <p:spPr>
          <a:xfrm flipV="1">
            <a:off x="2484438" y="2997200"/>
            <a:ext cx="1943100" cy="2087563"/>
          </a:xfrm>
          <a:prstGeom prst="line">
            <a:avLst/>
          </a:prstGeom>
          <a:ln w="9525" cap="flat" cmpd="sng">
            <a:solidFill>
              <a:schemeClr val="tx1"/>
            </a:solidFill>
            <a:prstDash val="solid"/>
            <a:headEnd type="none" w="med" len="med"/>
            <a:tailEnd type="triangle" w="med" len="med"/>
          </a:ln>
        </p:spPr>
      </p:sp>
      <p:sp>
        <p:nvSpPr>
          <p:cNvPr id="6154" name="Line 9"/>
          <p:cNvSpPr/>
          <p:nvPr/>
        </p:nvSpPr>
        <p:spPr>
          <a:xfrm>
            <a:off x="4932363" y="2636838"/>
            <a:ext cx="2303462" cy="2087562"/>
          </a:xfrm>
          <a:prstGeom prst="line">
            <a:avLst/>
          </a:prstGeom>
          <a:ln w="9525" cap="flat" cmpd="sng">
            <a:solidFill>
              <a:schemeClr val="tx1"/>
            </a:solidFill>
            <a:prstDash val="solid"/>
            <a:headEnd type="none" w="med" len="med"/>
            <a:tailEnd type="triangle" w="med" len="med"/>
          </a:ln>
        </p:spPr>
      </p:sp>
      <p:sp>
        <p:nvSpPr>
          <p:cNvPr id="6155" name="Line 10"/>
          <p:cNvSpPr/>
          <p:nvPr/>
        </p:nvSpPr>
        <p:spPr>
          <a:xfrm flipV="1">
            <a:off x="2484438" y="4941888"/>
            <a:ext cx="4175125" cy="215900"/>
          </a:xfrm>
          <a:prstGeom prst="line">
            <a:avLst/>
          </a:prstGeom>
          <a:ln w="9525" cap="flat" cmpd="sng">
            <a:solidFill>
              <a:schemeClr val="tx1"/>
            </a:solidFill>
            <a:prstDash val="solid"/>
            <a:headEnd type="none" w="med" len="med"/>
            <a:tailEnd type="triangle" w="med" len="med"/>
          </a:ln>
        </p:spPr>
      </p:sp>
      <p:sp>
        <p:nvSpPr>
          <p:cNvPr id="6156" name="Line 11"/>
          <p:cNvSpPr/>
          <p:nvPr/>
        </p:nvSpPr>
        <p:spPr>
          <a:xfrm flipH="1">
            <a:off x="2268538" y="5516563"/>
            <a:ext cx="4535487" cy="144462"/>
          </a:xfrm>
          <a:prstGeom prst="line">
            <a:avLst/>
          </a:prstGeom>
          <a:ln w="9525" cap="flat" cmpd="sng">
            <a:solidFill>
              <a:schemeClr val="tx1"/>
            </a:solidFill>
            <a:prstDash val="solid"/>
            <a:headEnd type="none" w="med" len="med"/>
            <a:tailEnd type="triangle" w="med" len="med"/>
          </a:ln>
        </p:spPr>
      </p:sp>
      <p:sp>
        <p:nvSpPr>
          <p:cNvPr id="6157" name="Line 12"/>
          <p:cNvSpPr/>
          <p:nvPr/>
        </p:nvSpPr>
        <p:spPr>
          <a:xfrm>
            <a:off x="4500563" y="2997200"/>
            <a:ext cx="2159000" cy="2016125"/>
          </a:xfrm>
          <a:prstGeom prst="line">
            <a:avLst/>
          </a:prstGeom>
          <a:ln w="9525" cap="flat" cmpd="sng">
            <a:solidFill>
              <a:schemeClr val="tx1"/>
            </a:solidFill>
            <a:prstDash val="solid"/>
            <a:headEnd type="none" w="med" len="med"/>
            <a:tailEnd type="triangle" w="med" len="med"/>
          </a:ln>
        </p:spPr>
      </p:sp>
      <p:sp>
        <p:nvSpPr>
          <p:cNvPr id="6158" name="Text Box 13"/>
          <p:cNvSpPr txBox="1"/>
          <p:nvPr/>
        </p:nvSpPr>
        <p:spPr>
          <a:xfrm>
            <a:off x="4787900" y="4005263"/>
            <a:ext cx="458788" cy="381000"/>
          </a:xfrm>
          <a:prstGeom prst="rect">
            <a:avLst/>
          </a:prstGeom>
          <a:noFill/>
          <a:ln w="9525">
            <a:noFill/>
          </a:ln>
        </p:spPr>
        <p:txBody>
          <a:bodyPr vert="eaVert">
            <a:spAutoFit/>
          </a:bodyPr>
          <a:lstStyle/>
          <a:p>
            <a:endParaRPr lang="zh-CN" altLang="zh-CN" dirty="0">
              <a:latin typeface="Arial" panose="020B0604020202020204" pitchFamily="34" charset="0"/>
              <a:ea typeface="Arial" panose="020B0604020202020204" pitchFamily="34" charset="0"/>
            </a:endParaRPr>
          </a:p>
        </p:txBody>
      </p:sp>
      <p:sp>
        <p:nvSpPr>
          <p:cNvPr id="6159" name="Text Box 14"/>
          <p:cNvSpPr txBox="1"/>
          <p:nvPr/>
        </p:nvSpPr>
        <p:spPr>
          <a:xfrm>
            <a:off x="4859338" y="4076700"/>
            <a:ext cx="1209675" cy="366713"/>
          </a:xfrm>
          <a:prstGeom prst="rect">
            <a:avLst/>
          </a:prstGeom>
          <a:noFill/>
          <a:ln w="9525">
            <a:noFill/>
          </a:ln>
        </p:spPr>
        <p:txBody>
          <a:bodyPr>
            <a:spAutoFit/>
          </a:bodyPr>
          <a:lstStyle/>
          <a:p>
            <a:r>
              <a:rPr lang="en-US" altLang="zh-CN" dirty="0">
                <a:latin typeface="Arial" panose="020B0604020202020204" pitchFamily="34" charset="0"/>
                <a:cs typeface="Arial" panose="020B0604020202020204" pitchFamily="34" charset="0"/>
              </a:rPr>
              <a:t>9000</a:t>
            </a:r>
            <a:r>
              <a:rPr lang="zh-CN" altLang="en-US" dirty="0">
                <a:latin typeface="Arial" panose="020B0604020202020204" pitchFamily="34" charset="0"/>
                <a:cs typeface="Arial" panose="020B0604020202020204" pitchFamily="34" charset="0"/>
              </a:rPr>
              <a:t>万股</a:t>
            </a:r>
            <a:endParaRPr lang="zh-CN" altLang="en-US" dirty="0">
              <a:latin typeface="Arial" panose="020B0604020202020204" pitchFamily="34" charset="0"/>
              <a:ea typeface="Arial" panose="020B0604020202020204" pitchFamily="34" charset="0"/>
            </a:endParaRPr>
          </a:p>
        </p:txBody>
      </p:sp>
      <p:sp>
        <p:nvSpPr>
          <p:cNvPr id="6160" name="Text Box 15"/>
          <p:cNvSpPr txBox="1"/>
          <p:nvPr/>
        </p:nvSpPr>
        <p:spPr>
          <a:xfrm>
            <a:off x="6135688" y="3305175"/>
            <a:ext cx="730250" cy="366713"/>
          </a:xfrm>
          <a:prstGeom prst="rect">
            <a:avLst/>
          </a:prstGeom>
          <a:noFill/>
          <a:ln w="9525">
            <a:noFill/>
          </a:ln>
        </p:spPr>
        <p:txBody>
          <a:bodyPr wrap="none">
            <a:spAutoFit/>
          </a:bodyPr>
          <a:lstStyle/>
          <a:p>
            <a:r>
              <a:rPr lang="en-US" altLang="zh-CN" dirty="0">
                <a:latin typeface="Arial" panose="020B0604020202020204" pitchFamily="34" charset="0"/>
                <a:cs typeface="Arial" panose="020B0604020202020204" pitchFamily="34" charset="0"/>
              </a:rPr>
              <a:t>8.5</a:t>
            </a:r>
            <a:r>
              <a:rPr lang="zh-CN" altLang="en-US" dirty="0">
                <a:latin typeface="Arial" panose="020B0604020202020204" pitchFamily="34" charset="0"/>
                <a:cs typeface="Arial" panose="020B0604020202020204" pitchFamily="34" charset="0"/>
              </a:rPr>
              <a:t>亿</a:t>
            </a:r>
            <a:endParaRPr lang="zh-CN" altLang="en-US" dirty="0">
              <a:latin typeface="Arial" panose="020B0604020202020204" pitchFamily="34" charset="0"/>
              <a:ea typeface="Arial" panose="020B0604020202020204" pitchFamily="34" charset="0"/>
            </a:endParaRPr>
          </a:p>
        </p:txBody>
      </p:sp>
      <p:sp>
        <p:nvSpPr>
          <p:cNvPr id="6161" name="Text Box 16"/>
          <p:cNvSpPr txBox="1"/>
          <p:nvPr/>
        </p:nvSpPr>
        <p:spPr>
          <a:xfrm>
            <a:off x="2392363" y="3089275"/>
            <a:ext cx="857250" cy="366713"/>
          </a:xfrm>
          <a:prstGeom prst="rect">
            <a:avLst/>
          </a:prstGeom>
          <a:noFill/>
          <a:ln w="9525">
            <a:noFill/>
          </a:ln>
        </p:spPr>
        <p:txBody>
          <a:bodyPr wrap="none">
            <a:spAutoFit/>
          </a:bodyPr>
          <a:lstStyle/>
          <a:p>
            <a:r>
              <a:rPr lang="en-US" altLang="zh-CN" dirty="0">
                <a:latin typeface="Arial" panose="020B0604020202020204" pitchFamily="34" charset="0"/>
                <a:cs typeface="Arial" panose="020B0604020202020204" pitchFamily="34" charset="0"/>
              </a:rPr>
              <a:t>11.5</a:t>
            </a:r>
            <a:r>
              <a:rPr lang="zh-CN" altLang="en-US" dirty="0">
                <a:latin typeface="Arial" panose="020B0604020202020204" pitchFamily="34" charset="0"/>
                <a:cs typeface="Arial" panose="020B0604020202020204" pitchFamily="34" charset="0"/>
              </a:rPr>
              <a:t>亿</a:t>
            </a:r>
            <a:endParaRPr lang="zh-CN" altLang="en-US" dirty="0">
              <a:latin typeface="Arial" panose="020B0604020202020204" pitchFamily="34" charset="0"/>
              <a:ea typeface="Arial" panose="020B0604020202020204" pitchFamily="34" charset="0"/>
            </a:endParaRPr>
          </a:p>
        </p:txBody>
      </p:sp>
      <p:sp>
        <p:nvSpPr>
          <p:cNvPr id="6162" name="Text Box 17"/>
          <p:cNvSpPr txBox="1"/>
          <p:nvPr/>
        </p:nvSpPr>
        <p:spPr>
          <a:xfrm>
            <a:off x="3851275" y="3875088"/>
            <a:ext cx="539750" cy="366712"/>
          </a:xfrm>
          <a:prstGeom prst="rect">
            <a:avLst/>
          </a:prstGeom>
          <a:noFill/>
          <a:ln w="9525">
            <a:noFill/>
          </a:ln>
        </p:spPr>
        <p:txBody>
          <a:bodyPr wrap="none">
            <a:spAutoFit/>
          </a:bodyPr>
          <a:lstStyle/>
          <a:p>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亿</a:t>
            </a:r>
            <a:endParaRPr lang="zh-CN" altLang="en-US" dirty="0">
              <a:latin typeface="Arial" panose="020B0604020202020204" pitchFamily="34" charset="0"/>
              <a:ea typeface="Arial" panose="020B0604020202020204" pitchFamily="34" charset="0"/>
            </a:endParaRPr>
          </a:p>
        </p:txBody>
      </p:sp>
      <p:sp>
        <p:nvSpPr>
          <p:cNvPr id="6163" name="Text Box 18"/>
          <p:cNvSpPr txBox="1"/>
          <p:nvPr/>
        </p:nvSpPr>
        <p:spPr>
          <a:xfrm>
            <a:off x="4119563" y="4600575"/>
            <a:ext cx="857250" cy="366713"/>
          </a:xfrm>
          <a:prstGeom prst="rect">
            <a:avLst/>
          </a:prstGeom>
          <a:noFill/>
          <a:ln w="9525">
            <a:noFill/>
          </a:ln>
        </p:spPr>
        <p:txBody>
          <a:bodyPr wrap="none">
            <a:spAutoFit/>
          </a:bodyPr>
          <a:lstStyle/>
          <a:p>
            <a:r>
              <a:rPr lang="en-US" altLang="zh-CN" dirty="0">
                <a:latin typeface="Arial" panose="020B0604020202020204" pitchFamily="34" charset="0"/>
                <a:cs typeface="Arial" panose="020B0604020202020204" pitchFamily="34" charset="0"/>
              </a:rPr>
              <a:t>37.4</a:t>
            </a:r>
            <a:r>
              <a:rPr lang="zh-CN" altLang="en-US" dirty="0">
                <a:latin typeface="Arial" panose="020B0604020202020204" pitchFamily="34" charset="0"/>
                <a:cs typeface="Arial" panose="020B0604020202020204" pitchFamily="34" charset="0"/>
              </a:rPr>
              <a:t>亿</a:t>
            </a:r>
            <a:endParaRPr lang="zh-CN" altLang="en-US" dirty="0">
              <a:latin typeface="Arial" panose="020B0604020202020204" pitchFamily="34" charset="0"/>
              <a:ea typeface="Arial" panose="020B0604020202020204" pitchFamily="34" charset="0"/>
            </a:endParaRPr>
          </a:p>
        </p:txBody>
      </p:sp>
      <p:sp>
        <p:nvSpPr>
          <p:cNvPr id="6164" name="Text Box 19"/>
          <p:cNvSpPr txBox="1"/>
          <p:nvPr/>
        </p:nvSpPr>
        <p:spPr>
          <a:xfrm>
            <a:off x="4716463" y="5589588"/>
            <a:ext cx="184150" cy="366712"/>
          </a:xfrm>
          <a:prstGeom prst="rect">
            <a:avLst/>
          </a:prstGeom>
          <a:noFill/>
          <a:ln w="9525">
            <a:noFill/>
          </a:ln>
        </p:spPr>
        <p:txBody>
          <a:bodyPr wrap="none">
            <a:spAutoFit/>
          </a:bodyPr>
          <a:lstStyle/>
          <a:p>
            <a:endParaRPr lang="zh-CN" altLang="zh-CN" dirty="0">
              <a:latin typeface="Arial" panose="020B0604020202020204" pitchFamily="34" charset="0"/>
              <a:ea typeface="Arial" panose="020B0604020202020204" pitchFamily="34" charset="0"/>
            </a:endParaRPr>
          </a:p>
        </p:txBody>
      </p:sp>
      <p:sp>
        <p:nvSpPr>
          <p:cNvPr id="6165" name="Text Box 20"/>
          <p:cNvSpPr txBox="1"/>
          <p:nvPr/>
        </p:nvSpPr>
        <p:spPr>
          <a:xfrm>
            <a:off x="4140200" y="5589588"/>
            <a:ext cx="857250" cy="366712"/>
          </a:xfrm>
          <a:prstGeom prst="rect">
            <a:avLst/>
          </a:prstGeom>
          <a:noFill/>
          <a:ln w="9525">
            <a:noFill/>
          </a:ln>
        </p:spPr>
        <p:txBody>
          <a:bodyPr wrap="none">
            <a:spAutoFit/>
          </a:bodyPr>
          <a:lstStyle/>
          <a:p>
            <a:r>
              <a:rPr lang="en-US" altLang="zh-CN" dirty="0">
                <a:latin typeface="Arial" panose="020B0604020202020204" pitchFamily="34" charset="0"/>
                <a:cs typeface="Arial" panose="020B0604020202020204" pitchFamily="34" charset="0"/>
              </a:rPr>
              <a:t>45.9</a:t>
            </a:r>
            <a:r>
              <a:rPr lang="zh-CN" altLang="en-US" dirty="0">
                <a:latin typeface="Arial" panose="020B0604020202020204" pitchFamily="34" charset="0"/>
                <a:cs typeface="Arial" panose="020B0604020202020204" pitchFamily="34" charset="0"/>
              </a:rPr>
              <a:t>亿</a:t>
            </a:r>
            <a:endParaRPr lang="zh-CN" altLang="en-US" dirty="0">
              <a:latin typeface="Arial" panose="020B0604020202020204" pitchFamily="34" charset="0"/>
              <a:ea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cs typeface="Arial" panose="020B0604020202020204" pitchFamily="34" charset="0"/>
              </a:rPr>
              <a:pPr algn="r"/>
              <a:t>137</a:t>
            </a:fld>
            <a:endParaRPr lang="en-US" altLang="zh-CN" sz="1200" dirty="0">
              <a:latin typeface="Verdana" panose="020B0604030504040204" pitchFamily="34" charset="0"/>
              <a:ea typeface="Arial" panose="020B0604020202020204" pitchFamily="34" charset="0"/>
              <a:cs typeface="Arial" panose="020B0604020202020204" pitchFamily="34" charset="0"/>
            </a:endParaRPr>
          </a:p>
        </p:txBody>
      </p:sp>
      <p:sp>
        <p:nvSpPr>
          <p:cNvPr id="7171" name="Rectangle 2"/>
          <p:cNvSpPr>
            <a:spLocks noGrp="1"/>
          </p:cNvSpPr>
          <p:nvPr>
            <p:ph type="title"/>
          </p:nvPr>
        </p:nvSpPr>
        <p:spPr/>
        <p:txBody>
          <a:bodyPr vert="horz" wrap="square" lIns="91440" tIns="45720" rIns="91440" bIns="45720" anchor="b"/>
          <a:lstStyle/>
          <a:p>
            <a:pPr eaLnBrk="1" hangingPunct="1"/>
            <a:r>
              <a:rPr lang="zh-CN" altLang="en-US" sz="3200" b="1" dirty="0"/>
              <a:t>都喜欢不用交税的税收筹划</a:t>
            </a:r>
            <a:br>
              <a:rPr lang="zh-CN" altLang="en-US" sz="3200" b="1" dirty="0"/>
            </a:br>
            <a:r>
              <a:rPr lang="zh-CN" altLang="en-US" sz="3200" b="1" dirty="0"/>
              <a:t>云中飞忠告：不用交税的税收筹划很危险</a:t>
            </a:r>
          </a:p>
        </p:txBody>
      </p:sp>
      <p:sp>
        <p:nvSpPr>
          <p:cNvPr id="7172" name="Rectangle 3"/>
          <p:cNvSpPr>
            <a:spLocks noGrp="1"/>
          </p:cNvSpPr>
          <p:nvPr>
            <p:ph type="body"/>
          </p:nvPr>
        </p:nvSpPr>
        <p:spPr/>
        <p:txBody>
          <a:bodyPr vert="horz" wrap="square" lIns="91440" tIns="45720" rIns="91440" bIns="45720" anchor="t"/>
          <a:lstStyle/>
          <a:p>
            <a:pPr eaLnBrk="1" hangingPunct="1">
              <a:lnSpc>
                <a:spcPct val="90000"/>
              </a:lnSpc>
              <a:buNone/>
            </a:pPr>
            <a:r>
              <a:rPr lang="zh-CN" altLang="en-US" sz="4000" b="1" dirty="0"/>
              <a:t>税收筹划与稽查应对：</a:t>
            </a:r>
          </a:p>
          <a:p>
            <a:pPr eaLnBrk="1" hangingPunct="1">
              <a:lnSpc>
                <a:spcPct val="90000"/>
              </a:lnSpc>
              <a:buNone/>
            </a:pPr>
            <a:r>
              <a:rPr lang="zh-CN" altLang="en-US" sz="4000" b="1" dirty="0">
                <a:solidFill>
                  <a:schemeClr val="hlink"/>
                </a:solidFill>
              </a:rPr>
              <a:t>两害相权取其轻原则：</a:t>
            </a:r>
          </a:p>
          <a:p>
            <a:pPr eaLnBrk="1" hangingPunct="1">
              <a:lnSpc>
                <a:spcPct val="90000"/>
              </a:lnSpc>
              <a:buNone/>
            </a:pPr>
            <a:r>
              <a:rPr lang="en-US" altLang="zh-CN" sz="4000" b="1" dirty="0"/>
              <a:t>10</a:t>
            </a:r>
            <a:r>
              <a:rPr lang="zh-CN" altLang="en-US" sz="4000" b="1" dirty="0"/>
              <a:t>、</a:t>
            </a:r>
            <a:r>
              <a:rPr lang="en-US" altLang="zh-CN" sz="4000" b="1" dirty="0"/>
              <a:t>2</a:t>
            </a:r>
            <a:r>
              <a:rPr lang="zh-CN" altLang="en-US" sz="4000" b="1" dirty="0"/>
              <a:t>、（</a:t>
            </a:r>
            <a:r>
              <a:rPr lang="en-US" altLang="zh-CN" sz="4000" b="1" dirty="0"/>
              <a:t>8-1</a:t>
            </a:r>
            <a:r>
              <a:rPr lang="zh-CN" altLang="en-US" sz="4000" b="1" dirty="0"/>
              <a:t>）*</a:t>
            </a:r>
            <a:r>
              <a:rPr lang="en-US" altLang="zh-CN" sz="4000" b="1" dirty="0"/>
              <a:t>25=1.75</a:t>
            </a:r>
            <a:r>
              <a:rPr lang="zh-CN" altLang="en-US" sz="4000" b="1" dirty="0"/>
              <a:t>亿</a:t>
            </a:r>
          </a:p>
          <a:p>
            <a:pPr eaLnBrk="1" hangingPunct="1">
              <a:lnSpc>
                <a:spcPct val="90000"/>
              </a:lnSpc>
              <a:buNone/>
            </a:pPr>
            <a:r>
              <a:rPr lang="en-US" altLang="zh-CN" sz="4000" b="1" dirty="0"/>
              <a:t>8</a:t>
            </a:r>
            <a:r>
              <a:rPr lang="zh-CN" altLang="en-US" sz="4000" b="1" dirty="0"/>
              <a:t>、</a:t>
            </a:r>
            <a:r>
              <a:rPr lang="en-US" altLang="zh-CN" sz="4000" b="1" dirty="0"/>
              <a:t>100%</a:t>
            </a:r>
            <a:r>
              <a:rPr lang="zh-CN" altLang="en-US" sz="4000" b="1" dirty="0"/>
              <a:t>定增</a:t>
            </a:r>
          </a:p>
          <a:p>
            <a:pPr eaLnBrk="1" hangingPunct="1">
              <a:lnSpc>
                <a:spcPct val="90000"/>
              </a:lnSpc>
              <a:buNone/>
            </a:pPr>
            <a:endParaRPr lang="zh-CN" altLang="en-US" sz="4300" b="1"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138</a:t>
            </a:fld>
            <a:endParaRPr lang="en-US" altLang="zh-CN" sz="1200">
              <a:latin typeface="Verdana" panose="020B0604030504040204" pitchFamily="34" charset="0"/>
              <a:ea typeface="宋体" panose="02010600030101010101" pitchFamily="2" charset="-122"/>
            </a:endParaRPr>
          </a:p>
        </p:txBody>
      </p:sp>
      <p:sp>
        <p:nvSpPr>
          <p:cNvPr id="120834" name="Rectangle 2"/>
          <p:cNvSpPr>
            <a:spLocks noGrp="1"/>
          </p:cNvSpPr>
          <p:nvPr>
            <p:ph type="title"/>
          </p:nvPr>
        </p:nvSpPr>
        <p:spPr/>
        <p:txBody>
          <a:bodyPr wrap="square" lIns="91440" tIns="45720" rIns="91440" bIns="45720" anchor="b">
            <a:normAutofit fontScale="90000"/>
          </a:bodyPr>
          <a:lstStyle/>
          <a:p>
            <a:pPr eaLnBrk="1" hangingPunct="1"/>
            <a:r>
              <a:rPr lang="en-US" altLang="zh-CN" b="0">
                <a:solidFill>
                  <a:srgbClr val="FF0000"/>
                </a:solidFill>
                <a:ea typeface="黑体" panose="02010609060101010101" pitchFamily="49" charset="-122"/>
              </a:rPr>
              <a:t>     </a:t>
            </a:r>
            <a:r>
              <a:rPr lang="zh-CN" altLang="en-US" dirty="0">
                <a:ea typeface="宋体" panose="02010600030101010101" pitchFamily="2" charset="-122"/>
                <a:sym typeface="+mn-ea"/>
              </a:rPr>
              <a:t>购买股权还需要注意的几个现实问题</a:t>
            </a:r>
            <a:br>
              <a:rPr lang="zh-CN" altLang="en-US" dirty="0">
                <a:ea typeface="宋体" panose="02010600030101010101" pitchFamily="2" charset="-122"/>
                <a:sym typeface="+mn-ea"/>
              </a:rPr>
            </a:br>
            <a:r>
              <a:rPr lang="zh-CN" altLang="en-US" dirty="0">
                <a:ea typeface="宋体" panose="02010600030101010101" pitchFamily="2" charset="-122"/>
                <a:sym typeface="+mn-ea"/>
              </a:rPr>
              <a:t>     </a:t>
            </a:r>
            <a:endParaRPr lang="zh-CN" altLang="en-US" sz="3200" b="0" dirty="0">
              <a:ea typeface="黑体" panose="02010609060101010101" pitchFamily="49" charset="-122"/>
              <a:hlinkClick r:id="rId2" action="ppaction://hlinkpres?slideindex=1&amp;slidetitle="/>
            </a:endParaRPr>
          </a:p>
        </p:txBody>
      </p:sp>
      <p:sp>
        <p:nvSpPr>
          <p:cNvPr id="120835" name="Rectangle 3"/>
          <p:cNvSpPr>
            <a:spLocks noGrp="1"/>
          </p:cNvSpPr>
          <p:nvPr>
            <p:ph type="body"/>
          </p:nvPr>
        </p:nvSpPr>
        <p:spPr/>
        <p:txBody>
          <a:bodyPr wrap="square" lIns="91440" tIns="45720" rIns="91440" bIns="45720" anchor="t"/>
          <a:lstStyle/>
          <a:p>
            <a:pPr marL="469900" indent="-469900" eaLnBrk="1" hangingPunct="1">
              <a:buNone/>
            </a:pPr>
            <a:endParaRPr lang="en-US" altLang="zh-CN" sz="1800" b="1">
              <a:solidFill>
                <a:srgbClr val="0033CC"/>
              </a:solidFill>
              <a:ea typeface="黑体" panose="02010609060101010101" pitchFamily="49" charset="-122"/>
            </a:endParaRPr>
          </a:p>
          <a:p>
            <a:pPr marL="469900" indent="-469900" eaLnBrk="1" hangingPunct="1">
              <a:buNone/>
            </a:pPr>
            <a:r>
              <a:rPr lang="en-US" altLang="zh-CN" sz="1800" b="1">
                <a:ea typeface="宋体" panose="02010600030101010101" pitchFamily="2" charset="-122"/>
              </a:rPr>
              <a:t>       </a:t>
            </a:r>
            <a:r>
              <a:rPr lang="en-US" altLang="zh-CN" sz="2800">
                <a:solidFill>
                  <a:srgbClr val="FF0000"/>
                </a:solidFill>
                <a:ea typeface="黑体" panose="02010609060101010101" pitchFamily="49" charset="-122"/>
                <a:sym typeface="+mn-ea"/>
              </a:rPr>
              <a:t>1</a:t>
            </a:r>
            <a:r>
              <a:rPr lang="zh-CN" altLang="en-US" sz="2800">
                <a:solidFill>
                  <a:srgbClr val="FF0000"/>
                </a:solidFill>
                <a:ea typeface="黑体" panose="02010609060101010101" pitchFamily="49" charset="-122"/>
                <a:sym typeface="+mn-ea"/>
              </a:rPr>
              <a:t>、</a:t>
            </a:r>
            <a:r>
              <a:rPr lang="zh-CN" altLang="en-US" sz="2800" dirty="0">
                <a:ea typeface="黑体" panose="02010609060101010101" pitchFamily="49" charset="-122"/>
                <a:sym typeface="+mn-ea"/>
                <a:hlinkClick r:id="rId2" action="ppaction://hlinkpres?slideindex=1&amp;slidetitle="/>
              </a:rPr>
              <a:t>前期投入在股权转让时如何扣除？</a:t>
            </a:r>
            <a:endParaRPr lang="zh-CN" altLang="en-US" sz="2800" b="0" dirty="0">
              <a:ea typeface="黑体" panose="02010609060101010101" pitchFamily="49" charset="-122"/>
              <a:hlinkClick r:id="rId2" action="ppaction://hlinkpres?slideindex=1&amp;slidetitle="/>
            </a:endParaRPr>
          </a:p>
          <a:p>
            <a:pPr marL="469900" indent="-469900" eaLnBrk="1" hangingPunct="1">
              <a:buNone/>
            </a:pPr>
            <a:r>
              <a:rPr lang="en-US" altLang="zh-CN" sz="2800" b="1">
                <a:ea typeface="宋体" panose="02010600030101010101" pitchFamily="2" charset="-122"/>
              </a:rPr>
              <a:t>     A</a:t>
            </a:r>
            <a:r>
              <a:rPr lang="zh-CN" altLang="en-US" sz="2800" b="1" dirty="0">
                <a:ea typeface="宋体" panose="02010600030101010101" pitchFamily="2" charset="-122"/>
              </a:rPr>
              <a:t>自然人</a:t>
            </a:r>
            <a:r>
              <a:rPr lang="en-US" altLang="zh-CN" sz="2800" b="1">
                <a:ea typeface="宋体" panose="02010600030101010101" pitchFamily="2" charset="-122"/>
              </a:rPr>
              <a:t>2008</a:t>
            </a:r>
            <a:r>
              <a:rPr lang="zh-CN" altLang="en-US" sz="2800" b="1" dirty="0">
                <a:ea typeface="宋体" panose="02010600030101010101" pitchFamily="2" charset="-122"/>
              </a:rPr>
              <a:t>年以</a:t>
            </a:r>
            <a:r>
              <a:rPr lang="en-US" altLang="zh-CN" sz="2800" b="1">
                <a:ea typeface="宋体" panose="02010600030101010101" pitchFamily="2" charset="-122"/>
              </a:rPr>
              <a:t>2000</a:t>
            </a:r>
            <a:r>
              <a:rPr lang="zh-CN" altLang="en-US" sz="2800" b="1" dirty="0">
                <a:ea typeface="宋体" panose="02010600030101010101" pitchFamily="2" charset="-122"/>
              </a:rPr>
              <a:t>万现金注册房地产有限责任公司</a:t>
            </a:r>
            <a:r>
              <a:rPr lang="en-US" altLang="zh-CN" sz="2800" b="1">
                <a:ea typeface="宋体" panose="02010600030101010101" pitchFamily="2" charset="-122"/>
              </a:rPr>
              <a:t>B </a:t>
            </a:r>
            <a:r>
              <a:rPr lang="zh-CN" altLang="en-US" sz="2800" b="1" dirty="0">
                <a:ea typeface="宋体" panose="02010600030101010101" pitchFamily="2" charset="-122"/>
              </a:rPr>
              <a:t>，然后拿这</a:t>
            </a:r>
            <a:r>
              <a:rPr lang="en-US" altLang="zh-CN" sz="2800" b="1">
                <a:ea typeface="宋体" panose="02010600030101010101" pitchFamily="2" charset="-122"/>
              </a:rPr>
              <a:t>2000</a:t>
            </a:r>
            <a:r>
              <a:rPr lang="zh-CN" altLang="en-US" sz="2800" b="1" dirty="0">
                <a:ea typeface="宋体" panose="02010600030101010101" pitchFamily="2" charset="-122"/>
              </a:rPr>
              <a:t>万去买了一块地， </a:t>
            </a:r>
            <a:r>
              <a:rPr lang="en-US" altLang="zh-CN" sz="2800" b="1">
                <a:ea typeface="宋体" panose="02010600030101010101" pitchFamily="2" charset="-122"/>
              </a:rPr>
              <a:t>A</a:t>
            </a:r>
            <a:r>
              <a:rPr lang="zh-CN" altLang="en-US" sz="2800" b="1" dirty="0">
                <a:ea typeface="宋体" panose="02010600030101010101" pitchFamily="2" charset="-122"/>
              </a:rPr>
              <a:t>之后陆续投入</a:t>
            </a:r>
            <a:r>
              <a:rPr lang="en-US" altLang="zh-CN" sz="2800" b="1">
                <a:solidFill>
                  <a:srgbClr val="FF0000"/>
                </a:solidFill>
                <a:ea typeface="宋体" panose="02010600030101010101" pitchFamily="2" charset="-122"/>
              </a:rPr>
              <a:t>3000</a:t>
            </a:r>
            <a:r>
              <a:rPr lang="zh-CN" altLang="en-US" sz="2800" b="1" dirty="0">
                <a:solidFill>
                  <a:srgbClr val="FF0000"/>
                </a:solidFill>
                <a:ea typeface="宋体" panose="02010600030101010101" pitchFamily="2" charset="-122"/>
              </a:rPr>
              <a:t>万</a:t>
            </a:r>
            <a:r>
              <a:rPr lang="zh-CN" altLang="en-US" sz="2800" b="1" dirty="0">
                <a:solidFill>
                  <a:srgbClr val="0000CC"/>
                </a:solidFill>
                <a:ea typeface="宋体" panose="02010600030101010101" pitchFamily="2" charset="-122"/>
              </a:rPr>
              <a:t>用于拆迁补偿，</a:t>
            </a:r>
            <a:r>
              <a:rPr lang="en-US" altLang="zh-CN" sz="2800" b="1">
                <a:ea typeface="宋体" panose="02010600030101010101" pitchFamily="2" charset="-122"/>
              </a:rPr>
              <a:t>2012</a:t>
            </a:r>
            <a:r>
              <a:rPr lang="zh-CN" altLang="en-US" sz="2800" b="1" dirty="0">
                <a:ea typeface="宋体" panose="02010600030101010101" pitchFamily="2" charset="-122"/>
              </a:rPr>
              <a:t>年，该地块已经涨到</a:t>
            </a:r>
            <a:r>
              <a:rPr lang="en-US" altLang="zh-CN" sz="2800" b="1">
                <a:ea typeface="宋体" panose="02010600030101010101" pitchFamily="2" charset="-122"/>
              </a:rPr>
              <a:t>7000</a:t>
            </a:r>
            <a:r>
              <a:rPr lang="zh-CN" altLang="en-US" sz="2800" b="1" dirty="0">
                <a:ea typeface="宋体" panose="02010600030101010101" pitchFamily="2" charset="-122"/>
              </a:rPr>
              <a:t>万， </a:t>
            </a:r>
            <a:r>
              <a:rPr lang="en-US" altLang="zh-CN" sz="2800" b="1">
                <a:ea typeface="宋体" panose="02010600030101010101" pitchFamily="2" charset="-122"/>
              </a:rPr>
              <a:t>2012</a:t>
            </a:r>
            <a:r>
              <a:rPr lang="zh-CN" altLang="en-US" sz="2800" b="1" dirty="0">
                <a:ea typeface="宋体" panose="02010600030101010101" pitchFamily="2" charset="-122"/>
              </a:rPr>
              <a:t>年</a:t>
            </a:r>
            <a:r>
              <a:rPr lang="en-US" altLang="zh-CN" sz="2800" b="1">
                <a:ea typeface="宋体" panose="02010600030101010101" pitchFamily="2" charset="-122"/>
              </a:rPr>
              <a:t>A </a:t>
            </a:r>
            <a:r>
              <a:rPr lang="zh-CN" altLang="en-US" sz="2800" b="1" dirty="0">
                <a:ea typeface="宋体" panose="02010600030101010101" pitchFamily="2" charset="-122"/>
              </a:rPr>
              <a:t>拟将</a:t>
            </a:r>
            <a:r>
              <a:rPr lang="en-US" altLang="zh-CN" sz="2800" b="1">
                <a:ea typeface="宋体" panose="02010600030101010101" pitchFamily="2" charset="-122"/>
              </a:rPr>
              <a:t>B </a:t>
            </a:r>
            <a:r>
              <a:rPr lang="zh-CN" altLang="en-US" sz="2800" b="1" dirty="0">
                <a:ea typeface="宋体" panose="02010600030101010101" pitchFamily="2" charset="-122"/>
              </a:rPr>
              <a:t>公司</a:t>
            </a:r>
            <a:r>
              <a:rPr lang="en-US" altLang="zh-CN" sz="2800" b="1">
                <a:ea typeface="宋体" panose="02010600030101010101" pitchFamily="2" charset="-122"/>
              </a:rPr>
              <a:t>100%</a:t>
            </a:r>
            <a:r>
              <a:rPr lang="zh-CN" altLang="en-US" sz="2800" b="1" dirty="0">
                <a:ea typeface="宋体" panose="02010600030101010101" pitchFamily="2" charset="-122"/>
              </a:rPr>
              <a:t>的股权以</a:t>
            </a:r>
            <a:r>
              <a:rPr lang="en-US" altLang="zh-CN" sz="2800" b="1">
                <a:ea typeface="宋体" panose="02010600030101010101" pitchFamily="2" charset="-122"/>
              </a:rPr>
              <a:t>1</a:t>
            </a:r>
            <a:r>
              <a:rPr lang="zh-CN" altLang="en-US" sz="2800" b="1" dirty="0">
                <a:ea typeface="宋体" panose="02010600030101010101" pitchFamily="2" charset="-122"/>
              </a:rPr>
              <a:t>亿元转让给</a:t>
            </a:r>
            <a:r>
              <a:rPr lang="en-US" altLang="zh-CN" sz="2800" b="1">
                <a:ea typeface="宋体" panose="02010600030101010101" pitchFamily="2" charset="-122"/>
              </a:rPr>
              <a:t>C</a:t>
            </a:r>
            <a:r>
              <a:rPr lang="zh-CN" altLang="en-US" sz="2800" b="1" dirty="0">
                <a:ea typeface="宋体" panose="02010600030101010101" pitchFamily="2" charset="-122"/>
              </a:rPr>
              <a:t>自然人。</a:t>
            </a:r>
          </a:p>
          <a:p>
            <a:pPr marL="469900" indent="-469900" eaLnBrk="1" hangingPunct="1">
              <a:buNone/>
            </a:pPr>
            <a:r>
              <a:rPr lang="zh-CN" altLang="en-US" sz="2800" b="1" dirty="0">
                <a:ea typeface="宋体" panose="02010600030101010101" pitchFamily="2" charset="-122"/>
              </a:rPr>
              <a:t>     请问： </a:t>
            </a:r>
            <a:r>
              <a:rPr lang="en-US" altLang="zh-CN" sz="2800" b="1">
                <a:ea typeface="宋体" panose="02010600030101010101" pitchFamily="2" charset="-122"/>
              </a:rPr>
              <a:t>A</a:t>
            </a:r>
            <a:r>
              <a:rPr lang="zh-CN" altLang="en-US" sz="2800" b="1" dirty="0">
                <a:ea typeface="宋体" panose="02010600030101010101" pitchFamily="2" charset="-122"/>
              </a:rPr>
              <a:t>的所得是</a:t>
            </a:r>
          </a:p>
          <a:p>
            <a:pPr marL="469900" indent="-469900" eaLnBrk="1" hangingPunct="1">
              <a:buNone/>
            </a:pPr>
            <a:r>
              <a:rPr lang="zh-CN" altLang="en-US" sz="2800" b="1" dirty="0">
                <a:ea typeface="宋体" panose="02010600030101010101" pitchFamily="2" charset="-122"/>
              </a:rPr>
              <a:t>     </a:t>
            </a:r>
            <a:r>
              <a:rPr lang="en-US" altLang="zh-CN" sz="2800" b="1">
                <a:ea typeface="宋体" panose="02010600030101010101" pitchFamily="2" charset="-122"/>
              </a:rPr>
              <a:t>1</a:t>
            </a:r>
            <a:r>
              <a:rPr lang="zh-CN" altLang="en-US" sz="2800" b="1" dirty="0">
                <a:ea typeface="宋体" panose="02010600030101010101" pitchFamily="2" charset="-122"/>
              </a:rPr>
              <a:t>、 </a:t>
            </a:r>
            <a:r>
              <a:rPr lang="en-US" altLang="zh-CN" sz="2800" b="1">
                <a:ea typeface="宋体" panose="02010600030101010101" pitchFamily="2" charset="-122"/>
              </a:rPr>
              <a:t>1</a:t>
            </a:r>
            <a:r>
              <a:rPr lang="zh-CN" altLang="en-US" sz="2800" b="1" dirty="0">
                <a:ea typeface="宋体" panose="02010600030101010101" pitchFamily="2" charset="-122"/>
              </a:rPr>
              <a:t>亿</a:t>
            </a:r>
            <a:r>
              <a:rPr lang="en-US" altLang="zh-CN" sz="2800" b="1">
                <a:ea typeface="宋体" panose="02010600030101010101" pitchFamily="2" charset="-122"/>
              </a:rPr>
              <a:t>—2000</a:t>
            </a:r>
            <a:r>
              <a:rPr lang="zh-CN" altLang="en-US" sz="2800" b="1" dirty="0">
                <a:ea typeface="宋体" panose="02010600030101010101" pitchFamily="2" charset="-122"/>
              </a:rPr>
              <a:t>万</a:t>
            </a:r>
            <a:r>
              <a:rPr lang="en-US" altLang="zh-CN" sz="2800" b="1">
                <a:ea typeface="宋体" panose="02010600030101010101" pitchFamily="2" charset="-122"/>
              </a:rPr>
              <a:t>=8000</a:t>
            </a:r>
            <a:r>
              <a:rPr lang="zh-CN" altLang="en-US" sz="2800" b="1" dirty="0">
                <a:ea typeface="宋体" panose="02010600030101010101" pitchFamily="2" charset="-122"/>
              </a:rPr>
              <a:t>万</a:t>
            </a:r>
          </a:p>
          <a:p>
            <a:pPr marL="469900" indent="-469900" eaLnBrk="1" hangingPunct="1">
              <a:buNone/>
            </a:pPr>
            <a:r>
              <a:rPr lang="zh-CN" altLang="en-US" sz="2800" b="1" dirty="0">
                <a:ea typeface="宋体" panose="02010600030101010101" pitchFamily="2" charset="-122"/>
              </a:rPr>
              <a:t>     </a:t>
            </a:r>
            <a:r>
              <a:rPr lang="en-US" altLang="zh-CN" sz="2800" b="1">
                <a:ea typeface="宋体" panose="02010600030101010101" pitchFamily="2" charset="-122"/>
              </a:rPr>
              <a:t>2</a:t>
            </a:r>
            <a:r>
              <a:rPr lang="zh-CN" altLang="en-US" sz="2800" b="1" dirty="0">
                <a:ea typeface="宋体" panose="02010600030101010101" pitchFamily="2" charset="-122"/>
              </a:rPr>
              <a:t>、 </a:t>
            </a:r>
            <a:r>
              <a:rPr lang="en-US" altLang="zh-CN" sz="2800" b="1">
                <a:ea typeface="宋体" panose="02010600030101010101" pitchFamily="2" charset="-122"/>
              </a:rPr>
              <a:t>1</a:t>
            </a:r>
            <a:r>
              <a:rPr lang="zh-CN" altLang="en-US" sz="2800" b="1" dirty="0">
                <a:ea typeface="宋体" panose="02010600030101010101" pitchFamily="2" charset="-122"/>
              </a:rPr>
              <a:t>亿</a:t>
            </a:r>
            <a:r>
              <a:rPr lang="en-US" altLang="zh-CN" sz="2800" b="1">
                <a:ea typeface="宋体" panose="02010600030101010101" pitchFamily="2" charset="-122"/>
              </a:rPr>
              <a:t>—2000</a:t>
            </a:r>
            <a:r>
              <a:rPr lang="zh-CN" altLang="en-US" sz="2800" b="1" dirty="0">
                <a:ea typeface="宋体" panose="02010600030101010101" pitchFamily="2" charset="-122"/>
              </a:rPr>
              <a:t>万</a:t>
            </a:r>
            <a:r>
              <a:rPr lang="en-US" altLang="zh-CN" sz="2800" b="1">
                <a:ea typeface="宋体" panose="02010600030101010101" pitchFamily="2" charset="-122"/>
              </a:rPr>
              <a:t>—</a:t>
            </a:r>
            <a:r>
              <a:rPr lang="en-US" altLang="zh-CN" sz="2800" b="1">
                <a:solidFill>
                  <a:srgbClr val="FF0000"/>
                </a:solidFill>
                <a:ea typeface="宋体" panose="02010600030101010101" pitchFamily="2" charset="-122"/>
              </a:rPr>
              <a:t>3000</a:t>
            </a:r>
            <a:r>
              <a:rPr lang="zh-CN" altLang="en-US" sz="2800" b="1" dirty="0">
                <a:solidFill>
                  <a:srgbClr val="FF0000"/>
                </a:solidFill>
                <a:ea typeface="宋体" panose="02010600030101010101" pitchFamily="2" charset="-122"/>
              </a:rPr>
              <a:t>万？</a:t>
            </a:r>
            <a:r>
              <a:rPr lang="en-US" altLang="zh-CN" sz="2800" b="1">
                <a:ea typeface="宋体" panose="02010600030101010101" pitchFamily="2" charset="-122"/>
              </a:rPr>
              <a:t>= 5000</a:t>
            </a:r>
            <a:r>
              <a:rPr lang="zh-CN" altLang="en-US" sz="2800" b="1" dirty="0">
                <a:ea typeface="宋体" panose="02010600030101010101" pitchFamily="2" charset="-122"/>
              </a:rPr>
              <a:t>万</a:t>
            </a:r>
          </a:p>
          <a:p>
            <a:pPr marL="469900" indent="-469900" eaLnBrk="1" hangingPunct="1">
              <a:buNone/>
            </a:pPr>
            <a:endParaRPr lang="en-US" altLang="zh-CN" sz="2800" b="1">
              <a:solidFill>
                <a:srgbClr val="0033CC"/>
              </a:solidFill>
              <a:ea typeface="黑体" panose="02010609060101010101"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139</a:t>
            </a:fld>
            <a:endParaRPr lang="en-US" altLang="zh-CN" sz="1200">
              <a:latin typeface="Verdana" panose="020B0604030504040204" pitchFamily="34" charset="0"/>
              <a:ea typeface="宋体" panose="02010600030101010101" pitchFamily="2" charset="-122"/>
            </a:endParaRPr>
          </a:p>
        </p:txBody>
      </p:sp>
      <p:sp>
        <p:nvSpPr>
          <p:cNvPr id="121858" name="Rectangle 2"/>
          <p:cNvSpPr>
            <a:spLocks noGrp="1"/>
          </p:cNvSpPr>
          <p:nvPr>
            <p:ph type="title"/>
          </p:nvPr>
        </p:nvSpPr>
        <p:spPr>
          <a:xfrm>
            <a:off x="571500" y="17463"/>
            <a:ext cx="8001000" cy="1216025"/>
          </a:xfrm>
        </p:spPr>
        <p:txBody>
          <a:bodyPr wrap="square" lIns="91440" tIns="45720" rIns="91440" bIns="45720" anchor="b"/>
          <a:lstStyle/>
          <a:p>
            <a:pPr eaLnBrk="1" hangingPunct="1"/>
            <a:r>
              <a:rPr lang="zh-CN" altLang="en-US" sz="2400" b="0" dirty="0">
                <a:solidFill>
                  <a:schemeClr val="hlink"/>
                </a:solidFill>
                <a:ea typeface="宋体" panose="02010600030101010101" pitchFamily="2" charset="-122"/>
                <a:hlinkClick r:id="rId2" action="ppaction://hlinkfile"/>
              </a:rPr>
              <a:t>股权转让的实质：税负转移、风险转移</a:t>
            </a:r>
            <a:br>
              <a:rPr lang="zh-CN" altLang="en-US" sz="2400" b="0" dirty="0">
                <a:solidFill>
                  <a:schemeClr val="hlink"/>
                </a:solidFill>
                <a:ea typeface="宋体" panose="02010600030101010101" pitchFamily="2" charset="-122"/>
                <a:hlinkClick r:id="rId2" action="ppaction://hlinkfile"/>
              </a:rPr>
            </a:br>
            <a:r>
              <a:rPr lang="zh-CN" altLang="en-US" sz="2400" b="0" dirty="0">
                <a:solidFill>
                  <a:schemeClr val="hlink"/>
                </a:solidFill>
                <a:ea typeface="宋体" panose="02010600030101010101" pitchFamily="2" charset="-122"/>
              </a:rPr>
              <a:t>下家的关键点：测算对方税负转移了多少，价格谈判主动</a:t>
            </a:r>
          </a:p>
        </p:txBody>
      </p:sp>
      <p:sp>
        <p:nvSpPr>
          <p:cNvPr id="121859" name="Rectangle 3"/>
          <p:cNvSpPr>
            <a:spLocks noGrp="1"/>
          </p:cNvSpPr>
          <p:nvPr>
            <p:ph type="body"/>
          </p:nvPr>
        </p:nvSpPr>
        <p:spPr/>
        <p:txBody>
          <a:bodyPr wrap="square" lIns="91440" tIns="45720" rIns="91440" bIns="45720" anchor="t"/>
          <a:lstStyle/>
          <a:p>
            <a:pPr marL="469900" indent="-469900" eaLnBrk="1" hangingPunct="1">
              <a:buNone/>
            </a:pPr>
            <a:r>
              <a:rPr lang="en-US" altLang="zh-CN" sz="3000" b="1">
                <a:solidFill>
                  <a:schemeClr val="accent2"/>
                </a:solidFill>
                <a:ea typeface="宋体" panose="02010600030101010101" pitchFamily="2" charset="-122"/>
              </a:rPr>
              <a:t>    </a:t>
            </a:r>
            <a:r>
              <a:rPr lang="zh-CN" altLang="en-US" sz="3600" b="1" dirty="0">
                <a:ea typeface="宋体" panose="02010600030101010101" pitchFamily="2" charset="-122"/>
              </a:rPr>
              <a:t>买方：税负较重，风险较大。</a:t>
            </a:r>
          </a:p>
          <a:p>
            <a:pPr marL="469900" indent="-469900" eaLnBrk="1" hangingPunct="1">
              <a:buNone/>
            </a:pPr>
            <a:r>
              <a:rPr lang="zh-CN" altLang="en-US" sz="3600" b="1" dirty="0">
                <a:ea typeface="宋体" panose="02010600030101010101" pitchFamily="2" charset="-122"/>
              </a:rPr>
              <a:t>    股权溢价不允许作为成本在所得税和土地增值税前扣除，相当于对方少缴的土地增值税递延到下游来了（资本结构的一般变化，其税收待遇不变）。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8435" name="Rectangle 3"/>
          <p:cNvSpPr>
            <a:spLocks noGrp="1"/>
          </p:cNvSpPr>
          <p:nvPr>
            <p:ph type="subTitle"/>
          </p:nvPr>
        </p:nvSpPr>
        <p:spPr>
          <a:xfrm>
            <a:off x="1231900" y="917575"/>
            <a:ext cx="6442075" cy="5040313"/>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90000"/>
              </a:lnSpc>
            </a:pPr>
            <a:endParaRPr lang="zh-CN" altLang="en-US" sz="3200" dirty="0">
              <a:latin typeface="黑体" panose="02010609060101010101" pitchFamily="49" charset="-122"/>
              <a:ea typeface="黑体" panose="02010609060101010101" pitchFamily="49" charset="-122"/>
            </a:endParaRPr>
          </a:p>
          <a:p>
            <a:pPr lvl="0" algn="l" eaLnBrk="1" hangingPunct="1">
              <a:lnSpc>
                <a:spcPct val="90000"/>
              </a:lnSpc>
            </a:pPr>
            <a:r>
              <a:rPr lang="zh-CN" altLang="en-US" sz="3200" dirty="0">
                <a:latin typeface="黑体" panose="02010609060101010101" pitchFamily="49" charset="-122"/>
                <a:ea typeface="黑体" panose="02010609060101010101" pitchFamily="49" charset="-122"/>
              </a:rPr>
              <a:t>检查线索：</a:t>
            </a:r>
            <a:r>
              <a:rPr lang="zh-CN" altLang="en-US" sz="3200" b="1" dirty="0">
                <a:ea typeface="宋体" panose="02010600030101010101" pitchFamily="2" charset="-122"/>
              </a:rPr>
              <a:t>目标公司</a:t>
            </a:r>
            <a:r>
              <a:rPr lang="zh-CN" altLang="en-US" sz="3200" dirty="0">
                <a:latin typeface="黑体" panose="02010609060101010101" pitchFamily="49" charset="-122"/>
                <a:ea typeface="黑体" panose="02010609060101010101" pitchFamily="49" charset="-122"/>
              </a:rPr>
              <a:t>的招股书、上市公司资料、股东会决议</a:t>
            </a:r>
          </a:p>
          <a:p>
            <a:pPr lvl="0" algn="l" eaLnBrk="1" hangingPunct="1">
              <a:lnSpc>
                <a:spcPct val="90000"/>
              </a:lnSpc>
            </a:pPr>
            <a:r>
              <a:rPr lang="zh-CN" altLang="en-US" sz="3200" dirty="0">
                <a:latin typeface="黑体" panose="02010609060101010101" pitchFamily="49" charset="-122"/>
                <a:ea typeface="黑体" panose="02010609060101010101" pitchFamily="49" charset="-122"/>
              </a:rPr>
              <a:t>检查人员：</a:t>
            </a:r>
            <a:r>
              <a:rPr lang="zh-CN" altLang="en-US" sz="3200" dirty="0">
                <a:solidFill>
                  <a:schemeClr val="tx1"/>
                </a:solidFill>
                <a:latin typeface="黑体" panose="02010609060101010101" pitchFamily="49" charset="-122"/>
                <a:ea typeface="黑体" panose="02010609060101010101" pitchFamily="49" charset="-122"/>
              </a:rPr>
              <a:t>重点对股权转让及折股</a:t>
            </a:r>
            <a:r>
              <a:rPr lang="zh-CN" altLang="en-US" sz="3200" dirty="0">
                <a:latin typeface="黑体" panose="02010609060101010101" pitchFamily="49" charset="-122"/>
                <a:ea typeface="黑体" panose="02010609060101010101" pitchFamily="49" charset="-122"/>
              </a:rPr>
              <a:t>中的个人所得税问题进行检查，</a:t>
            </a:r>
            <a:r>
              <a:rPr lang="zh-CN" altLang="en-US" sz="3200" dirty="0">
                <a:solidFill>
                  <a:srgbClr val="FF5050"/>
                </a:solidFill>
                <a:latin typeface="黑体" panose="02010609060101010101" pitchFamily="49" charset="-122"/>
                <a:ea typeface="黑体" panose="02010609060101010101" pitchFamily="49" charset="-122"/>
              </a:rPr>
              <a:t>以未分未分配利润、盈余公积、资本公积折股需要缴纳个人所得税</a:t>
            </a:r>
            <a:r>
              <a:rPr lang="en-US" altLang="zh-CN" sz="3200" dirty="0">
                <a:solidFill>
                  <a:srgbClr val="FF5050"/>
                </a:solidFill>
                <a:latin typeface="黑体" panose="02010609060101010101" pitchFamily="49" charset="-122"/>
                <a:ea typeface="黑体" panose="02010609060101010101" pitchFamily="49" charset="-122"/>
              </a:rPr>
              <a:t>.</a:t>
            </a:r>
          </a:p>
          <a:p>
            <a:pPr lvl="0" algn="l" eaLnBrk="1" hangingPunct="1">
              <a:lnSpc>
                <a:spcPct val="90000"/>
              </a:lnSpc>
            </a:pPr>
            <a:endParaRPr lang="zh-CN" altLang="en-US" sz="3200" dirty="0">
              <a:solidFill>
                <a:srgbClr val="FF5050"/>
              </a:solidFill>
              <a:latin typeface="黑体" panose="02010609060101010101" pitchFamily="49" charset="-122"/>
              <a:ea typeface="黑体" panose="02010609060101010101" pitchFamily="49" charset="-122"/>
            </a:endParaRPr>
          </a:p>
          <a:p>
            <a:pPr lvl="0" algn="l" eaLnBrk="1" hangingPunct="1">
              <a:lnSpc>
                <a:spcPct val="90000"/>
              </a:lnSpc>
            </a:pPr>
            <a:r>
              <a:rPr lang="zh-CN" altLang="en-US" sz="3200" dirty="0">
                <a:latin typeface="黑体" panose="02010609060101010101" pitchFamily="49" charset="-122"/>
                <a:ea typeface="黑体" panose="02010609060101010101" pitchFamily="49"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ppt_x</p:attrName>
                                        </p:attrNameLst>
                                      </p:cBhvr>
                                      <p:tavLst>
                                        <p:tav tm="0">
                                          <p:val>
                                            <p:strVal val="#ppt_x-.2"/>
                                          </p:val>
                                        </p:tav>
                                        <p:tav tm="100000">
                                          <p:val>
                                            <p:strVal val="#ppt_x"/>
                                          </p:val>
                                        </p:tav>
                                      </p:tavLst>
                                    </p:anim>
                                    <p:anim calcmode="lin" valueType="num">
                                      <p:cBhvr>
                                        <p:cTn id="8" dur="1000" fill="hold"/>
                                        <p:tgtEl>
                                          <p:spTgt spid="184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434"/>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18435">
                                            <p:txEl>
                                              <p:pRg st="1" end="1"/>
                                            </p:txEl>
                                          </p:spTgt>
                                        </p:tgtEl>
                                        <p:attrNameLst>
                                          <p:attrName>style.visibility</p:attrName>
                                        </p:attrNameLst>
                                      </p:cBhvr>
                                      <p:to>
                                        <p:strVal val="visible"/>
                                      </p:to>
                                    </p:set>
                                    <p:animEffect transition="in" filter="fade">
                                      <p:cBhvr>
                                        <p:cTn id="14" dur="500"/>
                                        <p:tgtEl>
                                          <p:spTgt spid="18435">
                                            <p:txEl>
                                              <p:pRg st="1" end="1"/>
                                            </p:txEl>
                                          </p:spTgt>
                                        </p:tgtEl>
                                      </p:cBhvr>
                                    </p:animEffect>
                                    <p:anim calcmode="lin" valueType="num">
                                      <p:cBhvr>
                                        <p:cTn id="15"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8435">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18435">
                                            <p:txEl>
                                              <p:pRg st="2" end="2"/>
                                            </p:txEl>
                                          </p:spTgt>
                                        </p:tgtEl>
                                        <p:attrNameLst>
                                          <p:attrName>style.visibility</p:attrName>
                                        </p:attrNameLst>
                                      </p:cBhvr>
                                      <p:to>
                                        <p:strVal val="visible"/>
                                      </p:to>
                                    </p:set>
                                    <p:animEffect transition="in" filter="fade">
                                      <p:cBhvr>
                                        <p:cTn id="21" dur="500"/>
                                        <p:tgtEl>
                                          <p:spTgt spid="18435">
                                            <p:txEl>
                                              <p:pRg st="2" end="2"/>
                                            </p:txEl>
                                          </p:spTgt>
                                        </p:tgtEl>
                                      </p:cBhvr>
                                    </p:animEffect>
                                    <p:anim calcmode="lin" valueType="num">
                                      <p:cBhvr>
                                        <p:cTn id="22"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8435">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fill="hold" grpId="0" nodeType="clickEffect">
                                  <p:stCondLst>
                                    <p:cond delay="0"/>
                                  </p:stCondLst>
                                  <p:childTnLst>
                                    <p:set>
                                      <p:cBhvr>
                                        <p:cTn id="27" dur="indefinite" fill="hold">
                                          <p:stCondLst>
                                            <p:cond delay="0"/>
                                          </p:stCondLst>
                                        </p:cTn>
                                        <p:tgtEl>
                                          <p:spTgt spid="18435">
                                            <p:txEl>
                                              <p:pRg st="4" end="4"/>
                                            </p:txEl>
                                          </p:spTgt>
                                        </p:tgtEl>
                                        <p:attrNameLst>
                                          <p:attrName>style.visibility</p:attrName>
                                        </p:attrNameLst>
                                      </p:cBhvr>
                                      <p:to>
                                        <p:strVal val="visible"/>
                                      </p:to>
                                    </p:set>
                                    <p:animEffect transition="in" filter="fade">
                                      <p:cBhvr>
                                        <p:cTn id="28" dur="500"/>
                                        <p:tgtEl>
                                          <p:spTgt spid="18435">
                                            <p:txEl>
                                              <p:pRg st="4" end="4"/>
                                            </p:txEl>
                                          </p:spTgt>
                                        </p:tgtEl>
                                      </p:cBhvr>
                                    </p:animEffect>
                                    <p:anim calcmode="lin" valueType="num">
                                      <p:cBhvr>
                                        <p:cTn id="2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843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p:bldP spid="18435"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140</a:t>
            </a:fld>
            <a:endParaRPr lang="en-US" altLang="zh-CN" sz="1200">
              <a:latin typeface="Verdana" panose="020B0604030504040204" pitchFamily="34" charset="0"/>
              <a:ea typeface="宋体" panose="02010600030101010101" pitchFamily="2" charset="-122"/>
            </a:endParaRPr>
          </a:p>
        </p:txBody>
      </p:sp>
      <p:sp>
        <p:nvSpPr>
          <p:cNvPr id="122882" name="Rectangle 2"/>
          <p:cNvSpPr>
            <a:spLocks noGrp="1"/>
          </p:cNvSpPr>
          <p:nvPr>
            <p:ph type="title"/>
          </p:nvPr>
        </p:nvSpPr>
        <p:spPr/>
        <p:txBody>
          <a:bodyPr wrap="square" lIns="91440" tIns="45720" rIns="91440" bIns="45720" anchor="b"/>
          <a:lstStyle/>
          <a:p>
            <a:pPr eaLnBrk="1" hangingPunct="1"/>
            <a:endParaRPr lang="zh-CN" altLang="zh-CN" dirty="0">
              <a:ea typeface="宋体" panose="02010600030101010101" pitchFamily="2" charset="-122"/>
            </a:endParaRPr>
          </a:p>
        </p:txBody>
      </p:sp>
      <p:sp>
        <p:nvSpPr>
          <p:cNvPr id="122883" name="Rectangle 3"/>
          <p:cNvSpPr>
            <a:spLocks noGrp="1"/>
          </p:cNvSpPr>
          <p:nvPr>
            <p:ph type="body"/>
          </p:nvPr>
        </p:nvSpPr>
        <p:spPr/>
        <p:txBody>
          <a:bodyPr wrap="square" lIns="91440" tIns="45720" rIns="91440" bIns="45720" anchor="t"/>
          <a:lstStyle/>
          <a:p>
            <a:pPr marL="469900" indent="-469900" eaLnBrk="1" hangingPunct="1">
              <a:lnSpc>
                <a:spcPct val="90000"/>
              </a:lnSpc>
              <a:buNone/>
            </a:pPr>
            <a:r>
              <a:rPr lang="zh-CN" altLang="en-US" sz="2800" b="1" dirty="0">
                <a:ea typeface="宋体" panose="02010600030101010101" pitchFamily="2" charset="-122"/>
              </a:rPr>
              <a:t>大公司拿地多是股权模式。</a:t>
            </a:r>
          </a:p>
          <a:p>
            <a:pPr marL="469900" indent="-469900" eaLnBrk="1" hangingPunct="1">
              <a:lnSpc>
                <a:spcPct val="90000"/>
              </a:lnSpc>
              <a:buNone/>
            </a:pPr>
            <a:r>
              <a:rPr lang="en-US" altLang="zh-CN" sz="2800" b="1" dirty="0">
                <a:ea typeface="宋体" panose="02010600030101010101" pitchFamily="2" charset="-122"/>
              </a:rPr>
              <a:t>2</a:t>
            </a:r>
            <a:r>
              <a:rPr lang="zh-CN" altLang="en-US" sz="2800" b="1" dirty="0">
                <a:ea typeface="宋体" panose="02010600030101010101" pitchFamily="2" charset="-122"/>
              </a:rPr>
              <a:t>、标的企业未来的税务检查风险。例如，该企业账上过去有</a:t>
            </a:r>
            <a:r>
              <a:rPr lang="en-US" altLang="zh-CN" sz="2800" b="1">
                <a:ea typeface="宋体" panose="02010600030101010101" pitchFamily="2" charset="-122"/>
              </a:rPr>
              <a:t>3000</a:t>
            </a:r>
            <a:r>
              <a:rPr lang="zh-CN" altLang="en-US" sz="2800" b="1" dirty="0">
                <a:ea typeface="宋体" panose="02010600030101010101" pitchFamily="2" charset="-122"/>
              </a:rPr>
              <a:t>万元虚开发票。不能为目标企业的过去偷税买单</a:t>
            </a:r>
          </a:p>
          <a:p>
            <a:pPr marL="469900" indent="-469900" eaLnBrk="1" hangingPunct="1">
              <a:lnSpc>
                <a:spcPct val="90000"/>
              </a:lnSpc>
              <a:buNone/>
            </a:pPr>
            <a:r>
              <a:rPr lang="zh-CN" altLang="en-US" sz="2800" b="1" dirty="0">
                <a:ea typeface="宋体" panose="02010600030101010101" pitchFamily="2" charset="-122"/>
                <a:hlinkClick r:id="rId2" action="ppaction://hlinkpres?slideindex=1&amp;slidetitle="/>
              </a:rPr>
              <a:t>企业股权溢价进土地成本的手法</a:t>
            </a:r>
            <a:r>
              <a:rPr lang="zh-CN" altLang="en-US" sz="2800" b="1" dirty="0">
                <a:ea typeface="宋体" panose="02010600030101010101" pitchFamily="2" charset="-122"/>
              </a:rPr>
              <a:t>，要拒绝</a:t>
            </a:r>
          </a:p>
          <a:p>
            <a:pPr marL="469900" indent="-469900" eaLnBrk="1" hangingPunct="1">
              <a:lnSpc>
                <a:spcPct val="90000"/>
              </a:lnSpc>
              <a:buNone/>
            </a:pPr>
            <a:r>
              <a:rPr lang="zh-CN" altLang="en-US" sz="2800" b="1" dirty="0">
                <a:ea typeface="宋体" panose="02010600030101010101" pitchFamily="2" charset="-122"/>
              </a:rPr>
              <a:t>（</a:t>
            </a:r>
            <a:r>
              <a:rPr lang="en-US" altLang="zh-CN" sz="2800" b="1" dirty="0">
                <a:ea typeface="宋体" panose="02010600030101010101" pitchFamily="2" charset="-122"/>
              </a:rPr>
              <a:t>1</a:t>
            </a:r>
            <a:r>
              <a:rPr lang="zh-CN" altLang="en-US" sz="2800" b="1" dirty="0">
                <a:ea typeface="宋体" panose="02010600030101010101" pitchFamily="2" charset="-122"/>
              </a:rPr>
              <a:t>）虚开建筑、设计、咨询发票</a:t>
            </a:r>
          </a:p>
          <a:p>
            <a:pPr marL="469900" indent="-469900" eaLnBrk="1" hangingPunct="1">
              <a:lnSpc>
                <a:spcPct val="90000"/>
              </a:lnSpc>
              <a:buNone/>
            </a:pPr>
            <a:r>
              <a:rPr lang="zh-CN" altLang="en-US" sz="2800" b="1" dirty="0">
                <a:ea typeface="宋体" panose="02010600030101010101" pitchFamily="2" charset="-122"/>
              </a:rPr>
              <a:t>（</a:t>
            </a:r>
            <a:r>
              <a:rPr lang="en-US" altLang="zh-CN" sz="2800" b="1" dirty="0">
                <a:ea typeface="宋体" panose="02010600030101010101" pitchFamily="2" charset="-122"/>
              </a:rPr>
              <a:t>2</a:t>
            </a:r>
            <a:r>
              <a:rPr lang="zh-CN" altLang="en-US" sz="2800" b="1" dirty="0">
                <a:ea typeface="宋体" panose="02010600030101010101" pitchFamily="2" charset="-122"/>
              </a:rPr>
              <a:t>）虚开不动产销售发票（营业税时代）</a:t>
            </a:r>
          </a:p>
          <a:p>
            <a:pPr marL="469900" indent="-469900" eaLnBrk="1" hangingPunct="1">
              <a:lnSpc>
                <a:spcPct val="90000"/>
              </a:lnSpc>
              <a:buNone/>
            </a:pPr>
            <a:r>
              <a:rPr lang="en-US" altLang="zh-CN" sz="2800" b="1" dirty="0">
                <a:ea typeface="宋体" panose="02010600030101010101" pitchFamily="2" charset="-122"/>
              </a:rPr>
              <a:t>  A    B 1</a:t>
            </a:r>
            <a:r>
              <a:rPr lang="zh-CN" altLang="en-US" sz="2800" b="1" dirty="0">
                <a:ea typeface="宋体" panose="02010600030101010101" pitchFamily="2" charset="-122"/>
              </a:rPr>
              <a:t>亿</a:t>
            </a:r>
            <a:r>
              <a:rPr lang="en-US" altLang="zh-CN" sz="2800" b="1" dirty="0">
                <a:ea typeface="宋体" panose="02010600030101010101" pitchFamily="2" charset="-122"/>
              </a:rPr>
              <a:t>    C</a:t>
            </a:r>
          </a:p>
          <a:p>
            <a:pPr marL="469900" indent="-469900" eaLnBrk="1" hangingPunct="1">
              <a:lnSpc>
                <a:spcPct val="90000"/>
              </a:lnSpc>
              <a:buNone/>
            </a:pPr>
            <a:endParaRPr lang="en-US" altLang="zh-CN" sz="2200" b="1">
              <a:solidFill>
                <a:schemeClr val="accent2"/>
              </a:solidFill>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141</a:t>
            </a:fld>
            <a:endParaRPr lang="en-US" altLang="zh-CN" sz="1200">
              <a:latin typeface="Verdana" panose="020B0604030504040204" pitchFamily="34" charset="0"/>
              <a:ea typeface="宋体" panose="02010600030101010101" pitchFamily="2" charset="-122"/>
            </a:endParaRPr>
          </a:p>
        </p:txBody>
      </p:sp>
      <p:sp>
        <p:nvSpPr>
          <p:cNvPr id="123906" name="Rectangle 2"/>
          <p:cNvSpPr>
            <a:spLocks noGrp="1"/>
          </p:cNvSpPr>
          <p:nvPr>
            <p:ph type="title"/>
          </p:nvPr>
        </p:nvSpPr>
        <p:spPr/>
        <p:txBody>
          <a:bodyPr wrap="square" lIns="91440" tIns="45720" rIns="91440" bIns="45720" anchor="b"/>
          <a:lstStyle/>
          <a:p>
            <a:pPr eaLnBrk="1" hangingPunct="1"/>
            <a:endParaRPr lang="zh-CN" altLang="zh-CN" dirty="0">
              <a:ea typeface="宋体" panose="02010600030101010101" pitchFamily="2" charset="-122"/>
            </a:endParaRPr>
          </a:p>
        </p:txBody>
      </p:sp>
      <p:sp>
        <p:nvSpPr>
          <p:cNvPr id="123907" name="Rectangle 3"/>
          <p:cNvSpPr>
            <a:spLocks noGrp="1"/>
          </p:cNvSpPr>
          <p:nvPr>
            <p:ph type="body"/>
          </p:nvPr>
        </p:nvSpPr>
        <p:spPr/>
        <p:txBody>
          <a:bodyPr wrap="square" lIns="91440" tIns="45720" rIns="91440" bIns="45720" anchor="t"/>
          <a:lstStyle/>
          <a:p>
            <a:pPr marL="469900" indent="-469900" eaLnBrk="1" hangingPunct="1">
              <a:buNone/>
            </a:pPr>
            <a:r>
              <a:rPr lang="en-US" altLang="zh-CN" sz="3600" b="1" dirty="0">
                <a:ea typeface="宋体" panose="02010600030101010101" pitchFamily="2" charset="-122"/>
              </a:rPr>
              <a:t>4</a:t>
            </a:r>
            <a:r>
              <a:rPr lang="zh-CN" altLang="en-US" sz="3600" b="1" dirty="0">
                <a:ea typeface="宋体" panose="02010600030101010101" pitchFamily="2" charset="-122"/>
              </a:rPr>
              <a:t>、该企业的其他潜在负债。</a:t>
            </a:r>
          </a:p>
          <a:p>
            <a:pPr marL="469900" indent="-469900" eaLnBrk="1" hangingPunct="1">
              <a:buNone/>
            </a:pPr>
            <a:r>
              <a:rPr lang="en-US" altLang="zh-CN" sz="3600" b="1" dirty="0">
                <a:solidFill>
                  <a:schemeClr val="hlink"/>
                </a:solidFill>
                <a:ea typeface="宋体" panose="02010600030101010101" pitchFamily="2" charset="-122"/>
              </a:rPr>
              <a:t>5</a:t>
            </a:r>
            <a:r>
              <a:rPr lang="zh-CN" altLang="en-US" sz="3600" b="1" dirty="0">
                <a:solidFill>
                  <a:schemeClr val="hlink"/>
                </a:solidFill>
                <a:ea typeface="宋体" panose="02010600030101010101" pitchFamily="2" charset="-122"/>
              </a:rPr>
              <a:t>、标的企业以前的账册没有了。</a:t>
            </a:r>
          </a:p>
          <a:p>
            <a:pPr marL="469900" indent="-469900" eaLnBrk="1" hangingPunct="1"/>
            <a:endParaRPr lang="en-US" altLang="zh-CN" sz="360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142</a:t>
            </a:fld>
            <a:endParaRPr lang="en-US" altLang="zh-CN" sz="1200">
              <a:latin typeface="Verdana" panose="020B0604030504040204" pitchFamily="34" charset="0"/>
              <a:ea typeface="宋体" panose="02010600030101010101" pitchFamily="2" charset="-122"/>
            </a:endParaRPr>
          </a:p>
        </p:txBody>
      </p:sp>
      <p:sp>
        <p:nvSpPr>
          <p:cNvPr id="124930" name="Rectangle 2"/>
          <p:cNvSpPr>
            <a:spLocks noGrp="1"/>
          </p:cNvSpPr>
          <p:nvPr>
            <p:ph type="title"/>
          </p:nvPr>
        </p:nvSpPr>
        <p:spPr/>
        <p:txBody>
          <a:bodyPr wrap="square" lIns="91440" tIns="45720" rIns="91440" bIns="45720" anchor="b"/>
          <a:lstStyle/>
          <a:p>
            <a:pPr eaLnBrk="1" hangingPunct="1"/>
            <a:r>
              <a:rPr lang="en-US" altLang="zh-CN" sz="3400" b="0">
                <a:ea typeface="宋体" panose="02010600030101010101" pitchFamily="2" charset="-122"/>
              </a:rPr>
              <a:t>     B</a:t>
            </a:r>
            <a:r>
              <a:rPr lang="zh-CN" altLang="en-US" sz="3400" b="0">
                <a:ea typeface="宋体" panose="02010600030101010101" pitchFamily="2" charset="-122"/>
              </a:rPr>
              <a:t>公司开发</a:t>
            </a:r>
          </a:p>
        </p:txBody>
      </p:sp>
      <p:sp>
        <p:nvSpPr>
          <p:cNvPr id="124931" name="Rectangle 3"/>
          <p:cNvSpPr>
            <a:spLocks noGrp="1"/>
          </p:cNvSpPr>
          <p:nvPr>
            <p:ph type="body"/>
          </p:nvPr>
        </p:nvSpPr>
        <p:spPr>
          <a:xfrm>
            <a:off x="307975" y="1514475"/>
            <a:ext cx="8524875" cy="4313238"/>
          </a:xfrm>
        </p:spPr>
        <p:txBody>
          <a:bodyPr wrap="square" lIns="91440" tIns="45720" rIns="91440" bIns="45720" anchor="t"/>
          <a:lstStyle/>
          <a:p>
            <a:pPr marL="469900" indent="-469900" eaLnBrk="1" hangingPunct="1">
              <a:buNone/>
            </a:pPr>
            <a:r>
              <a:rPr lang="en-US" altLang="zh-CN" sz="2500" b="1">
                <a:solidFill>
                  <a:schemeClr val="hlink"/>
                </a:solidFill>
                <a:ea typeface="宋体" panose="02010600030101010101" pitchFamily="2" charset="-122"/>
              </a:rPr>
              <a:t>      </a:t>
            </a:r>
            <a:r>
              <a:rPr lang="en-US" altLang="zh-CN" sz="3600" b="1">
                <a:ea typeface="宋体" panose="02010600030101010101" pitchFamily="2" charset="-122"/>
              </a:rPr>
              <a:t>S</a:t>
            </a:r>
            <a:r>
              <a:rPr lang="zh-CN" altLang="en-US" sz="3600" b="1" dirty="0">
                <a:ea typeface="宋体" panose="02010600030101010101" pitchFamily="2" charset="-122"/>
              </a:rPr>
              <a:t>公司</a:t>
            </a:r>
            <a:r>
              <a:rPr lang="en-US" altLang="zh-CN" sz="3600" b="1">
                <a:ea typeface="宋体" panose="02010600030101010101" pitchFamily="2" charset="-122"/>
              </a:rPr>
              <a:t>2011</a:t>
            </a:r>
            <a:r>
              <a:rPr lang="zh-CN" altLang="en-US" sz="3600" b="1" dirty="0">
                <a:ea typeface="宋体" panose="02010600030101010101" pitchFamily="2" charset="-122"/>
              </a:rPr>
              <a:t>年花</a:t>
            </a:r>
            <a:r>
              <a:rPr lang="en-US" altLang="zh-CN" sz="3600" b="1">
                <a:ea typeface="宋体" panose="02010600030101010101" pitchFamily="2" charset="-122"/>
              </a:rPr>
              <a:t>30</a:t>
            </a:r>
            <a:r>
              <a:rPr lang="zh-CN" altLang="en-US" sz="3600" b="1" dirty="0">
                <a:ea typeface="宋体" panose="02010600030101010101" pitchFamily="2" charset="-122"/>
              </a:rPr>
              <a:t>亿买了</a:t>
            </a:r>
            <a:r>
              <a:rPr lang="en-US" altLang="zh-CN" sz="3600" b="1">
                <a:ea typeface="宋体" panose="02010600030101010101" pitchFamily="2" charset="-122"/>
              </a:rPr>
              <a:t>A</a:t>
            </a:r>
            <a:r>
              <a:rPr lang="zh-CN" altLang="en-US" sz="3600" b="1" dirty="0">
                <a:ea typeface="宋体" panose="02010600030101010101" pitchFamily="2" charset="-122"/>
              </a:rPr>
              <a:t>公司的股权，</a:t>
            </a:r>
            <a:r>
              <a:rPr lang="en-US" altLang="zh-CN" sz="3600" b="1">
                <a:solidFill>
                  <a:schemeClr val="hlink"/>
                </a:solidFill>
                <a:ea typeface="宋体" panose="02010600030101010101" pitchFamily="2" charset="-122"/>
              </a:rPr>
              <a:t>A</a:t>
            </a:r>
            <a:r>
              <a:rPr lang="zh-CN" altLang="en-US" sz="3600" b="1" dirty="0">
                <a:solidFill>
                  <a:schemeClr val="hlink"/>
                </a:solidFill>
                <a:ea typeface="宋体" panose="02010600030101010101" pitchFamily="2" charset="-122"/>
              </a:rPr>
              <a:t>公司有</a:t>
            </a:r>
            <a:r>
              <a:rPr lang="en-US" altLang="zh-CN" sz="3600" b="1">
                <a:solidFill>
                  <a:schemeClr val="hlink"/>
                </a:solidFill>
                <a:ea typeface="宋体" panose="02010600030101010101" pitchFamily="2" charset="-122"/>
              </a:rPr>
              <a:t>2003</a:t>
            </a:r>
            <a:r>
              <a:rPr lang="zh-CN" altLang="en-US" sz="3600" b="1" dirty="0">
                <a:solidFill>
                  <a:schemeClr val="hlink"/>
                </a:solidFill>
                <a:ea typeface="宋体" panose="02010600030101010101" pitchFamily="2" charset="-122"/>
              </a:rPr>
              <a:t>年买</a:t>
            </a:r>
            <a:r>
              <a:rPr lang="zh-CN" altLang="en-US" sz="3600" b="1" dirty="0">
                <a:ea typeface="宋体" panose="02010600030101010101" pitchFamily="2" charset="-122"/>
              </a:rPr>
              <a:t>的土地和房产，股东已经转了</a:t>
            </a:r>
            <a:r>
              <a:rPr lang="en-US" altLang="zh-CN" sz="3600" b="1">
                <a:ea typeface="宋体" panose="02010600030101010101" pitchFamily="2" charset="-122"/>
              </a:rPr>
              <a:t>7</a:t>
            </a:r>
            <a:r>
              <a:rPr lang="zh-CN" altLang="en-US" sz="3600" b="1" dirty="0">
                <a:ea typeface="宋体" panose="02010600030101010101" pitchFamily="2" charset="-122"/>
              </a:rPr>
              <a:t>手，</a:t>
            </a:r>
            <a:r>
              <a:rPr lang="en-US" altLang="zh-CN" sz="3600" b="1">
                <a:ea typeface="宋体" panose="02010600030101010101" pitchFamily="2" charset="-122"/>
              </a:rPr>
              <a:t>2010</a:t>
            </a:r>
            <a:r>
              <a:rPr lang="zh-CN" altLang="en-US" sz="3600" b="1" dirty="0">
                <a:ea typeface="宋体" panose="02010600030101010101" pitchFamily="2" charset="-122"/>
              </a:rPr>
              <a:t>年以前的账册没有了，土地成本如何确定？如果没有土地成本， </a:t>
            </a:r>
            <a:r>
              <a:rPr lang="en-US" altLang="zh-CN" sz="3600" b="1">
                <a:ea typeface="宋体" panose="02010600030101010101" pitchFamily="2" charset="-122"/>
              </a:rPr>
              <a:t>S</a:t>
            </a:r>
            <a:r>
              <a:rPr lang="zh-CN" altLang="en-US" sz="3600" b="1" dirty="0">
                <a:ea typeface="宋体" panose="02010600030101010101" pitchFamily="2" charset="-122"/>
              </a:rPr>
              <a:t>公司的税负将高达</a:t>
            </a:r>
            <a:r>
              <a:rPr lang="en-US" altLang="zh-CN" sz="3600" b="1">
                <a:ea typeface="宋体" panose="02010600030101010101" pitchFamily="2" charset="-122"/>
              </a:rPr>
              <a:t>60%</a:t>
            </a:r>
            <a:r>
              <a:rPr lang="zh-CN" altLang="en-US" sz="3600" b="1" dirty="0">
                <a:ea typeface="宋体" panose="02010600030101010101" pitchFamily="2" charset="-122"/>
              </a:rPr>
              <a:t>， </a:t>
            </a:r>
            <a:r>
              <a:rPr lang="en-US" altLang="zh-CN" sz="3600" b="1">
                <a:ea typeface="宋体" panose="02010600030101010101" pitchFamily="2" charset="-122"/>
              </a:rPr>
              <a:t>S</a:t>
            </a:r>
            <a:r>
              <a:rPr lang="zh-CN" altLang="en-US" sz="3600" b="1" dirty="0">
                <a:ea typeface="宋体" panose="02010600030101010101" pitchFamily="2" charset="-122"/>
              </a:rPr>
              <a:t>公司该如何筹划？</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143</a:t>
            </a:fld>
            <a:endParaRPr lang="en-US" altLang="zh-CN" sz="1200">
              <a:latin typeface="Verdana" panose="020B0604030504040204" pitchFamily="34" charset="0"/>
              <a:ea typeface="宋体" panose="02010600030101010101" pitchFamily="2" charset="-122"/>
            </a:endParaRPr>
          </a:p>
        </p:txBody>
      </p:sp>
      <p:sp>
        <p:nvSpPr>
          <p:cNvPr id="125954" name="Rectangle 2"/>
          <p:cNvSpPr>
            <a:spLocks noGrp="1"/>
          </p:cNvSpPr>
          <p:nvPr>
            <p:ph type="title"/>
          </p:nvPr>
        </p:nvSpPr>
        <p:spPr/>
        <p:txBody>
          <a:bodyPr wrap="square" lIns="91440" tIns="45720" rIns="91440" bIns="45720" anchor="b"/>
          <a:lstStyle/>
          <a:p>
            <a:r>
              <a:rPr lang="zh-CN" altLang="en-US" sz="2400" b="0" dirty="0">
                <a:ea typeface="宋体" panose="02010600030101010101" pitchFamily="2" charset="-122"/>
              </a:rPr>
              <a:t>   土地增值税的土地不能用评估价</a:t>
            </a:r>
          </a:p>
        </p:txBody>
      </p:sp>
      <p:sp>
        <p:nvSpPr>
          <p:cNvPr id="125955" name="Rectangle 3"/>
          <p:cNvSpPr>
            <a:spLocks noGrp="1"/>
          </p:cNvSpPr>
          <p:nvPr>
            <p:ph type="body"/>
          </p:nvPr>
        </p:nvSpPr>
        <p:spPr>
          <a:xfrm>
            <a:off x="468313" y="1628775"/>
            <a:ext cx="8229600" cy="4525963"/>
          </a:xfrm>
        </p:spPr>
        <p:txBody>
          <a:bodyPr wrap="square" lIns="91440" tIns="45720" rIns="91440" bIns="45720" anchor="t"/>
          <a:lstStyle/>
          <a:p>
            <a:pPr marL="469900" indent="-469900">
              <a:lnSpc>
                <a:spcPct val="80000"/>
              </a:lnSpc>
              <a:buNone/>
            </a:pPr>
            <a:r>
              <a:rPr lang="en-US" altLang="zh-CN" sz="1600" b="1">
                <a:ea typeface="宋体" panose="02010600030101010101" pitchFamily="2" charset="-122"/>
              </a:rPr>
              <a:t>         </a:t>
            </a:r>
            <a:r>
              <a:rPr lang="zh-CN" altLang="en-US" sz="2400" b="1" dirty="0">
                <a:ea typeface="宋体" panose="02010600030101010101" pitchFamily="2" charset="-122"/>
                <a:hlinkClick r:id="rId2" action="ppaction://hlinkfile"/>
              </a:rPr>
              <a:t>云中飞转载此文并不代表认同本文观点</a:t>
            </a:r>
            <a:r>
              <a:rPr lang="zh-CN" altLang="en-US" sz="2400" b="1" dirty="0">
                <a:ea typeface="宋体" panose="02010600030101010101" pitchFamily="2" charset="-122"/>
              </a:rPr>
              <a:t>。</a:t>
            </a:r>
          </a:p>
          <a:p>
            <a:pPr marL="469900" indent="-469900">
              <a:lnSpc>
                <a:spcPct val="80000"/>
              </a:lnSpc>
              <a:buNone/>
            </a:pPr>
            <a:r>
              <a:rPr lang="zh-CN" altLang="en-US" sz="2400" b="1" dirty="0">
                <a:ea typeface="宋体" panose="02010600030101010101" pitchFamily="2" charset="-122"/>
              </a:rPr>
              <a:t>   “</a:t>
            </a:r>
            <a:r>
              <a:rPr lang="zh-CN" altLang="en-US" sz="2400" b="1" dirty="0">
                <a:solidFill>
                  <a:schemeClr val="hlink"/>
                </a:solidFill>
                <a:ea typeface="宋体" panose="02010600030101010101" pitchFamily="2" charset="-122"/>
              </a:rPr>
              <a:t>低纳高抵</a:t>
            </a:r>
            <a:r>
              <a:rPr lang="zh-CN" altLang="en-US" sz="2400" b="1" dirty="0">
                <a:ea typeface="宋体" panose="02010600030101010101" pitchFamily="2" charset="-122"/>
              </a:rPr>
              <a:t>”现行税收政策分析与应用（某教授）</a:t>
            </a:r>
          </a:p>
          <a:p>
            <a:pPr marL="469900" indent="-469900">
              <a:lnSpc>
                <a:spcPct val="80000"/>
              </a:lnSpc>
              <a:buNone/>
            </a:pPr>
            <a:r>
              <a:rPr lang="zh-CN" altLang="en-US" sz="2400" b="1" dirty="0">
                <a:ea typeface="宋体" panose="02010600030101010101" pitchFamily="2" charset="-122"/>
              </a:rPr>
              <a:t>    税收征纳双方的“博弈”是客观存在的。一些精心研究现行税法的企业，在探寻到“低纳高抵”的政策空间后，会加以利用，来合法减轻自身税负。我们用两个案例探讨如下：</a:t>
            </a:r>
          </a:p>
          <a:p>
            <a:pPr marL="469900" indent="-469900">
              <a:lnSpc>
                <a:spcPct val="80000"/>
              </a:lnSpc>
              <a:buNone/>
            </a:pPr>
            <a:r>
              <a:rPr lang="zh-CN" altLang="en-US" sz="2400" b="1" dirty="0">
                <a:ea typeface="宋体" panose="02010600030101010101" pitchFamily="2" charset="-122"/>
              </a:rPr>
              <a:t>    案例</a:t>
            </a:r>
            <a:r>
              <a:rPr lang="en-US" altLang="zh-CN" sz="2400" b="1">
                <a:ea typeface="宋体" panose="02010600030101010101" pitchFamily="2" charset="-122"/>
              </a:rPr>
              <a:t>5</a:t>
            </a:r>
            <a:r>
              <a:rPr lang="zh-CN" altLang="en-US" sz="2400" b="1" dirty="0">
                <a:ea typeface="宋体" panose="02010600030101010101" pitchFamily="2" charset="-122"/>
              </a:rPr>
              <a:t>：企业所得税与土地增值税“低纳高抵”方法探讨</a:t>
            </a:r>
          </a:p>
          <a:p>
            <a:pPr marL="469900" indent="-469900">
              <a:lnSpc>
                <a:spcPct val="80000"/>
              </a:lnSpc>
              <a:buNone/>
            </a:pPr>
            <a:r>
              <a:rPr lang="zh-CN" altLang="en-US" sz="2400" b="1" dirty="0">
                <a:ea typeface="宋体" panose="02010600030101010101" pitchFamily="2" charset="-122"/>
              </a:rPr>
              <a:t>    我国</a:t>
            </a:r>
            <a:r>
              <a:rPr lang="zh-CN" altLang="en-US" sz="2400" b="1" dirty="0">
                <a:solidFill>
                  <a:schemeClr val="hlink"/>
                </a:solidFill>
                <a:ea typeface="宋体" panose="02010600030101010101" pitchFamily="2" charset="-122"/>
              </a:rPr>
              <a:t>现行企业所得税税率最高为</a:t>
            </a:r>
            <a:r>
              <a:rPr lang="en-US" altLang="zh-CN" sz="2400" b="1">
                <a:solidFill>
                  <a:schemeClr val="hlink"/>
                </a:solidFill>
                <a:ea typeface="宋体" panose="02010600030101010101" pitchFamily="2" charset="-122"/>
              </a:rPr>
              <a:t>25%</a:t>
            </a:r>
            <a:r>
              <a:rPr lang="zh-CN" altLang="en-US" sz="2400" b="1" dirty="0">
                <a:solidFill>
                  <a:schemeClr val="hlink"/>
                </a:solidFill>
                <a:ea typeface="宋体" panose="02010600030101010101" pitchFamily="2" charset="-122"/>
              </a:rPr>
              <a:t>，而土地增值税的税率最高为</a:t>
            </a:r>
            <a:r>
              <a:rPr lang="en-US" altLang="zh-CN" sz="2400" b="1">
                <a:solidFill>
                  <a:schemeClr val="hlink"/>
                </a:solidFill>
                <a:ea typeface="宋体" panose="02010600030101010101" pitchFamily="2" charset="-122"/>
              </a:rPr>
              <a:t>60%</a:t>
            </a:r>
            <a:r>
              <a:rPr lang="zh-CN" altLang="en-US" sz="2400" b="1" dirty="0">
                <a:ea typeface="宋体" panose="02010600030101010101" pitchFamily="2" charset="-122"/>
              </a:rPr>
              <a:t>。这其中就存在用</a:t>
            </a:r>
            <a:r>
              <a:rPr lang="en-US" altLang="zh-CN" sz="2400" b="1">
                <a:ea typeface="宋体" panose="02010600030101010101" pitchFamily="2" charset="-122"/>
              </a:rPr>
              <a:t>25%</a:t>
            </a:r>
            <a:r>
              <a:rPr lang="zh-CN" altLang="en-US" sz="2400" b="1" dirty="0">
                <a:ea typeface="宋体" panose="02010600030101010101" pitchFamily="2" charset="-122"/>
              </a:rPr>
              <a:t>的企业所得税去抵减</a:t>
            </a:r>
            <a:r>
              <a:rPr lang="en-US" altLang="zh-CN" sz="2400" b="1">
                <a:ea typeface="宋体" panose="02010600030101010101" pitchFamily="2" charset="-122"/>
              </a:rPr>
              <a:t>60%</a:t>
            </a:r>
            <a:r>
              <a:rPr lang="zh-CN" altLang="en-US" sz="2400" b="1" dirty="0">
                <a:ea typeface="宋体" panose="02010600030101010101" pitchFamily="2" charset="-122"/>
              </a:rPr>
              <a:t>土地增值税的“低纳高抵”的政策空间。</a:t>
            </a:r>
          </a:p>
          <a:p>
            <a:pPr marL="469900" indent="-469900">
              <a:lnSpc>
                <a:spcPct val="80000"/>
              </a:lnSpc>
              <a:buNone/>
            </a:pPr>
            <a:r>
              <a:rPr lang="zh-CN" altLang="en-US" sz="2400" b="1" dirty="0">
                <a:ea typeface="宋体" panose="02010600030101010101" pitchFamily="2" charset="-122"/>
              </a:rPr>
              <a:t>    例如某一企业，</a:t>
            </a:r>
            <a:r>
              <a:rPr lang="zh-CN" altLang="en-US" sz="2400" b="1" dirty="0">
                <a:solidFill>
                  <a:schemeClr val="hlink"/>
                </a:solidFill>
                <a:ea typeface="宋体" panose="02010600030101010101" pitchFamily="2" charset="-122"/>
              </a:rPr>
              <a:t>三年前用</a:t>
            </a:r>
            <a:r>
              <a:rPr lang="en-US" altLang="zh-CN" sz="2400" b="1">
                <a:solidFill>
                  <a:schemeClr val="hlink"/>
                </a:solidFill>
                <a:ea typeface="宋体" panose="02010600030101010101" pitchFamily="2" charset="-122"/>
              </a:rPr>
              <a:t>1</a:t>
            </a:r>
            <a:r>
              <a:rPr lang="zh-CN" altLang="en-US" sz="2400" b="1" dirty="0">
                <a:solidFill>
                  <a:schemeClr val="hlink"/>
                </a:solidFill>
                <a:ea typeface="宋体" panose="02010600030101010101" pitchFamily="2" charset="-122"/>
              </a:rPr>
              <a:t>亿元拿到一块地皮，但现在地价大涨，再投入</a:t>
            </a:r>
            <a:r>
              <a:rPr lang="en-US" altLang="zh-CN" sz="2400" b="1">
                <a:solidFill>
                  <a:schemeClr val="hlink"/>
                </a:solidFill>
                <a:ea typeface="宋体" panose="02010600030101010101" pitchFamily="2" charset="-122"/>
              </a:rPr>
              <a:t>1</a:t>
            </a:r>
            <a:r>
              <a:rPr lang="zh-CN" altLang="en-US" sz="2400" b="1" dirty="0">
                <a:solidFill>
                  <a:schemeClr val="hlink"/>
                </a:solidFill>
                <a:ea typeface="宋体" panose="02010600030101010101" pitchFamily="2" charset="-122"/>
              </a:rPr>
              <a:t>亿元开发项目，其项目收入可达</a:t>
            </a:r>
            <a:r>
              <a:rPr lang="en-US" altLang="zh-CN" sz="2400" b="1">
                <a:solidFill>
                  <a:schemeClr val="hlink"/>
                </a:solidFill>
                <a:ea typeface="宋体" panose="02010600030101010101" pitchFamily="2" charset="-122"/>
              </a:rPr>
              <a:t>8</a:t>
            </a:r>
            <a:r>
              <a:rPr lang="zh-CN" altLang="en-US" sz="2400" b="1" dirty="0">
                <a:solidFill>
                  <a:schemeClr val="hlink"/>
                </a:solidFill>
                <a:ea typeface="宋体" panose="02010600030101010101" pitchFamily="2" charset="-122"/>
              </a:rPr>
              <a:t>亿元</a:t>
            </a:r>
            <a:r>
              <a:rPr lang="zh-CN" altLang="en-US" sz="2400" b="1" dirty="0">
                <a:ea typeface="宋体" panose="02010600030101010101" pitchFamily="2" charset="-122"/>
              </a:rPr>
              <a:t>。</a:t>
            </a:r>
            <a:r>
              <a:rPr lang="zh-CN" altLang="en-US" sz="2400" b="1" dirty="0">
                <a:solidFill>
                  <a:schemeClr val="hlink"/>
                </a:solidFill>
                <a:ea typeface="宋体" panose="02010600030101010101" pitchFamily="2" charset="-122"/>
              </a:rPr>
              <a:t>土地增值率达</a:t>
            </a:r>
            <a:r>
              <a:rPr lang="en-US" altLang="zh-CN" sz="2400" b="1">
                <a:solidFill>
                  <a:schemeClr val="hlink"/>
                </a:solidFill>
                <a:ea typeface="宋体" panose="02010600030101010101" pitchFamily="2" charset="-122"/>
              </a:rPr>
              <a:t>300%</a:t>
            </a:r>
            <a:r>
              <a:rPr lang="zh-CN" altLang="en-US" sz="2400" b="1" dirty="0">
                <a:solidFill>
                  <a:schemeClr val="hlink"/>
                </a:solidFill>
                <a:ea typeface="宋体" panose="02010600030101010101" pitchFamily="2" charset="-122"/>
              </a:rPr>
              <a:t>，要按最高税率</a:t>
            </a:r>
            <a:r>
              <a:rPr lang="en-US" altLang="zh-CN" sz="2400" b="1">
                <a:solidFill>
                  <a:schemeClr val="hlink"/>
                </a:solidFill>
                <a:ea typeface="宋体" panose="02010600030101010101" pitchFamily="2" charset="-122"/>
              </a:rPr>
              <a:t>60%</a:t>
            </a:r>
            <a:r>
              <a:rPr lang="zh-CN" altLang="en-US" sz="2400" b="1" dirty="0">
                <a:solidFill>
                  <a:schemeClr val="hlink"/>
                </a:solidFill>
                <a:ea typeface="宋体" panose="02010600030101010101" pitchFamily="2" charset="-122"/>
              </a:rPr>
              <a:t>交</a:t>
            </a:r>
            <a:r>
              <a:rPr lang="zh-CN" altLang="en-US" sz="2400" b="1" dirty="0">
                <a:ea typeface="宋体" panose="02010600030101010101" pitchFamily="2" charset="-122"/>
              </a:rPr>
              <a:t>纳土地增值税。这可不是个小数。</a:t>
            </a:r>
          </a:p>
          <a:p>
            <a:pPr marL="469900" indent="-469900">
              <a:lnSpc>
                <a:spcPct val="80000"/>
              </a:lnSpc>
              <a:buNone/>
            </a:pPr>
            <a:endParaRPr lang="en-US" altLang="zh-CN" sz="2400" b="1">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144</a:t>
            </a:fld>
            <a:endParaRPr lang="en-US" altLang="zh-CN" sz="1200">
              <a:latin typeface="Verdana" panose="020B0604030504040204" pitchFamily="34" charset="0"/>
              <a:ea typeface="宋体" panose="02010600030101010101" pitchFamily="2" charset="-122"/>
            </a:endParaRPr>
          </a:p>
        </p:txBody>
      </p:sp>
      <p:sp>
        <p:nvSpPr>
          <p:cNvPr id="126978" name="Rectangle 2"/>
          <p:cNvSpPr>
            <a:spLocks noGrp="1"/>
          </p:cNvSpPr>
          <p:nvPr>
            <p:ph type="title"/>
          </p:nvPr>
        </p:nvSpPr>
        <p:spPr/>
        <p:txBody>
          <a:bodyPr wrap="square" lIns="91440" tIns="45720" rIns="91440" bIns="45720" anchor="b"/>
          <a:lstStyle/>
          <a:p>
            <a:r>
              <a:rPr lang="zh-CN" altLang="en-US" sz="2400" b="0" dirty="0">
                <a:ea typeface="宋体" panose="02010600030101010101" pitchFamily="2" charset="-122"/>
              </a:rPr>
              <a:t>两个错误：</a:t>
            </a:r>
            <a:r>
              <a:rPr lang="en-US" altLang="zh-CN" sz="2400" b="0">
                <a:ea typeface="宋体" panose="02010600030101010101" pitchFamily="2" charset="-122"/>
              </a:rPr>
              <a:t>1</a:t>
            </a:r>
            <a:r>
              <a:rPr lang="zh-CN" altLang="en-US" sz="2400" b="0" dirty="0">
                <a:ea typeface="宋体" panose="02010600030101010101" pitchFamily="2" charset="-122"/>
              </a:rPr>
              <a:t>、土地所有权未转移不要交企业所得税，</a:t>
            </a:r>
            <a:br>
              <a:rPr lang="zh-CN" altLang="en-US" sz="2400" b="0" dirty="0">
                <a:ea typeface="宋体" panose="02010600030101010101" pitchFamily="2" charset="-122"/>
              </a:rPr>
            </a:br>
            <a:r>
              <a:rPr lang="zh-CN" altLang="en-US" sz="2400" b="0" dirty="0">
                <a:ea typeface="宋体" panose="02010600030101010101" pitchFamily="2" charset="-122"/>
              </a:rPr>
              <a:t>                      </a:t>
            </a:r>
            <a:r>
              <a:rPr lang="en-US" altLang="zh-CN" sz="2400" b="0">
                <a:ea typeface="宋体" panose="02010600030101010101" pitchFamily="2" charset="-122"/>
              </a:rPr>
              <a:t>2</a:t>
            </a:r>
            <a:r>
              <a:rPr lang="zh-CN" altLang="en-US" sz="2400" b="0" dirty="0">
                <a:ea typeface="宋体" panose="02010600030101010101" pitchFamily="2" charset="-122"/>
              </a:rPr>
              <a:t>、土地增值税的土地不能用评估价。</a:t>
            </a:r>
          </a:p>
        </p:txBody>
      </p:sp>
      <p:sp>
        <p:nvSpPr>
          <p:cNvPr id="126979" name="Rectangle 3"/>
          <p:cNvSpPr>
            <a:spLocks noGrp="1"/>
          </p:cNvSpPr>
          <p:nvPr>
            <p:ph type="body"/>
          </p:nvPr>
        </p:nvSpPr>
        <p:spPr/>
        <p:txBody>
          <a:bodyPr wrap="square" lIns="91440" tIns="45720" rIns="91440" bIns="45720" anchor="t"/>
          <a:lstStyle/>
          <a:p>
            <a:pPr marL="469900" indent="-469900">
              <a:buNone/>
            </a:pPr>
            <a:r>
              <a:rPr lang="en-US" altLang="zh-CN" sz="1800" b="1">
                <a:ea typeface="宋体" panose="02010600030101010101" pitchFamily="2" charset="-122"/>
              </a:rPr>
              <a:t>         </a:t>
            </a:r>
            <a:r>
              <a:rPr lang="zh-CN" altLang="en-US" sz="2800" b="1" dirty="0">
                <a:ea typeface="宋体" panose="02010600030101010101" pitchFamily="2" charset="-122"/>
              </a:rPr>
              <a:t>针对这种情况，可“通过评估增值交纳企业所得税”的方式，来减轻高额土地增值税。</a:t>
            </a:r>
            <a:r>
              <a:rPr lang="zh-CN" altLang="en-US" sz="2800" b="1" dirty="0">
                <a:solidFill>
                  <a:schemeClr val="hlink"/>
                </a:solidFill>
                <a:ea typeface="宋体" panose="02010600030101010101" pitchFamily="2" charset="-122"/>
              </a:rPr>
              <a:t>比如将</a:t>
            </a:r>
            <a:r>
              <a:rPr lang="en-US" altLang="zh-CN" sz="2800" b="1">
                <a:solidFill>
                  <a:schemeClr val="hlink"/>
                </a:solidFill>
                <a:ea typeface="宋体" panose="02010600030101010101" pitchFamily="2" charset="-122"/>
              </a:rPr>
              <a:t>1</a:t>
            </a:r>
            <a:r>
              <a:rPr lang="zh-CN" altLang="en-US" sz="2800" b="1" dirty="0">
                <a:solidFill>
                  <a:schemeClr val="hlink"/>
                </a:solidFill>
                <a:ea typeface="宋体" panose="02010600030101010101" pitchFamily="2" charset="-122"/>
              </a:rPr>
              <a:t>亿元地皮评估到</a:t>
            </a:r>
            <a:r>
              <a:rPr lang="en-US" altLang="zh-CN" sz="2800" b="1">
                <a:solidFill>
                  <a:schemeClr val="hlink"/>
                </a:solidFill>
                <a:ea typeface="宋体" panose="02010600030101010101" pitchFamily="2" charset="-122"/>
              </a:rPr>
              <a:t>3</a:t>
            </a:r>
            <a:r>
              <a:rPr lang="zh-CN" altLang="en-US" sz="2800" b="1" dirty="0">
                <a:solidFill>
                  <a:schemeClr val="hlink"/>
                </a:solidFill>
                <a:ea typeface="宋体" panose="02010600030101010101" pitchFamily="2" charset="-122"/>
              </a:rPr>
              <a:t>亿元，</a:t>
            </a:r>
            <a:r>
              <a:rPr lang="zh-CN" altLang="en-US" sz="2800" b="1" dirty="0">
                <a:ea typeface="宋体" panose="02010600030101010101" pitchFamily="2" charset="-122"/>
              </a:rPr>
              <a:t>再投入一个亿开发，销售仍为</a:t>
            </a:r>
            <a:r>
              <a:rPr lang="en-US" altLang="zh-CN" sz="2800" b="1">
                <a:ea typeface="宋体" panose="02010600030101010101" pitchFamily="2" charset="-122"/>
              </a:rPr>
              <a:t>8</a:t>
            </a:r>
            <a:r>
              <a:rPr lang="zh-CN" altLang="en-US" sz="2800" b="1" dirty="0">
                <a:ea typeface="宋体" panose="02010600030101010101" pitchFamily="2" charset="-122"/>
              </a:rPr>
              <a:t>亿元，</a:t>
            </a:r>
            <a:r>
              <a:rPr lang="zh-CN" altLang="en-US" sz="2800" b="1" dirty="0">
                <a:solidFill>
                  <a:schemeClr val="hlink"/>
                </a:solidFill>
                <a:ea typeface="宋体" panose="02010600030101010101" pitchFamily="2" charset="-122"/>
              </a:rPr>
              <a:t>其增值率为</a:t>
            </a:r>
            <a:r>
              <a:rPr lang="en-US" altLang="zh-CN" sz="2800" b="1">
                <a:solidFill>
                  <a:schemeClr val="hlink"/>
                </a:solidFill>
                <a:ea typeface="宋体" panose="02010600030101010101" pitchFamily="2" charset="-122"/>
              </a:rPr>
              <a:t>100%</a:t>
            </a:r>
            <a:r>
              <a:rPr lang="zh-CN" altLang="en-US" sz="2800" b="1" dirty="0">
                <a:solidFill>
                  <a:schemeClr val="hlink"/>
                </a:solidFill>
                <a:ea typeface="宋体" panose="02010600030101010101" pitchFamily="2" charset="-122"/>
              </a:rPr>
              <a:t>，执行</a:t>
            </a:r>
            <a:r>
              <a:rPr lang="en-US" altLang="zh-CN" sz="2800" b="1">
                <a:solidFill>
                  <a:schemeClr val="hlink"/>
                </a:solidFill>
                <a:ea typeface="宋体" panose="02010600030101010101" pitchFamily="2" charset="-122"/>
              </a:rPr>
              <a:t>40%</a:t>
            </a:r>
            <a:r>
              <a:rPr lang="zh-CN" altLang="en-US" sz="2800" b="1" dirty="0">
                <a:solidFill>
                  <a:schemeClr val="hlink"/>
                </a:solidFill>
                <a:ea typeface="宋体" panose="02010600030101010101" pitchFamily="2" charset="-122"/>
              </a:rPr>
              <a:t>的</a:t>
            </a:r>
            <a:r>
              <a:rPr lang="zh-CN" altLang="en-US" sz="2800" b="1" dirty="0">
                <a:ea typeface="宋体" panose="02010600030101010101" pitchFamily="2" charset="-122"/>
              </a:rPr>
              <a:t>土地增值税税率，土地增值税税负就会大幅度降低，但同时企业要付出增值部分</a:t>
            </a:r>
            <a:r>
              <a:rPr lang="en-US" altLang="zh-CN" sz="2800" b="1">
                <a:ea typeface="宋体" panose="02010600030101010101" pitchFamily="2" charset="-122"/>
              </a:rPr>
              <a:t>25%</a:t>
            </a:r>
            <a:r>
              <a:rPr lang="zh-CN" altLang="en-US" sz="2800" b="1" dirty="0">
                <a:ea typeface="宋体" panose="02010600030101010101" pitchFamily="2" charset="-122"/>
              </a:rPr>
              <a:t>的企业所得税。因企业所得税和土地增值税都属于地方税种，各地执行不一，但其中肯定存在“低纳高抵”空间。所以要仔细计算，多做几个比较税负大小的方案，选优执行。</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145</a:t>
            </a:fld>
            <a:endParaRPr lang="en-US" altLang="zh-CN" sz="1200">
              <a:latin typeface="Verdana" panose="020B0604030504040204" pitchFamily="34" charset="0"/>
              <a:ea typeface="宋体" panose="02010600030101010101" pitchFamily="2" charset="-122"/>
            </a:endParaRPr>
          </a:p>
        </p:txBody>
      </p:sp>
      <p:sp>
        <p:nvSpPr>
          <p:cNvPr id="128002" name="Rectangle 2"/>
          <p:cNvSpPr>
            <a:spLocks noGrp="1"/>
          </p:cNvSpPr>
          <p:nvPr>
            <p:ph type="title"/>
          </p:nvPr>
        </p:nvSpPr>
        <p:spPr/>
        <p:txBody>
          <a:bodyPr wrap="square" lIns="91440" tIns="45720" rIns="91440" bIns="45720" anchor="b"/>
          <a:lstStyle/>
          <a:p>
            <a:pPr eaLnBrk="1" hangingPunct="1"/>
            <a:endParaRPr lang="zh-CN" altLang="zh-CN" dirty="0">
              <a:ea typeface="宋体" panose="02010600030101010101" pitchFamily="2" charset="-122"/>
            </a:endParaRPr>
          </a:p>
        </p:txBody>
      </p:sp>
      <p:sp>
        <p:nvSpPr>
          <p:cNvPr id="128003" name="Rectangle 3"/>
          <p:cNvSpPr>
            <a:spLocks noGrp="1"/>
          </p:cNvSpPr>
          <p:nvPr>
            <p:ph type="body"/>
          </p:nvPr>
        </p:nvSpPr>
        <p:spPr/>
        <p:txBody>
          <a:bodyPr wrap="square" lIns="91440" tIns="45720" rIns="91440" bIns="45720" anchor="t"/>
          <a:lstStyle/>
          <a:p>
            <a:pPr marL="469900" indent="-469900" eaLnBrk="1" hangingPunct="1">
              <a:lnSpc>
                <a:spcPct val="90000"/>
              </a:lnSpc>
              <a:buNone/>
            </a:pPr>
            <a:r>
              <a:rPr lang="en-US" altLang="zh-CN" sz="1600" b="1">
                <a:ea typeface="宋体" panose="02010600030101010101" pitchFamily="2" charset="-122"/>
              </a:rPr>
              <a:t>        </a:t>
            </a:r>
            <a:r>
              <a:rPr lang="zh-CN" altLang="en-US" sz="2400" b="1" dirty="0">
                <a:solidFill>
                  <a:srgbClr val="FF0000"/>
                </a:solidFill>
                <a:ea typeface="宋体" panose="02010600030101010101" pitchFamily="2" charset="-122"/>
              </a:rPr>
              <a:t>南地税办函</a:t>
            </a:r>
            <a:r>
              <a:rPr lang="en-US" altLang="zh-CN" sz="2400" b="1">
                <a:solidFill>
                  <a:srgbClr val="FF0000"/>
                </a:solidFill>
                <a:ea typeface="宋体" panose="02010600030101010101" pitchFamily="2" charset="-122"/>
              </a:rPr>
              <a:t>〔2013〕6</a:t>
            </a:r>
            <a:r>
              <a:rPr lang="zh-CN" altLang="en-US" sz="2400" b="1" dirty="0">
                <a:solidFill>
                  <a:srgbClr val="FF0000"/>
                </a:solidFill>
                <a:ea typeface="宋体" panose="02010600030101010101" pitchFamily="2" charset="-122"/>
              </a:rPr>
              <a:t>号</a:t>
            </a:r>
            <a:r>
              <a:rPr lang="zh-CN" altLang="en-US" sz="2400" b="1" dirty="0">
                <a:ea typeface="宋体" panose="02010600030101010101" pitchFamily="2" charset="-122"/>
              </a:rPr>
              <a:t>南宁市地方税务局办公室关于调整土地增值税核定征收率的通知</a:t>
            </a:r>
            <a:br>
              <a:rPr lang="zh-CN" altLang="en-US" sz="2400" b="1" dirty="0">
                <a:ea typeface="宋体" panose="02010600030101010101" pitchFamily="2" charset="-122"/>
              </a:rPr>
            </a:br>
            <a:r>
              <a:rPr lang="zh-CN" altLang="en-US" sz="2400" b="1" dirty="0">
                <a:ea typeface="宋体" panose="02010600030101010101" pitchFamily="2" charset="-122"/>
              </a:rPr>
              <a:t/>
            </a:r>
            <a:br>
              <a:rPr lang="zh-CN" altLang="en-US" sz="2400" b="1" dirty="0">
                <a:ea typeface="宋体" panose="02010600030101010101" pitchFamily="2" charset="-122"/>
              </a:rPr>
            </a:br>
            <a:r>
              <a:rPr lang="zh-CN" altLang="en-US" sz="2400" b="1" dirty="0">
                <a:ea typeface="宋体" panose="02010600030101010101" pitchFamily="2" charset="-122"/>
              </a:rPr>
              <a:t>各县（区）地方税务局，各直属单位，局内各单位：</a:t>
            </a:r>
            <a:br>
              <a:rPr lang="zh-CN" altLang="en-US" sz="2400" b="1" dirty="0">
                <a:ea typeface="宋体" panose="02010600030101010101" pitchFamily="2" charset="-122"/>
              </a:rPr>
            </a:br>
            <a:r>
              <a:rPr lang="zh-CN" altLang="en-US" sz="2400" b="1" dirty="0">
                <a:ea typeface="宋体" panose="02010600030101010101" pitchFamily="2" charset="-122"/>
              </a:rPr>
              <a:t>根据</a:t>
            </a:r>
            <a:r>
              <a:rPr lang="en-US" altLang="zh-CN" sz="2400" b="1">
                <a:ea typeface="宋体" panose="02010600030101010101" pitchFamily="2" charset="-122"/>
              </a:rPr>
              <a:t>《</a:t>
            </a:r>
            <a:r>
              <a:rPr lang="zh-CN" altLang="en-US" sz="2400" b="1" dirty="0">
                <a:ea typeface="宋体" panose="02010600030101010101" pitchFamily="2" charset="-122"/>
              </a:rPr>
              <a:t>自治区地方税务局关于遏制房价过快上涨优化房地产结构  助推房地产市场平稳健康发展税收政策的公告</a:t>
            </a:r>
            <a:r>
              <a:rPr lang="en-US" altLang="zh-CN" sz="2400" b="1">
                <a:ea typeface="宋体" panose="02010600030101010101" pitchFamily="2" charset="-122"/>
              </a:rPr>
              <a:t>》</a:t>
            </a:r>
            <a:r>
              <a:rPr lang="zh-CN" altLang="en-US" sz="2400" b="1" dirty="0">
                <a:ea typeface="宋体" panose="02010600030101010101" pitchFamily="2" charset="-122"/>
              </a:rPr>
              <a:t>（</a:t>
            </a:r>
            <a:r>
              <a:rPr lang="en-US" altLang="zh-CN" sz="2400" b="1">
                <a:ea typeface="宋体" panose="02010600030101010101" pitchFamily="2" charset="-122"/>
              </a:rPr>
              <a:t>2013</a:t>
            </a:r>
            <a:r>
              <a:rPr lang="zh-CN" altLang="en-US" sz="2400" b="1" dirty="0">
                <a:ea typeface="宋体" panose="02010600030101010101" pitchFamily="2" charset="-122"/>
              </a:rPr>
              <a:t>年第</a:t>
            </a:r>
            <a:r>
              <a:rPr lang="en-US" altLang="zh-CN" sz="2400" b="1">
                <a:ea typeface="宋体" panose="02010600030101010101" pitchFamily="2" charset="-122"/>
              </a:rPr>
              <a:t>2</a:t>
            </a:r>
            <a:r>
              <a:rPr lang="zh-CN" altLang="en-US" sz="2400" b="1" dirty="0">
                <a:ea typeface="宋体" panose="02010600030101010101" pitchFamily="2" charset="-122"/>
              </a:rPr>
              <a:t>号公告）文件精神并结合我市房地产行业实际情况，</a:t>
            </a:r>
            <a:r>
              <a:rPr lang="zh-CN" altLang="en-US" sz="2400" b="1" dirty="0">
                <a:solidFill>
                  <a:srgbClr val="FF0000"/>
                </a:solidFill>
                <a:ea typeface="宋体" panose="02010600030101010101" pitchFamily="2" charset="-122"/>
              </a:rPr>
              <a:t>经我局研究并请示自治区地税局同意，</a:t>
            </a:r>
            <a:r>
              <a:rPr lang="zh-CN" altLang="en-US" sz="2400" b="1" dirty="0">
                <a:ea typeface="宋体" panose="02010600030101010101" pitchFamily="2" charset="-122"/>
              </a:rPr>
              <a:t>现对南宁市土地增值税核定征收率明确如下：</a:t>
            </a:r>
            <a:br>
              <a:rPr lang="zh-CN" altLang="en-US" sz="2400" b="1" dirty="0">
                <a:ea typeface="宋体" panose="02010600030101010101" pitchFamily="2" charset="-122"/>
              </a:rPr>
            </a:br>
            <a:r>
              <a:rPr lang="zh-CN" altLang="en-US" sz="2400" b="1" dirty="0">
                <a:ea typeface="宋体" panose="02010600030101010101" pitchFamily="2" charset="-122"/>
              </a:rPr>
              <a:t>一、</a:t>
            </a:r>
            <a:r>
              <a:rPr lang="en-US" altLang="zh-CN" sz="2400" b="1">
                <a:solidFill>
                  <a:schemeClr val="bg2"/>
                </a:solidFill>
                <a:ea typeface="宋体" panose="02010600030101010101" pitchFamily="2" charset="-122"/>
              </a:rPr>
              <a:t>2013</a:t>
            </a:r>
            <a:r>
              <a:rPr lang="zh-CN" altLang="en-US" sz="2400" b="1" dirty="0">
                <a:solidFill>
                  <a:schemeClr val="bg2"/>
                </a:solidFill>
                <a:ea typeface="宋体" panose="02010600030101010101" pitchFamily="2" charset="-122"/>
              </a:rPr>
              <a:t>年</a:t>
            </a:r>
            <a:r>
              <a:rPr lang="en-US" altLang="zh-CN" sz="2400" b="1">
                <a:solidFill>
                  <a:schemeClr val="bg2"/>
                </a:solidFill>
                <a:ea typeface="宋体" panose="02010600030101010101" pitchFamily="2" charset="-122"/>
              </a:rPr>
              <a:t>6</a:t>
            </a:r>
            <a:r>
              <a:rPr lang="zh-CN" altLang="en-US" sz="2400" b="1" dirty="0">
                <a:solidFill>
                  <a:schemeClr val="bg2"/>
                </a:solidFill>
                <a:ea typeface="宋体" panose="02010600030101010101" pitchFamily="2" charset="-122"/>
              </a:rPr>
              <a:t>月</a:t>
            </a:r>
            <a:r>
              <a:rPr lang="en-US" altLang="zh-CN" sz="2400" b="1">
                <a:solidFill>
                  <a:schemeClr val="bg2"/>
                </a:solidFill>
                <a:ea typeface="宋体" panose="02010600030101010101" pitchFamily="2" charset="-122"/>
              </a:rPr>
              <a:t>30</a:t>
            </a:r>
            <a:r>
              <a:rPr lang="zh-CN" altLang="en-US" sz="2400" b="1" dirty="0">
                <a:solidFill>
                  <a:schemeClr val="bg2"/>
                </a:solidFill>
                <a:ea typeface="宋体" panose="02010600030101010101" pitchFamily="2" charset="-122"/>
              </a:rPr>
              <a:t>日前</a:t>
            </a:r>
            <a:r>
              <a:rPr lang="zh-CN" altLang="en-US" sz="2400" b="1" dirty="0">
                <a:ea typeface="宋体" panose="02010600030101010101" pitchFamily="2" charset="-122"/>
              </a:rPr>
              <a:t>，南宁市范围内继续执行</a:t>
            </a:r>
            <a:r>
              <a:rPr lang="en-US" altLang="zh-CN" sz="2400" b="1">
                <a:ea typeface="宋体" panose="02010600030101010101" pitchFamily="2" charset="-122"/>
              </a:rPr>
              <a:t>《</a:t>
            </a:r>
            <a:r>
              <a:rPr lang="zh-CN" altLang="en-US" sz="2400" b="1" dirty="0">
                <a:ea typeface="宋体" panose="02010600030101010101" pitchFamily="2" charset="-122"/>
              </a:rPr>
              <a:t>南宁市地方税务局关于调整土地增值税核定征收率问题的通知</a:t>
            </a:r>
            <a:r>
              <a:rPr lang="en-US" altLang="zh-CN" sz="2400" b="1">
                <a:ea typeface="宋体" panose="02010600030101010101" pitchFamily="2" charset="-122"/>
              </a:rPr>
              <a:t>》</a:t>
            </a:r>
            <a:r>
              <a:rPr lang="zh-CN" altLang="en-US" sz="2400" b="1" dirty="0">
                <a:ea typeface="宋体" panose="02010600030101010101" pitchFamily="2" charset="-122"/>
              </a:rPr>
              <a:t>（南地税发</a:t>
            </a:r>
            <a:r>
              <a:rPr lang="en-US" altLang="zh-CN" sz="2400" b="1">
                <a:ea typeface="宋体" panose="02010600030101010101" pitchFamily="2" charset="-122"/>
              </a:rPr>
              <a:t>〔2012〕104</a:t>
            </a:r>
            <a:r>
              <a:rPr lang="zh-CN" altLang="en-US" sz="2400" b="1" dirty="0">
                <a:ea typeface="宋体" panose="02010600030101010101" pitchFamily="2" charset="-122"/>
              </a:rPr>
              <a:t>号）的有关规定。</a:t>
            </a:r>
            <a:br>
              <a:rPr lang="zh-CN" altLang="en-US" sz="2400" b="1" dirty="0">
                <a:ea typeface="宋体" panose="02010600030101010101" pitchFamily="2" charset="-122"/>
              </a:rPr>
            </a:br>
            <a:endParaRPr lang="zh-CN" altLang="en-US" sz="2400" b="1" dirty="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a:latin typeface="Verdana" panose="020B0604030504040204" pitchFamily="34" charset="0"/>
                <a:ea typeface="宋体" panose="02010600030101010101" pitchFamily="2" charset="-122"/>
              </a:rPr>
              <a:pPr algn="r"/>
              <a:t>146</a:t>
            </a:fld>
            <a:endParaRPr lang="en-US" altLang="zh-CN" sz="1200">
              <a:latin typeface="Verdana" panose="020B0604030504040204" pitchFamily="34" charset="0"/>
              <a:ea typeface="宋体" panose="02010600030101010101" pitchFamily="2" charset="-122"/>
            </a:endParaRPr>
          </a:p>
        </p:txBody>
      </p:sp>
      <p:sp>
        <p:nvSpPr>
          <p:cNvPr id="129026" name="Rectangle 2"/>
          <p:cNvSpPr>
            <a:spLocks noGrp="1"/>
          </p:cNvSpPr>
          <p:nvPr>
            <p:ph type="title"/>
          </p:nvPr>
        </p:nvSpPr>
        <p:spPr/>
        <p:txBody>
          <a:bodyPr wrap="square" lIns="91440" tIns="45720" rIns="91440" bIns="45720" anchor="b"/>
          <a:lstStyle/>
          <a:p>
            <a:pPr eaLnBrk="1" hangingPunct="1"/>
            <a:r>
              <a:rPr lang="zh-CN" altLang="en-US" dirty="0">
                <a:ea typeface="宋体" panose="02010600030101010101" pitchFamily="2" charset="-122"/>
              </a:rPr>
              <a:t>思考：这个筹划在河南省能落地吗？</a:t>
            </a:r>
            <a:endParaRPr lang="zh-CN" altLang="zh-CN" dirty="0">
              <a:ea typeface="宋体" panose="02010600030101010101" pitchFamily="2" charset="-122"/>
            </a:endParaRPr>
          </a:p>
        </p:txBody>
      </p:sp>
      <p:sp>
        <p:nvSpPr>
          <p:cNvPr id="129027" name="Rectangle 3"/>
          <p:cNvSpPr>
            <a:spLocks noGrp="1"/>
          </p:cNvSpPr>
          <p:nvPr>
            <p:ph type="body"/>
          </p:nvPr>
        </p:nvSpPr>
        <p:spPr/>
        <p:txBody>
          <a:bodyPr wrap="square" lIns="91440" tIns="45720" rIns="91440" bIns="45720" anchor="t"/>
          <a:lstStyle/>
          <a:p>
            <a:pPr marL="469900" indent="-469900" eaLnBrk="1" hangingPunct="1">
              <a:lnSpc>
                <a:spcPct val="80000"/>
              </a:lnSpc>
              <a:buNone/>
            </a:pPr>
            <a:r>
              <a:rPr lang="en-US" altLang="zh-CN" sz="1600" b="1">
                <a:ea typeface="宋体" panose="02010600030101010101" pitchFamily="2" charset="-122"/>
              </a:rPr>
              <a:t>       </a:t>
            </a:r>
            <a:r>
              <a:rPr lang="zh-CN" altLang="en-US" sz="2400" b="1" dirty="0">
                <a:ea typeface="宋体" panose="02010600030101010101" pitchFamily="2" charset="-122"/>
              </a:rPr>
              <a:t>二、</a:t>
            </a:r>
            <a:r>
              <a:rPr lang="en-US" altLang="zh-CN" sz="2400" b="1">
                <a:solidFill>
                  <a:srgbClr val="FF0000"/>
                </a:solidFill>
                <a:ea typeface="宋体" panose="02010600030101010101" pitchFamily="2" charset="-122"/>
              </a:rPr>
              <a:t>2013</a:t>
            </a:r>
            <a:r>
              <a:rPr lang="zh-CN" altLang="en-US" sz="2400" b="1" dirty="0">
                <a:solidFill>
                  <a:srgbClr val="FF0000"/>
                </a:solidFill>
                <a:ea typeface="宋体" panose="02010600030101010101" pitchFamily="2" charset="-122"/>
              </a:rPr>
              <a:t>年</a:t>
            </a:r>
            <a:r>
              <a:rPr lang="en-US" altLang="zh-CN" sz="2400" b="1">
                <a:solidFill>
                  <a:srgbClr val="FF0000"/>
                </a:solidFill>
                <a:ea typeface="宋体" panose="02010600030101010101" pitchFamily="2" charset="-122"/>
              </a:rPr>
              <a:t>7</a:t>
            </a:r>
            <a:r>
              <a:rPr lang="zh-CN" altLang="en-US" sz="2400" b="1" dirty="0">
                <a:solidFill>
                  <a:srgbClr val="FF0000"/>
                </a:solidFill>
                <a:ea typeface="宋体" panose="02010600030101010101" pitchFamily="2" charset="-122"/>
              </a:rPr>
              <a:t>月</a:t>
            </a:r>
            <a:r>
              <a:rPr lang="en-US" altLang="zh-CN" sz="2400" b="1">
                <a:solidFill>
                  <a:srgbClr val="FF0000"/>
                </a:solidFill>
                <a:ea typeface="宋体" panose="02010600030101010101" pitchFamily="2" charset="-122"/>
              </a:rPr>
              <a:t>1</a:t>
            </a:r>
            <a:r>
              <a:rPr lang="zh-CN" altLang="en-US" sz="2400" b="1" dirty="0">
                <a:solidFill>
                  <a:srgbClr val="FF0000"/>
                </a:solidFill>
                <a:ea typeface="宋体" panose="02010600030101010101" pitchFamily="2" charset="-122"/>
              </a:rPr>
              <a:t>日起</a:t>
            </a:r>
            <a:r>
              <a:rPr lang="zh-CN" altLang="en-US" sz="2400" b="1" dirty="0">
                <a:ea typeface="宋体" panose="02010600030101010101" pitchFamily="2" charset="-122"/>
              </a:rPr>
              <a:t>，南宁市区范围（不含华侨投资区）土地增值税核定征收率按以下规定如下执行：</a:t>
            </a:r>
            <a:br>
              <a:rPr lang="zh-CN" altLang="en-US" sz="2400" b="1" dirty="0">
                <a:ea typeface="宋体" panose="02010600030101010101" pitchFamily="2" charset="-122"/>
              </a:rPr>
            </a:br>
            <a:r>
              <a:rPr lang="zh-CN" altLang="en-US" sz="2400" b="1" dirty="0">
                <a:ea typeface="宋体" panose="02010600030101010101" pitchFamily="2" charset="-122"/>
              </a:rPr>
              <a:t>（一）纳税人建造普通住宅出售的</a:t>
            </a:r>
            <a:r>
              <a:rPr lang="en-US" altLang="zh-CN" sz="2400" b="1">
                <a:ea typeface="宋体" panose="02010600030101010101" pitchFamily="2" charset="-122"/>
              </a:rPr>
              <a:t>,</a:t>
            </a:r>
            <a:r>
              <a:rPr lang="zh-CN" altLang="en-US" sz="2400" b="1" dirty="0">
                <a:ea typeface="宋体" panose="02010600030101010101" pitchFamily="2" charset="-122"/>
              </a:rPr>
              <a:t>核定征收率为</a:t>
            </a:r>
            <a:r>
              <a:rPr lang="en-US" altLang="zh-CN" sz="2400" b="1">
                <a:ea typeface="宋体" panose="02010600030101010101" pitchFamily="2" charset="-122"/>
              </a:rPr>
              <a:t>5%</a:t>
            </a:r>
            <a:r>
              <a:rPr lang="zh-CN" altLang="en-US" sz="2400" b="1" dirty="0">
                <a:ea typeface="宋体" panose="02010600030101010101" pitchFamily="2" charset="-122"/>
              </a:rPr>
              <a:t>；</a:t>
            </a:r>
            <a:br>
              <a:rPr lang="zh-CN" altLang="en-US" sz="2400" b="1" dirty="0">
                <a:ea typeface="宋体" panose="02010600030101010101" pitchFamily="2" charset="-122"/>
              </a:rPr>
            </a:br>
            <a:r>
              <a:rPr lang="zh-CN" altLang="en-US" sz="2400" b="1" dirty="0">
                <a:ea typeface="宋体" panose="02010600030101010101" pitchFamily="2" charset="-122"/>
              </a:rPr>
              <a:t>（二）纳税人建造非普通住宅</a:t>
            </a:r>
            <a:r>
              <a:rPr lang="en-US" altLang="zh-CN" sz="2400" b="1">
                <a:ea typeface="宋体" panose="02010600030101010101" pitchFamily="2" charset="-122"/>
              </a:rPr>
              <a:t>(</a:t>
            </a:r>
            <a:r>
              <a:rPr lang="zh-CN" altLang="en-US" sz="2400" b="1" dirty="0">
                <a:ea typeface="宋体" panose="02010600030101010101" pitchFamily="2" charset="-122"/>
              </a:rPr>
              <a:t>含车位、杂物房、车库</a:t>
            </a:r>
            <a:r>
              <a:rPr lang="en-US" altLang="zh-CN" sz="2400" b="1">
                <a:ea typeface="宋体" panose="02010600030101010101" pitchFamily="2" charset="-122"/>
              </a:rPr>
              <a:t>)</a:t>
            </a:r>
            <a:r>
              <a:rPr lang="zh-CN" altLang="en-US" sz="2400" b="1" dirty="0">
                <a:ea typeface="宋体" panose="02010600030101010101" pitchFamily="2" charset="-122"/>
              </a:rPr>
              <a:t>出售的，核定征收率为</a:t>
            </a:r>
            <a:r>
              <a:rPr lang="en-US" altLang="zh-CN" sz="2400" b="1">
                <a:ea typeface="宋体" panose="02010600030101010101" pitchFamily="2" charset="-122"/>
              </a:rPr>
              <a:t>6</a:t>
            </a:r>
            <a:r>
              <a:rPr lang="zh-CN" altLang="en-US" sz="2400" b="1" dirty="0">
                <a:ea typeface="宋体" panose="02010600030101010101" pitchFamily="2" charset="-122"/>
              </a:rPr>
              <a:t>％；</a:t>
            </a:r>
            <a:br>
              <a:rPr lang="zh-CN" altLang="en-US" sz="2400" b="1" dirty="0">
                <a:ea typeface="宋体" panose="02010600030101010101" pitchFamily="2" charset="-122"/>
              </a:rPr>
            </a:br>
            <a:r>
              <a:rPr lang="zh-CN" altLang="en-US" sz="2400" b="1" dirty="0">
                <a:ea typeface="宋体" panose="02010600030101010101" pitchFamily="2" charset="-122"/>
              </a:rPr>
              <a:t>（三）纳税人建造商铺、写字楼、别墅和其他建筑物出售的，核定征收率为</a:t>
            </a:r>
            <a:r>
              <a:rPr lang="en-US" altLang="zh-CN" sz="2400" b="1">
                <a:ea typeface="宋体" panose="02010600030101010101" pitchFamily="2" charset="-122"/>
              </a:rPr>
              <a:t>8</a:t>
            </a:r>
            <a:r>
              <a:rPr lang="zh-CN" altLang="en-US" sz="2400" b="1" dirty="0">
                <a:ea typeface="宋体" panose="02010600030101010101" pitchFamily="2" charset="-122"/>
              </a:rPr>
              <a:t>％；</a:t>
            </a:r>
            <a:br>
              <a:rPr lang="zh-CN" altLang="en-US" sz="2400" b="1" dirty="0">
                <a:ea typeface="宋体" panose="02010600030101010101" pitchFamily="2" charset="-122"/>
              </a:rPr>
            </a:br>
            <a:r>
              <a:rPr lang="zh-CN" altLang="en-US" sz="2400" b="1" dirty="0">
                <a:ea typeface="宋体" panose="02010600030101010101" pitchFamily="2" charset="-122"/>
              </a:rPr>
              <a:t>（四）纳税人转让土地使用权，应据实清算土地增值税。确因特殊原因无法确定扣除项目的，</a:t>
            </a:r>
            <a:r>
              <a:rPr lang="zh-CN" altLang="en-US" sz="2400" b="1" dirty="0">
                <a:solidFill>
                  <a:srgbClr val="FF0000"/>
                </a:solidFill>
                <a:ea typeface="宋体" panose="02010600030101010101" pitchFamily="2" charset="-122"/>
              </a:rPr>
              <a:t>土地增值税核定征收率为</a:t>
            </a:r>
            <a:r>
              <a:rPr lang="en-US" altLang="zh-CN" sz="2400" b="1">
                <a:solidFill>
                  <a:srgbClr val="FF0000"/>
                </a:solidFill>
                <a:ea typeface="宋体" panose="02010600030101010101" pitchFamily="2" charset="-122"/>
              </a:rPr>
              <a:t>12</a:t>
            </a:r>
            <a:r>
              <a:rPr lang="zh-CN" altLang="en-US" sz="2400" b="1" dirty="0">
                <a:solidFill>
                  <a:srgbClr val="FF0000"/>
                </a:solidFill>
                <a:ea typeface="宋体" panose="02010600030101010101" pitchFamily="2" charset="-122"/>
              </a:rPr>
              <a:t>％。</a:t>
            </a:r>
            <a:br>
              <a:rPr lang="zh-CN" altLang="en-US" sz="2400" b="1" dirty="0">
                <a:solidFill>
                  <a:srgbClr val="FF0000"/>
                </a:solidFill>
                <a:ea typeface="宋体" panose="02010600030101010101" pitchFamily="2" charset="-122"/>
              </a:rPr>
            </a:br>
            <a:r>
              <a:rPr lang="zh-CN" altLang="en-US" sz="2400" b="1" dirty="0">
                <a:ea typeface="宋体" panose="02010600030101010101" pitchFamily="2" charset="-122"/>
              </a:rPr>
              <a:t>（五）纳税人转让购置的建筑物，符合核定征收情形的，比照上述（一）至（三）项同类型房地产的核定征收率执行。</a:t>
            </a:r>
            <a:br>
              <a:rPr lang="zh-CN" altLang="en-US" sz="2400" b="1" dirty="0">
                <a:ea typeface="宋体" panose="02010600030101010101" pitchFamily="2" charset="-122"/>
              </a:rPr>
            </a:br>
            <a:r>
              <a:rPr lang="zh-CN" altLang="en-US" sz="2400" b="1" dirty="0">
                <a:ea typeface="宋体" panose="02010600030101010101" pitchFamily="2" charset="-122"/>
              </a:rPr>
              <a:t>三、</a:t>
            </a:r>
            <a:r>
              <a:rPr lang="en-US" altLang="zh-CN" sz="2400" b="1">
                <a:solidFill>
                  <a:srgbClr val="FF0000"/>
                </a:solidFill>
                <a:ea typeface="宋体" panose="02010600030101010101" pitchFamily="2" charset="-122"/>
              </a:rPr>
              <a:t>2013</a:t>
            </a:r>
            <a:r>
              <a:rPr lang="zh-CN" altLang="en-US" sz="2400" b="1" dirty="0">
                <a:solidFill>
                  <a:srgbClr val="FF0000"/>
                </a:solidFill>
                <a:ea typeface="宋体" panose="02010600030101010101" pitchFamily="2" charset="-122"/>
              </a:rPr>
              <a:t>年</a:t>
            </a:r>
            <a:r>
              <a:rPr lang="en-US" altLang="zh-CN" sz="2400" b="1">
                <a:solidFill>
                  <a:srgbClr val="FF0000"/>
                </a:solidFill>
                <a:ea typeface="宋体" panose="02010600030101010101" pitchFamily="2" charset="-122"/>
              </a:rPr>
              <a:t>7</a:t>
            </a:r>
            <a:r>
              <a:rPr lang="zh-CN" altLang="en-US" sz="2400" b="1" dirty="0">
                <a:solidFill>
                  <a:srgbClr val="FF0000"/>
                </a:solidFill>
                <a:ea typeface="宋体" panose="02010600030101010101" pitchFamily="2" charset="-122"/>
              </a:rPr>
              <a:t>日</a:t>
            </a:r>
            <a:r>
              <a:rPr lang="en-US" altLang="zh-CN" sz="2400" b="1">
                <a:solidFill>
                  <a:srgbClr val="FF0000"/>
                </a:solidFill>
                <a:ea typeface="宋体" panose="02010600030101010101" pitchFamily="2" charset="-122"/>
              </a:rPr>
              <a:t>1</a:t>
            </a:r>
            <a:r>
              <a:rPr lang="zh-CN" altLang="en-US" sz="2400" b="1" dirty="0">
                <a:solidFill>
                  <a:srgbClr val="FF0000"/>
                </a:solidFill>
                <a:ea typeface="宋体" panose="02010600030101010101" pitchFamily="2" charset="-122"/>
              </a:rPr>
              <a:t>日起</a:t>
            </a:r>
            <a:r>
              <a:rPr lang="zh-CN" altLang="en-US" sz="2400" b="1" dirty="0">
                <a:ea typeface="宋体" panose="02010600030101010101" pitchFamily="2" charset="-122"/>
              </a:rPr>
              <a:t>，六县和华侨投资区地税局仍执行南地税发</a:t>
            </a:r>
            <a:r>
              <a:rPr lang="en-US" altLang="zh-CN" sz="2400" b="1">
                <a:ea typeface="宋体" panose="02010600030101010101" pitchFamily="2" charset="-122"/>
              </a:rPr>
              <a:t>〔2012〕104</a:t>
            </a:r>
            <a:r>
              <a:rPr lang="zh-CN" altLang="en-US" sz="2400" b="1" dirty="0">
                <a:ea typeface="宋体" panose="02010600030101010101" pitchFamily="2" charset="-122"/>
              </a:rPr>
              <a:t>号的有关规定。</a:t>
            </a:r>
            <a:br>
              <a:rPr lang="zh-CN" altLang="en-US" sz="2400" b="1" dirty="0">
                <a:ea typeface="宋体" panose="02010600030101010101" pitchFamily="2" charset="-122"/>
              </a:rPr>
            </a:br>
            <a:r>
              <a:rPr lang="zh-CN" altLang="en-US" sz="2400" b="1" dirty="0">
                <a:ea typeface="宋体" panose="02010600030101010101" pitchFamily="2" charset="-122"/>
              </a:rPr>
              <a:t>南宁市地方税务局办公室  </a:t>
            </a:r>
            <a:r>
              <a:rPr lang="en-US" altLang="zh-CN" sz="2400" b="1">
                <a:ea typeface="宋体" panose="02010600030101010101" pitchFamily="2" charset="-122"/>
              </a:rPr>
              <a:t>2013</a:t>
            </a:r>
            <a:r>
              <a:rPr lang="zh-CN" altLang="en-US" sz="2400" b="1" dirty="0">
                <a:ea typeface="宋体" panose="02010600030101010101" pitchFamily="2" charset="-122"/>
              </a:rPr>
              <a:t>年</a:t>
            </a:r>
            <a:r>
              <a:rPr lang="en-US" altLang="zh-CN" sz="2400" b="1">
                <a:ea typeface="宋体" panose="02010600030101010101" pitchFamily="2" charset="-122"/>
              </a:rPr>
              <a:t>6</a:t>
            </a:r>
            <a:r>
              <a:rPr lang="zh-CN" altLang="en-US" sz="2400" b="1" dirty="0">
                <a:ea typeface="宋体" panose="02010600030101010101" pitchFamily="2" charset="-122"/>
              </a:rPr>
              <a:t>月</a:t>
            </a:r>
            <a:r>
              <a:rPr lang="en-US" altLang="zh-CN" sz="2400" b="1">
                <a:ea typeface="宋体" panose="02010600030101010101" pitchFamily="2" charset="-122"/>
              </a:rPr>
              <a:t>21</a:t>
            </a:r>
            <a:r>
              <a:rPr lang="zh-CN" altLang="en-US" sz="2400" b="1" dirty="0">
                <a:ea typeface="宋体" panose="02010600030101010101" pitchFamily="2" charset="-122"/>
              </a:rPr>
              <a:t>日             </a:t>
            </a:r>
            <a:br>
              <a:rPr lang="zh-CN" altLang="en-US" sz="2400" b="1" dirty="0">
                <a:ea typeface="宋体" panose="02010600030101010101" pitchFamily="2" charset="-122"/>
              </a:rPr>
            </a:br>
            <a:r>
              <a:rPr lang="zh-CN" altLang="en-US" sz="2400" b="1" dirty="0">
                <a:ea typeface="宋体" panose="02010600030101010101" pitchFamily="2" charset="-122"/>
              </a:rPr>
              <a:t>                  </a:t>
            </a:r>
            <a:br>
              <a:rPr lang="zh-CN" altLang="en-US" sz="2400" b="1" dirty="0">
                <a:ea typeface="宋体" panose="02010600030101010101" pitchFamily="2" charset="-122"/>
              </a:rPr>
            </a:br>
            <a:endParaRPr lang="zh-CN" altLang="en-US" sz="2400" b="1" dirty="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500737"/>
          <p:cNvSpPr>
            <a:spLocks noGrp="1"/>
          </p:cNvSpPr>
          <p:nvPr>
            <p:ph type="title"/>
          </p:nvPr>
        </p:nvSpPr>
        <p:spPr/>
        <p:txBody>
          <a:bodyPr lIns="0" rIns="0" anchor="t"/>
          <a:lstStyle/>
          <a:p>
            <a:r>
              <a:rPr lang="zh-CN" altLang="en-US" dirty="0">
                <a:ea typeface="宋体" panose="02010600030101010101" pitchFamily="2" charset="-122"/>
                <a:sym typeface="+mn-ea"/>
              </a:rPr>
              <a:t>思考：这个筹划在河南省能落地吗</a:t>
            </a:r>
            <a:r>
              <a:rPr lang="en-US" altLang="zh-CN" dirty="0">
                <a:ea typeface="宋体" panose="02010600030101010101" pitchFamily="2" charset="-122"/>
                <a:sym typeface="+mn-ea"/>
              </a:rPr>
              <a:t>?</a:t>
            </a:r>
          </a:p>
        </p:txBody>
      </p:sp>
      <p:sp>
        <p:nvSpPr>
          <p:cNvPr id="130050" name="文本占位符 500738"/>
          <p:cNvSpPr>
            <a:spLocks noGrp="1"/>
          </p:cNvSpPr>
          <p:nvPr>
            <p:ph idx="1"/>
          </p:nvPr>
        </p:nvSpPr>
        <p:spPr/>
        <p:txBody>
          <a:bodyPr lIns="0" tIns="0" rIns="0" bIns="0" anchor="t"/>
          <a:lstStyle/>
          <a:p>
            <a:pPr>
              <a:buNone/>
            </a:pPr>
            <a:r>
              <a:rPr lang="zh-CN" altLang="en-US" sz="2400" b="1" dirty="0">
                <a:ea typeface="宋体" panose="02010600030101010101" pitchFamily="2" charset="-122"/>
              </a:rPr>
              <a:t>河南省地方税务局关于调整土地增值税核定征收率有关问题的公告河南省地方税务局公告</a:t>
            </a:r>
            <a:r>
              <a:rPr lang="en-US" altLang="zh-CN" sz="2400" b="1">
                <a:ea typeface="宋体" panose="02010600030101010101" pitchFamily="2" charset="-122"/>
              </a:rPr>
              <a:t>[2011]10</a:t>
            </a:r>
            <a:r>
              <a:rPr lang="zh-CN" altLang="en-US" sz="2400" b="1" dirty="0">
                <a:ea typeface="宋体" panose="02010600030101010101" pitchFamily="2" charset="-122"/>
              </a:rPr>
              <a:t>号</a:t>
            </a:r>
          </a:p>
          <a:p>
            <a:pPr>
              <a:buNone/>
            </a:pPr>
            <a:r>
              <a:rPr lang="zh-CN" altLang="en-US" sz="2400" b="1" dirty="0">
                <a:ea typeface="宋体" panose="02010600030101010101" pitchFamily="2" charset="-122"/>
              </a:rPr>
              <a:t>颁布时间：</a:t>
            </a:r>
            <a:r>
              <a:rPr lang="en-US" altLang="zh-CN" sz="2400" b="1">
                <a:ea typeface="宋体" panose="02010600030101010101" pitchFamily="2" charset="-122"/>
              </a:rPr>
              <a:t>2011-11-06</a:t>
            </a:r>
          </a:p>
          <a:p>
            <a:pPr>
              <a:buNone/>
            </a:pPr>
            <a:r>
              <a:rPr lang="zh-CN" altLang="en-US" sz="2400" b="1" dirty="0">
                <a:ea typeface="宋体" panose="02010600030101010101" pitchFamily="2" charset="-122"/>
              </a:rPr>
              <a:t>　</a:t>
            </a:r>
            <a:r>
              <a:rPr lang="zh-CN" altLang="en-US" b="1" dirty="0">
                <a:ea typeface="宋体" panose="02010600030101010101" pitchFamily="2" charset="-122"/>
                <a:sym typeface="+mn-ea"/>
              </a:rPr>
              <a:t>一、土地增值税核定征收率</a:t>
            </a:r>
            <a:endParaRPr lang="zh-CN" altLang="en-US" b="1" dirty="0">
              <a:ea typeface="宋体" panose="02010600030101010101" pitchFamily="2" charset="-122"/>
            </a:endParaRPr>
          </a:p>
          <a:p>
            <a:pPr>
              <a:buNone/>
            </a:pPr>
            <a:r>
              <a:rPr lang="zh-CN" altLang="en-US" b="1" dirty="0">
                <a:ea typeface="宋体" panose="02010600030101010101" pitchFamily="2" charset="-122"/>
                <a:sym typeface="+mn-ea"/>
              </a:rPr>
              <a:t>（</a:t>
            </a:r>
            <a:r>
              <a:rPr lang="zh-CN" altLang="en-US" b="1" dirty="0">
                <a:solidFill>
                  <a:schemeClr val="tx1"/>
                </a:solidFill>
                <a:ea typeface="宋体" panose="02010600030101010101" pitchFamily="2" charset="-122"/>
                <a:sym typeface="+mn-ea"/>
              </a:rPr>
              <a:t>四）所有纳税人转让“土地”的一律按查账方式征收土地增值税。国有企业改组改制中遇到的土地转让项目，无法计算扣除项目的，报省辖市局批准后可按核定征收方式，按</a:t>
            </a:r>
            <a:r>
              <a:rPr lang="en-US" altLang="zh-CN" b="1">
                <a:solidFill>
                  <a:schemeClr val="tx1"/>
                </a:solidFill>
                <a:ea typeface="宋体" panose="02010600030101010101" pitchFamily="2" charset="-122"/>
                <a:sym typeface="+mn-ea"/>
              </a:rPr>
              <a:t>7%</a:t>
            </a:r>
            <a:r>
              <a:rPr lang="zh-CN" altLang="en-US" b="1" dirty="0">
                <a:solidFill>
                  <a:schemeClr val="tx1"/>
                </a:solidFill>
                <a:ea typeface="宋体" panose="02010600030101010101" pitchFamily="2" charset="-122"/>
                <a:sym typeface="+mn-ea"/>
              </a:rPr>
              <a:t>的核定征收率征收土地增值税。</a:t>
            </a:r>
            <a:endParaRPr lang="zh-CN" altLang="en-US" sz="2400" b="1" dirty="0">
              <a:solidFill>
                <a:schemeClr val="tx1"/>
              </a:solidFill>
              <a:ea typeface="宋体" panose="02010600030101010101" pitchFamily="2" charset="-122"/>
              <a:sym typeface="+mn-e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p:txBody>
          <a:bodyPr wrap="square" lIns="91440" tIns="45720" rIns="91440" bIns="45720" anchor="b"/>
          <a:lstStyle/>
          <a:p>
            <a:r>
              <a:rPr lang="zh-CN" altLang="en-US" sz="2800" b="1" dirty="0">
                <a:solidFill>
                  <a:srgbClr val="FF0000"/>
                </a:solidFill>
              </a:rPr>
              <a:t>资产划转</a:t>
            </a:r>
            <a:br>
              <a:rPr lang="zh-CN" altLang="en-US" sz="2800" b="1" dirty="0">
                <a:solidFill>
                  <a:srgbClr val="FF0000"/>
                </a:solidFill>
              </a:rPr>
            </a:br>
            <a:r>
              <a:rPr lang="zh-CN" altLang="en-US" sz="2800" b="1" dirty="0">
                <a:solidFill>
                  <a:srgbClr val="FF0000"/>
                </a:solidFill>
              </a:rPr>
              <a:t>一、企业接收政府划入资产的企业所得税处理</a:t>
            </a:r>
          </a:p>
        </p:txBody>
      </p:sp>
      <p:sp>
        <p:nvSpPr>
          <p:cNvPr id="5122" name="Rectangle 3"/>
          <p:cNvSpPr>
            <a:spLocks noGrp="1"/>
          </p:cNvSpPr>
          <p:nvPr>
            <p:ph idx="1"/>
          </p:nvPr>
        </p:nvSpPr>
        <p:spPr/>
        <p:txBody>
          <a:bodyPr wrap="square" lIns="91440" tIns="45720" rIns="91440" bIns="45720" anchor="t"/>
          <a:lstStyle/>
          <a:p>
            <a:pPr>
              <a:lnSpc>
                <a:spcPct val="80000"/>
              </a:lnSpc>
              <a:buNone/>
            </a:pPr>
            <a:r>
              <a:rPr lang="zh-CN" altLang="en-US" sz="2400" b="1" dirty="0"/>
              <a:t>关于企业所得税应纳税所得额若干问题的公告</a:t>
            </a:r>
          </a:p>
          <a:p>
            <a:pPr>
              <a:lnSpc>
                <a:spcPct val="80000"/>
              </a:lnSpc>
              <a:buNone/>
            </a:pPr>
            <a:r>
              <a:rPr lang="zh-CN" altLang="en-US" sz="2400" b="1" dirty="0"/>
              <a:t>国家税务总局公告</a:t>
            </a:r>
            <a:r>
              <a:rPr lang="en-US" altLang="zh-CN" sz="2400" b="1" dirty="0"/>
              <a:t>2014</a:t>
            </a:r>
            <a:r>
              <a:rPr lang="zh-CN" altLang="en-US" sz="2400" b="1" dirty="0"/>
              <a:t>年第</a:t>
            </a:r>
            <a:r>
              <a:rPr lang="en-US" altLang="zh-CN" sz="2400" b="1" dirty="0"/>
              <a:t>29</a:t>
            </a:r>
            <a:r>
              <a:rPr lang="zh-CN" altLang="en-US" sz="2400" b="1" dirty="0"/>
              <a:t>号</a:t>
            </a:r>
          </a:p>
          <a:p>
            <a:pPr>
              <a:lnSpc>
                <a:spcPct val="80000"/>
              </a:lnSpc>
              <a:buNone/>
            </a:pPr>
            <a:r>
              <a:rPr lang="zh-CN" altLang="en-US" sz="2400" b="1" dirty="0"/>
              <a:t>根据</a:t>
            </a:r>
            <a:r>
              <a:rPr lang="en-US" altLang="zh-CN" sz="2400" b="1" dirty="0"/>
              <a:t>《</a:t>
            </a:r>
            <a:r>
              <a:rPr lang="zh-CN" altLang="en-US" sz="2400" b="1" dirty="0"/>
              <a:t>中华人民共和国企业所得税法</a:t>
            </a:r>
            <a:r>
              <a:rPr lang="en-US" altLang="zh-CN" sz="2400" b="1" dirty="0"/>
              <a:t>》</a:t>
            </a:r>
            <a:r>
              <a:rPr lang="zh-CN" altLang="en-US" sz="2400" b="1" dirty="0"/>
              <a:t>及其实施条例（以下简称税法）的规定，现将企业所得税应纳税所得额若干问题公告如下： </a:t>
            </a:r>
          </a:p>
          <a:p>
            <a:pPr>
              <a:lnSpc>
                <a:spcPct val="80000"/>
              </a:lnSpc>
              <a:buNone/>
            </a:pPr>
            <a:r>
              <a:rPr lang="zh-CN" altLang="en-US" sz="2400" b="1" dirty="0">
                <a:solidFill>
                  <a:srgbClr val="FF0000"/>
                </a:solidFill>
              </a:rPr>
              <a:t>一、企业接收政府划入资产的企业所得税处理 </a:t>
            </a:r>
          </a:p>
          <a:p>
            <a:pPr>
              <a:lnSpc>
                <a:spcPct val="80000"/>
              </a:lnSpc>
              <a:buNone/>
            </a:pPr>
            <a:r>
              <a:rPr lang="zh-CN" altLang="en-US" sz="2400" b="1" dirty="0"/>
              <a:t>（一）县级以上人民政府（包括政府有关部门</a:t>
            </a:r>
            <a:r>
              <a:rPr lang="en-US" altLang="zh-CN" sz="2400" b="1" dirty="0"/>
              <a:t>,</a:t>
            </a:r>
            <a:r>
              <a:rPr lang="zh-CN" altLang="en-US" sz="2400" b="1" dirty="0"/>
              <a:t>下同）将国有资产明确以股权投资方式投入企业，企业应作为国家资本金（包括资本公积）处理。该项资产如为非货币性资产，应按政府确定的接收价值确定计税基础。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539750" y="333375"/>
            <a:ext cx="8001000" cy="1216025"/>
          </a:xfrm>
        </p:spPr>
        <p:txBody>
          <a:bodyPr wrap="square" lIns="91440" tIns="45720" rIns="91440" bIns="45720" anchor="b"/>
          <a:lstStyle/>
          <a:p>
            <a:r>
              <a:rPr lang="en-US" altLang="zh-CN" sz="2400" b="1" dirty="0"/>
              <a:t>(</a:t>
            </a:r>
            <a:r>
              <a:rPr lang="zh-CN" altLang="en-US" sz="2400" b="1" dirty="0"/>
              <a:t>一</a:t>
            </a:r>
            <a:r>
              <a:rPr lang="en-US" altLang="zh-CN" sz="2400" b="1" dirty="0"/>
              <a:t>)</a:t>
            </a:r>
            <a:r>
              <a:rPr lang="zh-CN" altLang="en-US" sz="2400" b="1" dirty="0"/>
              <a:t>、国资委直接参与股权划拨</a:t>
            </a:r>
            <a:br>
              <a:rPr lang="zh-CN" altLang="en-US" sz="2400" b="1" dirty="0"/>
            </a:br>
            <a:endParaRPr lang="en-US" altLang="zh-CN" sz="2400" b="1" dirty="0"/>
          </a:p>
        </p:txBody>
      </p:sp>
      <p:sp>
        <p:nvSpPr>
          <p:cNvPr id="6146" name="Rectangle 3"/>
          <p:cNvSpPr>
            <a:spLocks noGrp="1"/>
          </p:cNvSpPr>
          <p:nvPr>
            <p:ph idx="1"/>
          </p:nvPr>
        </p:nvSpPr>
        <p:spPr>
          <a:xfrm>
            <a:off x="539750" y="1773238"/>
            <a:ext cx="8001000" cy="4267200"/>
          </a:xfrm>
        </p:spPr>
        <p:txBody>
          <a:bodyPr wrap="square" lIns="91440" tIns="45720" rIns="91440" bIns="45720" anchor="t"/>
          <a:lstStyle/>
          <a:p>
            <a:endParaRPr lang="zh-CN" altLang="en-US" dirty="0"/>
          </a:p>
        </p:txBody>
      </p:sp>
      <p:sp>
        <p:nvSpPr>
          <p:cNvPr id="6147" name="Oval 4"/>
          <p:cNvSpPr/>
          <p:nvPr/>
        </p:nvSpPr>
        <p:spPr>
          <a:xfrm>
            <a:off x="3635375" y="191611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G</a:t>
            </a:r>
            <a:r>
              <a:rPr lang="zh-CN" altLang="en-US" dirty="0">
                <a:solidFill>
                  <a:srgbClr val="FF0000"/>
                </a:solidFill>
                <a:latin typeface="Verdana" panose="020B0604030504040204" pitchFamily="34" charset="0"/>
                <a:ea typeface="宋体" panose="02010600030101010101" pitchFamily="2" charset="-122"/>
              </a:rPr>
              <a:t>市国资委</a:t>
            </a:r>
          </a:p>
        </p:txBody>
      </p:sp>
      <p:sp>
        <p:nvSpPr>
          <p:cNvPr id="6148" name="Oval 5"/>
          <p:cNvSpPr/>
          <p:nvPr/>
        </p:nvSpPr>
        <p:spPr>
          <a:xfrm>
            <a:off x="1835150" y="2997200"/>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latin typeface="Verdana" panose="020B0604030504040204" pitchFamily="34" charset="0"/>
                <a:ea typeface="宋体" panose="02010600030101010101" pitchFamily="2" charset="-122"/>
              </a:rPr>
              <a:t>A</a:t>
            </a:r>
            <a:r>
              <a:rPr lang="zh-CN" altLang="en-US" dirty="0">
                <a:latin typeface="Verdana" panose="020B0604030504040204" pitchFamily="34" charset="0"/>
                <a:ea typeface="宋体" panose="02010600030101010101" pitchFamily="2" charset="-122"/>
              </a:rPr>
              <a:t>公司</a:t>
            </a:r>
          </a:p>
        </p:txBody>
      </p:sp>
      <p:sp>
        <p:nvSpPr>
          <p:cNvPr id="6149" name="Oval 6"/>
          <p:cNvSpPr/>
          <p:nvPr/>
        </p:nvSpPr>
        <p:spPr>
          <a:xfrm>
            <a:off x="4787900" y="3068638"/>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latin typeface="Verdana" panose="020B0604030504040204" pitchFamily="34" charset="0"/>
                <a:ea typeface="宋体" panose="02010600030101010101" pitchFamily="2" charset="-122"/>
              </a:rPr>
              <a:t>B</a:t>
            </a:r>
            <a:r>
              <a:rPr lang="zh-CN" altLang="en-US" dirty="0">
                <a:latin typeface="Verdana" panose="020B0604030504040204" pitchFamily="34" charset="0"/>
                <a:ea typeface="宋体" panose="02010600030101010101" pitchFamily="2" charset="-122"/>
              </a:rPr>
              <a:t>公司</a:t>
            </a:r>
          </a:p>
        </p:txBody>
      </p:sp>
      <p:sp>
        <p:nvSpPr>
          <p:cNvPr id="6150" name="Oval 7"/>
          <p:cNvSpPr/>
          <p:nvPr/>
        </p:nvSpPr>
        <p:spPr>
          <a:xfrm>
            <a:off x="6804025" y="2997200"/>
            <a:ext cx="914400" cy="9366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latin typeface="Verdana" panose="020B0604030504040204" pitchFamily="34" charset="0"/>
                <a:ea typeface="宋体" panose="02010600030101010101" pitchFamily="2" charset="-122"/>
              </a:rPr>
              <a:t>C</a:t>
            </a:r>
            <a:r>
              <a:rPr lang="zh-CN" altLang="en-US" dirty="0">
                <a:latin typeface="Verdana" panose="020B0604030504040204" pitchFamily="34" charset="0"/>
                <a:ea typeface="宋体" panose="02010600030101010101" pitchFamily="2" charset="-122"/>
              </a:rPr>
              <a:t>公司</a:t>
            </a:r>
          </a:p>
        </p:txBody>
      </p:sp>
      <p:sp>
        <p:nvSpPr>
          <p:cNvPr id="6151" name="Rectangle 8"/>
          <p:cNvSpPr/>
          <p:nvPr/>
        </p:nvSpPr>
        <p:spPr>
          <a:xfrm>
            <a:off x="2987675" y="4797425"/>
            <a:ext cx="2282825" cy="10588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F</a:t>
            </a:r>
            <a:r>
              <a:rPr lang="zh-CN" altLang="en-US" b="1" dirty="0">
                <a:solidFill>
                  <a:srgbClr val="FF0000"/>
                </a:solidFill>
                <a:latin typeface="Verdana" panose="020B0604030504040204" pitchFamily="34" charset="0"/>
                <a:ea typeface="宋体" panose="02010600030101010101" pitchFamily="2" charset="-122"/>
              </a:rPr>
              <a:t>公司</a:t>
            </a:r>
            <a:endParaRPr lang="en-US" altLang="zh-CN" b="1" dirty="0">
              <a:solidFill>
                <a:srgbClr val="FF0000"/>
              </a:solidFill>
              <a:latin typeface="Verdana" panose="020B0604030504040204" pitchFamily="34" charset="0"/>
              <a:ea typeface="宋体" panose="02010600030101010101" pitchFamily="2" charset="-122"/>
            </a:endParaRPr>
          </a:p>
        </p:txBody>
      </p:sp>
      <p:sp>
        <p:nvSpPr>
          <p:cNvPr id="6152" name="Line 15"/>
          <p:cNvSpPr/>
          <p:nvPr/>
        </p:nvSpPr>
        <p:spPr>
          <a:xfrm>
            <a:off x="5435600" y="3429000"/>
            <a:ext cx="0" cy="0"/>
          </a:xfrm>
          <a:prstGeom prst="line">
            <a:avLst/>
          </a:prstGeom>
          <a:ln w="9525" cap="flat" cmpd="sng">
            <a:solidFill>
              <a:schemeClr val="tx1"/>
            </a:solidFill>
            <a:prstDash val="solid"/>
            <a:round/>
            <a:headEnd type="none" w="med" len="med"/>
            <a:tailEnd type="triangle" w="med" len="med"/>
          </a:ln>
        </p:spPr>
      </p:sp>
      <p:sp>
        <p:nvSpPr>
          <p:cNvPr id="6153" name="Line 18"/>
          <p:cNvSpPr/>
          <p:nvPr/>
        </p:nvSpPr>
        <p:spPr>
          <a:xfrm flipH="1">
            <a:off x="2700338" y="2276475"/>
            <a:ext cx="935037" cy="865188"/>
          </a:xfrm>
          <a:prstGeom prst="line">
            <a:avLst/>
          </a:prstGeom>
          <a:ln w="9525" cap="flat" cmpd="sng">
            <a:solidFill>
              <a:schemeClr val="tx1"/>
            </a:solidFill>
            <a:prstDash val="solid"/>
            <a:round/>
            <a:headEnd type="none" w="med" len="med"/>
            <a:tailEnd type="triangle" w="med" len="med"/>
          </a:ln>
        </p:spPr>
      </p:sp>
      <p:sp>
        <p:nvSpPr>
          <p:cNvPr id="6154" name="Line 20"/>
          <p:cNvSpPr/>
          <p:nvPr/>
        </p:nvSpPr>
        <p:spPr>
          <a:xfrm>
            <a:off x="4572000" y="2205038"/>
            <a:ext cx="2305050" cy="1008062"/>
          </a:xfrm>
          <a:prstGeom prst="line">
            <a:avLst/>
          </a:prstGeom>
          <a:ln w="9525" cap="flat" cmpd="sng">
            <a:solidFill>
              <a:schemeClr val="tx1"/>
            </a:solidFill>
            <a:prstDash val="solid"/>
            <a:round/>
            <a:headEnd type="none" w="med" len="med"/>
            <a:tailEnd type="triangle" w="med" len="med"/>
          </a:ln>
        </p:spPr>
      </p:sp>
      <p:sp>
        <p:nvSpPr>
          <p:cNvPr id="6155" name="Line 21"/>
          <p:cNvSpPr/>
          <p:nvPr/>
        </p:nvSpPr>
        <p:spPr>
          <a:xfrm>
            <a:off x="2411413" y="4005263"/>
            <a:ext cx="647700" cy="863600"/>
          </a:xfrm>
          <a:prstGeom prst="line">
            <a:avLst/>
          </a:prstGeom>
          <a:ln w="9525" cap="flat" cmpd="sng">
            <a:solidFill>
              <a:schemeClr val="tx1"/>
            </a:solidFill>
            <a:prstDash val="solid"/>
            <a:round/>
            <a:headEnd type="none" w="med" len="med"/>
            <a:tailEnd type="triangle" w="med" len="med"/>
          </a:ln>
        </p:spPr>
      </p:sp>
      <p:sp>
        <p:nvSpPr>
          <p:cNvPr id="6156" name="Line 22"/>
          <p:cNvSpPr/>
          <p:nvPr/>
        </p:nvSpPr>
        <p:spPr>
          <a:xfrm>
            <a:off x="5003800" y="3933825"/>
            <a:ext cx="0" cy="863600"/>
          </a:xfrm>
          <a:prstGeom prst="line">
            <a:avLst/>
          </a:prstGeom>
          <a:ln w="9525" cap="flat" cmpd="sng">
            <a:solidFill>
              <a:schemeClr val="tx1"/>
            </a:solidFill>
            <a:prstDash val="solid"/>
            <a:round/>
            <a:headEnd type="none" w="med" len="med"/>
            <a:tailEnd type="triangle" w="med" len="med"/>
          </a:ln>
        </p:spPr>
      </p:sp>
      <p:sp>
        <p:nvSpPr>
          <p:cNvPr id="6157" name="Line 23"/>
          <p:cNvSpPr/>
          <p:nvPr/>
        </p:nvSpPr>
        <p:spPr>
          <a:xfrm flipH="1">
            <a:off x="5292725" y="3933825"/>
            <a:ext cx="1727200" cy="935038"/>
          </a:xfrm>
          <a:prstGeom prst="line">
            <a:avLst/>
          </a:prstGeom>
          <a:ln w="9525" cap="flat" cmpd="sng">
            <a:solidFill>
              <a:schemeClr val="tx1"/>
            </a:solidFill>
            <a:prstDash val="solid"/>
            <a:round/>
            <a:headEnd type="none" w="med" len="med"/>
            <a:tailEnd type="triangle" w="med" len="med"/>
          </a:ln>
        </p:spPr>
      </p:sp>
      <p:sp>
        <p:nvSpPr>
          <p:cNvPr id="6158" name="Line 26"/>
          <p:cNvSpPr/>
          <p:nvPr/>
        </p:nvSpPr>
        <p:spPr>
          <a:xfrm>
            <a:off x="3924300" y="2852738"/>
            <a:ext cx="0" cy="1944687"/>
          </a:xfrm>
          <a:prstGeom prst="line">
            <a:avLst/>
          </a:prstGeom>
          <a:ln w="9525" cap="flat" cmpd="sng">
            <a:solidFill>
              <a:schemeClr val="tx1"/>
            </a:solidFill>
            <a:prstDash val="solid"/>
            <a:round/>
            <a:headEnd type="none" w="med" len="med"/>
            <a:tailEnd type="triangle" w="med" len="med"/>
          </a:ln>
        </p:spPr>
      </p:sp>
      <p:sp>
        <p:nvSpPr>
          <p:cNvPr id="6159" name="Text Box 29"/>
          <p:cNvSpPr txBox="1"/>
          <p:nvPr/>
        </p:nvSpPr>
        <p:spPr>
          <a:xfrm>
            <a:off x="3492500" y="4076700"/>
            <a:ext cx="933450"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0.24</a:t>
            </a:r>
            <a:r>
              <a:rPr lang="zh-CN" altLang="en-US" dirty="0">
                <a:latin typeface="Verdana" panose="020B0604030504040204" pitchFamily="34" charset="0"/>
                <a:ea typeface="宋体" panose="02010600030101010101" pitchFamily="2" charset="-122"/>
              </a:rPr>
              <a:t>亿</a:t>
            </a:r>
          </a:p>
        </p:txBody>
      </p:sp>
      <p:sp>
        <p:nvSpPr>
          <p:cNvPr id="6160" name="Text Box 30"/>
          <p:cNvSpPr txBox="1"/>
          <p:nvPr/>
        </p:nvSpPr>
        <p:spPr>
          <a:xfrm>
            <a:off x="611188" y="4102100"/>
            <a:ext cx="2344737" cy="336550"/>
          </a:xfrm>
          <a:prstGeom prst="rect">
            <a:avLst/>
          </a:prstGeom>
          <a:noFill/>
          <a:ln w="9525">
            <a:noFill/>
          </a:ln>
        </p:spPr>
        <p:txBody>
          <a:bodyPr wrap="none" anchor="t">
            <a:spAutoFit/>
          </a:bodyPr>
          <a:lstStyle/>
          <a:p>
            <a:pPr lvl="0" indent="0"/>
            <a:r>
              <a:rPr lang="en-US" altLang="zh-CN" sz="1600" b="1" dirty="0">
                <a:latin typeface="Verdana" panose="020B0604030504040204" pitchFamily="34" charset="0"/>
                <a:ea typeface="宋体" panose="02010600030101010101" pitchFamily="2" charset="-122"/>
              </a:rPr>
              <a:t>13.5</a:t>
            </a:r>
            <a:r>
              <a:rPr lang="zh-CN" altLang="en-US" sz="1600" b="1" dirty="0">
                <a:latin typeface="Verdana" panose="020B0604030504040204" pitchFamily="34" charset="0"/>
                <a:ea typeface="宋体" panose="02010600030101010101" pitchFamily="2" charset="-122"/>
              </a:rPr>
              <a:t>亿</a:t>
            </a:r>
            <a:r>
              <a:rPr lang="en-US" altLang="zh-CN" sz="1600" b="1" dirty="0">
                <a:latin typeface="Verdana" panose="020B0604030504040204" pitchFamily="34" charset="0"/>
                <a:ea typeface="宋体" panose="02010600030101010101" pitchFamily="2" charset="-122"/>
              </a:rPr>
              <a:t>,</a:t>
            </a:r>
            <a:r>
              <a:rPr lang="zh-CN" altLang="en-US" sz="1600" b="1" dirty="0">
                <a:latin typeface="Verdana" panose="020B0604030504040204" pitchFamily="34" charset="0"/>
                <a:ea typeface="宋体" panose="02010600030101010101" pitchFamily="2" charset="-122"/>
              </a:rPr>
              <a:t>计税基础</a:t>
            </a:r>
            <a:r>
              <a:rPr lang="en-US" altLang="zh-CN" sz="1600" b="1" dirty="0">
                <a:latin typeface="Verdana" panose="020B0604030504040204" pitchFamily="34" charset="0"/>
                <a:ea typeface="宋体" panose="02010600030101010101" pitchFamily="2" charset="-122"/>
              </a:rPr>
              <a:t>1.7</a:t>
            </a:r>
            <a:r>
              <a:rPr lang="zh-CN" altLang="en-US" sz="1600" b="1" dirty="0">
                <a:latin typeface="Verdana" panose="020B0604030504040204" pitchFamily="34" charset="0"/>
                <a:ea typeface="宋体" panose="02010600030101010101" pitchFamily="2" charset="-122"/>
              </a:rPr>
              <a:t>亿</a:t>
            </a:r>
            <a:endParaRPr lang="zh-CN" altLang="en-US" sz="1600" b="1" dirty="0">
              <a:solidFill>
                <a:srgbClr val="FF0000"/>
              </a:solidFill>
              <a:latin typeface="Verdana" panose="020B0604030504040204" pitchFamily="34" charset="0"/>
              <a:ea typeface="宋体" panose="02010600030101010101" pitchFamily="2" charset="-122"/>
            </a:endParaRPr>
          </a:p>
        </p:txBody>
      </p:sp>
      <p:sp>
        <p:nvSpPr>
          <p:cNvPr id="6161" name="Text Box 31"/>
          <p:cNvSpPr txBox="1"/>
          <p:nvPr/>
        </p:nvSpPr>
        <p:spPr>
          <a:xfrm>
            <a:off x="4984750" y="4019550"/>
            <a:ext cx="787400"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8.7</a:t>
            </a:r>
            <a:r>
              <a:rPr lang="zh-CN" altLang="en-US" dirty="0">
                <a:latin typeface="Verdana" panose="020B0604030504040204" pitchFamily="34" charset="0"/>
                <a:ea typeface="宋体" panose="02010600030101010101" pitchFamily="2" charset="-122"/>
              </a:rPr>
              <a:t>亿</a:t>
            </a:r>
          </a:p>
        </p:txBody>
      </p:sp>
      <p:sp>
        <p:nvSpPr>
          <p:cNvPr id="6162" name="Text Box 32"/>
          <p:cNvSpPr txBox="1"/>
          <p:nvPr/>
        </p:nvSpPr>
        <p:spPr>
          <a:xfrm>
            <a:off x="5992813" y="4379913"/>
            <a:ext cx="787400" cy="366712"/>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3.4</a:t>
            </a:r>
            <a:r>
              <a:rPr lang="zh-CN" altLang="en-US" dirty="0">
                <a:latin typeface="Verdana" panose="020B0604030504040204" pitchFamily="34" charset="0"/>
                <a:ea typeface="宋体" panose="02010600030101010101" pitchFamily="2" charset="-122"/>
              </a:rPr>
              <a:t>亿</a:t>
            </a:r>
          </a:p>
        </p:txBody>
      </p:sp>
      <p:sp>
        <p:nvSpPr>
          <p:cNvPr id="6163" name="Text Box 33"/>
          <p:cNvSpPr txBox="1"/>
          <p:nvPr/>
        </p:nvSpPr>
        <p:spPr>
          <a:xfrm>
            <a:off x="5416550" y="5100638"/>
            <a:ext cx="2908300" cy="641350"/>
          </a:xfrm>
          <a:prstGeom prst="rect">
            <a:avLst/>
          </a:prstGeom>
          <a:noFill/>
          <a:ln w="9525">
            <a:noFill/>
          </a:ln>
        </p:spPr>
        <p:txBody>
          <a:bodyPr wrap="none" anchor="t">
            <a:spAutoFit/>
          </a:bodyPr>
          <a:lstStyle/>
          <a:p>
            <a:pPr lvl="0" indent="0"/>
            <a:r>
              <a:rPr lang="zh-CN" altLang="en-US" dirty="0">
                <a:latin typeface="Verdana" panose="020B0604030504040204" pitchFamily="34" charset="0"/>
                <a:ea typeface="宋体" panose="02010600030101010101" pitchFamily="2" charset="-122"/>
              </a:rPr>
              <a:t>现承担</a:t>
            </a:r>
            <a:r>
              <a:rPr lang="en-US" altLang="zh-CN" dirty="0">
                <a:latin typeface="Verdana" panose="020B0604030504040204" pitchFamily="34" charset="0"/>
                <a:ea typeface="宋体" panose="02010600030101010101" pitchFamily="2" charset="-122"/>
              </a:rPr>
              <a:t>25.84</a:t>
            </a:r>
            <a:r>
              <a:rPr lang="zh-CN" altLang="en-US" dirty="0">
                <a:latin typeface="Verdana" panose="020B0604030504040204" pitchFamily="34" charset="0"/>
                <a:ea typeface="宋体" panose="02010600030101010101" pitchFamily="2" charset="-122"/>
              </a:rPr>
              <a:t>亿元国资系统</a:t>
            </a:r>
          </a:p>
          <a:p>
            <a:pPr lvl="0" indent="0"/>
            <a:r>
              <a:rPr lang="zh-CN" altLang="en-US" dirty="0">
                <a:latin typeface="Verdana" panose="020B0604030504040204" pitchFamily="34" charset="0"/>
                <a:ea typeface="宋体" panose="02010600030101010101" pitchFamily="2" charset="-122"/>
              </a:rPr>
              <a:t>内部债务</a:t>
            </a:r>
          </a:p>
        </p:txBody>
      </p:sp>
      <p:sp>
        <p:nvSpPr>
          <p:cNvPr id="6164" name="Text Box 34"/>
          <p:cNvSpPr txBox="1"/>
          <p:nvPr/>
        </p:nvSpPr>
        <p:spPr>
          <a:xfrm>
            <a:off x="2751138" y="2435225"/>
            <a:ext cx="868362"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6165" name="Text Box 35"/>
          <p:cNvSpPr txBox="1"/>
          <p:nvPr/>
        </p:nvSpPr>
        <p:spPr>
          <a:xfrm>
            <a:off x="4427538" y="2565400"/>
            <a:ext cx="868362"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6166" name="Text Box 36"/>
          <p:cNvSpPr txBox="1"/>
          <p:nvPr/>
        </p:nvSpPr>
        <p:spPr>
          <a:xfrm>
            <a:off x="5487988" y="2363788"/>
            <a:ext cx="868362" cy="366712"/>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6167" name="Text Box 37"/>
          <p:cNvSpPr txBox="1"/>
          <p:nvPr/>
        </p:nvSpPr>
        <p:spPr>
          <a:xfrm>
            <a:off x="3563938" y="3084513"/>
            <a:ext cx="1063625" cy="915987"/>
          </a:xfrm>
          <a:prstGeom prst="rect">
            <a:avLst/>
          </a:prstGeom>
          <a:noFill/>
          <a:ln w="9525">
            <a:noFill/>
          </a:ln>
        </p:spPr>
        <p:txBody>
          <a:bodyPr anchor="t">
            <a:spAutoFit/>
          </a:bodyPr>
          <a:lstStyle/>
          <a:p>
            <a:pPr lvl="0" indent="0"/>
            <a:r>
              <a:rPr lang="zh-CN" altLang="en-US" dirty="0">
                <a:latin typeface="Verdana" panose="020B0604030504040204" pitchFamily="34" charset="0"/>
                <a:ea typeface="宋体" panose="02010600030101010101" pitchFamily="2" charset="-122"/>
              </a:rPr>
              <a:t>股本</a:t>
            </a:r>
            <a:r>
              <a:rPr lang="en-US" altLang="zh-CN" dirty="0">
                <a:latin typeface="Verdana" panose="020B0604030504040204" pitchFamily="34" charset="0"/>
                <a:ea typeface="宋体" panose="02010600030101010101" pitchFamily="2" charset="-122"/>
              </a:rPr>
              <a:t>2000</a:t>
            </a:r>
            <a:r>
              <a:rPr lang="zh-CN" altLang="en-US" dirty="0">
                <a:latin typeface="Verdana" panose="020B0604030504040204" pitchFamily="34" charset="0"/>
                <a:ea typeface="宋体" panose="02010600030101010101" pitchFamily="2" charset="-122"/>
              </a:rPr>
              <a:t>万</a:t>
            </a:r>
            <a:r>
              <a:rPr lang="en-US" altLang="zh-CN" dirty="0">
                <a:latin typeface="Verdana" panose="020B0604030504040204" pitchFamily="34" charset="0"/>
                <a:ea typeface="宋体" panose="02010600030101010101" pitchFamily="2" charset="-122"/>
              </a:rPr>
              <a:t>100%</a:t>
            </a:r>
          </a:p>
        </p:txBody>
      </p:sp>
      <p:sp>
        <p:nvSpPr>
          <p:cNvPr id="6168" name="Line 38"/>
          <p:cNvSpPr/>
          <p:nvPr/>
        </p:nvSpPr>
        <p:spPr>
          <a:xfrm>
            <a:off x="4427538" y="2708275"/>
            <a:ext cx="504825" cy="433388"/>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20483" name="Rectangle 3"/>
          <p:cNvSpPr>
            <a:spLocks noGrp="1"/>
          </p:cNvSpPr>
          <p:nvPr>
            <p:ph type="subTitle"/>
          </p:nvPr>
        </p:nvSpPr>
        <p:spPr>
          <a:xfrm>
            <a:off x="1346200" y="968375"/>
            <a:ext cx="6773863" cy="5040313"/>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80000"/>
              </a:lnSpc>
            </a:pPr>
            <a:r>
              <a:rPr lang="zh-CN" altLang="en-US" sz="2800" b="1" dirty="0">
                <a:latin typeface="黑体" panose="02010609060101010101" pitchFamily="49" charset="-122"/>
                <a:ea typeface="黑体" panose="02010609060101010101" pitchFamily="49" charset="-122"/>
              </a:rPr>
              <a:t>如何征税？</a:t>
            </a:r>
          </a:p>
          <a:p>
            <a:pPr lvl="0" algn="l" eaLnBrk="1" hangingPunct="1">
              <a:lnSpc>
                <a:spcPct val="80000"/>
              </a:lnSpc>
            </a:pPr>
            <a:r>
              <a:rPr lang="zh-CN" altLang="en-US" sz="2800" b="1" dirty="0">
                <a:latin typeface="黑体" panose="02010609060101010101" pitchFamily="49" charset="-122"/>
                <a:ea typeface="黑体" panose="02010609060101010101" pitchFamily="49" charset="-122"/>
              </a:rPr>
              <a:t>股权转让可以减资本公积吗？</a:t>
            </a:r>
          </a:p>
          <a:p>
            <a:pPr lvl="0" algn="l" eaLnBrk="1" hangingPunct="1">
              <a:lnSpc>
                <a:spcPct val="80000"/>
              </a:lnSpc>
            </a:pPr>
            <a:r>
              <a:rPr lang="zh-CN" altLang="en-US" sz="2800" b="1" dirty="0">
                <a:latin typeface="黑体" panose="02010609060101010101" pitchFamily="49" charset="-122"/>
                <a:ea typeface="黑体" panose="02010609060101010101" pitchFamily="49" charset="-122"/>
              </a:rPr>
              <a:t>一、股权转让</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对于中间持股公司</a:t>
            </a:r>
            <a:endParaRPr lang="en-US" altLang="zh-CN" sz="2800" b="1" dirty="0">
              <a:latin typeface="黑体" panose="02010609060101010101" pitchFamily="49" charset="-122"/>
              <a:ea typeface="黑体" panose="02010609060101010101" pitchFamily="49" charset="-122"/>
            </a:endParaRPr>
          </a:p>
          <a:p>
            <a:pPr lvl="0" algn="l" eaLnBrk="1" hangingPunct="1">
              <a:lnSpc>
                <a:spcPct val="80000"/>
              </a:lnSpc>
            </a:pPr>
            <a:r>
              <a:rPr lang="zh-CN" altLang="en-US" sz="2800" b="1" dirty="0">
                <a:latin typeface="黑体" panose="02010609060101010101" pitchFamily="49" charset="-122"/>
                <a:ea typeface="黑体" panose="02010609060101010101" pitchFamily="49" charset="-122"/>
              </a:rPr>
              <a:t>股权转让所得</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收购价格</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 </a:t>
            </a:r>
            <a:r>
              <a:rPr lang="zh-CN" altLang="en-US" sz="2800" b="1" dirty="0">
                <a:solidFill>
                  <a:schemeClr val="hlink"/>
                </a:solidFill>
                <a:latin typeface="黑体" panose="02010609060101010101" pitchFamily="49" charset="-122"/>
                <a:ea typeface="黑体" panose="02010609060101010101" pitchFamily="49" charset="-122"/>
              </a:rPr>
              <a:t>投资成本</a:t>
            </a:r>
            <a:endParaRPr lang="en-US" altLang="zh-CN" sz="2800" b="1" dirty="0">
              <a:solidFill>
                <a:schemeClr val="hlink"/>
              </a:solidFill>
              <a:latin typeface="黑体" panose="02010609060101010101" pitchFamily="49" charset="-122"/>
              <a:ea typeface="黑体" panose="02010609060101010101" pitchFamily="49" charset="-122"/>
            </a:endParaRPr>
          </a:p>
          <a:p>
            <a:pPr lvl="0" algn="l" eaLnBrk="1" hangingPunct="1">
              <a:lnSpc>
                <a:spcPct val="80000"/>
              </a:lnSpc>
            </a:pPr>
            <a:r>
              <a:rPr lang="zh-CN" altLang="en-US" sz="2800" b="1" dirty="0">
                <a:latin typeface="黑体" panose="02010609060101010101" pitchFamily="49" charset="-122"/>
                <a:ea typeface="黑体" panose="02010609060101010101" pitchFamily="49" charset="-122"/>
              </a:rPr>
              <a:t>企业所得税：</a:t>
            </a:r>
          </a:p>
          <a:p>
            <a:pPr lvl="0" algn="l" eaLnBrk="1" hangingPunct="1">
              <a:lnSpc>
                <a:spcPct val="80000"/>
              </a:lnSpc>
            </a:pPr>
            <a:endParaRPr lang="en-US" altLang="zh-CN" sz="2800" b="1" dirty="0">
              <a:latin typeface="黑体" panose="02010609060101010101" pitchFamily="49" charset="-122"/>
              <a:ea typeface="黑体" panose="02010609060101010101" pitchFamily="49" charset="-122"/>
            </a:endParaRPr>
          </a:p>
          <a:p>
            <a:pPr lvl="0" algn="l" eaLnBrk="1" hangingPunct="1">
              <a:lnSpc>
                <a:spcPct val="80000"/>
              </a:lnSpc>
            </a:pPr>
            <a:r>
              <a:rPr lang="en-US" altLang="zh-CN" sz="2800" b="1" dirty="0">
                <a:latin typeface="黑体" panose="02010609060101010101" pitchFamily="49" charset="-122"/>
                <a:ea typeface="黑体" panose="02010609060101010101" pitchFamily="49" charset="-122"/>
              </a:rPr>
              <a:t>(5500-</a:t>
            </a:r>
            <a:r>
              <a:rPr lang="zh-CN" altLang="en-US" sz="2800" b="1" dirty="0">
                <a:latin typeface="黑体" panose="02010609060101010101" pitchFamily="49" charset="-122"/>
                <a:ea typeface="黑体" panose="02010609060101010101" pitchFamily="49" charset="-122"/>
              </a:rPr>
              <a:t>注册资本</a:t>
            </a:r>
            <a:r>
              <a:rPr lang="zh-CN"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0</a:t>
            </a:r>
            <a:r>
              <a:rPr lang="zh-CN" altLang="zh-CN" sz="2800" b="1" dirty="0">
                <a:latin typeface="黑体" panose="02010609060101010101" pitchFamily="49" charset="-122"/>
                <a:ea typeface="黑体" panose="02010609060101010101" pitchFamily="49" charset="-122"/>
              </a:rPr>
              <a:t>00</a:t>
            </a:r>
            <a:r>
              <a:rPr lang="zh-CN" altLang="en-US" sz="2800" b="1" dirty="0">
                <a:latin typeface="黑体" panose="02010609060101010101" pitchFamily="49" charset="-122"/>
                <a:ea typeface="黑体" panose="02010609060101010101" pitchFamily="49" charset="-122"/>
              </a:rPr>
              <a:t>万</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资本公积</a:t>
            </a:r>
            <a:r>
              <a:rPr lang="en-US" altLang="zh-CN" sz="2800" b="1" dirty="0">
                <a:latin typeface="黑体" panose="02010609060101010101" pitchFamily="49" charset="-122"/>
                <a:ea typeface="黑体" panose="02010609060101010101" pitchFamily="49" charset="-122"/>
              </a:rPr>
              <a:t>25</a:t>
            </a:r>
            <a:r>
              <a:rPr lang="zh-CN" altLang="zh-CN" sz="2800" b="1" dirty="0">
                <a:latin typeface="黑体" panose="02010609060101010101" pitchFamily="49" charset="-122"/>
                <a:ea typeface="黑体" panose="02010609060101010101" pitchFamily="49" charset="-122"/>
              </a:rPr>
              <a:t>00</a:t>
            </a:r>
            <a:r>
              <a:rPr lang="zh-CN" altLang="en-US" sz="2800" b="1" dirty="0">
                <a:latin typeface="黑体" panose="02010609060101010101" pitchFamily="49" charset="-122"/>
                <a:ea typeface="黑体" panose="02010609060101010101" pitchFamily="49" charset="-122"/>
              </a:rPr>
              <a:t>万</a:t>
            </a:r>
            <a:r>
              <a:rPr lang="en-US" altLang="zh-CN" sz="2800" b="1" dirty="0">
                <a:latin typeface="黑体" panose="02010609060101010101" pitchFamily="49" charset="-122"/>
                <a:ea typeface="黑体" panose="02010609060101010101" pitchFamily="49" charset="-122"/>
              </a:rPr>
              <a:t>)*0.15=300?</a:t>
            </a:r>
          </a:p>
          <a:p>
            <a:pPr lvl="0" algn="l" eaLnBrk="1" hangingPunct="1">
              <a:lnSpc>
                <a:spcPct val="80000"/>
              </a:lnSpc>
            </a:pPr>
            <a:endParaRPr lang="en-US" altLang="zh-CN" sz="2800" b="1" dirty="0">
              <a:latin typeface="黑体" panose="02010609060101010101" pitchFamily="49" charset="-122"/>
              <a:ea typeface="黑体" panose="02010609060101010101" pitchFamily="49" charset="-122"/>
            </a:endParaRPr>
          </a:p>
          <a:p>
            <a:pPr lvl="0" algn="l" eaLnBrk="1" hangingPunct="1">
              <a:lnSpc>
                <a:spcPct val="80000"/>
              </a:lnSpc>
            </a:pPr>
            <a:r>
              <a:rPr lang="en-US" altLang="zh-CN" sz="2800" b="1" dirty="0">
                <a:latin typeface="黑体" panose="02010609060101010101" pitchFamily="49" charset="-122"/>
                <a:ea typeface="黑体" panose="02010609060101010101" pitchFamily="49" charset="-122"/>
              </a:rPr>
              <a:t>(5500-</a:t>
            </a:r>
            <a:r>
              <a:rPr lang="zh-CN" altLang="en-US" sz="2800" b="1" dirty="0">
                <a:latin typeface="黑体" panose="02010609060101010101" pitchFamily="49" charset="-122"/>
                <a:ea typeface="黑体" panose="02010609060101010101" pitchFamily="49" charset="-122"/>
              </a:rPr>
              <a:t>注册资本</a:t>
            </a:r>
            <a:r>
              <a:rPr lang="zh-CN"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0</a:t>
            </a:r>
            <a:r>
              <a:rPr lang="zh-CN" altLang="zh-CN" sz="2800" b="1" dirty="0">
                <a:latin typeface="黑体" panose="02010609060101010101" pitchFamily="49" charset="-122"/>
                <a:ea typeface="黑体" panose="02010609060101010101" pitchFamily="49" charset="-122"/>
              </a:rPr>
              <a:t>00</a:t>
            </a:r>
            <a:r>
              <a:rPr lang="en-US" altLang="zh-CN" sz="2800" b="1" dirty="0">
                <a:latin typeface="黑体" panose="02010609060101010101" pitchFamily="49" charset="-122"/>
                <a:ea typeface="黑体" panose="02010609060101010101" pitchFamily="49" charset="-122"/>
              </a:rPr>
              <a:t>)*0.15=675?</a:t>
            </a:r>
            <a:endParaRPr lang="en-US" altLang="zh-CN" sz="2800" b="1" dirty="0">
              <a:ea typeface="黑体" panose="02010609060101010101" pitchFamily="49" charset="-122"/>
            </a:endParaRPr>
          </a:p>
          <a:p>
            <a:pPr lvl="0" algn="l" eaLnBrk="1" hangingPunct="1">
              <a:lnSpc>
                <a:spcPct val="130000"/>
              </a:lnSpc>
            </a:pPr>
            <a:r>
              <a:rPr lang="zh-CN" altLang="en-US" sz="1800" dirty="0">
                <a:latin typeface="黑体" panose="02010609060101010101" pitchFamily="49" charset="-122"/>
                <a:ea typeface="黑体" panose="02010609060101010101" pitchFamily="49"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20482"/>
                                        </p:tgtEl>
                                        <p:attrNameLst>
                                          <p:attrName>style.visibility</p:attrName>
                                        </p:attrNameLst>
                                      </p:cBhvr>
                                      <p:to>
                                        <p:strVal val="visible"/>
                                      </p:to>
                                    </p:set>
                                    <p:anim calcmode="lin" valueType="num">
                                      <p:cBhvr>
                                        <p:cTn id="7" dur="1000" fill="hold"/>
                                        <p:tgtEl>
                                          <p:spTgt spid="20482"/>
                                        </p:tgtEl>
                                        <p:attrNameLst>
                                          <p:attrName>ppt_x</p:attrName>
                                        </p:attrNameLst>
                                      </p:cBhvr>
                                      <p:tavLst>
                                        <p:tav tm="0">
                                          <p:val>
                                            <p:strVal val="#ppt_x-.2"/>
                                          </p:val>
                                        </p:tav>
                                        <p:tav tm="100000">
                                          <p:val>
                                            <p:strVal val="#ppt_x"/>
                                          </p:val>
                                        </p:tav>
                                      </p:tavLst>
                                    </p:anim>
                                    <p:anim calcmode="lin" valueType="num">
                                      <p:cBhvr>
                                        <p:cTn id="8" dur="1000" fill="hold"/>
                                        <p:tgtEl>
                                          <p:spTgt spid="20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482"/>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20483">
                                            <p:txEl>
                                              <p:pRg st="0" end="0"/>
                                            </p:txEl>
                                          </p:spTgt>
                                        </p:tgtEl>
                                        <p:attrNameLst>
                                          <p:attrName>style.visibility</p:attrName>
                                        </p:attrNameLst>
                                      </p:cBhvr>
                                      <p:to>
                                        <p:strVal val="visible"/>
                                      </p:to>
                                    </p:set>
                                    <p:animEffect transition="in" filter="fade">
                                      <p:cBhvr>
                                        <p:cTn id="14" dur="500"/>
                                        <p:tgtEl>
                                          <p:spTgt spid="20483">
                                            <p:txEl>
                                              <p:pRg st="0" end="0"/>
                                            </p:txEl>
                                          </p:spTgt>
                                        </p:tgtEl>
                                      </p:cBhvr>
                                    </p:animEffect>
                                    <p:anim calcmode="lin" valueType="num">
                                      <p:cBhvr>
                                        <p:cTn id="15"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048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20483">
                                            <p:txEl>
                                              <p:pRg st="1" end="1"/>
                                            </p:txEl>
                                          </p:spTgt>
                                        </p:tgtEl>
                                        <p:attrNameLst>
                                          <p:attrName>style.visibility</p:attrName>
                                        </p:attrNameLst>
                                      </p:cBhvr>
                                      <p:to>
                                        <p:strVal val="visible"/>
                                      </p:to>
                                    </p:set>
                                    <p:animEffect transition="in" filter="fade">
                                      <p:cBhvr>
                                        <p:cTn id="21" dur="500"/>
                                        <p:tgtEl>
                                          <p:spTgt spid="20483">
                                            <p:txEl>
                                              <p:pRg st="1" end="1"/>
                                            </p:txEl>
                                          </p:spTgt>
                                        </p:tgtEl>
                                      </p:cBhvr>
                                    </p:animEffect>
                                    <p:anim calcmode="lin" valueType="num">
                                      <p:cBhvr>
                                        <p:cTn id="22"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048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fill="hold" grpId="0" nodeType="clickEffect">
                                  <p:stCondLst>
                                    <p:cond delay="0"/>
                                  </p:stCondLst>
                                  <p:childTnLst>
                                    <p:set>
                                      <p:cBhvr>
                                        <p:cTn id="27" dur="indefinite" fill="hold">
                                          <p:stCondLst>
                                            <p:cond delay="0"/>
                                          </p:stCondLst>
                                        </p:cTn>
                                        <p:tgtEl>
                                          <p:spTgt spid="20483">
                                            <p:txEl>
                                              <p:pRg st="2" end="2"/>
                                            </p:txEl>
                                          </p:spTgt>
                                        </p:tgtEl>
                                        <p:attrNameLst>
                                          <p:attrName>style.visibility</p:attrName>
                                        </p:attrNameLst>
                                      </p:cBhvr>
                                      <p:to>
                                        <p:strVal val="visible"/>
                                      </p:to>
                                    </p:set>
                                    <p:animEffect transition="in" filter="fade">
                                      <p:cBhvr>
                                        <p:cTn id="28" dur="500"/>
                                        <p:tgtEl>
                                          <p:spTgt spid="20483">
                                            <p:txEl>
                                              <p:pRg st="2" end="2"/>
                                            </p:txEl>
                                          </p:spTgt>
                                        </p:tgtEl>
                                      </p:cBhvr>
                                    </p:animEffect>
                                    <p:anim calcmode="lin" valueType="num">
                                      <p:cBhvr>
                                        <p:cTn id="2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048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indefinite" fill="hold">
                                          <p:stCondLst>
                                            <p:cond delay="0"/>
                                          </p:stCondLst>
                                        </p:cTn>
                                        <p:tgtEl>
                                          <p:spTgt spid="20483">
                                            <p:txEl>
                                              <p:pRg st="3" end="3"/>
                                            </p:txEl>
                                          </p:spTgt>
                                        </p:tgtEl>
                                        <p:attrNameLst>
                                          <p:attrName>style.visibility</p:attrName>
                                        </p:attrNameLst>
                                      </p:cBhvr>
                                      <p:to>
                                        <p:strVal val="visible"/>
                                      </p:to>
                                    </p:set>
                                    <p:animEffect transition="in" filter="fade">
                                      <p:cBhvr>
                                        <p:cTn id="35" dur="500"/>
                                        <p:tgtEl>
                                          <p:spTgt spid="20483">
                                            <p:txEl>
                                              <p:pRg st="3" end="3"/>
                                            </p:txEl>
                                          </p:spTgt>
                                        </p:tgtEl>
                                      </p:cBhvr>
                                    </p:animEffect>
                                    <p:anim calcmode="lin" valueType="num">
                                      <p:cBhvr>
                                        <p:cTn id="36"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048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0" presetClass="entr" presetSubtype="0" fill="hold" grpId="0" nodeType="clickEffect">
                                  <p:stCondLst>
                                    <p:cond delay="0"/>
                                  </p:stCondLst>
                                  <p:childTnLst>
                                    <p:set>
                                      <p:cBhvr>
                                        <p:cTn id="41" dur="indefinite" fill="hold">
                                          <p:stCondLst>
                                            <p:cond delay="0"/>
                                          </p:stCondLst>
                                        </p:cTn>
                                        <p:tgtEl>
                                          <p:spTgt spid="20483">
                                            <p:txEl>
                                              <p:pRg st="4" end="4"/>
                                            </p:txEl>
                                          </p:spTgt>
                                        </p:tgtEl>
                                        <p:attrNameLst>
                                          <p:attrName>style.visibility</p:attrName>
                                        </p:attrNameLst>
                                      </p:cBhvr>
                                      <p:to>
                                        <p:strVal val="visible"/>
                                      </p:to>
                                    </p:set>
                                    <p:animEffect transition="in" filter="fade">
                                      <p:cBhvr>
                                        <p:cTn id="42" dur="500"/>
                                        <p:tgtEl>
                                          <p:spTgt spid="20483">
                                            <p:txEl>
                                              <p:pRg st="4" end="4"/>
                                            </p:txEl>
                                          </p:spTgt>
                                        </p:tgtEl>
                                      </p:cBhvr>
                                    </p:animEffect>
                                    <p:anim calcmode="lin" valueType="num">
                                      <p:cBhvr>
                                        <p:cTn id="43"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2048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entr" presetSubtype="0" fill="hold" grpId="0" nodeType="clickEffect">
                                  <p:stCondLst>
                                    <p:cond delay="0"/>
                                  </p:stCondLst>
                                  <p:childTnLst>
                                    <p:set>
                                      <p:cBhvr>
                                        <p:cTn id="48" dur="indefinite" fill="hold">
                                          <p:stCondLst>
                                            <p:cond delay="0"/>
                                          </p:stCondLst>
                                        </p:cTn>
                                        <p:tgtEl>
                                          <p:spTgt spid="20483">
                                            <p:txEl>
                                              <p:pRg st="6" end="6"/>
                                            </p:txEl>
                                          </p:spTgt>
                                        </p:tgtEl>
                                        <p:attrNameLst>
                                          <p:attrName>style.visibility</p:attrName>
                                        </p:attrNameLst>
                                      </p:cBhvr>
                                      <p:to>
                                        <p:strVal val="visible"/>
                                      </p:to>
                                    </p:set>
                                    <p:animEffect transition="in" filter="fade">
                                      <p:cBhvr>
                                        <p:cTn id="49" dur="500"/>
                                        <p:tgtEl>
                                          <p:spTgt spid="20483">
                                            <p:txEl>
                                              <p:pRg st="6" end="6"/>
                                            </p:txEl>
                                          </p:spTgt>
                                        </p:tgtEl>
                                      </p:cBhvr>
                                    </p:animEffect>
                                    <p:anim calcmode="lin" valueType="num">
                                      <p:cBhvr>
                                        <p:cTn id="50"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20483">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0" presetClass="entr" presetSubtype="0" fill="hold" grpId="0" nodeType="clickEffect">
                                  <p:stCondLst>
                                    <p:cond delay="0"/>
                                  </p:stCondLst>
                                  <p:childTnLst>
                                    <p:set>
                                      <p:cBhvr>
                                        <p:cTn id="55" dur="indefinite" fill="hold">
                                          <p:stCondLst>
                                            <p:cond delay="0"/>
                                          </p:stCondLst>
                                        </p:cTn>
                                        <p:tgtEl>
                                          <p:spTgt spid="20483">
                                            <p:txEl>
                                              <p:pRg st="8" end="8"/>
                                            </p:txEl>
                                          </p:spTgt>
                                        </p:tgtEl>
                                        <p:attrNameLst>
                                          <p:attrName>style.visibility</p:attrName>
                                        </p:attrNameLst>
                                      </p:cBhvr>
                                      <p:to>
                                        <p:strVal val="visible"/>
                                      </p:to>
                                    </p:set>
                                    <p:animEffect transition="in" filter="fade">
                                      <p:cBhvr>
                                        <p:cTn id="56" dur="500"/>
                                        <p:tgtEl>
                                          <p:spTgt spid="20483">
                                            <p:txEl>
                                              <p:pRg st="8" end="8"/>
                                            </p:txEl>
                                          </p:spTgt>
                                        </p:tgtEl>
                                      </p:cBhvr>
                                    </p:animEffect>
                                    <p:anim calcmode="lin" valueType="num">
                                      <p:cBhvr>
                                        <p:cTn id="57"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20483">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0" presetClass="entr" presetSubtype="0" fill="hold" grpId="0" nodeType="clickEffect">
                                  <p:stCondLst>
                                    <p:cond delay="0"/>
                                  </p:stCondLst>
                                  <p:childTnLst>
                                    <p:set>
                                      <p:cBhvr>
                                        <p:cTn id="62" dur="indefinite" fill="hold">
                                          <p:stCondLst>
                                            <p:cond delay="0"/>
                                          </p:stCondLst>
                                        </p:cTn>
                                        <p:tgtEl>
                                          <p:spTgt spid="20483">
                                            <p:txEl>
                                              <p:pRg st="9" end="9"/>
                                            </p:txEl>
                                          </p:spTgt>
                                        </p:tgtEl>
                                        <p:attrNameLst>
                                          <p:attrName>style.visibility</p:attrName>
                                        </p:attrNameLst>
                                      </p:cBhvr>
                                      <p:to>
                                        <p:strVal val="visible"/>
                                      </p:to>
                                    </p:set>
                                    <p:animEffect transition="in" filter="fade">
                                      <p:cBhvr>
                                        <p:cTn id="63" dur="500"/>
                                        <p:tgtEl>
                                          <p:spTgt spid="20483">
                                            <p:txEl>
                                              <p:pRg st="9" end="9"/>
                                            </p:txEl>
                                          </p:spTgt>
                                        </p:tgtEl>
                                      </p:cBhvr>
                                    </p:animEffect>
                                    <p:anim calcmode="lin" valueType="num">
                                      <p:cBhvr>
                                        <p:cTn id="64"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p:cTn id="65" dur="500" fill="hold"/>
                                        <p:tgtEl>
                                          <p:spTgt spid="20483">
                                            <p:txEl>
                                              <p:pRg st="9" end="9"/>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p:bldP spid="2048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539750" y="333375"/>
            <a:ext cx="8001000" cy="1216025"/>
          </a:xfrm>
        </p:spPr>
        <p:txBody>
          <a:bodyPr wrap="square" lIns="91440" tIns="45720" rIns="91440" bIns="45720" anchor="b"/>
          <a:lstStyle/>
          <a:p>
            <a:r>
              <a:rPr lang="zh-CN" altLang="en-US" sz="2800" b="1" dirty="0"/>
              <a:t>股权结构图</a:t>
            </a:r>
            <a:endParaRPr lang="en-US" altLang="zh-CN" sz="2800" b="1" dirty="0"/>
          </a:p>
        </p:txBody>
      </p:sp>
      <p:sp>
        <p:nvSpPr>
          <p:cNvPr id="7170" name="Rectangle 3"/>
          <p:cNvSpPr>
            <a:spLocks noGrp="1"/>
          </p:cNvSpPr>
          <p:nvPr>
            <p:ph idx="1"/>
          </p:nvPr>
        </p:nvSpPr>
        <p:spPr>
          <a:xfrm>
            <a:off x="539750" y="1773238"/>
            <a:ext cx="8001000" cy="4267200"/>
          </a:xfrm>
        </p:spPr>
        <p:txBody>
          <a:bodyPr wrap="square" lIns="91440" tIns="45720" rIns="91440" bIns="45720" anchor="t"/>
          <a:lstStyle/>
          <a:p>
            <a:endParaRPr lang="zh-CN" altLang="en-US" dirty="0"/>
          </a:p>
        </p:txBody>
      </p:sp>
      <p:sp>
        <p:nvSpPr>
          <p:cNvPr id="7171" name="Oval 4"/>
          <p:cNvSpPr/>
          <p:nvPr/>
        </p:nvSpPr>
        <p:spPr>
          <a:xfrm>
            <a:off x="3635375" y="191611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G</a:t>
            </a:r>
            <a:r>
              <a:rPr lang="zh-CN" altLang="en-US" dirty="0">
                <a:solidFill>
                  <a:srgbClr val="FF0000"/>
                </a:solidFill>
                <a:latin typeface="Verdana" panose="020B0604030504040204" pitchFamily="34" charset="0"/>
                <a:ea typeface="宋体" panose="02010600030101010101" pitchFamily="2" charset="-122"/>
              </a:rPr>
              <a:t>市国资委</a:t>
            </a:r>
          </a:p>
        </p:txBody>
      </p:sp>
      <p:sp>
        <p:nvSpPr>
          <p:cNvPr id="7172" name="Oval 5"/>
          <p:cNvSpPr/>
          <p:nvPr/>
        </p:nvSpPr>
        <p:spPr>
          <a:xfrm>
            <a:off x="1835150" y="2997200"/>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latin typeface="Verdana" panose="020B0604030504040204" pitchFamily="34" charset="0"/>
                <a:ea typeface="宋体" panose="02010600030101010101" pitchFamily="2" charset="-122"/>
              </a:rPr>
              <a:t>A</a:t>
            </a:r>
            <a:r>
              <a:rPr lang="zh-CN" altLang="en-US" dirty="0">
                <a:latin typeface="Verdana" panose="020B0604030504040204" pitchFamily="34" charset="0"/>
                <a:ea typeface="宋体" panose="02010600030101010101" pitchFamily="2" charset="-122"/>
              </a:rPr>
              <a:t>公司</a:t>
            </a:r>
          </a:p>
        </p:txBody>
      </p:sp>
      <p:sp>
        <p:nvSpPr>
          <p:cNvPr id="7173" name="Oval 6"/>
          <p:cNvSpPr/>
          <p:nvPr/>
        </p:nvSpPr>
        <p:spPr>
          <a:xfrm>
            <a:off x="4787900" y="3068638"/>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latin typeface="Verdana" panose="020B0604030504040204" pitchFamily="34" charset="0"/>
                <a:ea typeface="宋体" panose="02010600030101010101" pitchFamily="2" charset="-122"/>
              </a:rPr>
              <a:t>B</a:t>
            </a:r>
            <a:r>
              <a:rPr lang="zh-CN" altLang="en-US" dirty="0">
                <a:latin typeface="Verdana" panose="020B0604030504040204" pitchFamily="34" charset="0"/>
                <a:ea typeface="宋体" panose="02010600030101010101" pitchFamily="2" charset="-122"/>
              </a:rPr>
              <a:t>公司</a:t>
            </a:r>
          </a:p>
        </p:txBody>
      </p:sp>
      <p:sp>
        <p:nvSpPr>
          <p:cNvPr id="7174" name="Oval 7"/>
          <p:cNvSpPr/>
          <p:nvPr/>
        </p:nvSpPr>
        <p:spPr>
          <a:xfrm>
            <a:off x="6804025" y="2997200"/>
            <a:ext cx="914400" cy="9366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latin typeface="Verdana" panose="020B0604030504040204" pitchFamily="34" charset="0"/>
                <a:ea typeface="宋体" panose="02010600030101010101" pitchFamily="2" charset="-122"/>
              </a:rPr>
              <a:t>C</a:t>
            </a:r>
            <a:r>
              <a:rPr lang="zh-CN" altLang="en-US" dirty="0">
                <a:latin typeface="Verdana" panose="020B0604030504040204" pitchFamily="34" charset="0"/>
                <a:ea typeface="宋体" panose="02010600030101010101" pitchFamily="2" charset="-122"/>
              </a:rPr>
              <a:t>公司</a:t>
            </a:r>
          </a:p>
        </p:txBody>
      </p:sp>
      <p:sp>
        <p:nvSpPr>
          <p:cNvPr id="7175" name="Rectangle 8"/>
          <p:cNvSpPr/>
          <p:nvPr/>
        </p:nvSpPr>
        <p:spPr>
          <a:xfrm>
            <a:off x="2987675" y="4797425"/>
            <a:ext cx="2282825" cy="10588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F</a:t>
            </a:r>
            <a:r>
              <a:rPr lang="zh-CN" altLang="en-US" b="1" dirty="0">
                <a:solidFill>
                  <a:srgbClr val="FF0000"/>
                </a:solidFill>
                <a:latin typeface="Verdana" panose="020B0604030504040204" pitchFamily="34" charset="0"/>
                <a:ea typeface="宋体" panose="02010600030101010101" pitchFamily="2" charset="-122"/>
              </a:rPr>
              <a:t>公司</a:t>
            </a:r>
            <a:endParaRPr lang="en-US" altLang="zh-CN" b="1" dirty="0">
              <a:solidFill>
                <a:srgbClr val="FF0000"/>
              </a:solidFill>
              <a:latin typeface="Verdana" panose="020B0604030504040204" pitchFamily="34" charset="0"/>
              <a:ea typeface="宋体" panose="02010600030101010101" pitchFamily="2" charset="-122"/>
            </a:endParaRPr>
          </a:p>
        </p:txBody>
      </p:sp>
      <p:sp>
        <p:nvSpPr>
          <p:cNvPr id="7176" name="Line 9"/>
          <p:cNvSpPr/>
          <p:nvPr/>
        </p:nvSpPr>
        <p:spPr>
          <a:xfrm>
            <a:off x="5435600" y="3429000"/>
            <a:ext cx="0" cy="0"/>
          </a:xfrm>
          <a:prstGeom prst="line">
            <a:avLst/>
          </a:prstGeom>
          <a:ln w="9525" cap="flat" cmpd="sng">
            <a:solidFill>
              <a:schemeClr val="tx1"/>
            </a:solidFill>
            <a:prstDash val="solid"/>
            <a:round/>
            <a:headEnd type="none" w="med" len="med"/>
            <a:tailEnd type="triangle" w="med" len="med"/>
          </a:ln>
        </p:spPr>
      </p:sp>
      <p:sp>
        <p:nvSpPr>
          <p:cNvPr id="7177" name="Line 10"/>
          <p:cNvSpPr/>
          <p:nvPr/>
        </p:nvSpPr>
        <p:spPr>
          <a:xfrm flipH="1">
            <a:off x="2700338" y="2276475"/>
            <a:ext cx="935037" cy="865188"/>
          </a:xfrm>
          <a:prstGeom prst="line">
            <a:avLst/>
          </a:prstGeom>
          <a:ln w="9525" cap="flat" cmpd="sng">
            <a:solidFill>
              <a:schemeClr val="tx1"/>
            </a:solidFill>
            <a:prstDash val="solid"/>
            <a:round/>
            <a:headEnd type="none" w="med" len="med"/>
            <a:tailEnd type="triangle" w="med" len="med"/>
          </a:ln>
        </p:spPr>
      </p:sp>
      <p:sp>
        <p:nvSpPr>
          <p:cNvPr id="7178" name="Line 11"/>
          <p:cNvSpPr/>
          <p:nvPr/>
        </p:nvSpPr>
        <p:spPr>
          <a:xfrm>
            <a:off x="4356100" y="2492375"/>
            <a:ext cx="576263" cy="649288"/>
          </a:xfrm>
          <a:prstGeom prst="line">
            <a:avLst/>
          </a:prstGeom>
          <a:ln w="9525" cap="flat" cmpd="sng">
            <a:solidFill>
              <a:schemeClr val="tx1"/>
            </a:solidFill>
            <a:prstDash val="solid"/>
            <a:round/>
            <a:headEnd type="none" w="med" len="med"/>
            <a:tailEnd type="triangle" w="med" len="med"/>
          </a:ln>
        </p:spPr>
      </p:sp>
      <p:sp>
        <p:nvSpPr>
          <p:cNvPr id="7179" name="Line 12"/>
          <p:cNvSpPr/>
          <p:nvPr/>
        </p:nvSpPr>
        <p:spPr>
          <a:xfrm>
            <a:off x="4572000" y="2205038"/>
            <a:ext cx="2305050" cy="1008062"/>
          </a:xfrm>
          <a:prstGeom prst="line">
            <a:avLst/>
          </a:prstGeom>
          <a:ln w="9525" cap="flat" cmpd="sng">
            <a:solidFill>
              <a:schemeClr val="tx1"/>
            </a:solidFill>
            <a:prstDash val="solid"/>
            <a:round/>
            <a:headEnd type="none" w="med" len="med"/>
            <a:tailEnd type="triangle" w="med" len="med"/>
          </a:ln>
        </p:spPr>
      </p:sp>
      <p:sp>
        <p:nvSpPr>
          <p:cNvPr id="7180" name="Line 13"/>
          <p:cNvSpPr/>
          <p:nvPr/>
        </p:nvSpPr>
        <p:spPr>
          <a:xfrm>
            <a:off x="2411413" y="4005263"/>
            <a:ext cx="647700" cy="863600"/>
          </a:xfrm>
          <a:prstGeom prst="line">
            <a:avLst/>
          </a:prstGeom>
          <a:ln w="9525" cap="flat" cmpd="sng">
            <a:solidFill>
              <a:schemeClr val="tx1"/>
            </a:solidFill>
            <a:prstDash val="solid"/>
            <a:round/>
            <a:headEnd type="none" w="med" len="med"/>
            <a:tailEnd type="triangle" w="med" len="med"/>
          </a:ln>
        </p:spPr>
      </p:sp>
      <p:sp>
        <p:nvSpPr>
          <p:cNvPr id="7181" name="Line 14"/>
          <p:cNvSpPr/>
          <p:nvPr/>
        </p:nvSpPr>
        <p:spPr>
          <a:xfrm>
            <a:off x="5003800" y="3933825"/>
            <a:ext cx="0" cy="863600"/>
          </a:xfrm>
          <a:prstGeom prst="line">
            <a:avLst/>
          </a:prstGeom>
          <a:ln w="9525" cap="flat" cmpd="sng">
            <a:solidFill>
              <a:schemeClr val="tx1"/>
            </a:solidFill>
            <a:prstDash val="solid"/>
            <a:round/>
            <a:headEnd type="none" w="med" len="med"/>
            <a:tailEnd type="triangle" w="med" len="med"/>
          </a:ln>
        </p:spPr>
      </p:sp>
      <p:sp>
        <p:nvSpPr>
          <p:cNvPr id="7182" name="Line 15"/>
          <p:cNvSpPr/>
          <p:nvPr/>
        </p:nvSpPr>
        <p:spPr>
          <a:xfrm flipH="1">
            <a:off x="5292725" y="3933825"/>
            <a:ext cx="1727200" cy="935038"/>
          </a:xfrm>
          <a:prstGeom prst="line">
            <a:avLst/>
          </a:prstGeom>
          <a:ln w="9525" cap="flat" cmpd="sng">
            <a:solidFill>
              <a:schemeClr val="tx1"/>
            </a:solidFill>
            <a:prstDash val="solid"/>
            <a:round/>
            <a:headEnd type="none" w="med" len="med"/>
            <a:tailEnd type="triangle" w="med" len="med"/>
          </a:ln>
        </p:spPr>
      </p:sp>
      <p:sp>
        <p:nvSpPr>
          <p:cNvPr id="7183" name="Line 16"/>
          <p:cNvSpPr/>
          <p:nvPr/>
        </p:nvSpPr>
        <p:spPr>
          <a:xfrm>
            <a:off x="3924300" y="2852738"/>
            <a:ext cx="0" cy="1944687"/>
          </a:xfrm>
          <a:prstGeom prst="line">
            <a:avLst/>
          </a:prstGeom>
          <a:ln w="9525" cap="flat" cmpd="sng">
            <a:solidFill>
              <a:schemeClr val="tx1"/>
            </a:solidFill>
            <a:prstDash val="solid"/>
            <a:round/>
            <a:headEnd type="none" w="med" len="med"/>
            <a:tailEnd type="triangle" w="med" len="med"/>
          </a:ln>
        </p:spPr>
      </p:sp>
      <p:sp>
        <p:nvSpPr>
          <p:cNvPr id="7184" name="Text Box 17"/>
          <p:cNvSpPr txBox="1"/>
          <p:nvPr/>
        </p:nvSpPr>
        <p:spPr>
          <a:xfrm>
            <a:off x="3492500" y="4067175"/>
            <a:ext cx="184150" cy="366713"/>
          </a:xfrm>
          <a:prstGeom prst="rect">
            <a:avLst/>
          </a:prstGeom>
          <a:noFill/>
          <a:ln w="9525">
            <a:noFill/>
          </a:ln>
        </p:spPr>
        <p:txBody>
          <a:bodyPr wrap="none" anchor="t">
            <a:spAutoFit/>
          </a:bodyPr>
          <a:lstStyle/>
          <a:p>
            <a:pPr lvl="0" indent="0"/>
            <a:endParaRPr lang="zh-CN" altLang="en-US" dirty="0">
              <a:latin typeface="Verdana" panose="020B0604030504040204" pitchFamily="34" charset="0"/>
              <a:ea typeface="宋体" panose="02010600030101010101" pitchFamily="2" charset="-122"/>
            </a:endParaRPr>
          </a:p>
        </p:txBody>
      </p:sp>
      <p:sp>
        <p:nvSpPr>
          <p:cNvPr id="7185" name="Text Box 18"/>
          <p:cNvSpPr txBox="1"/>
          <p:nvPr/>
        </p:nvSpPr>
        <p:spPr>
          <a:xfrm>
            <a:off x="1187450" y="4149725"/>
            <a:ext cx="1204913" cy="339725"/>
          </a:xfrm>
          <a:prstGeom prst="rect">
            <a:avLst/>
          </a:prstGeom>
          <a:noFill/>
          <a:ln w="9525">
            <a:noFill/>
          </a:ln>
        </p:spPr>
        <p:txBody>
          <a:bodyPr wrap="none" anchor="t">
            <a:spAutoFit/>
          </a:bodyPr>
          <a:lstStyle/>
          <a:p>
            <a:pPr lvl="0" indent="0">
              <a:lnSpc>
                <a:spcPct val="90000"/>
              </a:lnSpc>
            </a:pPr>
            <a:r>
              <a:rPr lang="en-US" altLang="zh-CN" b="1" dirty="0">
                <a:latin typeface="Verdana" panose="020B0604030504040204" pitchFamily="34" charset="0"/>
                <a:ea typeface="宋体" panose="02010600030101010101" pitchFamily="2" charset="-122"/>
              </a:rPr>
              <a:t>28.70%</a:t>
            </a:r>
            <a:endParaRPr lang="zh-CN" altLang="en-US" b="1" dirty="0">
              <a:latin typeface="Verdana" panose="020B0604030504040204" pitchFamily="34" charset="0"/>
              <a:ea typeface="宋体" panose="02010600030101010101" pitchFamily="2" charset="-122"/>
            </a:endParaRPr>
          </a:p>
        </p:txBody>
      </p:sp>
      <p:sp>
        <p:nvSpPr>
          <p:cNvPr id="7186" name="Text Box 19"/>
          <p:cNvSpPr txBox="1"/>
          <p:nvPr/>
        </p:nvSpPr>
        <p:spPr>
          <a:xfrm>
            <a:off x="4984750" y="4019550"/>
            <a:ext cx="1204913" cy="366713"/>
          </a:xfrm>
          <a:prstGeom prst="rect">
            <a:avLst/>
          </a:prstGeom>
          <a:noFill/>
          <a:ln w="9525">
            <a:noFill/>
          </a:ln>
        </p:spPr>
        <p:txBody>
          <a:bodyPr wrap="none" anchor="t">
            <a:spAutoFit/>
          </a:bodyPr>
          <a:lstStyle/>
          <a:p>
            <a:pPr lvl="0" indent="0"/>
            <a:r>
              <a:rPr lang="en-US" altLang="zh-CN" b="1" dirty="0">
                <a:latin typeface="Verdana" panose="020B0604030504040204" pitchFamily="34" charset="0"/>
                <a:ea typeface="宋体" panose="02010600030101010101" pitchFamily="2" charset="-122"/>
              </a:rPr>
              <a:t>18.45%</a:t>
            </a:r>
            <a:endParaRPr lang="zh-CN" altLang="en-US" b="1" dirty="0">
              <a:latin typeface="Verdana" panose="020B0604030504040204" pitchFamily="34" charset="0"/>
              <a:ea typeface="宋体" panose="02010600030101010101" pitchFamily="2" charset="-122"/>
            </a:endParaRPr>
          </a:p>
        </p:txBody>
      </p:sp>
      <p:sp>
        <p:nvSpPr>
          <p:cNvPr id="7187" name="Text Box 20"/>
          <p:cNvSpPr txBox="1"/>
          <p:nvPr/>
        </p:nvSpPr>
        <p:spPr>
          <a:xfrm>
            <a:off x="5992813" y="4379913"/>
            <a:ext cx="1042987" cy="366712"/>
          </a:xfrm>
          <a:prstGeom prst="rect">
            <a:avLst/>
          </a:prstGeom>
          <a:noFill/>
          <a:ln w="9525">
            <a:noFill/>
          </a:ln>
        </p:spPr>
        <p:txBody>
          <a:bodyPr wrap="none" anchor="t">
            <a:spAutoFit/>
          </a:bodyPr>
          <a:lstStyle/>
          <a:p>
            <a:pPr lvl="0" indent="0"/>
            <a:r>
              <a:rPr lang="en-US" altLang="zh-CN" b="1" dirty="0">
                <a:latin typeface="Verdana" panose="020B0604030504040204" pitchFamily="34" charset="0"/>
                <a:ea typeface="宋体" panose="02010600030101010101" pitchFamily="2" charset="-122"/>
              </a:rPr>
              <a:t>7.23%</a:t>
            </a:r>
            <a:endParaRPr lang="zh-CN" altLang="en-US" b="1" dirty="0">
              <a:latin typeface="Verdana" panose="020B0604030504040204" pitchFamily="34" charset="0"/>
              <a:ea typeface="宋体" panose="02010600030101010101" pitchFamily="2" charset="-122"/>
            </a:endParaRPr>
          </a:p>
        </p:txBody>
      </p:sp>
      <p:sp>
        <p:nvSpPr>
          <p:cNvPr id="7188" name="Text Box 22"/>
          <p:cNvSpPr txBox="1"/>
          <p:nvPr/>
        </p:nvSpPr>
        <p:spPr>
          <a:xfrm>
            <a:off x="2751138" y="2435225"/>
            <a:ext cx="868362"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7189" name="Text Box 23"/>
          <p:cNvSpPr txBox="1"/>
          <p:nvPr/>
        </p:nvSpPr>
        <p:spPr>
          <a:xfrm>
            <a:off x="4335463" y="2724150"/>
            <a:ext cx="868362"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7190" name="Text Box 24"/>
          <p:cNvSpPr txBox="1"/>
          <p:nvPr/>
        </p:nvSpPr>
        <p:spPr>
          <a:xfrm>
            <a:off x="5487988" y="2363788"/>
            <a:ext cx="868362" cy="366712"/>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7191" name="Text Box 25"/>
          <p:cNvSpPr txBox="1"/>
          <p:nvPr/>
        </p:nvSpPr>
        <p:spPr>
          <a:xfrm>
            <a:off x="3348038" y="3141663"/>
            <a:ext cx="1063625" cy="641350"/>
          </a:xfrm>
          <a:prstGeom prst="rect">
            <a:avLst/>
          </a:prstGeom>
          <a:noFill/>
          <a:ln w="9525">
            <a:noFill/>
          </a:ln>
        </p:spPr>
        <p:txBody>
          <a:bodyPr anchor="t">
            <a:spAutoFit/>
          </a:bodyPr>
          <a:lstStyle/>
          <a:p>
            <a:pPr lvl="0" indent="0"/>
            <a:r>
              <a:rPr lang="en-US" altLang="zh-CN" b="1" dirty="0">
                <a:latin typeface="Verdana" panose="020B0604030504040204" pitchFamily="34" charset="0"/>
                <a:ea typeface="宋体" panose="02010600030101010101" pitchFamily="2" charset="-122"/>
              </a:rPr>
              <a:t>45.62%</a:t>
            </a:r>
          </a:p>
        </p:txBody>
      </p:sp>
      <p:sp>
        <p:nvSpPr>
          <p:cNvPr id="7192" name="Text Box 26"/>
          <p:cNvSpPr txBox="1"/>
          <p:nvPr/>
        </p:nvSpPr>
        <p:spPr>
          <a:xfrm>
            <a:off x="5364163" y="4868863"/>
            <a:ext cx="3282950" cy="641350"/>
          </a:xfrm>
          <a:prstGeom prst="rect">
            <a:avLst/>
          </a:prstGeom>
          <a:noFill/>
          <a:ln w="9525">
            <a:noFill/>
          </a:ln>
        </p:spPr>
        <p:txBody>
          <a:bodyPr wrap="none" anchor="t">
            <a:spAutoFit/>
          </a:bodyPr>
          <a:lstStyle/>
          <a:p>
            <a:pPr lvl="0" indent="0"/>
            <a:r>
              <a:rPr lang="zh-CN" altLang="en-US" dirty="0">
                <a:latin typeface="Verdana" panose="020B0604030504040204" pitchFamily="34" charset="0"/>
                <a:ea typeface="宋体" panose="02010600030101010101" pitchFamily="2" charset="-122"/>
              </a:rPr>
              <a:t>注册资本等于</a:t>
            </a:r>
            <a:r>
              <a:rPr lang="en-US" altLang="zh-CN" dirty="0">
                <a:latin typeface="Verdana" panose="020B0604030504040204" pitchFamily="34" charset="0"/>
                <a:ea typeface="宋体" panose="02010600030101010101" pitchFamily="2" charset="-122"/>
              </a:rPr>
              <a:t>2000</a:t>
            </a:r>
            <a:r>
              <a:rPr lang="zh-CN" altLang="en-US" dirty="0">
                <a:latin typeface="Verdana" panose="020B0604030504040204" pitchFamily="34" charset="0"/>
                <a:ea typeface="宋体" panose="02010600030101010101" pitchFamily="2" charset="-122"/>
              </a:rPr>
              <a:t>万元和新增</a:t>
            </a:r>
          </a:p>
          <a:p>
            <a:pPr lvl="0" indent="0"/>
            <a:r>
              <a:rPr lang="zh-CN" altLang="en-US" dirty="0">
                <a:latin typeface="Verdana" panose="020B0604030504040204" pitchFamily="34" charset="0"/>
                <a:ea typeface="宋体" panose="02010600030101010101" pitchFamily="2" charset="-122"/>
              </a:rPr>
              <a:t>注册资本金</a:t>
            </a:r>
            <a:r>
              <a:rPr lang="en-US" altLang="zh-CN" dirty="0">
                <a:latin typeface="Verdana" panose="020B0604030504040204" pitchFamily="34" charset="0"/>
                <a:ea typeface="宋体" panose="02010600030101010101" pitchFamily="2" charset="-122"/>
              </a:rPr>
              <a:t>2,423</a:t>
            </a:r>
            <a:r>
              <a:rPr lang="zh-CN" altLang="en-US" dirty="0">
                <a:latin typeface="Verdana" panose="020B0604030504040204" pitchFamily="34" charset="0"/>
                <a:ea typeface="宋体" panose="02010600030101010101" pitchFamily="2" charset="-122"/>
              </a:rPr>
              <a:t>万元之和。</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p:txBody>
          <a:bodyPr wrap="square" lIns="91440" tIns="45720" rIns="91440" bIns="45720" anchor="b"/>
          <a:lstStyle/>
          <a:p>
            <a:r>
              <a:rPr lang="zh-CN" altLang="en-US" sz="2800" b="1" dirty="0">
                <a:solidFill>
                  <a:srgbClr val="FF0000"/>
                </a:solidFill>
              </a:rPr>
              <a:t>债转股的会计处理，</a:t>
            </a:r>
            <a:endParaRPr lang="zh-CN" altLang="en-US" sz="1400" b="1" dirty="0">
              <a:solidFill>
                <a:schemeClr val="hlink"/>
              </a:solidFill>
            </a:endParaRPr>
          </a:p>
        </p:txBody>
      </p:sp>
      <p:sp>
        <p:nvSpPr>
          <p:cNvPr id="8194" name="Rectangle 3"/>
          <p:cNvSpPr>
            <a:spLocks noGrp="1"/>
          </p:cNvSpPr>
          <p:nvPr>
            <p:ph idx="1"/>
          </p:nvPr>
        </p:nvSpPr>
        <p:spPr/>
        <p:txBody>
          <a:bodyPr wrap="square" lIns="91440" tIns="45720" rIns="91440" bIns="45720" anchor="t"/>
          <a:lstStyle/>
          <a:p>
            <a:pPr>
              <a:lnSpc>
                <a:spcPct val="90000"/>
              </a:lnSpc>
              <a:buNone/>
            </a:pPr>
            <a:r>
              <a:rPr lang="zh-CN" altLang="en-US" b="1" dirty="0">
                <a:solidFill>
                  <a:srgbClr val="FF0000"/>
                </a:solidFill>
              </a:rPr>
              <a:t>债务人</a:t>
            </a:r>
            <a:r>
              <a:rPr lang="zh-CN" altLang="en-US" b="1" dirty="0"/>
              <a:t>的财务处理：</a:t>
            </a:r>
          </a:p>
          <a:p>
            <a:pPr>
              <a:lnSpc>
                <a:spcPct val="90000"/>
              </a:lnSpc>
              <a:buNone/>
            </a:pPr>
            <a:r>
              <a:rPr lang="zh-CN" altLang="en-US" b="1" dirty="0"/>
              <a:t>借： 长期应付款</a:t>
            </a:r>
          </a:p>
          <a:p>
            <a:pPr>
              <a:lnSpc>
                <a:spcPct val="90000"/>
              </a:lnSpc>
              <a:buNone/>
            </a:pPr>
            <a:r>
              <a:rPr lang="zh-CN" altLang="en-US" b="1" dirty="0"/>
              <a:t>    贷：实收资本</a:t>
            </a:r>
          </a:p>
          <a:p>
            <a:pPr>
              <a:lnSpc>
                <a:spcPct val="90000"/>
              </a:lnSpc>
              <a:buNone/>
            </a:pPr>
            <a:r>
              <a:rPr lang="zh-CN" altLang="en-US" b="1" dirty="0"/>
              <a:t>          资本公积</a:t>
            </a:r>
          </a:p>
          <a:p>
            <a:pPr>
              <a:lnSpc>
                <a:spcPct val="90000"/>
              </a:lnSpc>
              <a:buNone/>
            </a:pPr>
            <a:endParaRPr lang="zh-CN" altLang="en-US" b="1" dirty="0"/>
          </a:p>
          <a:p>
            <a:pPr>
              <a:lnSpc>
                <a:spcPct val="90000"/>
              </a:lnSpc>
              <a:buNone/>
            </a:pPr>
            <a:r>
              <a:rPr lang="zh-CN" altLang="en-US" b="1" dirty="0">
                <a:solidFill>
                  <a:srgbClr val="FF0000"/>
                </a:solidFill>
              </a:rPr>
              <a:t>债权人</a:t>
            </a:r>
            <a:r>
              <a:rPr lang="zh-CN" altLang="en-US" b="1" dirty="0"/>
              <a:t>的财务处理</a:t>
            </a:r>
          </a:p>
          <a:p>
            <a:pPr>
              <a:lnSpc>
                <a:spcPct val="90000"/>
              </a:lnSpc>
              <a:buNone/>
            </a:pPr>
            <a:r>
              <a:rPr lang="zh-CN" altLang="en-US" b="1" dirty="0"/>
              <a:t>借：  长期股权投资</a:t>
            </a:r>
          </a:p>
          <a:p>
            <a:pPr>
              <a:lnSpc>
                <a:spcPct val="90000"/>
              </a:lnSpc>
              <a:buNone/>
            </a:pPr>
            <a:r>
              <a:rPr lang="zh-CN" altLang="en-US" b="1" dirty="0"/>
              <a:t>     贷：长期应收款</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a:xfrm>
            <a:off x="539750" y="333375"/>
            <a:ext cx="8001000" cy="1216025"/>
          </a:xfrm>
        </p:spPr>
        <p:txBody>
          <a:bodyPr wrap="square" lIns="91440" tIns="45720" rIns="91440" bIns="45720" anchor="b"/>
          <a:lstStyle/>
          <a:p>
            <a:r>
              <a:rPr lang="en-US" altLang="zh-CN" sz="2400" dirty="0">
                <a:solidFill>
                  <a:srgbClr val="FF0000"/>
                </a:solidFill>
              </a:rPr>
              <a:t>F</a:t>
            </a:r>
            <a:r>
              <a:rPr lang="zh-CN" altLang="en-US" sz="2400" b="1" dirty="0">
                <a:solidFill>
                  <a:srgbClr val="FF0000"/>
                </a:solidFill>
              </a:rPr>
              <a:t>市</a:t>
            </a:r>
            <a:r>
              <a:rPr lang="zh-CN" altLang="en-US" sz="2400" b="1" dirty="0"/>
              <a:t>公司股权的后续调整</a:t>
            </a:r>
            <a:br>
              <a:rPr lang="zh-CN" altLang="en-US" sz="2400" b="1" dirty="0"/>
            </a:br>
            <a:r>
              <a:rPr lang="en-US" altLang="zh-CN" sz="2400" b="1" dirty="0">
                <a:solidFill>
                  <a:srgbClr val="0000FF"/>
                </a:solidFill>
              </a:rPr>
              <a:t>F</a:t>
            </a:r>
            <a:r>
              <a:rPr lang="zh-CN" altLang="en-US" sz="2400" b="1" dirty="0">
                <a:solidFill>
                  <a:srgbClr val="0000FF"/>
                </a:solidFill>
              </a:rPr>
              <a:t>公司又</a:t>
            </a:r>
            <a:r>
              <a:rPr lang="en-US" altLang="zh-CN" sz="2400" b="1" dirty="0">
                <a:solidFill>
                  <a:srgbClr val="0000FF"/>
                </a:solidFill>
              </a:rPr>
              <a:t>100%</a:t>
            </a:r>
            <a:r>
              <a:rPr lang="zh-CN" altLang="en-US" sz="2400" b="1" dirty="0">
                <a:solidFill>
                  <a:srgbClr val="0000FF"/>
                </a:solidFill>
              </a:rPr>
              <a:t>的回到</a:t>
            </a:r>
            <a:r>
              <a:rPr lang="en-US" altLang="zh-CN" sz="2400" b="1" dirty="0">
                <a:solidFill>
                  <a:srgbClr val="0000FF"/>
                </a:solidFill>
              </a:rPr>
              <a:t>G</a:t>
            </a:r>
            <a:r>
              <a:rPr lang="zh-CN" altLang="en-US" sz="2400" b="1" dirty="0">
                <a:solidFill>
                  <a:srgbClr val="0000FF"/>
                </a:solidFill>
              </a:rPr>
              <a:t>市国资委的怀抱</a:t>
            </a:r>
            <a:br>
              <a:rPr lang="zh-CN" altLang="en-US" sz="2400" b="1" dirty="0">
                <a:solidFill>
                  <a:srgbClr val="0000FF"/>
                </a:solidFill>
              </a:rPr>
            </a:br>
            <a:r>
              <a:rPr lang="zh-CN" altLang="en-US" sz="2400" b="1" dirty="0">
                <a:solidFill>
                  <a:srgbClr val="FF0000"/>
                </a:solidFill>
              </a:rPr>
              <a:t>损害其他国有企业</a:t>
            </a:r>
            <a:r>
              <a:rPr lang="en-US" altLang="zh-CN" sz="2400" b="1" dirty="0">
                <a:solidFill>
                  <a:srgbClr val="FF0000"/>
                </a:solidFill>
              </a:rPr>
              <a:t>A\B\C</a:t>
            </a:r>
            <a:r>
              <a:rPr lang="zh-CN" altLang="en-US" sz="2400" b="1" dirty="0">
                <a:solidFill>
                  <a:srgbClr val="FF0000"/>
                </a:solidFill>
              </a:rPr>
              <a:t>公司利益？</a:t>
            </a:r>
          </a:p>
        </p:txBody>
      </p:sp>
      <p:sp>
        <p:nvSpPr>
          <p:cNvPr id="11266" name="Rectangle 3"/>
          <p:cNvSpPr>
            <a:spLocks noGrp="1"/>
          </p:cNvSpPr>
          <p:nvPr>
            <p:ph idx="1"/>
          </p:nvPr>
        </p:nvSpPr>
        <p:spPr>
          <a:xfrm>
            <a:off x="539750" y="1773238"/>
            <a:ext cx="8001000" cy="4267200"/>
          </a:xfrm>
        </p:spPr>
        <p:txBody>
          <a:bodyPr wrap="square" lIns="91440" tIns="45720" rIns="91440" bIns="45720" anchor="t"/>
          <a:lstStyle/>
          <a:p>
            <a:pPr>
              <a:buNone/>
            </a:pPr>
            <a:endParaRPr lang="zh-CN" altLang="en-US" b="1" dirty="0"/>
          </a:p>
        </p:txBody>
      </p:sp>
      <p:sp>
        <p:nvSpPr>
          <p:cNvPr id="11267" name="Oval 4"/>
          <p:cNvSpPr/>
          <p:nvPr/>
        </p:nvSpPr>
        <p:spPr>
          <a:xfrm>
            <a:off x="3635375" y="191611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G</a:t>
            </a:r>
            <a:r>
              <a:rPr lang="zh-CN" altLang="en-US" dirty="0">
                <a:solidFill>
                  <a:srgbClr val="FF0000"/>
                </a:solidFill>
                <a:latin typeface="Verdana" panose="020B0604030504040204" pitchFamily="34" charset="0"/>
                <a:ea typeface="宋体" panose="02010600030101010101" pitchFamily="2" charset="-122"/>
              </a:rPr>
              <a:t>市国资委</a:t>
            </a:r>
          </a:p>
        </p:txBody>
      </p:sp>
      <p:sp>
        <p:nvSpPr>
          <p:cNvPr id="11268" name="Rectangle 8"/>
          <p:cNvSpPr/>
          <p:nvPr/>
        </p:nvSpPr>
        <p:spPr>
          <a:xfrm>
            <a:off x="2916238" y="4868863"/>
            <a:ext cx="2282825" cy="10588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F</a:t>
            </a:r>
            <a:r>
              <a:rPr lang="zh-CN" altLang="en-US" b="1" dirty="0">
                <a:solidFill>
                  <a:srgbClr val="FF0000"/>
                </a:solidFill>
                <a:latin typeface="Verdana" panose="020B0604030504040204" pitchFamily="34" charset="0"/>
                <a:ea typeface="宋体" panose="02010600030101010101" pitchFamily="2" charset="-122"/>
              </a:rPr>
              <a:t>公司</a:t>
            </a:r>
            <a:endParaRPr lang="en-US" altLang="zh-CN" b="1" dirty="0">
              <a:solidFill>
                <a:srgbClr val="FF0000"/>
              </a:solidFill>
              <a:latin typeface="Verdana" panose="020B0604030504040204" pitchFamily="34" charset="0"/>
              <a:ea typeface="宋体" panose="02010600030101010101" pitchFamily="2" charset="-122"/>
            </a:endParaRPr>
          </a:p>
        </p:txBody>
      </p:sp>
      <p:sp>
        <p:nvSpPr>
          <p:cNvPr id="11269" name="Line 9"/>
          <p:cNvSpPr/>
          <p:nvPr/>
        </p:nvSpPr>
        <p:spPr>
          <a:xfrm>
            <a:off x="5435600" y="3429000"/>
            <a:ext cx="0" cy="0"/>
          </a:xfrm>
          <a:prstGeom prst="line">
            <a:avLst/>
          </a:prstGeom>
          <a:ln w="9525" cap="flat" cmpd="sng">
            <a:solidFill>
              <a:schemeClr val="tx1"/>
            </a:solidFill>
            <a:prstDash val="solid"/>
            <a:round/>
            <a:headEnd type="none" w="med" len="med"/>
            <a:tailEnd type="triangle" w="med" len="med"/>
          </a:ln>
        </p:spPr>
      </p:sp>
      <p:sp>
        <p:nvSpPr>
          <p:cNvPr id="11270" name="Line 16"/>
          <p:cNvSpPr/>
          <p:nvPr/>
        </p:nvSpPr>
        <p:spPr>
          <a:xfrm>
            <a:off x="4067175" y="2852738"/>
            <a:ext cx="0" cy="1944687"/>
          </a:xfrm>
          <a:prstGeom prst="line">
            <a:avLst/>
          </a:prstGeom>
          <a:ln w="9525" cap="flat" cmpd="sng">
            <a:solidFill>
              <a:schemeClr val="tx1"/>
            </a:solidFill>
            <a:prstDash val="solid"/>
            <a:round/>
            <a:headEnd type="none" w="med" len="med"/>
            <a:tailEnd type="triangle" w="med" len="med"/>
          </a:ln>
        </p:spPr>
      </p:sp>
      <p:sp>
        <p:nvSpPr>
          <p:cNvPr id="11271" name="Text Box 17"/>
          <p:cNvSpPr txBox="1"/>
          <p:nvPr/>
        </p:nvSpPr>
        <p:spPr>
          <a:xfrm>
            <a:off x="3492500" y="4067175"/>
            <a:ext cx="184150" cy="366713"/>
          </a:xfrm>
          <a:prstGeom prst="rect">
            <a:avLst/>
          </a:prstGeom>
          <a:noFill/>
          <a:ln w="9525">
            <a:noFill/>
          </a:ln>
        </p:spPr>
        <p:txBody>
          <a:bodyPr wrap="none" anchor="t">
            <a:spAutoFit/>
          </a:bodyPr>
          <a:lstStyle/>
          <a:p>
            <a:pPr lvl="0" indent="0"/>
            <a:endParaRPr lang="zh-CN" altLang="en-US" dirty="0">
              <a:latin typeface="Verdana" panose="020B0604030504040204" pitchFamily="34" charset="0"/>
              <a:ea typeface="宋体" panose="02010600030101010101" pitchFamily="2" charset="-122"/>
            </a:endParaRPr>
          </a:p>
        </p:txBody>
      </p:sp>
      <p:sp>
        <p:nvSpPr>
          <p:cNvPr id="11272" name="Text Box 24"/>
          <p:cNvSpPr txBox="1"/>
          <p:nvPr/>
        </p:nvSpPr>
        <p:spPr>
          <a:xfrm>
            <a:off x="4140200" y="3141663"/>
            <a:ext cx="1063625" cy="1006475"/>
          </a:xfrm>
          <a:prstGeom prst="rect">
            <a:avLst/>
          </a:prstGeom>
          <a:noFill/>
          <a:ln w="9525">
            <a:noFill/>
          </a:ln>
        </p:spPr>
        <p:txBody>
          <a:bodyPr anchor="t">
            <a:spAutoFit/>
          </a:bodyPr>
          <a:lstStyle/>
          <a:p>
            <a:pPr lvl="0" indent="0"/>
            <a:r>
              <a:rPr lang="zh-CN" altLang="en-US" sz="2000" b="1" dirty="0">
                <a:latin typeface="Verdana" panose="020B0604030504040204" pitchFamily="34" charset="0"/>
                <a:ea typeface="宋体" panose="02010600030101010101" pitchFamily="2" charset="-122"/>
              </a:rPr>
              <a:t>重新</a:t>
            </a:r>
          </a:p>
          <a:p>
            <a:pPr lvl="0" indent="0"/>
            <a:r>
              <a:rPr lang="zh-CN" altLang="en-US" sz="2000" b="1" dirty="0">
                <a:latin typeface="Verdana" panose="020B0604030504040204" pitchFamily="34" charset="0"/>
                <a:ea typeface="宋体" panose="02010600030101010101" pitchFamily="2" charset="-122"/>
              </a:rPr>
              <a:t>持股</a:t>
            </a:r>
            <a:r>
              <a:rPr lang="en-US" altLang="zh-CN" sz="2000" b="1" dirty="0">
                <a:latin typeface="Verdana" panose="020B0604030504040204" pitchFamily="34" charset="0"/>
                <a:ea typeface="宋体" panose="02010600030101010101" pitchFamily="2" charset="-122"/>
              </a:rPr>
              <a:t>100%</a:t>
            </a:r>
          </a:p>
        </p:txBody>
      </p:sp>
      <p:sp>
        <p:nvSpPr>
          <p:cNvPr id="11273" name="Text Box 27"/>
          <p:cNvSpPr txBox="1"/>
          <p:nvPr/>
        </p:nvSpPr>
        <p:spPr>
          <a:xfrm>
            <a:off x="468313" y="4508500"/>
            <a:ext cx="2624137" cy="641350"/>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宋体" panose="02010600030101010101" pitchFamily="2" charset="-122"/>
              </a:rPr>
              <a:t>华丽转身，</a:t>
            </a:r>
          </a:p>
          <a:p>
            <a:pPr lvl="0" indent="0"/>
            <a:r>
              <a:rPr lang="zh-CN" altLang="en-US" b="1" dirty="0">
                <a:latin typeface="Verdana" panose="020B0604030504040204" pitchFamily="34" charset="0"/>
                <a:ea typeface="宋体" panose="02010600030101010101" pitchFamily="2" charset="-122"/>
              </a:rPr>
              <a:t>从负债</a:t>
            </a:r>
            <a:r>
              <a:rPr lang="en-US" altLang="zh-CN" dirty="0">
                <a:latin typeface="Verdana" panose="020B0604030504040204" pitchFamily="34" charset="0"/>
                <a:ea typeface="宋体" panose="02010600030101010101" pitchFamily="2" charset="-122"/>
              </a:rPr>
              <a:t>25.84</a:t>
            </a:r>
            <a:r>
              <a:rPr lang="zh-CN" altLang="en-US" b="1" dirty="0">
                <a:latin typeface="Verdana" panose="020B0604030504040204" pitchFamily="34" charset="0"/>
                <a:ea typeface="宋体" panose="02010600030101010101" pitchFamily="2" charset="-122"/>
              </a:rPr>
              <a:t>亿到</a:t>
            </a:r>
            <a:r>
              <a:rPr lang="en-US" altLang="zh-CN" b="1" dirty="0">
                <a:latin typeface="Verdana" panose="020B0604030504040204" pitchFamily="34" charset="0"/>
                <a:ea typeface="宋体" panose="02010600030101010101" pitchFamily="2" charset="-122"/>
              </a:rPr>
              <a:t>0</a:t>
            </a:r>
            <a:r>
              <a:rPr lang="zh-CN" altLang="en-US" b="1" dirty="0">
                <a:latin typeface="Verdana" panose="020B0604030504040204" pitchFamily="34" charset="0"/>
                <a:ea typeface="宋体" panose="02010600030101010101" pitchFamily="2" charset="-122"/>
              </a:rPr>
              <a:t>负债</a:t>
            </a:r>
          </a:p>
        </p:txBody>
      </p:sp>
      <p:sp>
        <p:nvSpPr>
          <p:cNvPr id="11274" name="Text Box 28"/>
          <p:cNvSpPr txBox="1"/>
          <p:nvPr/>
        </p:nvSpPr>
        <p:spPr>
          <a:xfrm>
            <a:off x="5632450" y="4570413"/>
            <a:ext cx="1962150" cy="701675"/>
          </a:xfrm>
          <a:prstGeom prst="rect">
            <a:avLst/>
          </a:prstGeom>
          <a:noFill/>
          <a:ln w="9525">
            <a:noFill/>
          </a:ln>
        </p:spPr>
        <p:txBody>
          <a:bodyPr wrap="none" anchor="t">
            <a:spAutoFit/>
          </a:bodyPr>
          <a:lstStyle/>
          <a:p>
            <a:pPr lvl="0" indent="0"/>
            <a:r>
              <a:rPr lang="zh-CN" altLang="en-US" sz="2000" b="1" dirty="0">
                <a:latin typeface="Verdana" panose="020B0604030504040204" pitchFamily="34" charset="0"/>
                <a:ea typeface="宋体" panose="02010600030101010101" pitchFamily="2" charset="-122"/>
              </a:rPr>
              <a:t>思考，</a:t>
            </a:r>
            <a:r>
              <a:rPr lang="en-US" altLang="zh-CN" sz="2000" b="1" dirty="0">
                <a:solidFill>
                  <a:srgbClr val="FF0000"/>
                </a:solidFill>
                <a:latin typeface="Verdana" panose="020B0604030504040204" pitchFamily="34" charset="0"/>
                <a:ea typeface="宋体" panose="02010600030101010101" pitchFamily="2" charset="-122"/>
              </a:rPr>
              <a:t>F</a:t>
            </a:r>
            <a:r>
              <a:rPr lang="zh-CN" altLang="en-US" sz="2000" b="1" dirty="0">
                <a:solidFill>
                  <a:srgbClr val="FF0000"/>
                </a:solidFill>
                <a:latin typeface="Verdana" panose="020B0604030504040204" pitchFamily="34" charset="0"/>
                <a:ea typeface="宋体" panose="02010600030101010101" pitchFamily="2" charset="-122"/>
              </a:rPr>
              <a:t>公司</a:t>
            </a:r>
            <a:endParaRPr lang="en-US" altLang="zh-CN" sz="2000" b="1" dirty="0">
              <a:solidFill>
                <a:srgbClr val="FF0000"/>
              </a:solidFill>
              <a:latin typeface="Verdana" panose="020B0604030504040204" pitchFamily="34" charset="0"/>
              <a:ea typeface="宋体" panose="02010600030101010101" pitchFamily="2" charset="-122"/>
            </a:endParaRPr>
          </a:p>
          <a:p>
            <a:pPr lvl="0" indent="0"/>
            <a:r>
              <a:rPr lang="zh-CN" altLang="en-US" sz="2000" b="1" dirty="0">
                <a:latin typeface="Verdana" panose="020B0604030504040204" pitchFamily="34" charset="0"/>
                <a:ea typeface="宋体" panose="02010600030101010101" pitchFamily="2" charset="-122"/>
              </a:rPr>
              <a:t>有税务风险吗？</a:t>
            </a:r>
            <a:endParaRPr lang="en-US" altLang="zh-CN" sz="2000" b="1" dirty="0">
              <a:latin typeface="Verdana" panose="020B0604030504040204" pitchFamily="34" charset="0"/>
              <a:ea typeface="宋体" panose="02010600030101010101" pitchFamily="2" charset="-122"/>
            </a:endParaRPr>
          </a:p>
        </p:txBody>
      </p:sp>
      <p:sp>
        <p:nvSpPr>
          <p:cNvPr id="11275" name="Text Box 29"/>
          <p:cNvSpPr txBox="1"/>
          <p:nvPr/>
        </p:nvSpPr>
        <p:spPr>
          <a:xfrm>
            <a:off x="5148263" y="2133600"/>
            <a:ext cx="2470150" cy="641350"/>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宋体" panose="02010600030101010101" pitchFamily="2" charset="-122"/>
              </a:rPr>
              <a:t>思考，国资委得到股权</a:t>
            </a:r>
          </a:p>
          <a:p>
            <a:pPr lvl="0" indent="0"/>
            <a:r>
              <a:rPr lang="zh-CN" altLang="en-US" b="1" dirty="0">
                <a:latin typeface="Verdana" panose="020B0604030504040204" pitchFamily="34" charset="0"/>
                <a:ea typeface="宋体" panose="02010600030101010101" pitchFamily="2" charset="-122"/>
              </a:rPr>
              <a:t>要交企业所得税吗？</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wrap="square" lIns="91440" tIns="45720" rIns="91440" bIns="45720" anchor="b"/>
          <a:lstStyle/>
          <a:p>
            <a:endParaRPr lang="zh-CN" altLang="en-US" dirty="0"/>
          </a:p>
        </p:txBody>
      </p:sp>
      <p:sp>
        <p:nvSpPr>
          <p:cNvPr id="9218" name="Rectangle 3"/>
          <p:cNvSpPr>
            <a:spLocks noGrp="1"/>
          </p:cNvSpPr>
          <p:nvPr>
            <p:ph idx="1"/>
          </p:nvPr>
        </p:nvSpPr>
        <p:spPr/>
        <p:txBody>
          <a:bodyPr wrap="square" lIns="91440" tIns="45720" rIns="91440" bIns="45720" anchor="t"/>
          <a:lstStyle/>
          <a:p>
            <a:pPr>
              <a:lnSpc>
                <a:spcPct val="80000"/>
              </a:lnSpc>
              <a:buNone/>
            </a:pPr>
            <a:r>
              <a:rPr lang="zh-CN" altLang="en-US" sz="2000" b="1" dirty="0"/>
              <a:t>税务处理</a:t>
            </a:r>
          </a:p>
          <a:p>
            <a:pPr>
              <a:lnSpc>
                <a:spcPct val="80000"/>
              </a:lnSpc>
              <a:buNone/>
            </a:pPr>
            <a:r>
              <a:rPr lang="zh-CN" altLang="en-US" sz="2000" b="1" dirty="0"/>
              <a:t>财政部、国家税务总局关于企业重组业务企业所得税处理若干问题的通知财税</a:t>
            </a:r>
            <a:r>
              <a:rPr lang="en-US" altLang="zh-CN" sz="2000" b="1" dirty="0"/>
              <a:t>[2009]59</a:t>
            </a:r>
            <a:r>
              <a:rPr lang="zh-CN" altLang="en-US" sz="2000" b="1" dirty="0"/>
              <a:t>号   </a:t>
            </a:r>
          </a:p>
          <a:p>
            <a:pPr>
              <a:lnSpc>
                <a:spcPct val="80000"/>
              </a:lnSpc>
              <a:buNone/>
            </a:pPr>
            <a:r>
              <a:rPr lang="zh-CN" altLang="en-US" sz="2000" b="1" dirty="0">
                <a:solidFill>
                  <a:srgbClr val="FF0000"/>
                </a:solidFill>
              </a:rPr>
              <a:t>五、企业重组同时符合下列条件的，适用特殊性税务处理规定：</a:t>
            </a:r>
            <a:r>
              <a:rPr lang="zh-CN" altLang="en-US" sz="2000" b="1" dirty="0"/>
              <a:t> </a:t>
            </a:r>
            <a:br>
              <a:rPr lang="zh-CN" altLang="en-US" sz="2000" b="1" dirty="0"/>
            </a:br>
            <a:r>
              <a:rPr lang="zh-CN" altLang="en-US" sz="2000" b="1" dirty="0"/>
              <a:t>　　（一）具有合理的商业目的，且不以减少、免除或者推迟缴纳税款为主要目的。 </a:t>
            </a:r>
            <a:br>
              <a:rPr lang="zh-CN" altLang="en-US" sz="2000" b="1" dirty="0"/>
            </a:br>
            <a:r>
              <a:rPr lang="zh-CN" altLang="en-US" sz="2000" b="1" dirty="0"/>
              <a:t>　　（二）被收购、合并或分立部分的资产或股权比例符合本通知规定的比例。 </a:t>
            </a:r>
            <a:br>
              <a:rPr lang="zh-CN" altLang="en-US" sz="2000" b="1" dirty="0"/>
            </a:br>
            <a:r>
              <a:rPr lang="zh-CN" altLang="en-US" sz="2000" b="1" dirty="0"/>
              <a:t>　　（三）企业重组后的连续</a:t>
            </a:r>
            <a:r>
              <a:rPr lang="en-US" altLang="zh-CN" sz="2000" b="1" dirty="0"/>
              <a:t>12</a:t>
            </a:r>
            <a:r>
              <a:rPr lang="zh-CN" altLang="en-US" sz="2000" b="1" dirty="0"/>
              <a:t>个月内不改变重组资产原来的实质性经营活动。</a:t>
            </a:r>
            <a:br>
              <a:rPr lang="zh-CN" altLang="en-US" sz="2000" b="1" dirty="0"/>
            </a:br>
            <a:r>
              <a:rPr lang="zh-CN" altLang="en-US" sz="2000" b="1" dirty="0"/>
              <a:t>　　（四）重组交易对价中涉及股权支付金额符合本通知规定比例。 </a:t>
            </a:r>
            <a:br>
              <a:rPr lang="zh-CN" altLang="en-US" sz="2000" b="1" dirty="0"/>
            </a:br>
            <a:r>
              <a:rPr lang="zh-CN" altLang="en-US" sz="2000" b="1" dirty="0"/>
              <a:t>　　</a:t>
            </a:r>
            <a:r>
              <a:rPr lang="zh-CN" altLang="en-US" sz="3200" b="1" dirty="0">
                <a:solidFill>
                  <a:srgbClr val="0000FF"/>
                </a:solidFill>
              </a:rPr>
              <a:t>（五）企业重组中取得股权支付的原主要股东，在重组后连续</a:t>
            </a:r>
            <a:r>
              <a:rPr lang="en-US" altLang="zh-CN" sz="3200" b="1" dirty="0">
                <a:solidFill>
                  <a:srgbClr val="0000FF"/>
                </a:solidFill>
              </a:rPr>
              <a:t>12</a:t>
            </a:r>
            <a:r>
              <a:rPr lang="zh-CN" altLang="en-US" sz="3200" b="1" dirty="0">
                <a:solidFill>
                  <a:srgbClr val="0000FF"/>
                </a:solidFill>
              </a:rPr>
              <a:t>个月内，不得转让所取得的股权。</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wrap="square" lIns="91440" tIns="45720" rIns="91440" bIns="45720" anchor="b"/>
          <a:lstStyle/>
          <a:p>
            <a:r>
              <a:rPr lang="zh-CN" altLang="en-US" sz="3200" dirty="0"/>
              <a:t>  思考：</a:t>
            </a:r>
            <a:r>
              <a:rPr lang="zh-CN" altLang="en-US" sz="3200" b="1" dirty="0">
                <a:solidFill>
                  <a:srgbClr val="0000FF"/>
                </a:solidFill>
              </a:rPr>
              <a:t>债转股要</a:t>
            </a:r>
            <a:r>
              <a:rPr lang="zh-CN" altLang="en-US" sz="3200" b="1" dirty="0">
                <a:solidFill>
                  <a:srgbClr val="FF0000"/>
                </a:solidFill>
              </a:rPr>
              <a:t>同时符合上述</a:t>
            </a:r>
            <a:r>
              <a:rPr lang="en-US" altLang="zh-CN" sz="3200" b="1" dirty="0">
                <a:solidFill>
                  <a:srgbClr val="FF0000"/>
                </a:solidFill>
              </a:rPr>
              <a:t>5</a:t>
            </a:r>
            <a:r>
              <a:rPr lang="zh-CN" altLang="en-US" sz="3200" b="1" dirty="0">
                <a:solidFill>
                  <a:srgbClr val="FF0000"/>
                </a:solidFill>
              </a:rPr>
              <a:t>条件吗？</a:t>
            </a:r>
          </a:p>
        </p:txBody>
      </p:sp>
      <p:sp>
        <p:nvSpPr>
          <p:cNvPr id="10242" name="Rectangle 3"/>
          <p:cNvSpPr>
            <a:spLocks noGrp="1"/>
          </p:cNvSpPr>
          <p:nvPr>
            <p:ph idx="1"/>
          </p:nvPr>
        </p:nvSpPr>
        <p:spPr/>
        <p:txBody>
          <a:bodyPr wrap="square" lIns="91440" tIns="45720" rIns="91440" bIns="45720" anchor="t"/>
          <a:lstStyle/>
          <a:p>
            <a:pPr>
              <a:lnSpc>
                <a:spcPct val="80000"/>
              </a:lnSpc>
              <a:buNone/>
            </a:pPr>
            <a:r>
              <a:rPr lang="zh-CN" altLang="en-US" sz="1800" b="1" dirty="0"/>
              <a:t>    财税</a:t>
            </a:r>
            <a:r>
              <a:rPr lang="en-US" altLang="zh-CN" sz="1800" b="1" dirty="0"/>
              <a:t>[2009]59</a:t>
            </a:r>
            <a:r>
              <a:rPr lang="zh-CN" altLang="en-US" sz="1800" b="1" dirty="0"/>
              <a:t>号 </a:t>
            </a:r>
          </a:p>
          <a:p>
            <a:pPr>
              <a:lnSpc>
                <a:spcPct val="80000"/>
              </a:lnSpc>
              <a:buNone/>
            </a:pPr>
            <a:r>
              <a:rPr lang="zh-CN" altLang="en-US" sz="1800" b="1" dirty="0"/>
              <a:t>     六、</a:t>
            </a:r>
            <a:r>
              <a:rPr lang="zh-CN" altLang="en-US" sz="1800" b="1" dirty="0">
                <a:solidFill>
                  <a:srgbClr val="0000FF"/>
                </a:solidFill>
              </a:rPr>
              <a:t>企业重组符合本通知第五条规定条件的</a:t>
            </a:r>
          </a:p>
          <a:p>
            <a:pPr>
              <a:lnSpc>
                <a:spcPct val="80000"/>
              </a:lnSpc>
              <a:buNone/>
            </a:pPr>
            <a:r>
              <a:rPr lang="zh-CN" altLang="en-US" sz="1800" b="1" dirty="0">
                <a:solidFill>
                  <a:srgbClr val="FF0000"/>
                </a:solidFill>
              </a:rPr>
              <a:t>   （</a:t>
            </a:r>
            <a:r>
              <a:rPr lang="zh-CN" altLang="en-US" sz="3600" b="1" dirty="0">
                <a:solidFill>
                  <a:srgbClr val="FF0000"/>
                </a:solidFill>
              </a:rPr>
              <a:t>前提，通用条件？）</a:t>
            </a:r>
            <a:r>
              <a:rPr lang="zh-CN" altLang="en-US" sz="3600" b="1" dirty="0"/>
              <a:t>，</a:t>
            </a:r>
            <a:r>
              <a:rPr lang="zh-CN" altLang="en-US" sz="1800" b="1" dirty="0"/>
              <a:t>交易各方对其交易中的</a:t>
            </a:r>
            <a:r>
              <a:rPr lang="zh-CN" altLang="en-US" sz="1800" b="1" dirty="0">
                <a:solidFill>
                  <a:srgbClr val="FF0000"/>
                </a:solidFill>
              </a:rPr>
              <a:t>股权支付部分</a:t>
            </a:r>
            <a:r>
              <a:rPr lang="zh-CN" altLang="en-US" sz="1800" b="1" dirty="0"/>
              <a:t>，可以按以下规定进行特殊性税务处理： </a:t>
            </a:r>
            <a:br>
              <a:rPr lang="zh-CN" altLang="en-US" sz="1800" b="1" dirty="0"/>
            </a:br>
            <a:r>
              <a:rPr lang="zh-CN" altLang="en-US" sz="1800" b="1" dirty="0"/>
              <a:t>　　（一）企业债务重组确认的应纳税所得额占该企业当年应纳税所得额</a:t>
            </a:r>
            <a:r>
              <a:rPr lang="en-US" altLang="zh-CN" sz="1800" b="1" dirty="0"/>
              <a:t>50%</a:t>
            </a:r>
            <a:r>
              <a:rPr lang="zh-CN" altLang="en-US" sz="1800" b="1" dirty="0"/>
              <a:t>以上，可以在</a:t>
            </a:r>
            <a:r>
              <a:rPr lang="en-US" altLang="zh-CN" sz="1800" b="1" dirty="0"/>
              <a:t>5</a:t>
            </a:r>
            <a:r>
              <a:rPr lang="zh-CN" altLang="en-US" sz="1800" b="1" dirty="0"/>
              <a:t>个纳税年度的期间内，均匀计入各年度的应纳税所得额。 </a:t>
            </a:r>
            <a:br>
              <a:rPr lang="zh-CN" altLang="en-US" sz="1800" b="1" dirty="0"/>
            </a:br>
            <a:r>
              <a:rPr lang="zh-CN" altLang="en-US" sz="1800" b="1" dirty="0"/>
              <a:t/>
            </a:r>
            <a:br>
              <a:rPr lang="zh-CN" altLang="en-US" sz="1800" b="1" dirty="0"/>
            </a:br>
            <a:r>
              <a:rPr lang="zh-CN" altLang="en-US" sz="1800" b="1" dirty="0"/>
              <a:t>　　</a:t>
            </a:r>
            <a:r>
              <a:rPr lang="zh-CN" altLang="en-US" sz="2800" b="1" dirty="0">
                <a:solidFill>
                  <a:srgbClr val="0000FF"/>
                </a:solidFill>
              </a:rPr>
              <a:t>企业发生债权转股权业务，</a:t>
            </a:r>
            <a:r>
              <a:rPr lang="zh-CN" altLang="en-US" sz="2800" b="1" dirty="0">
                <a:solidFill>
                  <a:srgbClr val="FF0000"/>
                </a:solidFill>
              </a:rPr>
              <a:t>对债务清偿和股权投资两项业务暂不确认有关债务清偿所得或损失</a:t>
            </a:r>
            <a:r>
              <a:rPr lang="zh-CN" altLang="en-US" sz="2800" b="1" dirty="0">
                <a:solidFill>
                  <a:srgbClr val="0000FF"/>
                </a:solidFill>
              </a:rPr>
              <a:t>，股权投资的计税基础以原债权的计税基础确定。</a:t>
            </a:r>
            <a:r>
              <a:rPr lang="zh-CN" altLang="en-US" sz="1800" b="1" dirty="0"/>
              <a:t>企业的其他相关所得税事项保持不变。 </a:t>
            </a:r>
            <a:br>
              <a:rPr lang="zh-CN" altLang="en-US" sz="1800" b="1" dirty="0"/>
            </a:br>
            <a:endParaRPr lang="zh-CN" altLang="en-US" sz="1800" b="1"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539750" y="333375"/>
            <a:ext cx="8001000" cy="1216025"/>
          </a:xfrm>
        </p:spPr>
        <p:txBody>
          <a:bodyPr wrap="square" lIns="91440" tIns="45720" rIns="91440" bIns="45720" anchor="b"/>
          <a:lstStyle/>
          <a:p>
            <a:r>
              <a:rPr lang="en-US" altLang="zh-CN" sz="1800" b="1" dirty="0"/>
              <a:t>l</a:t>
            </a:r>
            <a:r>
              <a:rPr lang="zh-CN" altLang="en-US" sz="1800" b="1" dirty="0"/>
              <a:t>、</a:t>
            </a:r>
          </a:p>
        </p:txBody>
      </p:sp>
      <p:sp>
        <p:nvSpPr>
          <p:cNvPr id="12290" name="Rectangle 3"/>
          <p:cNvSpPr>
            <a:spLocks noGrp="1"/>
          </p:cNvSpPr>
          <p:nvPr>
            <p:ph idx="1"/>
          </p:nvPr>
        </p:nvSpPr>
        <p:spPr>
          <a:xfrm>
            <a:off x="539750" y="1773238"/>
            <a:ext cx="8001000" cy="4267200"/>
          </a:xfrm>
        </p:spPr>
        <p:txBody>
          <a:bodyPr wrap="square" lIns="91440" tIns="45720" rIns="91440" bIns="45720" anchor="t"/>
          <a:lstStyle/>
          <a:p>
            <a:pPr>
              <a:buNone/>
            </a:pPr>
            <a:endParaRPr lang="zh-CN" altLang="en-US" b="1" dirty="0"/>
          </a:p>
        </p:txBody>
      </p:sp>
      <p:sp>
        <p:nvSpPr>
          <p:cNvPr id="12291" name="Oval 4"/>
          <p:cNvSpPr/>
          <p:nvPr/>
        </p:nvSpPr>
        <p:spPr>
          <a:xfrm>
            <a:off x="3635375" y="191611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G</a:t>
            </a:r>
            <a:r>
              <a:rPr lang="zh-CN" altLang="en-US" dirty="0">
                <a:solidFill>
                  <a:srgbClr val="FF0000"/>
                </a:solidFill>
                <a:latin typeface="Verdana" panose="020B0604030504040204" pitchFamily="34" charset="0"/>
                <a:ea typeface="宋体" panose="02010600030101010101" pitchFamily="2" charset="-122"/>
              </a:rPr>
              <a:t>市国资委</a:t>
            </a:r>
          </a:p>
        </p:txBody>
      </p:sp>
      <p:sp>
        <p:nvSpPr>
          <p:cNvPr id="12292" name="Rectangle 5"/>
          <p:cNvSpPr/>
          <p:nvPr/>
        </p:nvSpPr>
        <p:spPr>
          <a:xfrm>
            <a:off x="2916238" y="4868863"/>
            <a:ext cx="2282825" cy="10588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en-US" altLang="zh-CN" dirty="0">
                <a:solidFill>
                  <a:srgbClr val="FF0000"/>
                </a:solidFill>
                <a:latin typeface="Verdana" panose="020B0604030504040204" pitchFamily="34" charset="0"/>
                <a:ea typeface="宋体" panose="02010600030101010101" pitchFamily="2" charset="-122"/>
              </a:rPr>
              <a:t>F</a:t>
            </a:r>
            <a:r>
              <a:rPr lang="zh-CN" altLang="en-US" b="1" dirty="0">
                <a:solidFill>
                  <a:srgbClr val="FF0000"/>
                </a:solidFill>
                <a:latin typeface="Verdana" panose="020B0604030504040204" pitchFamily="34" charset="0"/>
                <a:ea typeface="宋体" panose="02010600030101010101" pitchFamily="2" charset="-122"/>
              </a:rPr>
              <a:t>公司</a:t>
            </a:r>
            <a:endParaRPr lang="en-US" altLang="zh-CN" b="1" dirty="0">
              <a:solidFill>
                <a:srgbClr val="FF0000"/>
              </a:solidFill>
              <a:latin typeface="Verdana" panose="020B0604030504040204" pitchFamily="34" charset="0"/>
              <a:ea typeface="宋体" panose="02010600030101010101" pitchFamily="2" charset="-122"/>
            </a:endParaRPr>
          </a:p>
        </p:txBody>
      </p:sp>
      <p:sp>
        <p:nvSpPr>
          <p:cNvPr id="12293" name="Line 6"/>
          <p:cNvSpPr/>
          <p:nvPr/>
        </p:nvSpPr>
        <p:spPr>
          <a:xfrm>
            <a:off x="5435600" y="3429000"/>
            <a:ext cx="0" cy="0"/>
          </a:xfrm>
          <a:prstGeom prst="line">
            <a:avLst/>
          </a:prstGeom>
          <a:ln w="9525" cap="flat" cmpd="sng">
            <a:solidFill>
              <a:schemeClr val="tx1"/>
            </a:solidFill>
            <a:prstDash val="solid"/>
            <a:round/>
            <a:headEnd type="none" w="med" len="med"/>
            <a:tailEnd type="triangle" w="med" len="med"/>
          </a:ln>
        </p:spPr>
      </p:sp>
      <p:sp>
        <p:nvSpPr>
          <p:cNvPr id="12294" name="Line 7"/>
          <p:cNvSpPr/>
          <p:nvPr/>
        </p:nvSpPr>
        <p:spPr>
          <a:xfrm>
            <a:off x="4067175" y="2852738"/>
            <a:ext cx="0" cy="1944687"/>
          </a:xfrm>
          <a:prstGeom prst="line">
            <a:avLst/>
          </a:prstGeom>
          <a:ln w="9525" cap="flat" cmpd="sng">
            <a:solidFill>
              <a:schemeClr val="tx1"/>
            </a:solidFill>
            <a:prstDash val="solid"/>
            <a:round/>
            <a:headEnd type="none" w="med" len="med"/>
            <a:tailEnd type="triangle" w="med" len="med"/>
          </a:ln>
        </p:spPr>
      </p:sp>
      <p:sp>
        <p:nvSpPr>
          <p:cNvPr id="12295" name="Text Box 8"/>
          <p:cNvSpPr txBox="1"/>
          <p:nvPr/>
        </p:nvSpPr>
        <p:spPr>
          <a:xfrm>
            <a:off x="3492500" y="4067175"/>
            <a:ext cx="184150" cy="366713"/>
          </a:xfrm>
          <a:prstGeom prst="rect">
            <a:avLst/>
          </a:prstGeom>
          <a:noFill/>
          <a:ln w="9525">
            <a:noFill/>
          </a:ln>
        </p:spPr>
        <p:txBody>
          <a:bodyPr wrap="none" anchor="t">
            <a:spAutoFit/>
          </a:bodyPr>
          <a:lstStyle/>
          <a:p>
            <a:pPr lvl="0" indent="0"/>
            <a:endParaRPr lang="zh-CN" altLang="en-US" dirty="0">
              <a:latin typeface="Verdana" panose="020B0604030504040204" pitchFamily="34" charset="0"/>
              <a:ea typeface="宋体" panose="02010600030101010101" pitchFamily="2" charset="-122"/>
            </a:endParaRPr>
          </a:p>
        </p:txBody>
      </p:sp>
      <p:sp>
        <p:nvSpPr>
          <p:cNvPr id="12296" name="Text Box 9"/>
          <p:cNvSpPr txBox="1"/>
          <p:nvPr/>
        </p:nvSpPr>
        <p:spPr>
          <a:xfrm>
            <a:off x="4140200" y="3141663"/>
            <a:ext cx="1063625" cy="396875"/>
          </a:xfrm>
          <a:prstGeom prst="rect">
            <a:avLst/>
          </a:prstGeom>
          <a:noFill/>
          <a:ln w="9525">
            <a:noFill/>
          </a:ln>
        </p:spPr>
        <p:txBody>
          <a:bodyPr anchor="t">
            <a:spAutoFit/>
          </a:bodyPr>
          <a:lstStyle/>
          <a:p>
            <a:pPr lvl="0" indent="0"/>
            <a:r>
              <a:rPr lang="en-US" altLang="zh-CN" sz="2000" b="1" dirty="0">
                <a:latin typeface="Verdana" panose="020B0604030504040204" pitchFamily="34" charset="0"/>
                <a:ea typeface="宋体" panose="02010600030101010101" pitchFamily="2" charset="-122"/>
              </a:rPr>
              <a:t>100%</a:t>
            </a:r>
          </a:p>
        </p:txBody>
      </p:sp>
      <p:sp>
        <p:nvSpPr>
          <p:cNvPr id="12297" name="Text Box 11"/>
          <p:cNvSpPr txBox="1"/>
          <p:nvPr/>
        </p:nvSpPr>
        <p:spPr>
          <a:xfrm>
            <a:off x="5632450" y="4560888"/>
            <a:ext cx="184150" cy="396875"/>
          </a:xfrm>
          <a:prstGeom prst="rect">
            <a:avLst/>
          </a:prstGeom>
          <a:noFill/>
          <a:ln w="9525">
            <a:noFill/>
          </a:ln>
        </p:spPr>
        <p:txBody>
          <a:bodyPr wrap="none" anchor="t">
            <a:spAutoFit/>
          </a:bodyPr>
          <a:lstStyle/>
          <a:p>
            <a:pPr lvl="0" indent="0"/>
            <a:endParaRPr lang="zh-CN" altLang="en-US" sz="2000" b="1" dirty="0">
              <a:latin typeface="Verdana" panose="020B0604030504040204" pitchFamily="34" charset="0"/>
              <a:ea typeface="宋体" panose="02010600030101010101" pitchFamily="2" charset="-122"/>
            </a:endParaRPr>
          </a:p>
        </p:txBody>
      </p:sp>
      <p:sp>
        <p:nvSpPr>
          <p:cNvPr id="12298" name="Oval 12"/>
          <p:cNvSpPr/>
          <p:nvPr/>
        </p:nvSpPr>
        <p:spPr>
          <a:xfrm>
            <a:off x="6372225" y="1989138"/>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b="1" dirty="0">
                <a:solidFill>
                  <a:schemeClr val="tx2"/>
                </a:solidFill>
                <a:latin typeface="Verdana" panose="020B0604030504040204" pitchFamily="34" charset="0"/>
                <a:ea typeface="宋体" panose="02010600030101010101" pitchFamily="2" charset="-122"/>
              </a:rPr>
              <a:t>D</a:t>
            </a:r>
            <a:r>
              <a:rPr lang="zh-CN" altLang="en-US" b="1" dirty="0">
                <a:solidFill>
                  <a:schemeClr val="tx2"/>
                </a:solidFill>
                <a:latin typeface="Verdana" panose="020B0604030504040204" pitchFamily="34" charset="0"/>
                <a:ea typeface="宋体" panose="02010600030101010101" pitchFamily="2" charset="-122"/>
              </a:rPr>
              <a:t>公控公司</a:t>
            </a:r>
          </a:p>
        </p:txBody>
      </p:sp>
      <p:sp>
        <p:nvSpPr>
          <p:cNvPr id="12299" name="Line 13"/>
          <p:cNvSpPr/>
          <p:nvPr/>
        </p:nvSpPr>
        <p:spPr>
          <a:xfrm>
            <a:off x="4643438" y="2492375"/>
            <a:ext cx="1584325" cy="0"/>
          </a:xfrm>
          <a:prstGeom prst="line">
            <a:avLst/>
          </a:prstGeom>
          <a:ln w="9525" cap="flat" cmpd="sng">
            <a:solidFill>
              <a:schemeClr val="tx1"/>
            </a:solidFill>
            <a:prstDash val="solid"/>
            <a:round/>
            <a:headEnd type="none" w="med" len="med"/>
            <a:tailEnd type="triangle" w="med" len="med"/>
          </a:ln>
        </p:spPr>
      </p:sp>
      <p:sp>
        <p:nvSpPr>
          <p:cNvPr id="12300" name="Line 14"/>
          <p:cNvSpPr/>
          <p:nvPr/>
        </p:nvSpPr>
        <p:spPr>
          <a:xfrm flipH="1">
            <a:off x="5148263" y="2997200"/>
            <a:ext cx="1439862" cy="1871663"/>
          </a:xfrm>
          <a:prstGeom prst="line">
            <a:avLst/>
          </a:prstGeom>
          <a:ln w="9525" cap="flat" cmpd="sng">
            <a:solidFill>
              <a:schemeClr val="tx1"/>
            </a:solidFill>
            <a:prstDash val="solid"/>
            <a:round/>
            <a:headEnd type="none" w="med" len="med"/>
            <a:tailEnd type="triangle" w="med" len="med"/>
          </a:ln>
        </p:spPr>
      </p:sp>
      <p:sp>
        <p:nvSpPr>
          <p:cNvPr id="12301" name="Text Box 15"/>
          <p:cNvSpPr txBox="1"/>
          <p:nvPr/>
        </p:nvSpPr>
        <p:spPr>
          <a:xfrm>
            <a:off x="5200650" y="2066925"/>
            <a:ext cx="644525" cy="366713"/>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宋体" panose="02010600030101010101" pitchFamily="2" charset="-122"/>
              </a:rPr>
              <a:t>划拨</a:t>
            </a:r>
          </a:p>
        </p:txBody>
      </p:sp>
      <p:sp>
        <p:nvSpPr>
          <p:cNvPr id="12302" name="Text Box 17"/>
          <p:cNvSpPr txBox="1"/>
          <p:nvPr/>
        </p:nvSpPr>
        <p:spPr>
          <a:xfrm>
            <a:off x="6156325" y="3213100"/>
            <a:ext cx="1247775" cy="366713"/>
          </a:xfrm>
          <a:prstGeom prst="rect">
            <a:avLst/>
          </a:prstGeom>
          <a:noFill/>
          <a:ln w="9525">
            <a:noFill/>
          </a:ln>
        </p:spPr>
        <p:txBody>
          <a:bodyPr anchor="t">
            <a:spAutoFit/>
          </a:bodyPr>
          <a:lstStyle/>
          <a:p>
            <a:pPr lvl="0" indent="0"/>
            <a:r>
              <a:rPr lang="en-US" altLang="zh-CN" b="1" dirty="0">
                <a:latin typeface="Verdana" panose="020B0604030504040204" pitchFamily="34" charset="0"/>
                <a:ea typeface="宋体" panose="02010600030101010101" pitchFamily="2" charset="-122"/>
              </a:rPr>
              <a:t>100%</a:t>
            </a:r>
            <a:endParaRPr lang="zh-CN" altLang="en-US" b="1" dirty="0">
              <a:latin typeface="Verdana" panose="020B0604030504040204" pitchFamily="34" charset="0"/>
              <a:ea typeface="宋体" panose="02010600030101010101" pitchFamily="2" charset="-122"/>
            </a:endParaRPr>
          </a:p>
        </p:txBody>
      </p:sp>
      <p:sp>
        <p:nvSpPr>
          <p:cNvPr id="12303" name="Text Box 18"/>
          <p:cNvSpPr txBox="1"/>
          <p:nvPr/>
        </p:nvSpPr>
        <p:spPr>
          <a:xfrm>
            <a:off x="5580063" y="5013325"/>
            <a:ext cx="184150" cy="366713"/>
          </a:xfrm>
          <a:prstGeom prst="rect">
            <a:avLst/>
          </a:prstGeom>
          <a:noFill/>
          <a:ln w="9525">
            <a:noFill/>
          </a:ln>
        </p:spPr>
        <p:txBody>
          <a:bodyPr wrap="none" anchor="t">
            <a:spAutoFit/>
          </a:bodyPr>
          <a:lstStyle/>
          <a:p>
            <a:pPr lvl="0" indent="0"/>
            <a:endParaRPr lang="zh-CN" altLang="en-US" dirty="0">
              <a:latin typeface="Verdana" panose="020B0604030504040204" pitchFamily="34" charset="0"/>
              <a:ea typeface="宋体" panose="02010600030101010101" pitchFamily="2" charset="-122"/>
            </a:endParaRPr>
          </a:p>
        </p:txBody>
      </p:sp>
      <p:sp>
        <p:nvSpPr>
          <p:cNvPr id="12304" name="Text Box 19"/>
          <p:cNvSpPr txBox="1"/>
          <p:nvPr/>
        </p:nvSpPr>
        <p:spPr>
          <a:xfrm>
            <a:off x="5487988" y="5027613"/>
            <a:ext cx="2624137" cy="366712"/>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宋体" panose="02010600030101010101" pitchFamily="2" charset="-122"/>
              </a:rPr>
              <a:t>从负债</a:t>
            </a:r>
            <a:r>
              <a:rPr lang="en-US" altLang="zh-CN" dirty="0">
                <a:latin typeface="Verdana" panose="020B0604030504040204" pitchFamily="34" charset="0"/>
                <a:ea typeface="宋体" panose="02010600030101010101" pitchFamily="2" charset="-122"/>
              </a:rPr>
              <a:t>25.84</a:t>
            </a:r>
            <a:r>
              <a:rPr lang="zh-CN" altLang="en-US" b="1" dirty="0">
                <a:latin typeface="Verdana" panose="020B0604030504040204" pitchFamily="34" charset="0"/>
                <a:ea typeface="宋体" panose="02010600030101010101" pitchFamily="2" charset="-122"/>
              </a:rPr>
              <a:t>亿到</a:t>
            </a:r>
            <a:r>
              <a:rPr lang="en-US" altLang="zh-CN" b="1" dirty="0">
                <a:latin typeface="Verdana" panose="020B0604030504040204" pitchFamily="34" charset="0"/>
                <a:ea typeface="宋体" panose="02010600030101010101" pitchFamily="2" charset="-122"/>
              </a:rPr>
              <a:t>0</a:t>
            </a:r>
            <a:r>
              <a:rPr lang="zh-CN" altLang="en-US" b="1" dirty="0">
                <a:latin typeface="Verdana" panose="020B0604030504040204" pitchFamily="34" charset="0"/>
                <a:ea typeface="宋体" panose="02010600030101010101" pitchFamily="2" charset="-122"/>
              </a:rPr>
              <a:t>负债</a:t>
            </a:r>
          </a:p>
        </p:txBody>
      </p:sp>
      <p:sp>
        <p:nvSpPr>
          <p:cNvPr id="12305" name="Text Box 20"/>
          <p:cNvSpPr txBox="1"/>
          <p:nvPr/>
        </p:nvSpPr>
        <p:spPr>
          <a:xfrm>
            <a:off x="6064250" y="3722688"/>
            <a:ext cx="2025650" cy="641350"/>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宋体" panose="02010600030101010101" pitchFamily="2" charset="-122"/>
              </a:rPr>
              <a:t>借：长期股权投资</a:t>
            </a:r>
          </a:p>
          <a:p>
            <a:pPr lvl="0" indent="0"/>
            <a:r>
              <a:rPr lang="zh-CN" altLang="en-US" b="1" dirty="0">
                <a:latin typeface="Verdana" panose="020B0604030504040204" pitchFamily="34" charset="0"/>
                <a:ea typeface="宋体" panose="02010600030101010101" pitchFamily="2" charset="-122"/>
              </a:rPr>
              <a:t>贷：资本公积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wrap="square" lIns="91440" tIns="45720" rIns="91440" bIns="45720" anchor="b"/>
          <a:lstStyle/>
          <a:p>
            <a:r>
              <a:rPr lang="en-US" altLang="zh-CN" sz="2400" b="1" dirty="0">
                <a:sym typeface="+mn-ea"/>
              </a:rPr>
              <a:t>(</a:t>
            </a:r>
            <a:r>
              <a:rPr lang="zh-CN" altLang="en-US" sz="2400" b="1" dirty="0">
                <a:sym typeface="+mn-ea"/>
              </a:rPr>
              <a:t>二</a:t>
            </a:r>
            <a:r>
              <a:rPr lang="en-US" altLang="zh-CN" sz="2400" b="1" dirty="0">
                <a:sym typeface="+mn-ea"/>
              </a:rPr>
              <a:t>)</a:t>
            </a:r>
            <a:r>
              <a:rPr lang="zh-CN" altLang="en-US" sz="2400" b="1" dirty="0">
                <a:sym typeface="+mn-ea"/>
              </a:rPr>
              <a:t>、</a:t>
            </a:r>
            <a:r>
              <a:rPr sz="2400" b="1" dirty="0">
                <a:sym typeface="+mn-ea"/>
              </a:rPr>
              <a:t>同一</a:t>
            </a:r>
            <a:r>
              <a:rPr lang="zh-CN" sz="2400" b="1" dirty="0">
                <a:sym typeface="+mn-ea"/>
              </a:rPr>
              <a:t>控制下</a:t>
            </a:r>
            <a:r>
              <a:rPr lang="zh-CN" altLang="en-US" sz="2400" b="1" dirty="0">
                <a:sym typeface="+mn-ea"/>
              </a:rPr>
              <a:t>的无偿划转</a:t>
            </a:r>
            <a:endParaRPr lang="zh-CN" altLang="en-US" sz="2400" b="1" dirty="0"/>
          </a:p>
        </p:txBody>
      </p:sp>
      <p:sp>
        <p:nvSpPr>
          <p:cNvPr id="15362" name="Rectangle 3"/>
          <p:cNvSpPr>
            <a:spLocks noGrp="1"/>
          </p:cNvSpPr>
          <p:nvPr>
            <p:ph idx="1"/>
          </p:nvPr>
        </p:nvSpPr>
        <p:spPr/>
        <p:txBody>
          <a:bodyPr wrap="square" lIns="91440" tIns="45720" rIns="91440" bIns="45720" anchor="t"/>
          <a:lstStyle/>
          <a:p>
            <a:endParaRPr lang="zh-CN" altLang="en-US" dirty="0"/>
          </a:p>
        </p:txBody>
      </p:sp>
      <p:sp>
        <p:nvSpPr>
          <p:cNvPr id="15363" name="Oval 4"/>
          <p:cNvSpPr/>
          <p:nvPr/>
        </p:nvSpPr>
        <p:spPr>
          <a:xfrm>
            <a:off x="3851275" y="1844675"/>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b="1" dirty="0">
                <a:solidFill>
                  <a:schemeClr val="tx2"/>
                </a:solidFill>
                <a:latin typeface="Verdana" panose="020B0604030504040204" pitchFamily="34" charset="0"/>
                <a:ea typeface="宋体" panose="02010600030101010101" pitchFamily="2" charset="-122"/>
              </a:rPr>
              <a:t>M</a:t>
            </a:r>
            <a:r>
              <a:rPr lang="zh-CN" altLang="en-US" b="1" dirty="0">
                <a:solidFill>
                  <a:schemeClr val="tx2"/>
                </a:solidFill>
                <a:latin typeface="Verdana" panose="020B0604030504040204" pitchFamily="34" charset="0"/>
                <a:ea typeface="宋体" panose="02010600030101010101" pitchFamily="2" charset="-122"/>
              </a:rPr>
              <a:t>集团</a:t>
            </a:r>
          </a:p>
        </p:txBody>
      </p:sp>
      <p:sp>
        <p:nvSpPr>
          <p:cNvPr id="15364" name="Line 5"/>
          <p:cNvSpPr/>
          <p:nvPr/>
        </p:nvSpPr>
        <p:spPr>
          <a:xfrm flipH="1">
            <a:off x="3419475" y="2708275"/>
            <a:ext cx="576263" cy="720725"/>
          </a:xfrm>
          <a:prstGeom prst="line">
            <a:avLst/>
          </a:prstGeom>
          <a:ln w="9525" cap="flat" cmpd="sng">
            <a:solidFill>
              <a:schemeClr val="tx1"/>
            </a:solidFill>
            <a:prstDash val="solid"/>
            <a:round/>
            <a:headEnd type="none" w="med" len="med"/>
            <a:tailEnd type="triangle" w="med" len="med"/>
          </a:ln>
        </p:spPr>
      </p:sp>
      <p:sp>
        <p:nvSpPr>
          <p:cNvPr id="15365" name="Oval 6"/>
          <p:cNvSpPr/>
          <p:nvPr/>
        </p:nvSpPr>
        <p:spPr>
          <a:xfrm>
            <a:off x="2843213" y="3429000"/>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甲公司</a:t>
            </a:r>
          </a:p>
        </p:txBody>
      </p:sp>
      <p:sp>
        <p:nvSpPr>
          <p:cNvPr id="15366" name="Oval 8"/>
          <p:cNvSpPr/>
          <p:nvPr/>
        </p:nvSpPr>
        <p:spPr>
          <a:xfrm>
            <a:off x="5076825" y="335756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乙公</a:t>
            </a:r>
            <a:r>
              <a:rPr lang="zh-CN" altLang="en-US" b="1" dirty="0">
                <a:solidFill>
                  <a:schemeClr val="tx2"/>
                </a:solidFill>
                <a:latin typeface="Verdana" panose="020B0604030504040204" pitchFamily="34" charset="0"/>
                <a:ea typeface="宋体" panose="02010600030101010101" pitchFamily="2" charset="-122"/>
              </a:rPr>
              <a:t>司</a:t>
            </a:r>
          </a:p>
        </p:txBody>
      </p:sp>
      <p:sp>
        <p:nvSpPr>
          <p:cNvPr id="15367" name="Line 9"/>
          <p:cNvSpPr/>
          <p:nvPr/>
        </p:nvSpPr>
        <p:spPr>
          <a:xfrm>
            <a:off x="4643438" y="2708275"/>
            <a:ext cx="649287" cy="649288"/>
          </a:xfrm>
          <a:prstGeom prst="line">
            <a:avLst/>
          </a:prstGeom>
          <a:ln w="9525" cap="flat" cmpd="sng">
            <a:solidFill>
              <a:schemeClr val="tx1"/>
            </a:solidFill>
            <a:prstDash val="solid"/>
            <a:round/>
            <a:headEnd type="none" w="med" len="med"/>
            <a:tailEnd type="triangle" w="med" len="med"/>
          </a:ln>
        </p:spPr>
      </p:sp>
      <p:sp>
        <p:nvSpPr>
          <p:cNvPr id="15368" name="Line 10"/>
          <p:cNvSpPr/>
          <p:nvPr/>
        </p:nvSpPr>
        <p:spPr>
          <a:xfrm>
            <a:off x="3203575" y="4365625"/>
            <a:ext cx="0" cy="503238"/>
          </a:xfrm>
          <a:prstGeom prst="line">
            <a:avLst/>
          </a:prstGeom>
          <a:ln w="9525" cap="flat" cmpd="sng">
            <a:solidFill>
              <a:schemeClr val="tx1"/>
            </a:solidFill>
            <a:prstDash val="solid"/>
            <a:round/>
            <a:headEnd type="none" w="med" len="med"/>
            <a:tailEnd type="triangle" w="med" len="med"/>
          </a:ln>
        </p:spPr>
      </p:sp>
      <p:sp>
        <p:nvSpPr>
          <p:cNvPr id="15369" name="Oval 11"/>
          <p:cNvSpPr/>
          <p:nvPr/>
        </p:nvSpPr>
        <p:spPr>
          <a:xfrm>
            <a:off x="2771775" y="4868863"/>
            <a:ext cx="8636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b="1" dirty="0">
                <a:solidFill>
                  <a:srgbClr val="FF0000"/>
                </a:solidFill>
                <a:latin typeface="Verdana" panose="020B0604030504040204" pitchFamily="34" charset="0"/>
                <a:ea typeface="宋体" panose="02010600030101010101" pitchFamily="2" charset="-122"/>
              </a:rPr>
              <a:t>A</a:t>
            </a:r>
            <a:r>
              <a:rPr lang="zh-CN" altLang="en-US" b="1" dirty="0">
                <a:solidFill>
                  <a:srgbClr val="FF0000"/>
                </a:solidFill>
                <a:latin typeface="Verdana" panose="020B0604030504040204" pitchFamily="34" charset="0"/>
                <a:ea typeface="宋体" panose="02010600030101010101" pitchFamily="2" charset="-122"/>
              </a:rPr>
              <a:t>公司</a:t>
            </a:r>
          </a:p>
        </p:txBody>
      </p:sp>
      <p:sp>
        <p:nvSpPr>
          <p:cNvPr id="15370" name="Line 12"/>
          <p:cNvSpPr/>
          <p:nvPr/>
        </p:nvSpPr>
        <p:spPr>
          <a:xfrm flipV="1">
            <a:off x="3635375" y="4149725"/>
            <a:ext cx="1727200" cy="1152525"/>
          </a:xfrm>
          <a:prstGeom prst="line">
            <a:avLst/>
          </a:prstGeom>
          <a:ln w="9525" cap="flat" cmpd="sng">
            <a:solidFill>
              <a:schemeClr val="tx1"/>
            </a:solidFill>
            <a:prstDash val="solid"/>
            <a:round/>
            <a:headEnd type="none" w="med" len="med"/>
            <a:tailEnd type="triangle" w="med" len="med"/>
          </a:ln>
        </p:spPr>
      </p:sp>
      <p:sp>
        <p:nvSpPr>
          <p:cNvPr id="15371" name="Text Box 15"/>
          <p:cNvSpPr txBox="1"/>
          <p:nvPr/>
        </p:nvSpPr>
        <p:spPr>
          <a:xfrm>
            <a:off x="4513263" y="4895850"/>
            <a:ext cx="458787" cy="92075"/>
          </a:xfrm>
          <a:prstGeom prst="rect">
            <a:avLst/>
          </a:prstGeom>
          <a:noFill/>
          <a:ln w="9525">
            <a:noFill/>
          </a:ln>
        </p:spPr>
        <p:txBody>
          <a:bodyPr vert="eaVert" wrap="none" anchor="t">
            <a:spAutoFit/>
          </a:bodyPr>
          <a:lstStyle/>
          <a:p>
            <a:pPr lvl="0" indent="0"/>
            <a:endParaRPr lang="zh-CN" altLang="en-US" dirty="0">
              <a:latin typeface="Verdana" panose="020B0604030504040204" pitchFamily="34" charset="0"/>
              <a:ea typeface="宋体" panose="02010600030101010101" pitchFamily="2" charset="-122"/>
            </a:endParaRPr>
          </a:p>
        </p:txBody>
      </p:sp>
      <p:sp>
        <p:nvSpPr>
          <p:cNvPr id="15372" name="Text Box 16"/>
          <p:cNvSpPr txBox="1"/>
          <p:nvPr/>
        </p:nvSpPr>
        <p:spPr>
          <a:xfrm>
            <a:off x="4356100" y="4581525"/>
            <a:ext cx="4164013" cy="641350"/>
          </a:xfrm>
          <a:prstGeom prst="rect">
            <a:avLst/>
          </a:prstGeom>
          <a:noFill/>
          <a:ln w="9525">
            <a:noFill/>
          </a:ln>
        </p:spPr>
        <p:txBody>
          <a:bodyPr wrap="none" anchor="t">
            <a:spAutoFit/>
          </a:bodyPr>
          <a:lstStyle/>
          <a:p>
            <a:pPr lvl="0" indent="0"/>
            <a:r>
              <a:rPr lang="en-US" altLang="zh-CN" b="1" dirty="0">
                <a:solidFill>
                  <a:schemeClr val="tx2"/>
                </a:solidFill>
                <a:latin typeface="Verdana" panose="020B0604030504040204" pitchFamily="34" charset="0"/>
                <a:ea typeface="宋体" panose="02010600030101010101" pitchFamily="2" charset="-122"/>
              </a:rPr>
              <a:t>M</a:t>
            </a:r>
            <a:r>
              <a:rPr lang="zh-CN" altLang="en-US" b="1" dirty="0">
                <a:solidFill>
                  <a:schemeClr val="tx2"/>
                </a:solidFill>
                <a:latin typeface="Verdana" panose="020B0604030504040204" pitchFamily="34" charset="0"/>
                <a:ea typeface="宋体" panose="02010600030101010101" pitchFamily="2" charset="-122"/>
              </a:rPr>
              <a:t>集团将</a:t>
            </a:r>
            <a:r>
              <a:rPr lang="zh-CN" altLang="en-US" b="1" dirty="0">
                <a:solidFill>
                  <a:srgbClr val="FF0000"/>
                </a:solidFill>
                <a:latin typeface="Verdana" panose="020B0604030504040204" pitchFamily="34" charset="0"/>
                <a:ea typeface="宋体" panose="02010600030101010101" pitchFamily="2" charset="-122"/>
              </a:rPr>
              <a:t>甲公司拥有的</a:t>
            </a:r>
            <a:r>
              <a:rPr lang="en-US" altLang="zh-CN" b="1" dirty="0">
                <a:solidFill>
                  <a:srgbClr val="FF0000"/>
                </a:solidFill>
                <a:latin typeface="Verdana" panose="020B0604030504040204" pitchFamily="34" charset="0"/>
                <a:ea typeface="宋体" panose="02010600030101010101" pitchFamily="2" charset="-122"/>
              </a:rPr>
              <a:t>A</a:t>
            </a:r>
            <a:r>
              <a:rPr lang="zh-CN" altLang="en-US" b="1" dirty="0">
                <a:solidFill>
                  <a:srgbClr val="FF0000"/>
                </a:solidFill>
                <a:latin typeface="Verdana" panose="020B0604030504040204" pitchFamily="34" charset="0"/>
                <a:ea typeface="宋体" panose="02010600030101010101" pitchFamily="2" charset="-122"/>
              </a:rPr>
              <a:t>公司</a:t>
            </a:r>
            <a:r>
              <a:rPr lang="en-US" altLang="zh-CN" b="1" dirty="0">
                <a:solidFill>
                  <a:srgbClr val="FF0000"/>
                </a:solidFill>
                <a:latin typeface="Verdana" panose="020B0604030504040204" pitchFamily="34" charset="0"/>
                <a:ea typeface="宋体" panose="02010600030101010101" pitchFamily="2" charset="-122"/>
              </a:rPr>
              <a:t>50%</a:t>
            </a:r>
            <a:r>
              <a:rPr lang="zh-CN" altLang="en-US" b="1" dirty="0">
                <a:solidFill>
                  <a:srgbClr val="FF0000"/>
                </a:solidFill>
                <a:latin typeface="Verdana" panose="020B0604030504040204" pitchFamily="34" charset="0"/>
                <a:ea typeface="宋体" panose="02010600030101010101" pitchFamily="2" charset="-122"/>
              </a:rPr>
              <a:t>股权</a:t>
            </a:r>
          </a:p>
          <a:p>
            <a:pPr lvl="0" indent="0"/>
            <a:r>
              <a:rPr lang="zh-CN" altLang="en-US" b="1" dirty="0">
                <a:solidFill>
                  <a:srgbClr val="FF0000"/>
                </a:solidFill>
                <a:latin typeface="Verdana" panose="020B0604030504040204" pitchFamily="34" charset="0"/>
                <a:ea typeface="宋体" panose="02010600030101010101" pitchFamily="2" charset="-122"/>
              </a:rPr>
              <a:t>划转到乙公司</a:t>
            </a:r>
          </a:p>
        </p:txBody>
      </p:sp>
      <p:sp>
        <p:nvSpPr>
          <p:cNvPr id="15373" name="Text Box 17"/>
          <p:cNvSpPr txBox="1"/>
          <p:nvPr/>
        </p:nvSpPr>
        <p:spPr>
          <a:xfrm>
            <a:off x="2987675" y="2636838"/>
            <a:ext cx="868363" cy="366712"/>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
        <p:nvSpPr>
          <p:cNvPr id="15374" name="Text Box 19"/>
          <p:cNvSpPr txBox="1"/>
          <p:nvPr/>
        </p:nvSpPr>
        <p:spPr>
          <a:xfrm>
            <a:off x="4984750" y="2651125"/>
            <a:ext cx="868363"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宋体" panose="02010600030101010101" pitchFamily="2" charset="-122"/>
              </a:rPr>
              <a:t>100%</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468313" y="404813"/>
            <a:ext cx="8001000" cy="1216025"/>
          </a:xfrm>
        </p:spPr>
        <p:txBody>
          <a:bodyPr wrap="square" lIns="91440" tIns="45720" rIns="91440" bIns="45720" anchor="b"/>
          <a:lstStyle/>
          <a:p>
            <a:r>
              <a:rPr lang="zh-CN" altLang="en-US" sz="2400" b="1" dirty="0"/>
              <a:t>因同时满足不视同接受捐赠的条件，因此乙公司可不视为接受捐赠，甲公司不按捐赠支出进行税务处理。</a:t>
            </a:r>
          </a:p>
        </p:txBody>
      </p:sp>
      <p:sp>
        <p:nvSpPr>
          <p:cNvPr id="16386" name="Rectangle 3"/>
          <p:cNvSpPr>
            <a:spLocks noGrp="1"/>
          </p:cNvSpPr>
          <p:nvPr>
            <p:ph idx="1"/>
          </p:nvPr>
        </p:nvSpPr>
        <p:spPr/>
        <p:txBody>
          <a:bodyPr wrap="square" lIns="91440" tIns="45720" rIns="91440" bIns="45720" anchor="t"/>
          <a:lstStyle/>
          <a:p>
            <a:pPr>
              <a:lnSpc>
                <a:spcPct val="80000"/>
              </a:lnSpc>
              <a:buNone/>
            </a:pPr>
            <a:r>
              <a:rPr lang="zh-CN" altLang="en-US" sz="2400" b="1" dirty="0">
                <a:solidFill>
                  <a:srgbClr val="FF0000"/>
                </a:solidFill>
              </a:rPr>
              <a:t>集团</a:t>
            </a:r>
            <a:r>
              <a:rPr lang="zh-CN" altLang="en-US" sz="2400" b="1" dirty="0"/>
              <a:t>的会计处理：</a:t>
            </a:r>
          </a:p>
          <a:p>
            <a:pPr>
              <a:lnSpc>
                <a:spcPct val="80000"/>
              </a:lnSpc>
              <a:buNone/>
            </a:pPr>
            <a:r>
              <a:rPr lang="zh-CN" altLang="en-US" sz="2400" b="1" dirty="0"/>
              <a:t>借：长期股权投资</a:t>
            </a:r>
            <a:r>
              <a:rPr lang="en-US" altLang="zh-CN" sz="2400" b="1" dirty="0"/>
              <a:t>—</a:t>
            </a:r>
            <a:r>
              <a:rPr lang="zh-CN" altLang="en-US" sz="2400" b="1" dirty="0"/>
              <a:t>乙公司        </a:t>
            </a:r>
            <a:r>
              <a:rPr lang="en-US" altLang="zh-CN" sz="2400" b="1" dirty="0"/>
              <a:t>1000</a:t>
            </a:r>
            <a:r>
              <a:rPr lang="zh-CN" altLang="en-US" sz="2400" b="1" dirty="0"/>
              <a:t>万元，</a:t>
            </a:r>
          </a:p>
          <a:p>
            <a:pPr>
              <a:lnSpc>
                <a:spcPct val="80000"/>
              </a:lnSpc>
              <a:buNone/>
            </a:pPr>
            <a:r>
              <a:rPr lang="zh-CN" altLang="en-US" sz="2400" b="1" dirty="0"/>
              <a:t>      贷：长期股权投资</a:t>
            </a:r>
            <a:r>
              <a:rPr lang="en-US" altLang="zh-CN" sz="2400" b="1" dirty="0"/>
              <a:t>—</a:t>
            </a:r>
            <a:r>
              <a:rPr lang="zh-CN" altLang="en-US" sz="2400" b="1" dirty="0"/>
              <a:t>甲公司  </a:t>
            </a:r>
            <a:r>
              <a:rPr lang="en-US" altLang="zh-CN" sz="2400" b="1" dirty="0"/>
              <a:t>1000</a:t>
            </a:r>
            <a:r>
              <a:rPr lang="zh-CN" altLang="en-US" sz="2400" b="1" dirty="0"/>
              <a:t>万元；</a:t>
            </a:r>
          </a:p>
          <a:p>
            <a:pPr>
              <a:lnSpc>
                <a:spcPct val="80000"/>
              </a:lnSpc>
              <a:buNone/>
            </a:pPr>
            <a:endParaRPr lang="zh-CN" altLang="en-US" sz="2400" b="1" dirty="0"/>
          </a:p>
          <a:p>
            <a:pPr>
              <a:lnSpc>
                <a:spcPct val="80000"/>
              </a:lnSpc>
              <a:buNone/>
            </a:pPr>
            <a:r>
              <a:rPr lang="zh-CN" altLang="en-US" sz="2400" b="1" dirty="0">
                <a:solidFill>
                  <a:srgbClr val="FF0000"/>
                </a:solidFill>
              </a:rPr>
              <a:t>划出资产的甲公司</a:t>
            </a:r>
            <a:r>
              <a:rPr lang="zh-CN" altLang="en-US" sz="2400" b="1" dirty="0"/>
              <a:t>会计处理：</a:t>
            </a:r>
          </a:p>
          <a:p>
            <a:pPr>
              <a:lnSpc>
                <a:spcPct val="80000"/>
              </a:lnSpc>
              <a:buNone/>
            </a:pPr>
            <a:r>
              <a:rPr lang="zh-CN" altLang="en-US" sz="2400" b="1" dirty="0"/>
              <a:t> 借：</a:t>
            </a:r>
            <a:r>
              <a:rPr lang="zh-CN" altLang="en-US" sz="2400" b="1" dirty="0">
                <a:solidFill>
                  <a:srgbClr val="0000FF"/>
                </a:solidFill>
              </a:rPr>
              <a:t>资本公积</a:t>
            </a:r>
            <a:r>
              <a:rPr lang="zh-CN" altLang="en-US" sz="2400" b="1" dirty="0"/>
              <a:t>                         </a:t>
            </a:r>
            <a:r>
              <a:rPr lang="en-US" altLang="zh-CN" sz="2400" b="1" dirty="0"/>
              <a:t>1000</a:t>
            </a:r>
            <a:r>
              <a:rPr lang="zh-CN" altLang="en-US" sz="2400" b="1" dirty="0"/>
              <a:t>万元</a:t>
            </a:r>
          </a:p>
          <a:p>
            <a:pPr>
              <a:lnSpc>
                <a:spcPct val="80000"/>
              </a:lnSpc>
              <a:buNone/>
            </a:pPr>
            <a:r>
              <a:rPr lang="zh-CN" altLang="en-US" sz="2400" b="1" dirty="0"/>
              <a:t>       贷：长期股权投资</a:t>
            </a:r>
            <a:r>
              <a:rPr lang="en-US" altLang="zh-CN" sz="2400" b="1" dirty="0"/>
              <a:t>—A</a:t>
            </a:r>
            <a:r>
              <a:rPr lang="zh-CN" altLang="en-US" sz="2400" b="1" dirty="0"/>
              <a:t>公司  </a:t>
            </a:r>
            <a:r>
              <a:rPr lang="en-US" altLang="zh-CN" sz="2400" b="1" dirty="0"/>
              <a:t>1000</a:t>
            </a:r>
            <a:r>
              <a:rPr lang="zh-CN" altLang="en-US" sz="2400" b="1" dirty="0"/>
              <a:t>万元</a:t>
            </a:r>
          </a:p>
          <a:p>
            <a:pPr>
              <a:lnSpc>
                <a:spcPct val="80000"/>
              </a:lnSpc>
              <a:buNone/>
            </a:pPr>
            <a:endParaRPr lang="zh-CN" altLang="en-US" sz="2400" b="1" dirty="0"/>
          </a:p>
          <a:p>
            <a:pPr>
              <a:lnSpc>
                <a:spcPct val="80000"/>
              </a:lnSpc>
              <a:buNone/>
            </a:pPr>
            <a:r>
              <a:rPr lang="zh-CN" altLang="en-US" sz="2400" b="1" dirty="0">
                <a:solidFill>
                  <a:srgbClr val="FF0000"/>
                </a:solidFill>
              </a:rPr>
              <a:t>划入资产的乙公司</a:t>
            </a:r>
            <a:r>
              <a:rPr lang="zh-CN" altLang="en-US" sz="2400" b="1" dirty="0"/>
              <a:t>会计处理：</a:t>
            </a:r>
          </a:p>
          <a:p>
            <a:pPr>
              <a:lnSpc>
                <a:spcPct val="80000"/>
              </a:lnSpc>
              <a:buNone/>
            </a:pPr>
            <a:r>
              <a:rPr lang="zh-CN" altLang="en-US" sz="2400" b="1" dirty="0"/>
              <a:t>借：长期股权投资</a:t>
            </a:r>
            <a:r>
              <a:rPr lang="en-US" altLang="zh-CN" sz="2400" b="1" dirty="0"/>
              <a:t>—A</a:t>
            </a:r>
            <a:r>
              <a:rPr lang="zh-CN" altLang="en-US" sz="2400" b="1" dirty="0"/>
              <a:t>公司         </a:t>
            </a:r>
            <a:r>
              <a:rPr lang="en-US" altLang="zh-CN" sz="2400" b="1" dirty="0"/>
              <a:t>1000</a:t>
            </a:r>
            <a:r>
              <a:rPr lang="zh-CN" altLang="en-US" sz="2400" b="1" dirty="0"/>
              <a:t>万元</a:t>
            </a:r>
          </a:p>
          <a:p>
            <a:pPr>
              <a:lnSpc>
                <a:spcPct val="80000"/>
              </a:lnSpc>
              <a:buNone/>
            </a:pPr>
            <a:r>
              <a:rPr lang="zh-CN" altLang="en-US" sz="2400" b="1" dirty="0"/>
              <a:t>      贷：</a:t>
            </a:r>
            <a:r>
              <a:rPr lang="zh-CN" altLang="en-US" sz="2400" b="1" dirty="0">
                <a:solidFill>
                  <a:srgbClr val="FF0000"/>
                </a:solidFill>
              </a:rPr>
              <a:t>资本公积</a:t>
            </a:r>
            <a:r>
              <a:rPr lang="zh-CN" altLang="en-US" sz="2400" b="1" dirty="0"/>
              <a:t>                    </a:t>
            </a:r>
            <a:r>
              <a:rPr lang="en-US" altLang="zh-CN" sz="2400" b="1" dirty="0"/>
              <a:t>1000</a:t>
            </a:r>
            <a:r>
              <a:rPr lang="zh-CN" altLang="en-US" sz="2400" b="1" dirty="0"/>
              <a:t>万元</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wrap="square" lIns="91440" tIns="45720" rIns="91440" bIns="45720" anchor="b"/>
          <a:lstStyle/>
          <a:p>
            <a:r>
              <a:rPr lang="en-US" altLang="zh-CN" b="1" dirty="0">
                <a:sym typeface="+mn-ea"/>
              </a:rPr>
              <a:t>  </a:t>
            </a:r>
            <a:r>
              <a:rPr lang="zh-CN" altLang="en-US" b="1" dirty="0">
                <a:sym typeface="+mn-ea"/>
              </a:rPr>
              <a:t>从国资到民营都可以</a:t>
            </a:r>
            <a:endParaRPr lang="zh-CN" altLang="en-US" dirty="0"/>
          </a:p>
        </p:txBody>
      </p:sp>
      <p:sp>
        <p:nvSpPr>
          <p:cNvPr id="17410" name="Rectangle 3"/>
          <p:cNvSpPr>
            <a:spLocks noGrp="1"/>
          </p:cNvSpPr>
          <p:nvPr>
            <p:ph idx="1"/>
          </p:nvPr>
        </p:nvSpPr>
        <p:spPr>
          <a:xfrm>
            <a:off x="629285" y="1472565"/>
            <a:ext cx="7886700" cy="4436745"/>
          </a:xfrm>
        </p:spPr>
        <p:txBody>
          <a:bodyPr wrap="square" lIns="91440" tIns="45720" rIns="91440" bIns="45720" anchor="t">
            <a:normAutofit/>
          </a:bodyPr>
          <a:lstStyle/>
          <a:p>
            <a:pPr>
              <a:lnSpc>
                <a:spcPct val="80000"/>
              </a:lnSpc>
              <a:buNone/>
            </a:pPr>
            <a:r>
              <a:rPr lang="zh-CN" altLang="en-US" sz="2400" b="1" dirty="0"/>
              <a:t>     </a:t>
            </a:r>
          </a:p>
          <a:p>
            <a:pPr>
              <a:lnSpc>
                <a:spcPct val="80000"/>
              </a:lnSpc>
              <a:buNone/>
            </a:pPr>
            <a:r>
              <a:rPr lang="zh-CN" altLang="en-US" sz="2000" b="1" dirty="0"/>
              <a:t>    关于促进企业重组有关企业所得税处理问题的通知</a:t>
            </a:r>
          </a:p>
          <a:p>
            <a:pPr>
              <a:lnSpc>
                <a:spcPct val="80000"/>
              </a:lnSpc>
              <a:buNone/>
            </a:pPr>
            <a:r>
              <a:rPr lang="zh-CN" altLang="en-US" sz="2000" b="1" dirty="0"/>
              <a:t>     财税</a:t>
            </a:r>
            <a:r>
              <a:rPr lang="en-US" altLang="zh-CN" sz="2000" b="1" dirty="0"/>
              <a:t>〔2014〕109</a:t>
            </a:r>
            <a:r>
              <a:rPr lang="zh-CN" altLang="en-US" sz="2000" b="1" dirty="0"/>
              <a:t>号</a:t>
            </a:r>
          </a:p>
          <a:p>
            <a:pPr>
              <a:lnSpc>
                <a:spcPct val="80000"/>
              </a:lnSpc>
              <a:buNone/>
            </a:pPr>
            <a:r>
              <a:rPr lang="zh-CN" altLang="en-US" sz="2000" b="1" dirty="0"/>
              <a:t>      三、关于股权、资产划转</a:t>
            </a:r>
          </a:p>
          <a:p>
            <a:pPr>
              <a:lnSpc>
                <a:spcPct val="80000"/>
              </a:lnSpc>
              <a:buNone/>
            </a:pPr>
            <a:r>
              <a:rPr lang="zh-CN" altLang="en-US" sz="2000" b="1" dirty="0"/>
              <a:t>  </a:t>
            </a:r>
            <a:r>
              <a:rPr sz="2000" b="1" dirty="0"/>
              <a:t>对100%直接控制的居民企业之间，以及受同一或相同多家居民企业100%直接控制的居民企业之间按账面净值划转股权或资产，凡具有合理商业目的、不以减少、免除或者推迟缴纳税款为主要目的，股权或资产划转后连续12个月内不改变被划转股权或资产原来实质性经营活动，且划出方企业和划入方企业均未在会计上确认损益的，可以选择按以下规定进行特殊性税务处理：</a:t>
            </a:r>
          </a:p>
          <a:p>
            <a:pPr>
              <a:lnSpc>
                <a:spcPct val="80000"/>
              </a:lnSpc>
              <a:buNone/>
            </a:pPr>
            <a:r>
              <a:rPr sz="2000" b="1" dirty="0"/>
              <a:t>1、划出方企业和划入方企业均不确认所得。</a:t>
            </a:r>
          </a:p>
          <a:p>
            <a:pPr>
              <a:lnSpc>
                <a:spcPct val="80000"/>
              </a:lnSpc>
              <a:buNone/>
            </a:pPr>
            <a:r>
              <a:rPr sz="2000" b="1" dirty="0"/>
              <a:t>2、划入方企业取得被划转股权或资产的计税基础，以被划转股权或资产的原账面净值确定。</a:t>
            </a:r>
          </a:p>
          <a:p>
            <a:pPr>
              <a:lnSpc>
                <a:spcPct val="80000"/>
              </a:lnSpc>
              <a:buNone/>
            </a:pPr>
            <a:r>
              <a:rPr sz="2000" b="1" dirty="0"/>
              <a:t>3、划入方企业取得的被划转资产，应按其原账面净值计算折旧扣除。</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  </a:t>
            </a:r>
            <a:r>
              <a:rPr lang="zh-CN" altLang="en-US" b="1" dirty="0">
                <a:sym typeface="+mn-ea"/>
              </a:rPr>
              <a:t>从国资到民营都可以</a:t>
            </a:r>
            <a:endParaRPr lang="zh-CN" altLang="en-US"/>
          </a:p>
        </p:txBody>
      </p:sp>
      <p:sp>
        <p:nvSpPr>
          <p:cNvPr id="3" name="内容占位符 2"/>
          <p:cNvSpPr>
            <a:spLocks noGrp="1"/>
          </p:cNvSpPr>
          <p:nvPr>
            <p:ph idx="1"/>
          </p:nvPr>
        </p:nvSpPr>
        <p:spPr/>
        <p:txBody>
          <a:bodyPr/>
          <a:lstStyle/>
          <a:p>
            <a:r>
              <a:rPr lang="zh-CN" altLang="en-US" sz="2800" b="1">
                <a:sym typeface="+mn-ea"/>
              </a:rPr>
              <a:t>国家税务总局关于资产（股权）划转企业所得税征管问题的公告</a:t>
            </a:r>
            <a:endParaRPr lang="zh-CN" altLang="en-US" sz="2800" b="1"/>
          </a:p>
          <a:p>
            <a:r>
              <a:rPr lang="zh-CN" altLang="en-US" sz="2800" b="1">
                <a:sym typeface="+mn-ea"/>
              </a:rPr>
              <a:t>国家税务总局公告2015年第40号  </a:t>
            </a:r>
            <a:endParaRPr lang="zh-CN" altLang="en-US" sz="2800" b="1"/>
          </a:p>
          <a:p>
            <a:r>
              <a:rPr lang="zh-CN" altLang="en-US" sz="2800" b="1"/>
              <a:t>（四）受同一或相同多家母公司</a:t>
            </a:r>
            <a:r>
              <a:rPr lang="zh-CN" altLang="en-US" sz="2800" b="1">
                <a:solidFill>
                  <a:srgbClr val="FF0000"/>
                </a:solidFill>
              </a:rPr>
              <a:t>100%直接控制的</a:t>
            </a:r>
            <a:r>
              <a:rPr lang="zh-CN" altLang="en-US" sz="2800" b="1"/>
              <a:t>子公司之间，在母公司主导下，一家子公司向另一家子公司按账面净值划转其持有的股权或资产，划出方没有获得任何股权或非股权支付。</a:t>
            </a:r>
          </a:p>
          <a:p>
            <a:r>
              <a:rPr lang="zh-CN" altLang="en-US" sz="2800" b="1">
                <a:solidFill>
                  <a:srgbClr val="FF0000"/>
                </a:solidFill>
              </a:rPr>
              <a:t>划出方按冲减所有者权益处理，划入方按接受投资处理</a:t>
            </a:r>
            <a:r>
              <a:rPr lang="zh-CN" altLang="en-US" sz="2800">
                <a:solidFill>
                  <a:srgbClr val="FF000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33123" name="Rectangle 3"/>
          <p:cNvSpPr>
            <a:spLocks noGrp="1" noChangeArrowheads="1"/>
          </p:cNvSpPr>
          <p:nvPr>
            <p:ph idx="1"/>
          </p:nvPr>
        </p:nvSpPr>
        <p:spPr/>
        <p:txBody>
          <a:bodyPr vert="horz" wrap="square" lIns="0" tIns="0" rIns="0" bIns="0" numCol="1" anchor="t" anchorCtr="0" compatLnSpc="1">
            <a:normAutofit lnSpcReduction="10000"/>
          </a:bodyPr>
          <a:lstStyle/>
          <a:p>
            <a:pPr marL="180975" marR="0" lvl="0" indent="-180975" algn="l" defTabSz="914400" rtl="0" eaLnBrk="0" fontAlgn="base" latinLnBrk="0" hangingPunct="0">
              <a:lnSpc>
                <a:spcPct val="90000"/>
              </a:lnSpc>
              <a:spcBef>
                <a:spcPct val="0"/>
              </a:spcBef>
              <a:spcAft>
                <a:spcPct val="40000"/>
              </a:spcAft>
              <a:buClrTx/>
              <a:buSzTx/>
              <a:buFont typeface="Wingdings" panose="05000000000000000000" pitchFamily="2" charset="2"/>
              <a:buNone/>
              <a:defRPr/>
            </a:pPr>
            <a:r>
              <a:rPr kumimoji="0" lang="zh-CN" alt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   </a:t>
            </a:r>
            <a:r>
              <a:rPr kumimoji="0" lang="zh-CN" altLang="en-US"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国税函（</a:t>
            </a:r>
            <a:r>
              <a:rPr kumimoji="0" lang="zh-CN" altLang="zh-CN"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2010</a:t>
            </a:r>
            <a:r>
              <a:rPr kumimoji="0" lang="zh-CN" altLang="en-US"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zh-CN"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79</a:t>
            </a:r>
            <a:r>
              <a:rPr kumimoji="0" lang="zh-CN" altLang="en-US"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号</a:t>
            </a:r>
            <a:r>
              <a:rPr kumimoji="0" lang="zh-CN"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国家税务总局关于贯彻落实企业所得税法若干税收问题的通知</a:t>
            </a:r>
            <a:r>
              <a:rPr kumimoji="0" lang="zh-CN"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endPar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endParaRPr>
          </a:p>
          <a:p>
            <a:pPr marL="180975" marR="0" lvl="0" indent="-180975" algn="l" defTabSz="914400" rtl="0" eaLnBrk="0" fontAlgn="base" latinLnBrk="0" hangingPunct="0">
              <a:lnSpc>
                <a:spcPct val="90000"/>
              </a:lnSpc>
              <a:spcBef>
                <a:spcPct val="0"/>
              </a:spcBef>
              <a:spcAft>
                <a:spcPct val="40000"/>
              </a:spcAft>
              <a:buClrTx/>
              <a:buSzTx/>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   三、关于股权转让所得确认和计算问题</a:t>
            </a:r>
            <a:b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b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　　企业转让股权收入，应于转让协议生效、且完成股权变更手续时，确认收入的实现。转让股权收入</a:t>
            </a:r>
            <a:r>
              <a:rPr kumimoji="0" lang="zh-CN" altLang="en-US"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mn-lt"/>
                <a:ea typeface="宋体" panose="02010600030101010101" pitchFamily="2" charset="-122"/>
                <a:cs typeface="+mn-cs"/>
              </a:rPr>
              <a:t>扣除为取得该股权所发生的成本</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后，为股权转让所得。</a:t>
            </a:r>
          </a:p>
          <a:p>
            <a:pPr marL="180975" marR="0" lvl="0" indent="-180975" algn="l" defTabSz="914400" rtl="0" eaLnBrk="0" fontAlgn="base" latinLnBrk="0" hangingPunct="0">
              <a:lnSpc>
                <a:spcPct val="90000"/>
              </a:lnSpc>
              <a:spcBef>
                <a:spcPct val="0"/>
              </a:spcBef>
              <a:spcAft>
                <a:spcPct val="40000"/>
              </a:spcAft>
              <a:buClrTx/>
              <a:buSzTx/>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   企业在计算股权转让所得时，不得扣除被投资企业未分配利润等股东</a:t>
            </a:r>
            <a:r>
              <a:rPr kumimoji="0" lang="zh-CN" altLang="en-US" sz="2800" b="1" i="0" u="none" strike="noStrike" kern="0" cap="none" spc="0" normalizeH="0" baseline="0" noProof="0" smtClean="0">
                <a:ln>
                  <a:noFill/>
                </a:ln>
                <a:solidFill>
                  <a:srgbClr val="FF5050"/>
                </a:solidFill>
                <a:effectLst>
                  <a:outerShdw blurRad="38100" dist="38100" dir="2700000" algn="tl">
                    <a:srgbClr val="C0C0C0"/>
                  </a:outerShdw>
                </a:effectLst>
                <a:uLnTx/>
                <a:uFillTx/>
                <a:latin typeface="+mn-lt"/>
                <a:ea typeface="宋体" panose="02010600030101010101" pitchFamily="2" charset="-122"/>
                <a:cs typeface="+mn-cs"/>
              </a:rPr>
              <a:t>留存收益</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中按该项</a:t>
            </a:r>
            <a:r>
              <a:rPr kumimoji="0" lang="zh-CN" altLang="en-US" sz="28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宋体" panose="02010600030101010101" pitchFamily="2" charset="-122"/>
                <a:cs typeface="+mn-cs"/>
              </a:rPr>
              <a:t>股权所可能分配的金额。</a:t>
            </a:r>
            <a:br>
              <a:rPr kumimoji="0" lang="zh-CN" altLang="en-US" sz="28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宋体" panose="02010600030101010101" pitchFamily="2" charset="-122"/>
                <a:cs typeface="+mn-cs"/>
              </a:rPr>
            </a:br>
            <a:endParaRPr kumimoji="0" lang="zh-CN" altLang="en-US" sz="28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宋体" panose="02010600030101010101" pitchFamily="2" charset="-122"/>
              <a:cs typeface="+mn-c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wrap="square" lIns="91440" tIns="45720" rIns="91440" bIns="45720" anchor="b">
            <a:noAutofit/>
          </a:bodyPr>
          <a:lstStyle/>
          <a:p>
            <a:r>
              <a:rPr lang="zh-CN" altLang="zh-CN" sz="3200" b="1"/>
              <a:t>如果甲和乙不是同一控制下，如何处理？</a:t>
            </a:r>
            <a:endParaRPr lang="zh-CN" altLang="zh-CN" sz="3200" b="1" dirty="0"/>
          </a:p>
        </p:txBody>
      </p:sp>
      <p:sp>
        <p:nvSpPr>
          <p:cNvPr id="20482" name="Rectangle 3"/>
          <p:cNvSpPr>
            <a:spLocks noGrp="1"/>
          </p:cNvSpPr>
          <p:nvPr>
            <p:ph idx="1"/>
          </p:nvPr>
        </p:nvSpPr>
        <p:spPr/>
        <p:txBody>
          <a:bodyPr wrap="square" lIns="91440" tIns="45720" rIns="91440" bIns="45720" anchor="t"/>
          <a:lstStyle/>
          <a:p>
            <a:endParaRPr lang="zh-CN" altLang="en-US" dirty="0"/>
          </a:p>
        </p:txBody>
      </p:sp>
      <p:sp>
        <p:nvSpPr>
          <p:cNvPr id="20483" name="Oval 4"/>
          <p:cNvSpPr/>
          <p:nvPr/>
        </p:nvSpPr>
        <p:spPr>
          <a:xfrm>
            <a:off x="3851275" y="1844675"/>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b="1">
                <a:solidFill>
                  <a:schemeClr val="tx2"/>
                </a:solidFill>
                <a:latin typeface="Verdana" panose="020B0604030504040204" pitchFamily="34" charset="0"/>
                <a:ea typeface="宋体" panose="02010600030101010101" pitchFamily="2" charset="-122"/>
              </a:rPr>
              <a:t>M</a:t>
            </a:r>
            <a:r>
              <a:rPr lang="zh-CN" altLang="en-US" b="1" dirty="0">
                <a:solidFill>
                  <a:schemeClr val="tx2"/>
                </a:solidFill>
                <a:latin typeface="Verdana" panose="020B0604030504040204" pitchFamily="34" charset="0"/>
                <a:ea typeface="宋体" panose="02010600030101010101" pitchFamily="2" charset="-122"/>
              </a:rPr>
              <a:t>集团</a:t>
            </a:r>
          </a:p>
        </p:txBody>
      </p:sp>
      <p:sp>
        <p:nvSpPr>
          <p:cNvPr id="20484" name="Line 5"/>
          <p:cNvSpPr/>
          <p:nvPr/>
        </p:nvSpPr>
        <p:spPr>
          <a:xfrm flipH="1">
            <a:off x="3419475" y="2708275"/>
            <a:ext cx="576263" cy="720725"/>
          </a:xfrm>
          <a:prstGeom prst="line">
            <a:avLst/>
          </a:prstGeom>
          <a:ln w="9525" cap="flat" cmpd="sng">
            <a:solidFill>
              <a:schemeClr val="tx1"/>
            </a:solidFill>
            <a:prstDash val="solid"/>
            <a:round/>
            <a:headEnd type="none" w="med" len="med"/>
            <a:tailEnd type="triangle" w="med" len="med"/>
          </a:ln>
        </p:spPr>
      </p:sp>
      <p:sp>
        <p:nvSpPr>
          <p:cNvPr id="20485" name="Oval 6"/>
          <p:cNvSpPr/>
          <p:nvPr/>
        </p:nvSpPr>
        <p:spPr>
          <a:xfrm>
            <a:off x="2843213" y="3429000"/>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甲公司</a:t>
            </a:r>
          </a:p>
        </p:txBody>
      </p:sp>
      <p:sp>
        <p:nvSpPr>
          <p:cNvPr id="20486" name="Oval 8"/>
          <p:cNvSpPr/>
          <p:nvPr/>
        </p:nvSpPr>
        <p:spPr>
          <a:xfrm>
            <a:off x="5076825" y="335756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乙公</a:t>
            </a:r>
            <a:r>
              <a:rPr lang="zh-CN" altLang="en-US" b="1" dirty="0">
                <a:solidFill>
                  <a:schemeClr val="tx2"/>
                </a:solidFill>
                <a:latin typeface="Verdana" panose="020B0604030504040204" pitchFamily="34" charset="0"/>
                <a:ea typeface="宋体" panose="02010600030101010101" pitchFamily="2" charset="-122"/>
              </a:rPr>
              <a:t>司</a:t>
            </a:r>
          </a:p>
        </p:txBody>
      </p:sp>
      <p:sp>
        <p:nvSpPr>
          <p:cNvPr id="20487" name="Line 10"/>
          <p:cNvSpPr/>
          <p:nvPr/>
        </p:nvSpPr>
        <p:spPr>
          <a:xfrm>
            <a:off x="3203575" y="4365625"/>
            <a:ext cx="0" cy="503238"/>
          </a:xfrm>
          <a:prstGeom prst="line">
            <a:avLst/>
          </a:prstGeom>
          <a:ln w="9525" cap="flat" cmpd="sng">
            <a:solidFill>
              <a:schemeClr val="tx1"/>
            </a:solidFill>
            <a:prstDash val="solid"/>
            <a:round/>
            <a:headEnd type="none" w="med" len="med"/>
            <a:tailEnd type="triangle" w="med" len="med"/>
          </a:ln>
        </p:spPr>
      </p:sp>
      <p:sp>
        <p:nvSpPr>
          <p:cNvPr id="20488" name="Oval 11"/>
          <p:cNvSpPr/>
          <p:nvPr/>
        </p:nvSpPr>
        <p:spPr>
          <a:xfrm>
            <a:off x="2771775" y="4868863"/>
            <a:ext cx="8636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en-US" altLang="zh-CN" b="1">
                <a:solidFill>
                  <a:srgbClr val="FF0000"/>
                </a:solidFill>
                <a:latin typeface="Verdana" panose="020B0604030504040204" pitchFamily="34" charset="0"/>
                <a:ea typeface="宋体" panose="02010600030101010101" pitchFamily="2" charset="-122"/>
              </a:rPr>
              <a:t>A</a:t>
            </a:r>
            <a:r>
              <a:rPr lang="zh-CN" altLang="en-US" b="1" dirty="0">
                <a:solidFill>
                  <a:srgbClr val="FF0000"/>
                </a:solidFill>
                <a:latin typeface="Verdana" panose="020B0604030504040204" pitchFamily="34" charset="0"/>
                <a:ea typeface="宋体" panose="02010600030101010101" pitchFamily="2" charset="-122"/>
              </a:rPr>
              <a:t>公司</a:t>
            </a:r>
          </a:p>
        </p:txBody>
      </p:sp>
      <p:sp>
        <p:nvSpPr>
          <p:cNvPr id="20489" name="Line 12"/>
          <p:cNvSpPr/>
          <p:nvPr/>
        </p:nvSpPr>
        <p:spPr>
          <a:xfrm flipV="1">
            <a:off x="3635375" y="4149725"/>
            <a:ext cx="1727200" cy="1152525"/>
          </a:xfrm>
          <a:prstGeom prst="line">
            <a:avLst/>
          </a:prstGeom>
          <a:ln w="9525" cap="flat" cmpd="sng">
            <a:solidFill>
              <a:schemeClr val="tx1"/>
            </a:solidFill>
            <a:prstDash val="solid"/>
            <a:round/>
            <a:headEnd type="none" w="med" len="med"/>
            <a:tailEnd type="triangle" w="med" len="med"/>
          </a:ln>
        </p:spPr>
      </p:sp>
      <p:sp>
        <p:nvSpPr>
          <p:cNvPr id="20490" name="Text Box 15"/>
          <p:cNvSpPr txBox="1"/>
          <p:nvPr/>
        </p:nvSpPr>
        <p:spPr>
          <a:xfrm>
            <a:off x="4513263" y="4895850"/>
            <a:ext cx="458787" cy="92075"/>
          </a:xfrm>
          <a:prstGeom prst="rect">
            <a:avLst/>
          </a:prstGeom>
          <a:noFill/>
          <a:ln w="9525">
            <a:noFill/>
          </a:ln>
        </p:spPr>
        <p:txBody>
          <a:bodyPr vert="eaVert" wrap="none" anchor="t">
            <a:spAutoFit/>
          </a:bodyPr>
          <a:lstStyle/>
          <a:p>
            <a:pPr lvl="0" indent="0"/>
            <a:endParaRPr lang="zh-CN" altLang="en-US" dirty="0">
              <a:latin typeface="Verdana" panose="020B0604030504040204" pitchFamily="34" charset="0"/>
              <a:ea typeface="宋体" panose="02010600030101010101" pitchFamily="2" charset="-122"/>
            </a:endParaRPr>
          </a:p>
        </p:txBody>
      </p:sp>
      <p:sp>
        <p:nvSpPr>
          <p:cNvPr id="20491" name="Text Box 16"/>
          <p:cNvSpPr txBox="1"/>
          <p:nvPr/>
        </p:nvSpPr>
        <p:spPr>
          <a:xfrm>
            <a:off x="4356100" y="4581525"/>
            <a:ext cx="4164013" cy="641350"/>
          </a:xfrm>
          <a:prstGeom prst="rect">
            <a:avLst/>
          </a:prstGeom>
          <a:noFill/>
          <a:ln w="9525">
            <a:noFill/>
          </a:ln>
        </p:spPr>
        <p:txBody>
          <a:bodyPr wrap="none" anchor="t">
            <a:spAutoFit/>
          </a:bodyPr>
          <a:lstStyle/>
          <a:p>
            <a:pPr lvl="0" indent="0"/>
            <a:r>
              <a:rPr lang="en-US" altLang="zh-CN" b="1">
                <a:solidFill>
                  <a:schemeClr val="tx2"/>
                </a:solidFill>
                <a:latin typeface="Verdana" panose="020B0604030504040204" pitchFamily="34" charset="0"/>
                <a:ea typeface="宋体" panose="02010600030101010101" pitchFamily="2" charset="-122"/>
              </a:rPr>
              <a:t>M</a:t>
            </a:r>
            <a:r>
              <a:rPr lang="zh-CN" altLang="en-US" b="1" dirty="0">
                <a:solidFill>
                  <a:schemeClr val="tx2"/>
                </a:solidFill>
                <a:latin typeface="Verdana" panose="020B0604030504040204" pitchFamily="34" charset="0"/>
                <a:ea typeface="宋体" panose="02010600030101010101" pitchFamily="2" charset="-122"/>
              </a:rPr>
              <a:t>集团将</a:t>
            </a:r>
            <a:r>
              <a:rPr lang="zh-CN" altLang="en-US" b="1" dirty="0">
                <a:solidFill>
                  <a:srgbClr val="FF0000"/>
                </a:solidFill>
                <a:latin typeface="Verdana" panose="020B0604030504040204" pitchFamily="34" charset="0"/>
                <a:ea typeface="宋体" panose="02010600030101010101" pitchFamily="2" charset="-122"/>
              </a:rPr>
              <a:t>甲公司拥有的</a:t>
            </a:r>
            <a:r>
              <a:rPr lang="en-US" altLang="zh-CN" b="1">
                <a:solidFill>
                  <a:srgbClr val="FF0000"/>
                </a:solidFill>
                <a:latin typeface="Verdana" panose="020B0604030504040204" pitchFamily="34" charset="0"/>
                <a:ea typeface="宋体" panose="02010600030101010101" pitchFamily="2" charset="-122"/>
              </a:rPr>
              <a:t>A</a:t>
            </a:r>
            <a:r>
              <a:rPr lang="zh-CN" altLang="en-US" b="1" dirty="0">
                <a:solidFill>
                  <a:srgbClr val="FF0000"/>
                </a:solidFill>
                <a:latin typeface="Verdana" panose="020B0604030504040204" pitchFamily="34" charset="0"/>
                <a:ea typeface="宋体" panose="02010600030101010101" pitchFamily="2" charset="-122"/>
              </a:rPr>
              <a:t>公司</a:t>
            </a:r>
            <a:r>
              <a:rPr lang="en-US" altLang="zh-CN" b="1">
                <a:solidFill>
                  <a:srgbClr val="FF0000"/>
                </a:solidFill>
                <a:latin typeface="Verdana" panose="020B0604030504040204" pitchFamily="34" charset="0"/>
                <a:ea typeface="宋体" panose="02010600030101010101" pitchFamily="2" charset="-122"/>
              </a:rPr>
              <a:t>50%</a:t>
            </a:r>
            <a:r>
              <a:rPr lang="zh-CN" altLang="en-US" b="1" dirty="0">
                <a:solidFill>
                  <a:srgbClr val="FF0000"/>
                </a:solidFill>
                <a:latin typeface="Verdana" panose="020B0604030504040204" pitchFamily="34" charset="0"/>
                <a:ea typeface="宋体" panose="02010600030101010101" pitchFamily="2" charset="-122"/>
              </a:rPr>
              <a:t>股权</a:t>
            </a:r>
          </a:p>
          <a:p>
            <a:pPr lvl="0" indent="0"/>
            <a:r>
              <a:rPr lang="zh-CN" altLang="en-US" b="1" dirty="0">
                <a:solidFill>
                  <a:srgbClr val="FF0000"/>
                </a:solidFill>
                <a:latin typeface="Verdana" panose="020B0604030504040204" pitchFamily="34" charset="0"/>
                <a:ea typeface="宋体" panose="02010600030101010101" pitchFamily="2" charset="-122"/>
              </a:rPr>
              <a:t>划转到乙公司</a:t>
            </a:r>
          </a:p>
        </p:txBody>
      </p:sp>
      <p:sp>
        <p:nvSpPr>
          <p:cNvPr id="20492" name="Text Box 17"/>
          <p:cNvSpPr txBox="1"/>
          <p:nvPr/>
        </p:nvSpPr>
        <p:spPr>
          <a:xfrm>
            <a:off x="2987675" y="2636838"/>
            <a:ext cx="868363" cy="366712"/>
          </a:xfrm>
          <a:prstGeom prst="rect">
            <a:avLst/>
          </a:prstGeom>
          <a:noFill/>
          <a:ln w="9525">
            <a:noFill/>
          </a:ln>
        </p:spPr>
        <p:txBody>
          <a:bodyPr wrap="none" anchor="t">
            <a:spAutoFit/>
          </a:bodyPr>
          <a:lstStyle/>
          <a:p>
            <a:pPr lvl="0" indent="0"/>
            <a:r>
              <a:rPr lang="en-US" altLang="zh-CN">
                <a:latin typeface="Verdana" panose="020B0604030504040204" pitchFamily="34" charset="0"/>
                <a:ea typeface="宋体" panose="02010600030101010101" pitchFamily="2" charset="-122"/>
              </a:rPr>
              <a:t>100%</a:t>
            </a:r>
          </a:p>
        </p:txBody>
      </p:sp>
      <p:sp>
        <p:nvSpPr>
          <p:cNvPr id="20493" name="Text Box 19"/>
          <p:cNvSpPr txBox="1"/>
          <p:nvPr/>
        </p:nvSpPr>
        <p:spPr>
          <a:xfrm>
            <a:off x="4984750" y="2651125"/>
            <a:ext cx="2722563" cy="396875"/>
          </a:xfrm>
          <a:prstGeom prst="rect">
            <a:avLst/>
          </a:prstGeom>
          <a:noFill/>
          <a:ln w="9525">
            <a:noFill/>
          </a:ln>
        </p:spPr>
        <p:txBody>
          <a:bodyPr wrap="none" anchor="t">
            <a:spAutoFit/>
          </a:bodyPr>
          <a:lstStyle/>
          <a:p>
            <a:pPr lvl="0" indent="0"/>
            <a:r>
              <a:rPr lang="zh-CN" altLang="zh-CN">
                <a:latin typeface="Verdana" panose="020B0604030504040204" pitchFamily="34" charset="0"/>
                <a:ea typeface="宋体" panose="02010600030101010101" pitchFamily="2" charset="-122"/>
              </a:rPr>
              <a:t>甲和乙不是同一控制下</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lIns="0" rIns="0" anchor="t"/>
          <a:lstStyle/>
          <a:p>
            <a:endParaRPr lang="zh-CN" altLang="en-US"/>
          </a:p>
        </p:txBody>
      </p:sp>
      <p:sp>
        <p:nvSpPr>
          <p:cNvPr id="21506" name="内容占位符 2"/>
          <p:cNvSpPr>
            <a:spLocks noGrp="1"/>
          </p:cNvSpPr>
          <p:nvPr>
            <p:ph idx="1"/>
          </p:nvPr>
        </p:nvSpPr>
        <p:spPr/>
        <p:txBody>
          <a:bodyPr lIns="0" tIns="0" rIns="0" bIns="0" anchor="t"/>
          <a:lstStyle/>
          <a:p>
            <a:pPr marL="0" indent="0">
              <a:buNone/>
            </a:pPr>
            <a:r>
              <a:rPr lang="zh-CN" altLang="en-US" sz="2800" b="1"/>
              <a:t>第一种情况如果是</a:t>
            </a:r>
            <a:r>
              <a:rPr lang="zh-CN" altLang="en-US" sz="2800" b="1">
                <a:solidFill>
                  <a:srgbClr val="FF0000"/>
                </a:solidFill>
              </a:rPr>
              <a:t>无偿取得</a:t>
            </a:r>
            <a:r>
              <a:rPr lang="zh-CN" altLang="en-US" sz="2800" b="1"/>
              <a:t>，无偿接受捐赠，所以受让方要按照公允价值确认收入。</a:t>
            </a:r>
          </a:p>
          <a:p>
            <a:pPr marL="0" indent="0">
              <a:buNone/>
            </a:pPr>
            <a:r>
              <a:rPr lang="zh-CN" altLang="en-US" sz="2800" b="1"/>
              <a:t>第二种情况</a:t>
            </a:r>
            <a:r>
              <a:rPr lang="zh-CN" altLang="en-US" sz="2800" b="1">
                <a:solidFill>
                  <a:srgbClr val="FF0000"/>
                </a:solidFill>
              </a:rPr>
              <a:t>低价取得</a:t>
            </a:r>
            <a:r>
              <a:rPr lang="zh-CN" altLang="en-US" sz="2800" b="1"/>
              <a:t>。在实际操作中，一般只对</a:t>
            </a:r>
            <a:r>
              <a:rPr lang="zh-CN" altLang="en-US" sz="2800" b="1">
                <a:solidFill>
                  <a:srgbClr val="FF0000"/>
                </a:solidFill>
              </a:rPr>
              <a:t>出让方，</a:t>
            </a:r>
            <a:r>
              <a:rPr lang="zh-CN" altLang="en-US" sz="2800" b="1"/>
              <a:t>按公允价值确认转让所得，但是</a:t>
            </a:r>
            <a:r>
              <a:rPr lang="zh-CN" altLang="en-US" sz="2800" b="1">
                <a:solidFill>
                  <a:srgbClr val="FF0000"/>
                </a:solidFill>
              </a:rPr>
              <a:t>对受让方一般不按照公允价值，确认所得，</a:t>
            </a:r>
            <a:r>
              <a:rPr lang="zh-CN" altLang="en-US" sz="2800" b="1"/>
              <a:t>只按他实际支付的金额作为计税基础，将来如果再次转让的时候，他的这个所得才能体现。</a:t>
            </a:r>
          </a:p>
          <a:p>
            <a:pPr marL="0" indent="0">
              <a:buNone/>
            </a:pPr>
            <a:r>
              <a:rPr lang="zh-CN" altLang="en-US" sz="2800" b="1"/>
              <a:t>第三种情况</a:t>
            </a:r>
            <a:r>
              <a:rPr lang="zh-CN" altLang="en-US" sz="2800" b="1">
                <a:solidFill>
                  <a:srgbClr val="FF0000"/>
                </a:solidFill>
              </a:rPr>
              <a:t>无偿划转和符合特殊性税务处理条件的</a:t>
            </a:r>
            <a:r>
              <a:rPr lang="zh-CN" altLang="en-US"/>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635" indent="0">
              <a:buNone/>
            </a:pPr>
            <a:r>
              <a:rPr lang="en-US" altLang="zh-CN" b="1" dirty="0">
                <a:sym typeface="+mn-ea"/>
              </a:rPr>
              <a:t>(</a:t>
            </a:r>
            <a:r>
              <a:rPr lang="zh-CN" altLang="en-US" b="1" dirty="0">
                <a:sym typeface="+mn-ea"/>
              </a:rPr>
              <a:t>三</a:t>
            </a:r>
            <a:r>
              <a:rPr lang="en-US" altLang="zh-CN" b="1" dirty="0">
                <a:sym typeface="+mn-ea"/>
              </a:rPr>
              <a:t>)</a:t>
            </a:r>
            <a:r>
              <a:rPr lang="zh-CN" altLang="en-US" b="1" dirty="0">
                <a:sym typeface="+mn-ea"/>
              </a:rPr>
              <a:t>、母公司</a:t>
            </a:r>
            <a:r>
              <a:rPr lang="en-US" altLang="zh-CN" b="1" dirty="0">
                <a:sym typeface="+mn-ea"/>
              </a:rPr>
              <a:t>—</a:t>
            </a:r>
            <a:r>
              <a:rPr lang="zh-CN" altLang="en-US" b="1" dirty="0">
                <a:sym typeface="+mn-ea"/>
              </a:rPr>
              <a:t>子公司相互资产划转的会计和税务处理</a:t>
            </a:r>
            <a:endParaRPr lang="zh-CN" altLang="en-US" b="1"/>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wrap="square" lIns="91440" tIns="45720" rIns="91440" bIns="45720" anchor="b"/>
          <a:lstStyle/>
          <a:p>
            <a:r>
              <a:rPr lang="en-US" altLang="zh-CN" dirty="0"/>
              <a:t>1</a:t>
            </a:r>
            <a:r>
              <a:rPr lang="zh-CN" altLang="en-US" dirty="0"/>
              <a:t>、母公司</a:t>
            </a:r>
            <a:r>
              <a:rPr lang="en-US" altLang="zh-CN" dirty="0"/>
              <a:t>——</a:t>
            </a:r>
            <a:r>
              <a:rPr lang="zh-CN" altLang="en-US" dirty="0"/>
              <a:t>子公司资产（股权）划转</a:t>
            </a:r>
          </a:p>
        </p:txBody>
      </p:sp>
      <p:pic>
        <p:nvPicPr>
          <p:cNvPr id="30722" name="内容占位符 5" descr="0033pAlOgy6Tbz3f1Nn91&amp;690.jpg"/>
          <p:cNvPicPr>
            <a:picLocks noGrp="1" noChangeAspect="1"/>
          </p:cNvPicPr>
          <p:nvPr>
            <p:ph idx="1"/>
          </p:nvPr>
        </p:nvPicPr>
        <p:blipFill>
          <a:blip r:embed="rId2"/>
          <a:stretch>
            <a:fillRect/>
          </a:stretch>
        </p:blipFill>
        <p:spPr>
          <a:xfrm>
            <a:off x="1298575" y="2162175"/>
            <a:ext cx="6537325" cy="3448050"/>
          </a:xfrm>
        </p:spPr>
      </p:pic>
      <p:sp>
        <p:nvSpPr>
          <p:cNvPr id="30723" name="灯片编号占位符 3"/>
          <p:cNvSpPr>
            <a:spLocks noGrp="1"/>
          </p:cNvSpPr>
          <p:nvPr>
            <p:ph type="sldNum" sz="quarter" idx="12"/>
          </p:nvPr>
        </p:nvSpPr>
        <p:spPr/>
        <p:txBody>
          <a:bodyPr wrap="square" lIns="91440" tIns="45720" rIns="91440" bIns="45720" anchor="t"/>
          <a:lstStyle/>
          <a:p>
            <a:pPr indent="0" algn="r"/>
            <a:fld id="{9A0DB2DC-4C9A-4742-B13C-FB6460FD3503}" type="slidenum">
              <a:rPr lang="en-US" altLang="zh-CN" sz="1200" dirty="0"/>
              <a:pPr indent="0" algn="r"/>
              <a:t>163</a:t>
            </a:fld>
            <a:endParaRPr lang="en-US" altLang="zh-CN" sz="12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  </a:t>
            </a:r>
            <a:r>
              <a:rPr lang="zh-CN" altLang="en-US" dirty="0">
                <a:sym typeface="+mn-ea"/>
              </a:rPr>
              <a:t>母公司</a:t>
            </a:r>
            <a:r>
              <a:rPr lang="en-US" altLang="zh-CN" dirty="0">
                <a:sym typeface="+mn-ea"/>
              </a:rPr>
              <a:t>—</a:t>
            </a:r>
            <a:r>
              <a:rPr lang="zh-CN" altLang="en-US" dirty="0">
                <a:sym typeface="+mn-ea"/>
              </a:rPr>
              <a:t>子公司：划转资产</a:t>
            </a:r>
            <a:endParaRPr lang="zh-CN" altLang="en-US"/>
          </a:p>
        </p:txBody>
      </p:sp>
      <p:sp>
        <p:nvSpPr>
          <p:cNvPr id="3" name="内容占位符 2"/>
          <p:cNvSpPr>
            <a:spLocks noGrp="1"/>
          </p:cNvSpPr>
          <p:nvPr>
            <p:ph idx="1"/>
          </p:nvPr>
        </p:nvSpPr>
        <p:spPr/>
        <p:txBody>
          <a:bodyPr>
            <a:normAutofit lnSpcReduction="20000"/>
          </a:bodyPr>
          <a:lstStyle/>
          <a:p>
            <a:r>
              <a:rPr lang="zh-CN" altLang="en-US" b="1">
                <a:sym typeface="+mn-ea"/>
              </a:rPr>
              <a:t>国家税务总局关于资产（股权）划转企业所得税征管问题的公告</a:t>
            </a:r>
            <a:endParaRPr lang="zh-CN" altLang="en-US" b="1"/>
          </a:p>
          <a:p>
            <a:r>
              <a:rPr lang="zh-CN" altLang="en-US" b="1">
                <a:sym typeface="+mn-ea"/>
              </a:rPr>
              <a:t>国家税务总局公告2015年第40号  </a:t>
            </a:r>
            <a:endParaRPr lang="zh-CN" altLang="en-US" b="1"/>
          </a:p>
          <a:p>
            <a:r>
              <a:rPr lang="zh-CN" altLang="en-US" b="1"/>
              <a:t>（一）100%直接控制的母子公司之间，母公司向子公司按账面净值划转其持有的股权或资产,</a:t>
            </a:r>
            <a:r>
              <a:rPr lang="zh-CN" altLang="en-US" b="1">
                <a:solidFill>
                  <a:srgbClr val="FF0000"/>
                </a:solidFill>
              </a:rPr>
              <a:t>母公司获得子公司100%的股权支付。</a:t>
            </a:r>
            <a:r>
              <a:rPr lang="zh-CN" altLang="en-US" b="1"/>
              <a:t>母公司按增加长期股权投资处理，</a:t>
            </a:r>
            <a:r>
              <a:rPr lang="zh-CN" altLang="en-US" b="1">
                <a:solidFill>
                  <a:srgbClr val="FF0000"/>
                </a:solidFill>
              </a:rPr>
              <a:t>子公司按接受投资（包括资本公积，下同）处</a:t>
            </a:r>
            <a:r>
              <a:rPr lang="zh-CN" altLang="en-US" b="1"/>
              <a:t>理。母公司获得子公司股权的计税基础以划转股权或资产的原计税基础确定。</a:t>
            </a:r>
          </a:p>
          <a:p>
            <a:endParaRPr lang="zh-CN" altLang="en-US" b="1"/>
          </a:p>
          <a:p>
            <a:r>
              <a:rPr lang="zh-CN" altLang="en-US" b="1"/>
              <a:t>（二）100%直接控制的母子公司之间，母公司向子公司按账面净值划转其持有的股权或资产,</a:t>
            </a:r>
            <a:r>
              <a:rPr lang="zh-CN" altLang="en-US" b="1">
                <a:solidFill>
                  <a:srgbClr val="FF0000"/>
                </a:solidFill>
              </a:rPr>
              <a:t>母公司没有获得任何股权或非股权支付。</a:t>
            </a:r>
            <a:r>
              <a:rPr lang="zh-CN" altLang="en-US" b="1">
                <a:solidFill>
                  <a:srgbClr val="0000FF"/>
                </a:solidFill>
              </a:rPr>
              <a:t>母公司按冲减实收资本（包括资本公积，下同）</a:t>
            </a:r>
            <a:r>
              <a:rPr lang="zh-CN" altLang="en-US" b="1"/>
              <a:t>处理，子公司按接受投资处理</a:t>
            </a:r>
            <a:r>
              <a:rPr lang="zh-CN" altLang="en-US"/>
              <a: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wrap="square" lIns="91440" tIns="45720" rIns="91440" bIns="45720" anchor="b">
            <a:normAutofit fontScale="90000"/>
          </a:bodyPr>
          <a:lstStyle/>
          <a:p>
            <a:r>
              <a:rPr lang="en-US" altLang="zh-CN" b="1" dirty="0">
                <a:solidFill>
                  <a:srgbClr val="FF0000"/>
                </a:solidFill>
                <a:sym typeface="+mn-ea"/>
              </a:rPr>
              <a:t>2</a:t>
            </a:r>
            <a:r>
              <a:rPr lang="zh-CN" altLang="en-US" b="1" dirty="0">
                <a:solidFill>
                  <a:srgbClr val="FF0000"/>
                </a:solidFill>
                <a:sym typeface="+mn-ea"/>
              </a:rPr>
              <a:t>、子公司</a:t>
            </a:r>
            <a:r>
              <a:rPr lang="en-US" altLang="zh-CN" dirty="0">
                <a:sym typeface="+mn-ea"/>
              </a:rPr>
              <a:t>—</a:t>
            </a:r>
            <a:r>
              <a:rPr lang="zh-CN" altLang="en-US" b="1" dirty="0">
                <a:solidFill>
                  <a:srgbClr val="FF0000"/>
                </a:solidFill>
                <a:sym typeface="+mn-ea"/>
              </a:rPr>
              <a:t>母公司：</a:t>
            </a:r>
            <a:r>
              <a:rPr lang="zh-CN" altLang="en-US" dirty="0">
                <a:sym typeface="+mn-ea"/>
              </a:rPr>
              <a:t>划转资产</a:t>
            </a:r>
            <a:r>
              <a:rPr lang="zh-CN" altLang="en-US" b="1" dirty="0">
                <a:solidFill>
                  <a:srgbClr val="FF0000"/>
                </a:solidFill>
                <a:sym typeface="+mn-ea"/>
              </a:rPr>
              <a:t/>
            </a:r>
            <a:br>
              <a:rPr lang="zh-CN" altLang="en-US" b="1" dirty="0">
                <a:solidFill>
                  <a:srgbClr val="FF0000"/>
                </a:solidFill>
                <a:sym typeface="+mn-ea"/>
              </a:rPr>
            </a:br>
            <a:r>
              <a:rPr lang="zh-CN" altLang="en-US" b="1">
                <a:solidFill>
                  <a:srgbClr val="0000FF"/>
                </a:solidFill>
                <a:sym typeface="+mn-ea"/>
              </a:rPr>
              <a:t>母公司按收回投资处理，或按接受投资处理</a:t>
            </a:r>
            <a:br>
              <a:rPr lang="zh-CN" altLang="en-US" b="1">
                <a:solidFill>
                  <a:srgbClr val="0000FF"/>
                </a:solidFill>
                <a:sym typeface="+mn-ea"/>
              </a:rPr>
            </a:br>
            <a:r>
              <a:rPr lang="zh-CN" altLang="en-US" b="1">
                <a:solidFill>
                  <a:srgbClr val="0000FF"/>
                </a:solidFill>
                <a:sym typeface="+mn-ea"/>
              </a:rPr>
              <a:t>不能按</a:t>
            </a:r>
            <a:r>
              <a:rPr lang="zh-CN" altLang="en-US" b="1">
                <a:solidFill>
                  <a:srgbClr val="FF0000"/>
                </a:solidFill>
                <a:sym typeface="+mn-ea"/>
              </a:rPr>
              <a:t>投资收益</a:t>
            </a:r>
            <a:r>
              <a:rPr lang="zh-CN" altLang="en-US" b="1">
                <a:solidFill>
                  <a:srgbClr val="0000FF"/>
                </a:solidFill>
                <a:sym typeface="+mn-ea"/>
              </a:rPr>
              <a:t>处理</a:t>
            </a:r>
            <a:endParaRPr lang="zh-CN" altLang="en-US" dirty="0"/>
          </a:p>
        </p:txBody>
      </p:sp>
      <p:pic>
        <p:nvPicPr>
          <p:cNvPr id="32770" name="内容占位符 4" descr="0033pAlOgy6TNHZ9yeped&amp;690.png"/>
          <p:cNvPicPr>
            <a:picLocks noGrp="1" noChangeAspect="1"/>
          </p:cNvPicPr>
          <p:nvPr>
            <p:ph idx="1"/>
          </p:nvPr>
        </p:nvPicPr>
        <p:blipFill>
          <a:blip r:embed="rId2"/>
          <a:stretch>
            <a:fillRect/>
          </a:stretch>
        </p:blipFill>
        <p:spPr>
          <a:xfrm>
            <a:off x="1519238" y="2171700"/>
            <a:ext cx="6096000" cy="3429000"/>
          </a:xfrm>
        </p:spPr>
      </p:pic>
      <p:sp>
        <p:nvSpPr>
          <p:cNvPr id="32771" name="灯片编号占位符 3"/>
          <p:cNvSpPr>
            <a:spLocks noGrp="1"/>
          </p:cNvSpPr>
          <p:nvPr>
            <p:ph type="sldNum" sz="quarter" idx="12"/>
          </p:nvPr>
        </p:nvSpPr>
        <p:spPr/>
        <p:txBody>
          <a:bodyPr wrap="square" lIns="91440" tIns="45720" rIns="91440" bIns="45720" anchor="t"/>
          <a:lstStyle/>
          <a:p>
            <a:pPr indent="0" algn="r"/>
            <a:fld id="{9A0DB2DC-4C9A-4742-B13C-FB6460FD3503}" type="slidenum">
              <a:rPr lang="en-US" altLang="zh-CN" sz="1200" dirty="0"/>
              <a:pPr indent="0" algn="r"/>
              <a:t>165</a:t>
            </a:fld>
            <a:endParaRPr lang="en-US" altLang="zh-CN" sz="12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wrap="square" lIns="91440" tIns="45720" rIns="91440" bIns="45720" anchor="b"/>
          <a:lstStyle/>
          <a:p>
            <a:r>
              <a:rPr lang="zh-CN" altLang="en-US" dirty="0"/>
              <a:t>   </a:t>
            </a:r>
            <a:r>
              <a:rPr lang="zh-CN" altLang="en-US" b="1" dirty="0">
                <a:solidFill>
                  <a:srgbClr val="FF0000"/>
                </a:solidFill>
                <a:sym typeface="+mn-ea"/>
              </a:rPr>
              <a:t>减资：</a:t>
            </a:r>
            <a:r>
              <a:rPr lang="zh-CN" altLang="en-US" b="1" dirty="0"/>
              <a:t>实践中的执行难度很大吗？</a:t>
            </a:r>
            <a:endParaRPr lang="en-US" altLang="zh-CN" b="1" dirty="0"/>
          </a:p>
        </p:txBody>
      </p:sp>
      <p:sp>
        <p:nvSpPr>
          <p:cNvPr id="33794" name="内容占位符 2"/>
          <p:cNvSpPr>
            <a:spLocks noGrp="1"/>
          </p:cNvSpPr>
          <p:nvPr>
            <p:ph idx="1"/>
          </p:nvPr>
        </p:nvSpPr>
        <p:spPr/>
        <p:txBody>
          <a:bodyPr wrap="square" lIns="91440" tIns="45720" rIns="91440" bIns="45720" anchor="t">
            <a:normAutofit fontScale="90000"/>
          </a:bodyPr>
          <a:lstStyle/>
          <a:p>
            <a:pPr>
              <a:buNone/>
            </a:pPr>
            <a:r>
              <a:rPr lang="zh-CN" altLang="en-US" sz="2400" dirty="0"/>
              <a:t>   </a:t>
            </a:r>
            <a:r>
              <a:rPr lang="zh-CN" altLang="en-US" sz="2800" b="1" dirty="0">
                <a:solidFill>
                  <a:schemeClr val="tx1"/>
                </a:solidFill>
              </a:rPr>
              <a:t> 中国实行的是注册资本公示制度。</a:t>
            </a:r>
            <a:r>
              <a:rPr lang="zh-CN" altLang="en-US" sz="2800" b="1" dirty="0">
                <a:solidFill>
                  <a:srgbClr val="FF0000"/>
                </a:solidFill>
              </a:rPr>
              <a:t>如果会计要动到减少实收资本，就属于法定减资行为。</a:t>
            </a:r>
          </a:p>
          <a:p>
            <a:pPr>
              <a:buNone/>
            </a:pPr>
            <a:r>
              <a:rPr lang="zh-CN" altLang="en-US" sz="2800" b="1" dirty="0">
                <a:solidFill>
                  <a:schemeClr val="tx1"/>
                </a:solidFill>
              </a:rPr>
              <a:t>     根据我国</a:t>
            </a:r>
            <a:r>
              <a:rPr lang="en-US" altLang="zh-CN" sz="2800" b="1" dirty="0">
                <a:solidFill>
                  <a:schemeClr val="tx1"/>
                </a:solidFill>
              </a:rPr>
              <a:t>《</a:t>
            </a:r>
            <a:r>
              <a:rPr lang="zh-CN" altLang="en-US" sz="2800" b="1" dirty="0">
                <a:solidFill>
                  <a:schemeClr val="tx1"/>
                </a:solidFill>
              </a:rPr>
              <a:t>公司法</a:t>
            </a:r>
            <a:r>
              <a:rPr lang="en-US" altLang="zh-CN" sz="2800" b="1" dirty="0">
                <a:solidFill>
                  <a:schemeClr val="tx1"/>
                </a:solidFill>
              </a:rPr>
              <a:t>》</a:t>
            </a:r>
            <a:r>
              <a:rPr lang="zh-CN" altLang="en-US" sz="2800" b="1" dirty="0">
                <a:solidFill>
                  <a:schemeClr val="tx1"/>
                </a:solidFill>
              </a:rPr>
              <a:t>一百七十七条规定：</a:t>
            </a:r>
          </a:p>
          <a:p>
            <a:pPr>
              <a:buNone/>
            </a:pPr>
            <a:r>
              <a:rPr lang="zh-CN" altLang="en-US" sz="2800" b="1" dirty="0">
                <a:solidFill>
                  <a:schemeClr val="tx1"/>
                </a:solidFill>
              </a:rPr>
              <a:t>   公司需要减少注册资本时，必须编制资产负债表及财产清单。公司应当</a:t>
            </a:r>
            <a:r>
              <a:rPr lang="zh-CN" altLang="en-US" sz="2800" b="1" dirty="0">
                <a:solidFill>
                  <a:srgbClr val="0000FF"/>
                </a:solidFill>
              </a:rPr>
              <a:t>自作出减少注册资本决议之日起十日内通知债权人，并于三十日内在报纸上公告。</a:t>
            </a:r>
          </a:p>
          <a:p>
            <a:pPr>
              <a:buNone/>
            </a:pPr>
            <a:r>
              <a:rPr lang="zh-CN" altLang="en-US" sz="2800" b="1" dirty="0">
                <a:solidFill>
                  <a:schemeClr val="tx1"/>
                </a:solidFill>
              </a:rPr>
              <a:t>  债权人自接到通知书之日起三十日内，未接到通知书的自公告之日起四十五日内，有权要求公司清偿债务或者提供相应的担保。</a:t>
            </a:r>
          </a:p>
          <a:p>
            <a:pPr>
              <a:buNone/>
            </a:pPr>
            <a:r>
              <a:rPr lang="zh-CN" altLang="en-US" sz="2800" b="1" dirty="0">
                <a:solidFill>
                  <a:schemeClr val="tx1"/>
                </a:solidFill>
              </a:rPr>
              <a:t>  同时子公司减资在工商实践上是否需要评估，是按账面净值处理还是按公允价值处理似乎实践中还不明确。</a:t>
            </a:r>
          </a:p>
        </p:txBody>
      </p:sp>
      <p:sp>
        <p:nvSpPr>
          <p:cNvPr id="33795" name="灯片编号占位符 3"/>
          <p:cNvSpPr>
            <a:spLocks noGrp="1"/>
          </p:cNvSpPr>
          <p:nvPr>
            <p:ph type="sldNum" sz="quarter" idx="12"/>
          </p:nvPr>
        </p:nvSpPr>
        <p:spPr/>
        <p:txBody>
          <a:bodyPr wrap="square" lIns="91440" tIns="45720" rIns="91440" bIns="45720" anchor="t"/>
          <a:lstStyle/>
          <a:p>
            <a:pPr indent="0" algn="r"/>
            <a:fld id="{9A0DB2DC-4C9A-4742-B13C-FB6460FD3503}" type="slidenum">
              <a:rPr lang="en-US" altLang="zh-CN" sz="1200" dirty="0"/>
              <a:pPr indent="0" algn="r"/>
              <a:t>166</a:t>
            </a:fld>
            <a:endParaRPr lang="en-US" altLang="zh-CN" sz="12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sym typeface="+mn-ea"/>
              </a:rPr>
              <a:t>  </a:t>
            </a:r>
            <a:r>
              <a:rPr lang="zh-CN" altLang="en-US" b="1">
                <a:sym typeface="+mn-ea"/>
              </a:rPr>
              <a:t>子公司可以冲减</a:t>
            </a:r>
            <a:r>
              <a:rPr lang="zh-CN" altLang="en-US" b="1">
                <a:solidFill>
                  <a:srgbClr val="FF0000"/>
                </a:solidFill>
                <a:sym typeface="+mn-ea"/>
              </a:rPr>
              <a:t>资本公积，不</a:t>
            </a:r>
            <a:r>
              <a:rPr lang="zh-CN" altLang="en-US" b="1" dirty="0">
                <a:solidFill>
                  <a:srgbClr val="FF0000"/>
                </a:solidFill>
                <a:sym typeface="+mn-ea"/>
              </a:rPr>
              <a:t>减资</a:t>
            </a:r>
            <a:endParaRPr lang="zh-CN" altLang="en-US" b="1"/>
          </a:p>
        </p:txBody>
      </p:sp>
      <p:sp>
        <p:nvSpPr>
          <p:cNvPr id="3" name="内容占位符 2"/>
          <p:cNvSpPr>
            <a:spLocks noGrp="1"/>
          </p:cNvSpPr>
          <p:nvPr>
            <p:ph idx="1"/>
          </p:nvPr>
        </p:nvSpPr>
        <p:spPr/>
        <p:txBody>
          <a:bodyPr>
            <a:normAutofit lnSpcReduction="10000"/>
          </a:bodyPr>
          <a:lstStyle/>
          <a:p>
            <a:r>
              <a:rPr lang="zh-CN" altLang="en-US" sz="2800" b="1"/>
              <a:t>国家税务总局关于资产（股权）划转企业所得税征管问题的公告</a:t>
            </a:r>
          </a:p>
          <a:p>
            <a:r>
              <a:rPr lang="zh-CN" altLang="en-US" sz="2800" b="1"/>
              <a:t>国家税务总局公告2015年第40号  </a:t>
            </a:r>
          </a:p>
          <a:p>
            <a:r>
              <a:rPr lang="zh-CN" altLang="en-US" sz="2800" b="1"/>
              <a:t>（三）100%直接控制的母子公司之间，子公司向母公司按账面净值划转其持有的股权或资产，子公司没有获得任何股权或非股权支付。</a:t>
            </a:r>
          </a:p>
          <a:p>
            <a:r>
              <a:rPr lang="zh-CN" altLang="en-US" sz="2800" b="1">
                <a:solidFill>
                  <a:srgbClr val="0000FF"/>
                </a:solidFill>
              </a:rPr>
              <a:t>母公司按收回投资处理，或按接受投资处理</a:t>
            </a:r>
            <a:r>
              <a:rPr lang="zh-CN" altLang="en-US" sz="2800" b="1"/>
              <a:t>，</a:t>
            </a:r>
            <a:r>
              <a:rPr lang="zh-CN" altLang="en-US" sz="2800" b="1">
                <a:solidFill>
                  <a:srgbClr val="FF0000"/>
                </a:solidFill>
              </a:rPr>
              <a:t>子公司按冲减实收资本处理</a:t>
            </a:r>
            <a:r>
              <a:rPr lang="zh-CN" altLang="en-US" sz="2800" b="1">
                <a:sym typeface="+mn-ea"/>
              </a:rPr>
              <a:t>（</a:t>
            </a:r>
            <a:r>
              <a:rPr lang="zh-CN" altLang="en-US" sz="2800" b="1">
                <a:solidFill>
                  <a:srgbClr val="FF0000"/>
                </a:solidFill>
                <a:sym typeface="+mn-ea"/>
              </a:rPr>
              <a:t>包括资本公积，下同</a:t>
            </a:r>
            <a:r>
              <a:rPr lang="zh-CN" altLang="en-US" sz="2800" b="1">
                <a:sym typeface="+mn-ea"/>
              </a:rPr>
              <a:t>）</a:t>
            </a:r>
            <a:endParaRPr lang="zh-CN" altLang="en-US" sz="2800" b="1"/>
          </a:p>
          <a:p>
            <a:r>
              <a:rPr lang="zh-CN" altLang="en-US" sz="2800" b="1"/>
              <a:t>母公司应按被划转股权或资产的原计税基础，相应调减持有子公司股权的计税基础。</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作为投资，计算缴纳增值税，有专票就抵扣，没有票就倒霉</a:t>
            </a:r>
          </a:p>
        </p:txBody>
      </p:sp>
      <p:sp>
        <p:nvSpPr>
          <p:cNvPr id="3" name="内容占位符 2"/>
          <p:cNvSpPr>
            <a:spLocks noGrp="1"/>
          </p:cNvSpPr>
          <p:nvPr>
            <p:ph idx="1"/>
          </p:nvPr>
        </p:nvSpPr>
        <p:spPr/>
        <p:txBody>
          <a:bodyPr/>
          <a:lstStyle/>
          <a:p>
            <a:r>
              <a:rPr lang="zh-CN" altLang="en-US" b="1"/>
              <a:t>甲房地产公司在Z省通过司法审判后拍卖竞得J省某县三块地（A地块2016年4月竞得价格为每亩76万元，B地块2016年3月竞得每亩70万元，C地块2017年4月竞得每亩100万元）。现在想在该县成立新的全资子公司，要把土地转到新项目公司，如果土地直接划转，有土地增值额吗？土增税如何计？增值税如何计算？</a:t>
            </a:r>
          </a:p>
          <a:p>
            <a:r>
              <a:rPr lang="zh-CN" altLang="en-US" b="1"/>
              <a:t>拍卖后已经办证在甲公司。甲是国企，是房企，将土地划转或投资到全资子公司。争点：</a:t>
            </a:r>
          </a:p>
          <a:p>
            <a:r>
              <a:rPr lang="zh-CN" altLang="en-US" b="1"/>
              <a:t>1上述文件规定适用“一般纳税人销售其开发的房地产项目”，现仅仅是土地划转或投资能否适用？；</a:t>
            </a:r>
          </a:p>
          <a:p>
            <a:r>
              <a:rPr lang="zh-CN" altLang="en-US" b="1"/>
              <a:t>2文件规定是“向政府部门支付的土地价款”可以扣除，司法拍卖从其他企业取得土地地价款也可以扣除吗？</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a:t>财税【2015】5号，单位、个人在改制重组时以国有土地、房屋进行投资，对其将国有土地、房屋权属转移、变更到被投资的企业，暂不征土地增值税。文件执行期限为2015年1月1日至2017年12月31日</a:t>
            </a:r>
          </a:p>
          <a:p>
            <a:r>
              <a:rPr lang="zh-CN" altLang="en-US" b="1"/>
              <a:t>五、上述改制重组有关土地增值税政策不适用于房地产开发企业。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9459" name="Rectangle 3"/>
          <p:cNvSpPr>
            <a:spLocks noGrp="1"/>
          </p:cNvSpPr>
          <p:nvPr>
            <p:ph idx="1"/>
          </p:nvPr>
        </p:nvSpPr>
        <p:spPr/>
        <p:txBody>
          <a:bodyPr vert="horz" wrap="square" lIns="0" tIns="0" rIns="0" bIns="0" anchor="t"/>
          <a:lstStyle/>
          <a:p>
            <a:pPr>
              <a:buNone/>
            </a:pPr>
            <a:r>
              <a:rPr lang="zh-CN" altLang="en-US" b="1" dirty="0">
                <a:ea typeface="宋体" panose="02010600030101010101" pitchFamily="2" charset="-122"/>
              </a:rPr>
              <a:t>     </a:t>
            </a:r>
            <a:r>
              <a:rPr lang="zh-CN" altLang="en-US" sz="2800" b="1" dirty="0">
                <a:ea typeface="宋体" panose="02010600030101010101" pitchFamily="2" charset="-122"/>
              </a:rPr>
              <a:t>关键点：</a:t>
            </a:r>
            <a:br>
              <a:rPr lang="zh-CN" altLang="en-US" sz="2800" b="1" dirty="0">
                <a:ea typeface="宋体" panose="02010600030101010101" pitchFamily="2" charset="-122"/>
              </a:rPr>
            </a:br>
            <a:r>
              <a:rPr lang="zh-CN" altLang="en-US" sz="2800" b="1" dirty="0">
                <a:ea typeface="宋体" panose="02010600030101010101" pitchFamily="2" charset="-122"/>
              </a:rPr>
              <a:t>  股权转让</a:t>
            </a:r>
            <a:r>
              <a:rPr lang="zh-CN" altLang="en-US" sz="2800" b="1" dirty="0">
                <a:solidFill>
                  <a:schemeClr val="hlink"/>
                </a:solidFill>
                <a:ea typeface="宋体" panose="02010600030101010101" pitchFamily="2" charset="-122"/>
              </a:rPr>
              <a:t>不要考虑被投资企业的记账情况   </a:t>
            </a:r>
          </a:p>
          <a:p>
            <a:pPr>
              <a:buNone/>
            </a:pPr>
            <a:r>
              <a:rPr lang="zh-CN" altLang="en-US" sz="2800" b="1" dirty="0">
                <a:solidFill>
                  <a:schemeClr val="hlink"/>
                </a:solidFill>
                <a:ea typeface="宋体" panose="02010600030101010101" pitchFamily="2" charset="-122"/>
              </a:rPr>
              <a:t>     </a:t>
            </a:r>
          </a:p>
          <a:p>
            <a:pPr>
              <a:buNone/>
            </a:pPr>
            <a:r>
              <a:rPr lang="zh-CN" altLang="en-US" sz="2800" b="1" dirty="0">
                <a:solidFill>
                  <a:schemeClr val="hlink"/>
                </a:solidFill>
                <a:ea typeface="宋体" panose="02010600030101010101" pitchFamily="2" charset="-122"/>
              </a:rPr>
              <a:t>     </a:t>
            </a:r>
            <a:r>
              <a:rPr lang="zh-CN" altLang="en-US" sz="2800" b="1" dirty="0">
                <a:latin typeface="黑体" panose="02010609060101010101" pitchFamily="49" charset="-122"/>
                <a:ea typeface="黑体" panose="02010609060101010101" pitchFamily="49" charset="-122"/>
              </a:rPr>
              <a:t>借：资产                 </a:t>
            </a:r>
            <a:r>
              <a:rPr lang="en-US" altLang="zh-CN" sz="2800" b="1" dirty="0">
                <a:latin typeface="黑体" panose="02010609060101010101" pitchFamily="49" charset="-122"/>
                <a:ea typeface="黑体" panose="02010609060101010101" pitchFamily="49" charset="-122"/>
              </a:rPr>
              <a:t>3500</a:t>
            </a:r>
            <a:r>
              <a:rPr lang="zh-CN" altLang="en-US" sz="2800" b="1" dirty="0">
                <a:latin typeface="黑体" panose="02010609060101010101" pitchFamily="49" charset="-122"/>
                <a:ea typeface="黑体" panose="02010609060101010101" pitchFamily="49" charset="-122"/>
              </a:rPr>
              <a:t>万</a:t>
            </a:r>
          </a:p>
          <a:p>
            <a:pPr eaLnBrk="1" hangingPunct="1">
              <a:lnSpc>
                <a:spcPct val="130000"/>
              </a:lnSpc>
              <a:buNone/>
            </a:pPr>
            <a:r>
              <a:rPr lang="zh-CN"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贷：注册资本      </a:t>
            </a:r>
            <a:r>
              <a:rPr lang="zh-CN"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0</a:t>
            </a:r>
            <a:r>
              <a:rPr lang="zh-CN" altLang="zh-CN" sz="2800" b="1" dirty="0">
                <a:latin typeface="黑体" panose="02010609060101010101" pitchFamily="49" charset="-122"/>
                <a:ea typeface="黑体" panose="02010609060101010101" pitchFamily="49" charset="-122"/>
              </a:rPr>
              <a:t>00</a:t>
            </a:r>
            <a:r>
              <a:rPr lang="zh-CN" altLang="en-US" sz="2800" b="1" dirty="0">
                <a:latin typeface="黑体" panose="02010609060101010101" pitchFamily="49" charset="-122"/>
                <a:ea typeface="黑体" panose="02010609060101010101" pitchFamily="49" charset="-122"/>
              </a:rPr>
              <a:t>万</a:t>
            </a:r>
            <a:endParaRPr lang="zh-CN" altLang="en-US" sz="2800" b="1" dirty="0">
              <a:ea typeface="黑体" panose="02010609060101010101" pitchFamily="49" charset="-122"/>
            </a:endParaRPr>
          </a:p>
          <a:p>
            <a:pPr eaLnBrk="1" hangingPunct="1">
              <a:lnSpc>
                <a:spcPct val="130000"/>
              </a:lnSpc>
              <a:buNone/>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5050"/>
                </a:solidFill>
                <a:latin typeface="黑体" panose="02010609060101010101" pitchFamily="49" charset="-122"/>
                <a:ea typeface="黑体" panose="02010609060101010101" pitchFamily="49" charset="-122"/>
              </a:rPr>
              <a:t>资本公积      </a:t>
            </a:r>
            <a:r>
              <a:rPr lang="en-US" altLang="zh-CN" sz="2800" b="1" dirty="0">
                <a:solidFill>
                  <a:srgbClr val="FF5050"/>
                </a:solidFill>
                <a:latin typeface="黑体" panose="02010609060101010101" pitchFamily="49" charset="-122"/>
                <a:ea typeface="黑体" panose="02010609060101010101" pitchFamily="49" charset="-122"/>
              </a:rPr>
              <a:t>25</a:t>
            </a:r>
            <a:r>
              <a:rPr lang="zh-CN" altLang="zh-CN" sz="2800" b="1" dirty="0">
                <a:solidFill>
                  <a:srgbClr val="FF5050"/>
                </a:solidFill>
                <a:latin typeface="黑体" panose="02010609060101010101" pitchFamily="49" charset="-122"/>
                <a:ea typeface="黑体" panose="02010609060101010101" pitchFamily="49" charset="-122"/>
              </a:rPr>
              <a:t>00</a:t>
            </a:r>
            <a:r>
              <a:rPr lang="zh-CN" altLang="en-US" sz="2800" b="1" dirty="0">
                <a:solidFill>
                  <a:srgbClr val="FF5050"/>
                </a:solidFill>
                <a:latin typeface="黑体" panose="02010609060101010101" pitchFamily="49" charset="-122"/>
                <a:ea typeface="黑体" panose="02010609060101010101" pitchFamily="49" charset="-122"/>
              </a:rPr>
              <a:t>万</a:t>
            </a:r>
            <a:r>
              <a:rPr lang="zh-CN" altLang="en-US" sz="2400" b="1" dirty="0">
                <a:solidFill>
                  <a:srgbClr val="FF5050"/>
                </a:solidFill>
                <a:latin typeface="黑体" panose="02010609060101010101" pitchFamily="49" charset="-122"/>
                <a:ea typeface="黑体" panose="02010609060101010101" pitchFamily="49" charset="-122"/>
              </a:rPr>
              <a:t>    </a:t>
            </a:r>
          </a:p>
          <a:p>
            <a:pPr eaLnBrk="1" hangingPunct="1">
              <a:lnSpc>
                <a:spcPct val="130000"/>
              </a:lnSpc>
              <a:buNone/>
            </a:pPr>
            <a:endParaRPr lang="zh-CN" altLang="en-US" sz="2400" b="1" dirty="0">
              <a:solidFill>
                <a:schemeClr val="hlink"/>
              </a:solidFill>
              <a:ea typeface="宋体" panose="02010600030101010101" pitchFamily="2" charset="-122"/>
            </a:endParaRPr>
          </a:p>
          <a:p>
            <a:pPr>
              <a:buNone/>
            </a:pPr>
            <a:endParaRPr lang="zh-CN" altLang="en-US" sz="2400" b="1" dirty="0">
              <a:solidFill>
                <a:schemeClr val="hlink"/>
              </a:solidFill>
              <a:ea typeface="宋体" panose="02010600030101010101" pitchFamily="2"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a:t>如何判断企业重组？用什么证据？</a:t>
            </a:r>
          </a:p>
        </p:txBody>
      </p:sp>
      <p:sp>
        <p:nvSpPr>
          <p:cNvPr id="3" name="内容占位符 2"/>
          <p:cNvSpPr>
            <a:spLocks noGrp="1"/>
          </p:cNvSpPr>
          <p:nvPr>
            <p:ph idx="1"/>
          </p:nvPr>
        </p:nvSpPr>
        <p:spPr/>
        <p:txBody>
          <a:bodyPr>
            <a:normAutofit lnSpcReduction="10000"/>
          </a:bodyPr>
          <a:lstStyle/>
          <a:p>
            <a:r>
              <a:rPr lang="zh-CN" altLang="en-US" b="1"/>
              <a:t>为贯彻落实《国务院关于进一步优化企业兼并重组市场环境的意见》（国发[2014]14号），继续支持企业、事业单位改制重组，现就企业、事业单位改制重组涉及的契税政策通知如下：</a:t>
            </a:r>
          </a:p>
          <a:p>
            <a:r>
              <a:rPr lang="zh-CN" altLang="en-US" b="1"/>
              <a:t> 六、资产划转 </a:t>
            </a:r>
          </a:p>
          <a:p>
            <a:r>
              <a:rPr lang="zh-CN" altLang="en-US" b="1"/>
              <a:t>对承受县级以上人民政府或国有资产管理部门按规定进行行政性调整、划转国有土地、房屋权属的单位，免征契税。</a:t>
            </a:r>
          </a:p>
          <a:p>
            <a:r>
              <a:rPr lang="zh-CN" altLang="en-US" b="1"/>
              <a:t> </a:t>
            </a:r>
          </a:p>
          <a:p>
            <a:r>
              <a:rPr lang="zh-CN" altLang="en-US" b="1"/>
              <a:t>同一投资主体内部所属企业之间土地、房屋权属的划转，包括母公司与其全资子公司之间，同一公司所属全资子公司之间，同一自然人与其设立的个人独资企业、一人有限公司之间土地、房屋权属的划转，免征契税。</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a:t>财政部 国家税务总局关于进一步支持企业事业单位改制重组有关契税政策的通知</a:t>
            </a:r>
          </a:p>
          <a:p>
            <a:r>
              <a:rPr lang="zh-CN" altLang="en-US" b="1"/>
              <a:t>财税[2015]37号  </a:t>
            </a:r>
          </a:p>
          <a:p>
            <a:r>
              <a:rPr lang="zh-CN" altLang="en-US" b="1"/>
              <a:t> 六、资产划转 </a:t>
            </a:r>
          </a:p>
          <a:p>
            <a:r>
              <a:rPr lang="zh-CN" altLang="en-US" b="1"/>
              <a:t>对承受县级以上人民政府或国有资产管理部门按规定进行行政性调整、划转国有土地、房屋权属的单位，免征契税。</a:t>
            </a:r>
          </a:p>
          <a:p>
            <a:r>
              <a:rPr lang="zh-CN" altLang="en-US" b="1"/>
              <a:t> </a:t>
            </a:r>
          </a:p>
          <a:p>
            <a:r>
              <a:rPr lang="zh-CN" altLang="en-US" b="1"/>
              <a:t>同一投资主体内部所属企业之间土地、房屋权属的划转，</a:t>
            </a:r>
            <a:r>
              <a:rPr lang="zh-CN" altLang="en-US" b="1">
                <a:solidFill>
                  <a:srgbClr val="FF0000"/>
                </a:solidFill>
              </a:rPr>
              <a:t>包括母公司与其全资子公司之间，同一公司所属全资子公司之间，同一自然人与其设立的个人独资企业、一人有限公司之间土地、房屋权属的划转，免征契税。</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20000"/>
          </a:bodyPr>
          <a:lstStyle/>
          <a:p>
            <a:r>
              <a:rPr lang="zh-CN" altLang="en-US"/>
              <a:t>湖</a:t>
            </a:r>
            <a:r>
              <a:rPr lang="zh-CN" altLang="en-US" b="1"/>
              <a:t>北蓝鼎控股股份有限公司000971关于全资子公司获批免征房屋土地交易契税的公告</a:t>
            </a:r>
          </a:p>
          <a:p>
            <a:endParaRPr lang="zh-CN" altLang="en-US" b="1"/>
          </a:p>
          <a:p>
            <a:r>
              <a:rPr lang="zh-CN" altLang="en-US" b="1"/>
              <a:t>湖北蓝鼎控股股份有限公司（以下简称“公司”）为整合纺织业务，于2015年3月2日与全资子公司湖北迈亚毛纺有限公司（以下简称“迈亚毛纺”）签订了《资产转让协议》，将公司毛纺业务（含资产、负债、人员）整体转让给迈亚毛纺。其中，</a:t>
            </a:r>
            <a:r>
              <a:rPr lang="zh-CN" altLang="en-US" b="1">
                <a:solidFill>
                  <a:srgbClr val="FF0000"/>
                </a:solidFill>
              </a:rPr>
              <a:t>涉及十五处房产和三宗土地的转让。</a:t>
            </a:r>
          </a:p>
          <a:p>
            <a:r>
              <a:rPr lang="zh-CN" altLang="en-US" b="1"/>
              <a:t>具体内容参见公司于2015年3月3日披露在指定信息披露媒体上的《关于将毛纺业务资产及相关债务转让予全资子公司的公告》等公告。</a:t>
            </a:r>
            <a:r>
              <a:rPr lang="zh-CN" altLang="en-US"/>
              <a:t>。</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r>
              <a:rPr lang="zh-CN" altLang="en-US" b="1"/>
              <a:t>近日，公司收到仙桃市地方税务局直属征收局（下称“地税直属征收局”）出具的文件，根据《财政部 国家税务总局关于进一步支持企业事业单位改制重组有关契税政策的通知》[财税[2015]37号]文件精神（同一投资主体内部所属企业之间土地、房屋权属的划转，包括母公司与其全资子公司之间，免征契税），在前述房产和土地转让交易中，迈亚毛纺符合享受免征契税政策标准，并已在地税直属征收局办理免征契税备案手续。</a:t>
            </a:r>
          </a:p>
          <a:p>
            <a:r>
              <a:rPr lang="zh-CN" altLang="en-US" b="1"/>
              <a:t>　　根据公司财务部门测算，上述免征契税涉及金额约210万元，对本公司2015年度当期损益产生积极影响。</a:t>
            </a:r>
          </a:p>
          <a:p>
            <a:r>
              <a:rPr lang="zh-CN" altLang="en-US" b="1"/>
              <a:t>　　特此公告</a:t>
            </a:r>
          </a:p>
          <a:p>
            <a:r>
              <a:rPr lang="zh-CN" altLang="en-US" b="1"/>
              <a:t>　　湖北蓝鼎控股股份有限公司董事会</a:t>
            </a:r>
          </a:p>
          <a:p>
            <a:endParaRPr lang="zh-CN" altLang="en-US" b="1"/>
          </a:p>
          <a:p>
            <a:r>
              <a:rPr lang="zh-CN" altLang="en-US" b="1"/>
              <a:t>　　二O一五年十月八日</a:t>
            </a:r>
          </a:p>
          <a:p>
            <a:endParaRPr lang="zh-CN" altLang="en-US" b="1"/>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20000"/>
          </a:bodyPr>
          <a:lstStyle/>
          <a:p>
            <a:r>
              <a:rPr lang="zh-CN" altLang="en-US" b="1"/>
              <a:t>重庆市地方税务局关于土地增值税若干政策执行问题的公告重庆市地方税务局公告2014年第9号</a:t>
            </a:r>
          </a:p>
          <a:p>
            <a:r>
              <a:rPr lang="zh-CN" altLang="en-US" b="1"/>
              <a:t>三、无偿划转房地产有关规定</a:t>
            </a:r>
          </a:p>
          <a:p>
            <a:r>
              <a:rPr lang="zh-CN" altLang="en-US" b="1"/>
              <a:t>（一）同一投资主体划转</a:t>
            </a:r>
          </a:p>
          <a:p>
            <a:r>
              <a:rPr lang="zh-CN" altLang="en-US" b="1"/>
              <a:t>同一投资主体内部所属企业之间无偿划转（调拨）房地产，不征收土地增值税。“同一投资主体内部所属企业之间”是</a:t>
            </a:r>
            <a:r>
              <a:rPr lang="zh-CN" altLang="en-US" b="1">
                <a:solidFill>
                  <a:srgbClr val="FF0000"/>
                </a:solidFill>
              </a:rPr>
              <a:t>指母公司与其全资子公司之间</a:t>
            </a:r>
            <a:r>
              <a:rPr lang="zh-CN" altLang="en-US" b="1"/>
              <a:t>；同一公司所属全资子公司之间；自然人与其设立的个人独资企业、一人有限公司之间。</a:t>
            </a:r>
          </a:p>
          <a:p>
            <a:r>
              <a:rPr lang="zh-CN" altLang="en-US" b="1"/>
              <a:t>（二）行政性调整划转</a:t>
            </a:r>
          </a:p>
          <a:p>
            <a:r>
              <a:rPr lang="zh-CN" altLang="en-US" b="1"/>
              <a:t>经县级以上人民政府或国有资产管理部门批准，按照国有产权无偿划转的相关规定，国有企业、事业单位、国家机关之间无偿划转房地产不征收土地增值税。</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10000"/>
          </a:bodyPr>
          <a:lstStyle/>
          <a:p>
            <a:r>
              <a:rPr lang="zh-CN" altLang="en-US" b="1"/>
              <a:t>关于印发《土地增值税等财产行为税政策执行问题处理意见》的通知渝财税〔2015〕93号</a:t>
            </a:r>
          </a:p>
          <a:p>
            <a:r>
              <a:rPr lang="zh-CN" altLang="en-US" b="1"/>
              <a:t>一、土地增值税</a:t>
            </a:r>
          </a:p>
          <a:p>
            <a:r>
              <a:rPr lang="zh-CN" altLang="en-US" b="1"/>
              <a:t>（四）几种特殊情况认定</a:t>
            </a:r>
          </a:p>
          <a:p>
            <a:r>
              <a:rPr lang="zh-CN" altLang="en-US" b="1"/>
              <a:t>4.改制重组政策</a:t>
            </a:r>
          </a:p>
          <a:p>
            <a:r>
              <a:rPr lang="zh-CN" altLang="en-US" b="1"/>
              <a:t>企业在整体改建、合并、分立、投资等改组改制活动中，土地、房屋的转让方和承受方一方属于房地产开发企业的，均不适用《财政部国家税务总局关于企业改制重组有关土地增值税政策的通知》（财税〔2015〕5号）文件的政策规定。</a:t>
            </a:r>
          </a:p>
          <a:p>
            <a:r>
              <a:rPr lang="zh-CN" altLang="en-US" b="1"/>
              <a:t>（五）重庆市地方税务局2014年第9号公告执行口径</a:t>
            </a:r>
          </a:p>
          <a:p>
            <a:r>
              <a:rPr lang="zh-CN" altLang="en-US" b="1"/>
              <a:t>3.第三条第一款：“同一投资主体内部所属企业之间无偿划转（调拨）房地产，不征收土地增值税。”</a:t>
            </a:r>
          </a:p>
          <a:p>
            <a:r>
              <a:rPr lang="zh-CN" altLang="en-US" b="1"/>
              <a:t>该款规定不适用于房地产开发企业。</a:t>
            </a:r>
          </a:p>
          <a:p>
            <a:endParaRPr lang="zh-CN" altLang="en-US" b="1"/>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mn-ea"/>
              </a:rPr>
              <a:t>关于印发《土地增值税等财产行为税政策执行问题处理意见》的通知渝财税〔2015〕93号</a:t>
            </a:r>
            <a:endParaRPr lang="zh-CN" altLang="en-US"/>
          </a:p>
          <a:p>
            <a:r>
              <a:rPr lang="zh-CN" altLang="en-US">
                <a:sym typeface="+mn-ea"/>
              </a:rPr>
              <a:t>二、契税</a:t>
            </a:r>
            <a:endParaRPr lang="zh-CN" altLang="en-US"/>
          </a:p>
          <a:p>
            <a:r>
              <a:rPr lang="zh-CN" altLang="en-US">
                <a:sym typeface="+mn-ea"/>
              </a:rPr>
              <a:t>（二）房地产划转减免认定</a:t>
            </a:r>
            <a:endParaRPr lang="zh-CN" altLang="en-US"/>
          </a:p>
          <a:p>
            <a:r>
              <a:rPr lang="zh-CN" altLang="en-US">
                <a:sym typeface="+mn-ea"/>
              </a:rPr>
              <a:t>根据《财政部 国家税务总局关于进一步支持企业事业单位改制重组有关契税政策的通知》（财税〔2015〕37号）文件第六条规定，100%直接控制的母子公司之间，受同一母公司100%直接控制的子公司之间，土地、房屋权属划转免征契税。“</a:t>
            </a:r>
            <a:r>
              <a:rPr lang="zh-CN" altLang="en-US">
                <a:solidFill>
                  <a:srgbClr val="FF0000"/>
                </a:solidFill>
                <a:sym typeface="+mn-ea"/>
              </a:rPr>
              <a:t>划转”是指除直接买卖以外的股权投资、冲减资本或者所有者权益等</a:t>
            </a:r>
            <a:r>
              <a:rPr lang="zh-CN" altLang="en-US">
                <a:sym typeface="+mn-ea"/>
              </a:rPr>
              <a:t>。本款规定自2015年1月1日起至2017年12月31日执行。</a:t>
            </a:r>
            <a:endParaRPr lang="zh-CN" altLang="en-US"/>
          </a:p>
          <a:p>
            <a:endParaRPr lang="zh-CN"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wrap="square" lIns="91440" tIns="45720" rIns="91440" bIns="45720" anchor="b"/>
          <a:lstStyle/>
          <a:p>
            <a:r>
              <a:rPr lang="zh-CN" altLang="en-US" sz="2800" b="1" dirty="0">
                <a:solidFill>
                  <a:srgbClr val="FF0000"/>
                </a:solidFill>
              </a:rPr>
              <a:t>   二、企业接收股东划入资产的企业所得税处理</a:t>
            </a:r>
          </a:p>
        </p:txBody>
      </p:sp>
      <p:sp>
        <p:nvSpPr>
          <p:cNvPr id="37890" name="Rectangle 3"/>
          <p:cNvSpPr>
            <a:spLocks noGrp="1"/>
          </p:cNvSpPr>
          <p:nvPr>
            <p:ph idx="1"/>
          </p:nvPr>
        </p:nvSpPr>
        <p:spPr/>
        <p:txBody>
          <a:bodyPr wrap="square" lIns="91440" tIns="45720" rIns="91440" bIns="45720" anchor="t"/>
          <a:lstStyle/>
          <a:p>
            <a:pPr>
              <a:lnSpc>
                <a:spcPct val="80000"/>
              </a:lnSpc>
              <a:buNone/>
            </a:pPr>
            <a:r>
              <a:rPr lang="zh-CN" altLang="en-US" sz="2700" b="1" dirty="0">
                <a:solidFill>
                  <a:srgbClr val="0000FF"/>
                </a:solidFill>
              </a:rPr>
              <a:t>   </a:t>
            </a:r>
            <a:r>
              <a:rPr lang="zh-CN" altLang="en-US" sz="2800" b="1" dirty="0">
                <a:solidFill>
                  <a:schemeClr val="tx1"/>
                </a:solidFill>
              </a:rPr>
              <a:t> 股东与企业之间的这种输送利益的交易行为，主要是上市公司的股东为了提高上市公司业绩，或者免于使上市公司戴上</a:t>
            </a:r>
            <a:r>
              <a:rPr lang="en-US" altLang="zh-CN" sz="2800" b="1" dirty="0">
                <a:solidFill>
                  <a:schemeClr val="tx1"/>
                </a:solidFill>
              </a:rPr>
              <a:t>ST</a:t>
            </a:r>
            <a:r>
              <a:rPr lang="zh-CN" altLang="en-US" sz="2800" b="1" dirty="0">
                <a:solidFill>
                  <a:schemeClr val="tx1"/>
                </a:solidFill>
              </a:rPr>
              <a:t>的帽子以及使被</a:t>
            </a:r>
            <a:r>
              <a:rPr lang="en-US" altLang="zh-CN" sz="2800" b="1" dirty="0">
                <a:solidFill>
                  <a:schemeClr val="tx1"/>
                </a:solidFill>
              </a:rPr>
              <a:t>ST</a:t>
            </a:r>
            <a:r>
              <a:rPr lang="zh-CN" altLang="en-US" sz="2800" b="1" dirty="0">
                <a:solidFill>
                  <a:schemeClr val="tx1"/>
                </a:solidFill>
              </a:rPr>
              <a:t>的上市公司早日摘掉帽子，总之目的就是增加上市公司的表面上的利润水平，但是这种通过非公允关联方交易操纵利润的行为并不能真正反映上市公司的盈利水平的，也会误导资本市场的投资者的，因此，这种行为是监管层所应该抑制的，也就是从会计核算角度的角度来说，这种交易行为之下上市公司所取得的资产是不应该计入到损益中去的，也就是说不能增加利润。</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539750" y="333375"/>
            <a:ext cx="8001000" cy="1216025"/>
          </a:xfrm>
        </p:spPr>
        <p:txBody>
          <a:bodyPr wrap="square" lIns="91440" tIns="45720" rIns="91440" bIns="45720" anchor="b"/>
          <a:lstStyle/>
          <a:p>
            <a:r>
              <a:rPr lang="zh-CN" altLang="en-US" sz="2400" b="1" dirty="0"/>
              <a:t>无论是控股股东还是非控股股东（</a:t>
            </a:r>
            <a:r>
              <a:rPr lang="zh-CN" altLang="en-US" sz="2400" dirty="0"/>
              <a:t>包括</a:t>
            </a:r>
            <a:r>
              <a:rPr lang="zh-CN" altLang="en-US" sz="2400" b="1" dirty="0">
                <a:solidFill>
                  <a:srgbClr val="FF0000"/>
                </a:solidFill>
              </a:rPr>
              <a:t>股东的子公司）</a:t>
            </a:r>
            <a:r>
              <a:rPr lang="zh-CN" altLang="en-US" sz="2400" b="1" dirty="0"/>
              <a:t>， 会计上都是作为</a:t>
            </a:r>
            <a:r>
              <a:rPr lang="zh-CN" altLang="en-US" sz="2400" b="1" dirty="0">
                <a:solidFill>
                  <a:srgbClr val="FF0000"/>
                </a:solidFill>
              </a:rPr>
              <a:t>权益性交易</a:t>
            </a:r>
            <a:r>
              <a:rPr lang="zh-CN" altLang="en-US" sz="2400" b="1" dirty="0">
                <a:solidFill>
                  <a:srgbClr val="0000FF"/>
                </a:solidFill>
              </a:rPr>
              <a:t>即</a:t>
            </a:r>
            <a:r>
              <a:rPr lang="zh-CN" altLang="en-US" sz="2400" b="1" dirty="0"/>
              <a:t>资本性投入处理的，</a:t>
            </a:r>
            <a:br>
              <a:rPr lang="zh-CN" altLang="en-US" sz="2400" b="1" dirty="0"/>
            </a:br>
            <a:r>
              <a:rPr lang="zh-CN" altLang="en-US" sz="2400" b="1" dirty="0">
                <a:solidFill>
                  <a:srgbClr val="0000FF"/>
                </a:solidFill>
              </a:rPr>
              <a:t>税法只包括股东</a:t>
            </a:r>
            <a:r>
              <a:rPr lang="zh-CN" altLang="en-US" sz="2400" b="1" dirty="0"/>
              <a:t>，</a:t>
            </a:r>
            <a:r>
              <a:rPr lang="zh-CN" altLang="en-US" sz="2400" b="1" dirty="0">
                <a:solidFill>
                  <a:srgbClr val="FF0000"/>
                </a:solidFill>
              </a:rPr>
              <a:t>会计与税法仍然有点差异</a:t>
            </a:r>
          </a:p>
        </p:txBody>
      </p:sp>
      <p:sp>
        <p:nvSpPr>
          <p:cNvPr id="38914" name="Rectangle 3"/>
          <p:cNvSpPr>
            <a:spLocks noGrp="1"/>
          </p:cNvSpPr>
          <p:nvPr>
            <p:ph sz="half" idx="1"/>
          </p:nvPr>
        </p:nvSpPr>
        <p:spPr/>
        <p:txBody>
          <a:bodyPr wrap="square" lIns="91440" tIns="45720" rIns="91440" bIns="45720" anchor="t"/>
          <a:lstStyle/>
          <a:p>
            <a:pPr>
              <a:lnSpc>
                <a:spcPct val="90000"/>
              </a:lnSpc>
              <a:buClr>
                <a:schemeClr val="accent2"/>
              </a:buClr>
              <a:buFont typeface="Wingdings" panose="05000000000000000000" pitchFamily="2" charset="2"/>
              <a:buNone/>
            </a:pPr>
            <a:r>
              <a:rPr lang="zh-CN" altLang="en-US" sz="2000" b="1" dirty="0">
                <a:latin typeface="+mn-lt"/>
                <a:ea typeface="+mn-ea"/>
                <a:cs typeface="+mn-cs"/>
              </a:rPr>
              <a:t>     对于控股股东和其投资企业之间的交易，、</a:t>
            </a:r>
            <a:r>
              <a:rPr lang="en-US" altLang="zh-CN" sz="2000" b="1" dirty="0">
                <a:latin typeface="+mn-lt"/>
                <a:ea typeface="+mn-ea"/>
                <a:cs typeface="+mn-cs"/>
              </a:rPr>
              <a:t>《</a:t>
            </a:r>
            <a:r>
              <a:rPr lang="zh-CN" altLang="en-US" sz="2000" b="1" dirty="0">
                <a:latin typeface="+mn-lt"/>
                <a:ea typeface="+mn-ea"/>
                <a:cs typeface="+mn-cs"/>
              </a:rPr>
              <a:t>关于做好执行会计准则企业</a:t>
            </a:r>
            <a:r>
              <a:rPr lang="en-US" altLang="zh-CN" sz="2000" b="1" dirty="0">
                <a:latin typeface="+mn-lt"/>
                <a:ea typeface="+mn-ea"/>
                <a:cs typeface="+mn-cs"/>
              </a:rPr>
              <a:t>2008</a:t>
            </a:r>
            <a:r>
              <a:rPr lang="zh-CN" altLang="en-US" sz="2000" b="1" dirty="0">
                <a:latin typeface="+mn-lt"/>
                <a:ea typeface="+mn-ea"/>
                <a:cs typeface="+mn-cs"/>
              </a:rPr>
              <a:t>年年报工作的通知</a:t>
            </a:r>
            <a:r>
              <a:rPr lang="en-US" altLang="zh-CN" sz="2000" b="1" dirty="0">
                <a:latin typeface="+mn-lt"/>
                <a:ea typeface="+mn-ea"/>
                <a:cs typeface="+mn-cs"/>
              </a:rPr>
              <a:t>》</a:t>
            </a:r>
            <a:r>
              <a:rPr lang="zh-CN" altLang="en-US" sz="2000" b="1" dirty="0">
                <a:latin typeface="+mn-lt"/>
                <a:ea typeface="+mn-ea"/>
                <a:cs typeface="+mn-cs"/>
              </a:rPr>
              <a:t>（财会函</a:t>
            </a:r>
            <a:r>
              <a:rPr lang="en-US" altLang="zh-CN" sz="2000" b="1" dirty="0">
                <a:latin typeface="+mn-lt"/>
                <a:ea typeface="+mn-ea"/>
                <a:cs typeface="+mn-cs"/>
              </a:rPr>
              <a:t>【2008】60</a:t>
            </a:r>
            <a:r>
              <a:rPr lang="zh-CN" altLang="en-US" sz="2000" b="1" dirty="0">
                <a:latin typeface="+mn-lt"/>
                <a:ea typeface="+mn-ea"/>
                <a:cs typeface="+mn-cs"/>
              </a:rPr>
              <a:t>号文件）第八条规定：企业接受的捐赠和债务豁免</a:t>
            </a:r>
            <a:r>
              <a:rPr lang="en-US" altLang="zh-CN" sz="2000" b="1" dirty="0">
                <a:latin typeface="+mn-lt"/>
                <a:ea typeface="+mn-ea"/>
                <a:cs typeface="+mn-cs"/>
              </a:rPr>
              <a:t>,</a:t>
            </a:r>
            <a:r>
              <a:rPr lang="zh-CN" altLang="en-US" sz="2000" b="1" dirty="0">
                <a:latin typeface="+mn-lt"/>
                <a:ea typeface="+mn-ea"/>
                <a:cs typeface="+mn-cs"/>
              </a:rPr>
              <a:t>按照会计准则规定符合确认条件的</a:t>
            </a:r>
            <a:r>
              <a:rPr lang="en-US" altLang="zh-CN" sz="2000" b="1" dirty="0">
                <a:latin typeface="+mn-lt"/>
                <a:ea typeface="+mn-ea"/>
                <a:cs typeface="+mn-cs"/>
              </a:rPr>
              <a:t>,</a:t>
            </a:r>
            <a:r>
              <a:rPr lang="zh-CN" altLang="en-US" sz="2000" b="1" dirty="0">
                <a:latin typeface="+mn-lt"/>
                <a:ea typeface="+mn-ea"/>
                <a:cs typeface="+mn-cs"/>
              </a:rPr>
              <a:t>通常应当确认为当期收益。如果接受</a:t>
            </a:r>
            <a:r>
              <a:rPr lang="zh-CN" altLang="en-US" sz="2000" b="1" dirty="0">
                <a:solidFill>
                  <a:srgbClr val="FF0000"/>
                </a:solidFill>
                <a:latin typeface="+mn-lt"/>
                <a:ea typeface="+mn-ea"/>
                <a:cs typeface="+mn-cs"/>
              </a:rPr>
              <a:t>控股股东或</a:t>
            </a:r>
            <a:r>
              <a:rPr lang="zh-CN" altLang="en-US" sz="4000" b="1" dirty="0">
                <a:solidFill>
                  <a:srgbClr val="FF0000"/>
                </a:solidFill>
                <a:latin typeface="+mn-lt"/>
                <a:ea typeface="+mn-ea"/>
                <a:cs typeface="+mn-cs"/>
              </a:rPr>
              <a:t>控股股东的子公司</a:t>
            </a:r>
            <a:r>
              <a:rPr lang="zh-CN" altLang="en-US" sz="2000" b="1" dirty="0">
                <a:latin typeface="+mn-lt"/>
                <a:ea typeface="+mn-ea"/>
                <a:cs typeface="+mn-cs"/>
              </a:rPr>
              <a:t>直接或间接的捐赠</a:t>
            </a:r>
            <a:r>
              <a:rPr lang="en-US" altLang="zh-CN" sz="2000" b="1" dirty="0">
                <a:latin typeface="+mn-lt"/>
                <a:ea typeface="+mn-ea"/>
                <a:cs typeface="+mn-cs"/>
              </a:rPr>
              <a:t>,</a:t>
            </a:r>
            <a:r>
              <a:rPr lang="zh-CN" altLang="en-US" sz="2000" b="1" dirty="0">
                <a:latin typeface="+mn-lt"/>
                <a:ea typeface="+mn-ea"/>
                <a:cs typeface="+mn-cs"/>
              </a:rPr>
              <a:t>从经济实质上判断属于控股股东对企业的资本性投入</a:t>
            </a:r>
            <a:r>
              <a:rPr lang="en-US" altLang="zh-CN" sz="2000" b="1" dirty="0">
                <a:latin typeface="+mn-lt"/>
                <a:ea typeface="+mn-ea"/>
                <a:cs typeface="+mn-cs"/>
              </a:rPr>
              <a:t>,</a:t>
            </a:r>
            <a:r>
              <a:rPr lang="zh-CN" altLang="en-US" sz="2000" b="1" dirty="0">
                <a:latin typeface="+mn-lt"/>
                <a:ea typeface="+mn-ea"/>
                <a:cs typeface="+mn-cs"/>
              </a:rPr>
              <a:t>应作为权益性交易</a:t>
            </a:r>
            <a:r>
              <a:rPr lang="en-US" altLang="zh-CN" sz="2000" b="1" dirty="0">
                <a:latin typeface="+mn-lt"/>
                <a:ea typeface="+mn-ea"/>
                <a:cs typeface="+mn-cs"/>
              </a:rPr>
              <a:t>,</a:t>
            </a:r>
            <a:r>
              <a:rPr lang="zh-CN" altLang="en-US" sz="2000" b="1" dirty="0">
                <a:latin typeface="+mn-lt"/>
                <a:ea typeface="+mn-ea"/>
                <a:cs typeface="+mn-cs"/>
              </a:rPr>
              <a:t>相关利得计入所有者权益</a:t>
            </a:r>
            <a:r>
              <a:rPr lang="en-US" altLang="zh-CN" sz="2000" b="1" dirty="0">
                <a:latin typeface="+mn-lt"/>
                <a:ea typeface="+mn-ea"/>
                <a:cs typeface="+mn-cs"/>
              </a:rPr>
              <a:t>(</a:t>
            </a:r>
            <a:r>
              <a:rPr lang="zh-CN" altLang="en-US" sz="2000" b="1" dirty="0">
                <a:latin typeface="+mn-lt"/>
                <a:ea typeface="+mn-ea"/>
                <a:cs typeface="+mn-cs"/>
              </a:rPr>
              <a:t>资本公积</a:t>
            </a:r>
            <a:r>
              <a:rPr lang="en-US" altLang="zh-CN" sz="2000" b="1" dirty="0">
                <a:latin typeface="+mn-lt"/>
                <a:ea typeface="+mn-ea"/>
                <a:cs typeface="+mn-cs"/>
              </a:rPr>
              <a:t>)</a:t>
            </a:r>
            <a:r>
              <a:rPr lang="zh-CN" altLang="en-US" sz="2000" b="1" dirty="0">
                <a:latin typeface="+mn-lt"/>
                <a:ea typeface="+mn-ea"/>
                <a:cs typeface="+mn-cs"/>
              </a:rPr>
              <a:t>。</a:t>
            </a:r>
          </a:p>
        </p:txBody>
      </p:sp>
      <p:sp>
        <p:nvSpPr>
          <p:cNvPr id="38915" name="Rectangle 4"/>
          <p:cNvSpPr>
            <a:spLocks noGrp="1"/>
          </p:cNvSpPr>
          <p:nvPr>
            <p:ph sz="half" idx="2"/>
          </p:nvPr>
        </p:nvSpPr>
        <p:spPr>
          <a:xfrm>
            <a:off x="4643438" y="1773238"/>
            <a:ext cx="3924300" cy="4267200"/>
          </a:xfrm>
        </p:spPr>
        <p:txBody>
          <a:bodyPr wrap="square" lIns="91440" tIns="45720" rIns="91440" bIns="45720" anchor="t"/>
          <a:lstStyle/>
          <a:p>
            <a:pPr>
              <a:lnSpc>
                <a:spcPct val="80000"/>
              </a:lnSpc>
              <a:buClr>
                <a:schemeClr val="accent2"/>
              </a:buClr>
              <a:buFont typeface="Wingdings" panose="05000000000000000000" pitchFamily="2" charset="2"/>
              <a:buNone/>
            </a:pPr>
            <a:r>
              <a:rPr lang="zh-CN" altLang="en-US" sz="2000" b="1" dirty="0">
                <a:latin typeface="+mn-lt"/>
                <a:ea typeface="+mn-ea"/>
                <a:cs typeface="+mn-cs"/>
              </a:rPr>
              <a:t>     </a:t>
            </a:r>
            <a:r>
              <a:rPr lang="zh-CN" altLang="en-US" sz="1800" b="1" dirty="0">
                <a:latin typeface="+mn-lt"/>
                <a:ea typeface="+mn-ea"/>
                <a:cs typeface="+mn-cs"/>
              </a:rPr>
              <a:t>对于非控股股东和其投资企业之间的交易，</a:t>
            </a:r>
            <a:r>
              <a:rPr lang="en-US" altLang="zh-CN" sz="1800" b="1" dirty="0">
                <a:latin typeface="+mn-lt"/>
                <a:ea typeface="+mn-ea"/>
                <a:cs typeface="+mn-cs"/>
              </a:rPr>
              <a:t>《</a:t>
            </a:r>
            <a:r>
              <a:rPr lang="zh-CN" altLang="en-US" sz="1800" b="1" dirty="0">
                <a:latin typeface="+mn-lt"/>
                <a:ea typeface="+mn-ea"/>
                <a:cs typeface="+mn-cs"/>
              </a:rPr>
              <a:t>企业会计准则解释第</a:t>
            </a:r>
            <a:r>
              <a:rPr lang="en-US" altLang="zh-CN" sz="1800" b="1" dirty="0">
                <a:latin typeface="+mn-lt"/>
                <a:ea typeface="+mn-ea"/>
                <a:cs typeface="+mn-cs"/>
              </a:rPr>
              <a:t>5</a:t>
            </a:r>
            <a:r>
              <a:rPr lang="zh-CN" altLang="en-US" sz="1800" b="1" dirty="0">
                <a:latin typeface="+mn-lt"/>
                <a:ea typeface="+mn-ea"/>
                <a:cs typeface="+mn-cs"/>
              </a:rPr>
              <a:t>号</a:t>
            </a:r>
            <a:r>
              <a:rPr lang="en-US" altLang="zh-CN" sz="1800" b="1" dirty="0">
                <a:latin typeface="+mn-lt"/>
                <a:ea typeface="+mn-ea"/>
                <a:cs typeface="+mn-cs"/>
              </a:rPr>
              <a:t>》</a:t>
            </a:r>
            <a:r>
              <a:rPr lang="zh-CN" altLang="en-US" sz="1800" b="1" dirty="0">
                <a:latin typeface="+mn-lt"/>
                <a:ea typeface="+mn-ea"/>
                <a:cs typeface="+mn-cs"/>
              </a:rPr>
              <a:t>第六条有规定：问：企业接受非控股股东（或</a:t>
            </a:r>
            <a:r>
              <a:rPr lang="zh-CN" altLang="en-US" sz="1800" b="1" dirty="0">
                <a:solidFill>
                  <a:srgbClr val="FF0000"/>
                </a:solidFill>
                <a:latin typeface="+mn-lt"/>
                <a:ea typeface="+mn-ea"/>
                <a:cs typeface="+mn-cs"/>
              </a:rPr>
              <a:t>非控股股东的子公司</a:t>
            </a:r>
            <a:r>
              <a:rPr lang="zh-CN" altLang="en-US" sz="1800" b="1" dirty="0">
                <a:latin typeface="+mn-lt"/>
                <a:ea typeface="+mn-ea"/>
                <a:cs typeface="+mn-cs"/>
              </a:rPr>
              <a:t>）直接或间接代为偿债、债务豁免或捐赠的，应如何进行会计处理？答：企业接受代为偿债、债务豁免或捐赠，按照企业会计准则规定符合确认条件的，通常应当确认为当期收益；但是，企业</a:t>
            </a:r>
            <a:r>
              <a:rPr lang="zh-CN" altLang="en-US" sz="2000" b="1" dirty="0">
                <a:latin typeface="+mn-lt"/>
                <a:ea typeface="+mn-ea"/>
                <a:cs typeface="+mn-cs"/>
              </a:rPr>
              <a:t>接受非控股股东（或</a:t>
            </a:r>
            <a:r>
              <a:rPr lang="zh-CN" altLang="en-US" sz="4000" b="1" dirty="0">
                <a:solidFill>
                  <a:srgbClr val="FF0000"/>
                </a:solidFill>
                <a:latin typeface="+mn-lt"/>
                <a:ea typeface="+mn-ea"/>
                <a:cs typeface="+mn-cs"/>
              </a:rPr>
              <a:t>非控股股东的子公司</a:t>
            </a:r>
            <a:r>
              <a:rPr lang="zh-CN" altLang="en-US" sz="2000" b="1" dirty="0">
                <a:latin typeface="+mn-lt"/>
                <a:ea typeface="+mn-ea"/>
                <a:cs typeface="+mn-cs"/>
              </a:rPr>
              <a:t>）</a:t>
            </a:r>
            <a:r>
              <a:rPr lang="zh-CN" altLang="en-US" sz="1800" b="1" dirty="0">
                <a:latin typeface="+mn-lt"/>
                <a:ea typeface="+mn-ea"/>
                <a:cs typeface="+mn-cs"/>
              </a:rPr>
              <a:t>直接或间接代为偿债、债务豁免或捐赠，经济实质表明属于非控股股东对企业的资本性投入，应当将相关利得计入所有者权益（资本公积）。</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wrap="square" lIns="91440" tIns="45720" rIns="91440" bIns="45720" anchor="b"/>
          <a:lstStyle/>
          <a:p>
            <a:r>
              <a:rPr lang="zh-CN" altLang="en-US" sz="2400" b="1" dirty="0"/>
              <a:t>企业所得税的处理和会计的定性处理是趋同的，所得税上在某种程度上也认可了会计上</a:t>
            </a:r>
            <a:r>
              <a:rPr lang="zh-CN" altLang="en-US" sz="2400" b="1" dirty="0">
                <a:solidFill>
                  <a:srgbClr val="0000FF"/>
                </a:solidFill>
              </a:rPr>
              <a:t>权益性交易</a:t>
            </a:r>
            <a:r>
              <a:rPr lang="zh-CN" altLang="en-US" sz="2400" b="1" dirty="0"/>
              <a:t>的概念</a:t>
            </a:r>
            <a:br>
              <a:rPr lang="zh-CN" altLang="en-US" sz="2400" b="1" dirty="0"/>
            </a:br>
            <a:r>
              <a:rPr lang="zh-CN" altLang="en-US" sz="2400" b="1" dirty="0"/>
              <a:t>注意：不包括</a:t>
            </a:r>
            <a:r>
              <a:rPr lang="zh-CN" altLang="en-US" sz="2400" b="1" dirty="0">
                <a:solidFill>
                  <a:srgbClr val="FF0000"/>
                </a:solidFill>
              </a:rPr>
              <a:t>股东的子公司</a:t>
            </a:r>
          </a:p>
        </p:txBody>
      </p:sp>
      <p:sp>
        <p:nvSpPr>
          <p:cNvPr id="39938" name="Rectangle 3"/>
          <p:cNvSpPr>
            <a:spLocks noGrp="1"/>
          </p:cNvSpPr>
          <p:nvPr>
            <p:ph idx="1"/>
          </p:nvPr>
        </p:nvSpPr>
        <p:spPr/>
        <p:txBody>
          <a:bodyPr wrap="square" lIns="91440" tIns="45720" rIns="91440" bIns="45720" anchor="t"/>
          <a:lstStyle/>
          <a:p>
            <a:pPr>
              <a:buNone/>
            </a:pPr>
            <a:r>
              <a:rPr lang="en-US" altLang="zh-CN" sz="3200" b="1" dirty="0"/>
              <a:t>   </a:t>
            </a:r>
            <a:r>
              <a:rPr lang="en-US" altLang="zh-CN" b="1" dirty="0"/>
              <a:t>29</a:t>
            </a:r>
            <a:r>
              <a:rPr lang="zh-CN" altLang="en-US" b="1" dirty="0"/>
              <a:t>号公告的第二条规定：</a:t>
            </a:r>
          </a:p>
          <a:p>
            <a:pPr>
              <a:buNone/>
            </a:pPr>
            <a:r>
              <a:rPr lang="zh-CN" altLang="en-US" b="1" dirty="0"/>
              <a:t> （一）</a:t>
            </a:r>
            <a:r>
              <a:rPr lang="zh-CN" altLang="en-US" sz="4400" b="1" dirty="0">
                <a:solidFill>
                  <a:srgbClr val="FF0000"/>
                </a:solidFill>
              </a:rPr>
              <a:t>企业接收股东</a:t>
            </a:r>
            <a:r>
              <a:rPr lang="zh-CN" altLang="en-US" b="1" dirty="0"/>
              <a:t>划入资产（包括股东赠予资产、上市公司在股权分置改革过程中接收原非流通股股东和新非流通股股东赠予的资产、股东放弃本企业的股权，下同），凡合同、协议约定</a:t>
            </a:r>
            <a:r>
              <a:rPr lang="zh-CN" altLang="en-US" b="1" dirty="0">
                <a:solidFill>
                  <a:srgbClr val="FF0000"/>
                </a:solidFill>
              </a:rPr>
              <a:t>作为资本金（包括资本公积）</a:t>
            </a:r>
            <a:r>
              <a:rPr lang="zh-CN" altLang="en-US" b="1" dirty="0"/>
              <a:t>且在会计上已做实际处理的，不计入企业的收入总额，企业应按公允价值确定该项资产的计税基础。 </a:t>
            </a:r>
            <a:br>
              <a:rPr lang="zh-CN" altLang="en-US" b="1" dirty="0"/>
            </a:b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0" tIns="45720" rIns="0" bIns="45720" anchor="t"/>
          <a:lstStyle/>
          <a:p>
            <a:r>
              <a:rPr lang="zh-CN" altLang="en-US" sz="2200" b="0" dirty="0">
                <a:ea typeface="宋体" panose="02010600030101010101" pitchFamily="2" charset="-122"/>
              </a:rPr>
              <a:t>  </a:t>
            </a:r>
            <a:r>
              <a:rPr lang="zh-CN" altLang="en-US" sz="2800" dirty="0">
                <a:ea typeface="宋体" panose="02010600030101010101" pitchFamily="2" charset="-122"/>
              </a:rPr>
              <a:t>关键点：</a:t>
            </a:r>
            <a:br>
              <a:rPr lang="zh-CN" altLang="en-US" sz="2800" dirty="0">
                <a:ea typeface="宋体" panose="02010600030101010101" pitchFamily="2" charset="-122"/>
              </a:rPr>
            </a:br>
            <a:r>
              <a:rPr lang="zh-CN" altLang="en-US" sz="2800" dirty="0">
                <a:ea typeface="宋体" panose="02010600030101010101" pitchFamily="2" charset="-122"/>
              </a:rPr>
              <a:t>  股权转让不要考虑被投资企业的记账情况</a:t>
            </a:r>
          </a:p>
        </p:txBody>
      </p:sp>
      <p:sp>
        <p:nvSpPr>
          <p:cNvPr id="20483" name="Rectangle 3"/>
          <p:cNvSpPr>
            <a:spLocks noGrp="1"/>
          </p:cNvSpPr>
          <p:nvPr>
            <p:ph idx="1"/>
          </p:nvPr>
        </p:nvSpPr>
        <p:spPr/>
        <p:txBody>
          <a:bodyPr vert="horz" wrap="square" lIns="0" tIns="0" rIns="0" bIns="0" anchor="t"/>
          <a:lstStyle/>
          <a:p>
            <a:pPr>
              <a:lnSpc>
                <a:spcPct val="80000"/>
              </a:lnSpc>
              <a:buNone/>
            </a:pPr>
            <a:r>
              <a:rPr lang="en-US" altLang="zh-CN" sz="1800" b="1" dirty="0">
                <a:ea typeface="宋体" panose="02010600030101010101" pitchFamily="2" charset="-122"/>
              </a:rPr>
              <a:t> 《</a:t>
            </a:r>
            <a:r>
              <a:rPr lang="zh-CN" altLang="en-US" sz="2800" b="1" dirty="0">
                <a:ea typeface="宋体" panose="02010600030101010101" pitchFamily="2" charset="-122"/>
              </a:rPr>
              <a:t>中华人民共和国企业所得税法实施条例</a:t>
            </a:r>
            <a:r>
              <a:rPr lang="en-US" altLang="zh-CN" sz="2800" b="1" dirty="0">
                <a:ea typeface="宋体" panose="02010600030101010101" pitchFamily="2" charset="-122"/>
              </a:rPr>
              <a:t>》</a:t>
            </a:r>
          </a:p>
          <a:p>
            <a:pPr>
              <a:lnSpc>
                <a:spcPct val="80000"/>
              </a:lnSpc>
              <a:buNone/>
            </a:pPr>
            <a:r>
              <a:rPr lang="zh-CN" altLang="en-US" sz="2800" b="1" dirty="0">
                <a:ea typeface="宋体" panose="02010600030101010101" pitchFamily="2" charset="-122"/>
              </a:rPr>
              <a:t>   第七十一条</a:t>
            </a:r>
            <a:r>
              <a:rPr lang="en-US" altLang="zh-CN" sz="2800" b="1" dirty="0">
                <a:ea typeface="宋体" panose="02010600030101010101" pitchFamily="2" charset="-122"/>
              </a:rPr>
              <a:t>:</a:t>
            </a:r>
            <a:r>
              <a:rPr lang="zh-CN" altLang="en-US" sz="2800" b="1" dirty="0">
                <a:ea typeface="宋体" panose="02010600030101010101" pitchFamily="2" charset="-122"/>
              </a:rPr>
              <a:t>　</a:t>
            </a:r>
          </a:p>
          <a:p>
            <a:pPr>
              <a:lnSpc>
                <a:spcPct val="80000"/>
              </a:lnSpc>
              <a:buNone/>
            </a:pPr>
            <a:r>
              <a:rPr lang="zh-CN" altLang="en-US" sz="2800" b="1" dirty="0">
                <a:ea typeface="宋体" panose="02010600030101010101" pitchFamily="2" charset="-122"/>
              </a:rPr>
              <a:t>   企业所得税法第十四条所称投资资产，是指企业</a:t>
            </a:r>
            <a:r>
              <a:rPr lang="zh-CN" altLang="en-US" sz="2800" b="1" dirty="0">
                <a:solidFill>
                  <a:srgbClr val="FF5050"/>
                </a:solidFill>
                <a:ea typeface="宋体" panose="02010600030101010101" pitchFamily="2" charset="-122"/>
              </a:rPr>
              <a:t>对外进行权益性投资</a:t>
            </a:r>
            <a:r>
              <a:rPr lang="zh-CN" altLang="en-US" sz="2800" b="1" dirty="0">
                <a:ea typeface="宋体" panose="02010600030101010101" pitchFamily="2" charset="-122"/>
              </a:rPr>
              <a:t>和</a:t>
            </a:r>
            <a:r>
              <a:rPr lang="zh-CN" altLang="en-US" sz="2800" b="1" dirty="0">
                <a:solidFill>
                  <a:schemeClr val="hlink"/>
                </a:solidFill>
                <a:ea typeface="宋体" panose="02010600030101010101" pitchFamily="2" charset="-122"/>
              </a:rPr>
              <a:t>债权性投资形成的资产</a:t>
            </a:r>
            <a:r>
              <a:rPr lang="zh-CN" altLang="en-US" sz="2800" b="1" dirty="0">
                <a:ea typeface="宋体" panose="02010600030101010101" pitchFamily="2" charset="-122"/>
              </a:rPr>
              <a:t>。</a:t>
            </a:r>
            <a:br>
              <a:rPr lang="zh-CN" altLang="en-US" sz="2800" b="1" dirty="0">
                <a:ea typeface="宋体" panose="02010600030101010101" pitchFamily="2" charset="-122"/>
              </a:rPr>
            </a:br>
            <a:r>
              <a:rPr lang="zh-CN" altLang="en-US" sz="2800" b="1" dirty="0">
                <a:ea typeface="宋体" panose="02010600030101010101" pitchFamily="2" charset="-122"/>
              </a:rPr>
              <a:t>　　企业在转让或者处置投资资产时，投资资产的成本，准予扣除。</a:t>
            </a:r>
            <a:br>
              <a:rPr lang="zh-CN" altLang="en-US" sz="2800" b="1" dirty="0">
                <a:ea typeface="宋体" panose="02010600030101010101" pitchFamily="2" charset="-122"/>
              </a:rPr>
            </a:br>
            <a:r>
              <a:rPr lang="zh-CN" altLang="en-US" sz="2800" b="1" dirty="0">
                <a:ea typeface="宋体" panose="02010600030101010101" pitchFamily="2" charset="-122"/>
              </a:rPr>
              <a:t>　　投资资产按照以下方法确定成本：</a:t>
            </a:r>
            <a:br>
              <a:rPr lang="zh-CN" altLang="en-US" sz="2800" b="1" dirty="0">
                <a:ea typeface="宋体" panose="02010600030101010101" pitchFamily="2" charset="-122"/>
              </a:rPr>
            </a:br>
            <a:r>
              <a:rPr lang="zh-CN" altLang="en-US" sz="2800" b="1" dirty="0">
                <a:ea typeface="宋体" panose="02010600030101010101" pitchFamily="2" charset="-122"/>
              </a:rPr>
              <a:t>　　（一）通过支付现金方式取得的投资资产，以购买价款为成本；</a:t>
            </a:r>
            <a:br>
              <a:rPr lang="zh-CN" altLang="en-US" sz="2800" b="1" dirty="0">
                <a:ea typeface="宋体" panose="02010600030101010101" pitchFamily="2" charset="-122"/>
              </a:rPr>
            </a:br>
            <a:r>
              <a:rPr lang="zh-CN" altLang="en-US" sz="2800" b="1" dirty="0">
                <a:ea typeface="宋体" panose="02010600030101010101" pitchFamily="2" charset="-122"/>
              </a:rPr>
              <a:t>　　（二）通过支付现金以外的方式取得的投资资产，以</a:t>
            </a:r>
            <a:r>
              <a:rPr lang="zh-CN" altLang="en-US" sz="2800" b="1" dirty="0">
                <a:solidFill>
                  <a:schemeClr val="hlink"/>
                </a:solidFill>
                <a:ea typeface="宋体" panose="02010600030101010101" pitchFamily="2" charset="-122"/>
              </a:rPr>
              <a:t>该资产的公允价值和支付的相关税费</a:t>
            </a:r>
            <a:r>
              <a:rPr lang="zh-CN" altLang="en-US" sz="2800" b="1" dirty="0">
                <a:ea typeface="宋体" panose="02010600030101010101" pitchFamily="2" charset="-122"/>
              </a:rPr>
              <a:t>为成本。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wrap="square" lIns="91440" tIns="45720" rIns="91440" bIns="45720" anchor="b"/>
          <a:lstStyle/>
          <a:p>
            <a:r>
              <a:rPr lang="zh-CN" altLang="en-US" sz="4000" dirty="0"/>
              <a:t>  注意：不包括</a:t>
            </a:r>
            <a:r>
              <a:rPr lang="zh-CN" altLang="en-US" sz="4000" b="1" dirty="0">
                <a:solidFill>
                  <a:srgbClr val="FF0000"/>
                </a:solidFill>
              </a:rPr>
              <a:t>股东的子公司</a:t>
            </a:r>
          </a:p>
        </p:txBody>
      </p:sp>
      <p:sp>
        <p:nvSpPr>
          <p:cNvPr id="40962" name="Rectangle 3"/>
          <p:cNvSpPr>
            <a:spLocks noGrp="1"/>
          </p:cNvSpPr>
          <p:nvPr>
            <p:ph idx="1"/>
          </p:nvPr>
        </p:nvSpPr>
        <p:spPr/>
        <p:txBody>
          <a:bodyPr wrap="square" lIns="91440" tIns="45720" rIns="91440" bIns="45720" anchor="t"/>
          <a:lstStyle/>
          <a:p>
            <a:pPr>
              <a:buNone/>
            </a:pPr>
            <a:r>
              <a:rPr lang="zh-CN" altLang="en-US" sz="3600" b="1" dirty="0"/>
              <a:t>  （二）企业</a:t>
            </a:r>
            <a:r>
              <a:rPr lang="zh-CN" altLang="en-US" sz="4400" b="1" dirty="0">
                <a:solidFill>
                  <a:srgbClr val="FF0000"/>
                </a:solidFill>
              </a:rPr>
              <a:t>接收股东</a:t>
            </a:r>
            <a:r>
              <a:rPr lang="zh-CN" altLang="en-US" sz="3600" b="1" dirty="0"/>
              <a:t>划入资产，凡作为收入处理的，应按公允价值计入收入总额，计算缴纳企业所得税，同时按公允价值确定该项资产的计税基础。</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wrap="square" lIns="91440" tIns="45720" rIns="91440" bIns="45720" anchor="b"/>
          <a:lstStyle/>
          <a:p>
            <a:pPr lvl="0"/>
            <a:endParaRPr lang="zh-CN" altLang="en-US" dirty="0"/>
          </a:p>
        </p:txBody>
      </p:sp>
      <p:sp>
        <p:nvSpPr>
          <p:cNvPr id="41986" name="Rectangle 3"/>
          <p:cNvSpPr>
            <a:spLocks noGrp="1"/>
          </p:cNvSpPr>
          <p:nvPr>
            <p:ph type="body"/>
          </p:nvPr>
        </p:nvSpPr>
        <p:spPr/>
        <p:txBody>
          <a:bodyPr wrap="square" lIns="91440" tIns="45720" rIns="91440" bIns="45720" anchor="t">
            <a:normAutofit lnSpcReduction="10000"/>
          </a:bodyPr>
          <a:lstStyle/>
          <a:p>
            <a:pPr lvl="0" indent="-469900">
              <a:lnSpc>
                <a:spcPct val="90000"/>
              </a:lnSpc>
              <a:buNone/>
            </a:pPr>
            <a:r>
              <a:rPr lang="en-US" altLang="zh-CN" sz="800" b="1" dirty="0"/>
              <a:t>             </a:t>
            </a:r>
            <a:r>
              <a:rPr lang="en-US" altLang="zh-CN" sz="2800" b="1" dirty="0"/>
              <a:t>29</a:t>
            </a:r>
            <a:r>
              <a:rPr lang="zh-CN" altLang="en-US" sz="2800" b="1" dirty="0"/>
              <a:t>号公告的第二条规定了几个要素：</a:t>
            </a:r>
          </a:p>
          <a:p>
            <a:pPr lvl="0" indent="-469900">
              <a:lnSpc>
                <a:spcPct val="90000"/>
              </a:lnSpc>
              <a:buNone/>
            </a:pPr>
            <a:r>
              <a:rPr lang="en-US" altLang="zh-CN" sz="2800" b="1" dirty="0"/>
              <a:t>     </a:t>
            </a:r>
            <a:r>
              <a:rPr lang="zh-CN" altLang="en-US" sz="2800" b="1" dirty="0"/>
              <a:t>一、企业接受股东划入资产。</a:t>
            </a:r>
          </a:p>
          <a:p>
            <a:pPr lvl="0" indent="-469900">
              <a:lnSpc>
                <a:spcPct val="90000"/>
              </a:lnSpc>
              <a:buNone/>
            </a:pPr>
            <a:r>
              <a:rPr lang="zh-CN" altLang="en-US" sz="2800" b="1" dirty="0"/>
              <a:t>     其列举的情形包括：</a:t>
            </a:r>
          </a:p>
          <a:p>
            <a:pPr lvl="0" indent="-469900">
              <a:lnSpc>
                <a:spcPct val="90000"/>
              </a:lnSpc>
              <a:buNone/>
            </a:pPr>
            <a:r>
              <a:rPr lang="zh-CN" altLang="en-US" sz="2800" b="1" dirty="0"/>
              <a:t>     </a:t>
            </a:r>
            <a:r>
              <a:rPr lang="zh-CN" altLang="en-US" sz="2800" b="1" dirty="0">
                <a:solidFill>
                  <a:srgbClr val="FF0000"/>
                </a:solidFill>
              </a:rPr>
              <a:t>企业接收股东</a:t>
            </a:r>
            <a:r>
              <a:rPr lang="zh-CN" altLang="en-US" sz="2800" b="1" dirty="0"/>
              <a:t>划入资产（包括</a:t>
            </a:r>
            <a:r>
              <a:rPr lang="zh-CN" altLang="en-US" sz="2800" b="1" dirty="0">
                <a:solidFill>
                  <a:srgbClr val="FF0000"/>
                </a:solidFill>
              </a:rPr>
              <a:t>股东赠予资产</a:t>
            </a:r>
            <a:r>
              <a:rPr lang="zh-CN" altLang="en-US" sz="2800" b="1" dirty="0"/>
              <a:t>、</a:t>
            </a:r>
            <a:r>
              <a:rPr lang="zh-CN" altLang="en-US" sz="2800" b="1" dirty="0">
                <a:solidFill>
                  <a:srgbClr val="FF0000"/>
                </a:solidFill>
              </a:rPr>
              <a:t>上市公司在股权分置改革过程中接收原非流通股股东和新非流通股股东赠予的资产</a:t>
            </a:r>
            <a:r>
              <a:rPr lang="zh-CN" altLang="en-US" sz="2800" b="1" dirty="0"/>
              <a:t>、</a:t>
            </a:r>
            <a:r>
              <a:rPr lang="zh-CN" altLang="en-US" sz="2800" b="1" dirty="0">
                <a:solidFill>
                  <a:srgbClr val="0000FF"/>
                </a:solidFill>
              </a:rPr>
              <a:t>股东放弃本企业的股权</a:t>
            </a:r>
            <a:r>
              <a:rPr lang="zh-CN" altLang="en-US" sz="2800" b="1" dirty="0"/>
              <a:t>，下同），   </a:t>
            </a:r>
          </a:p>
          <a:p>
            <a:pPr lvl="0" indent="-469900">
              <a:lnSpc>
                <a:spcPct val="90000"/>
              </a:lnSpc>
              <a:buNone/>
            </a:pPr>
            <a:r>
              <a:rPr lang="zh-CN" altLang="en-US" sz="2800" b="1" dirty="0"/>
              <a:t>      注意</a:t>
            </a:r>
            <a:r>
              <a:rPr lang="en-US" altLang="zh-CN" sz="2800" b="1" dirty="0"/>
              <a:t>:</a:t>
            </a:r>
            <a:r>
              <a:rPr lang="zh-CN" altLang="en-US" sz="2800" b="1" dirty="0"/>
              <a:t>属于正列举，没有</a:t>
            </a:r>
            <a:r>
              <a:rPr lang="zh-CN" altLang="en-US" sz="2800" b="1" dirty="0">
                <a:solidFill>
                  <a:srgbClr val="FF0000"/>
                </a:solidFill>
              </a:rPr>
              <a:t>等</a:t>
            </a:r>
            <a:r>
              <a:rPr lang="zh-CN" altLang="en-US" sz="2800" b="1" dirty="0"/>
              <a:t>字，只有这三种，</a:t>
            </a:r>
          </a:p>
          <a:p>
            <a:pPr lvl="0" indent="-469900">
              <a:lnSpc>
                <a:spcPct val="90000"/>
              </a:lnSpc>
              <a:buNone/>
            </a:pPr>
            <a:r>
              <a:rPr lang="zh-CN" altLang="en-US" sz="2800" b="1" dirty="0"/>
              <a:t>      实践中的权益性交易类型还有很多，例如</a:t>
            </a:r>
            <a:r>
              <a:rPr lang="zh-CN" altLang="en-US" sz="2800" b="1" dirty="0">
                <a:solidFill>
                  <a:srgbClr val="0000FF"/>
                </a:solidFill>
              </a:rPr>
              <a:t>股东</a:t>
            </a:r>
            <a:r>
              <a:rPr lang="zh-CN" altLang="en-US" sz="2800" b="1" dirty="0">
                <a:solidFill>
                  <a:srgbClr val="FF0000"/>
                </a:solidFill>
              </a:rPr>
              <a:t>对赌协议之下的补偿、</a:t>
            </a:r>
            <a:r>
              <a:rPr lang="zh-CN" altLang="en-US" sz="2800" b="1" dirty="0">
                <a:solidFill>
                  <a:srgbClr val="0000FF"/>
                </a:solidFill>
              </a:rPr>
              <a:t>与股东关联的第三方等交易</a:t>
            </a:r>
            <a:r>
              <a:rPr lang="zh-CN" altLang="en-US" sz="2800" b="1" dirty="0"/>
              <a:t>均没有在</a:t>
            </a:r>
            <a:r>
              <a:rPr lang="en-US" altLang="zh-CN" sz="2800" b="1" dirty="0"/>
              <a:t>29</a:t>
            </a:r>
            <a:r>
              <a:rPr lang="zh-CN" altLang="en-US" sz="2800" b="1" dirty="0"/>
              <a:t>号公告正列举的范围之内。</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wrap="square" lIns="91440" tIns="45720" rIns="91440" bIns="45720" anchor="b"/>
          <a:lstStyle/>
          <a:p>
            <a:endParaRPr lang="zh-CN" altLang="en-US" dirty="0"/>
          </a:p>
        </p:txBody>
      </p:sp>
      <p:sp>
        <p:nvSpPr>
          <p:cNvPr id="43010" name="Rectangle 3"/>
          <p:cNvSpPr>
            <a:spLocks noGrp="1"/>
          </p:cNvSpPr>
          <p:nvPr>
            <p:ph idx="1"/>
          </p:nvPr>
        </p:nvSpPr>
        <p:spPr/>
        <p:txBody>
          <a:bodyPr wrap="square" lIns="91440" tIns="45720" rIns="91440" bIns="45720" anchor="t"/>
          <a:lstStyle/>
          <a:p>
            <a:pPr>
              <a:buNone/>
            </a:pPr>
            <a:r>
              <a:rPr lang="zh-CN" altLang="en-US" sz="2800" b="1" dirty="0">
                <a:solidFill>
                  <a:srgbClr val="0000FF"/>
                </a:solidFill>
              </a:rPr>
              <a:t>特别强调一：</a:t>
            </a:r>
          </a:p>
          <a:p>
            <a:pPr>
              <a:buNone/>
            </a:pPr>
            <a:r>
              <a:rPr lang="zh-CN" altLang="en-US" sz="2800" b="1" dirty="0"/>
              <a:t>资产划出方如何进行税务处理未明确。</a:t>
            </a:r>
          </a:p>
          <a:p>
            <a:pPr>
              <a:buNone/>
            </a:pPr>
            <a:r>
              <a:rPr lang="zh-CN" altLang="en-US" sz="2800" b="1" dirty="0"/>
              <a:t>是</a:t>
            </a:r>
            <a:r>
              <a:rPr lang="zh-CN" altLang="en-US" sz="2800" b="1" dirty="0">
                <a:solidFill>
                  <a:srgbClr val="FF0000"/>
                </a:solidFill>
              </a:rPr>
              <a:t>应该增加对其的长期股权投资计税基础，还是应该在税收上确认为营业外支出呢？</a:t>
            </a:r>
          </a:p>
          <a:p>
            <a:pPr>
              <a:buNone/>
            </a:pPr>
            <a:endParaRPr lang="zh-CN" altLang="en-US" sz="2800" b="1" dirty="0"/>
          </a:p>
          <a:p>
            <a:pPr>
              <a:buNone/>
            </a:pPr>
            <a:endParaRPr lang="zh-CN" altLang="en-US" sz="2800" b="1" dirty="0"/>
          </a:p>
          <a:p>
            <a:pPr>
              <a:buNone/>
            </a:pPr>
            <a:endParaRPr lang="zh-CN" altLang="en-US" sz="2800" b="1" dirty="0">
              <a:solidFill>
                <a:srgbClr val="0000FF"/>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wrap="square" lIns="91440" tIns="45720" rIns="91440" bIns="45720" anchor="b"/>
          <a:lstStyle/>
          <a:p>
            <a:endParaRPr lang="zh-CN" altLang="en-US" dirty="0"/>
          </a:p>
        </p:txBody>
      </p:sp>
      <p:sp>
        <p:nvSpPr>
          <p:cNvPr id="44034" name="Rectangle 3"/>
          <p:cNvSpPr>
            <a:spLocks noGrp="1"/>
          </p:cNvSpPr>
          <p:nvPr>
            <p:ph idx="1"/>
          </p:nvPr>
        </p:nvSpPr>
        <p:spPr/>
        <p:txBody>
          <a:bodyPr wrap="square" lIns="91440" tIns="45720" rIns="91440" bIns="45720" anchor="t"/>
          <a:lstStyle/>
          <a:p>
            <a:pPr>
              <a:buNone/>
            </a:pPr>
            <a:r>
              <a:rPr lang="zh-CN" altLang="en-US" sz="2700" b="1" dirty="0">
                <a:solidFill>
                  <a:srgbClr val="0000FF"/>
                </a:solidFill>
              </a:rPr>
              <a:t>    </a:t>
            </a:r>
            <a:r>
              <a:rPr lang="zh-CN" altLang="en-US" sz="3700" b="1" dirty="0">
                <a:solidFill>
                  <a:srgbClr val="0000FF"/>
                </a:solidFill>
              </a:rPr>
              <a:t>特别强调二：</a:t>
            </a:r>
          </a:p>
          <a:p>
            <a:pPr>
              <a:buNone/>
            </a:pPr>
            <a:r>
              <a:rPr lang="zh-CN" altLang="en-US" sz="3700" b="1" dirty="0">
                <a:solidFill>
                  <a:srgbClr val="0000FF"/>
                </a:solidFill>
              </a:rPr>
              <a:t>   与股东关联的第三方等交易</a:t>
            </a:r>
            <a:r>
              <a:rPr lang="zh-CN" altLang="en-US" sz="3700" b="1" dirty="0"/>
              <a:t>没有</a:t>
            </a:r>
          </a:p>
          <a:p>
            <a:pPr>
              <a:buNone/>
            </a:pPr>
            <a:r>
              <a:rPr lang="zh-CN" altLang="en-US" sz="3700" b="1" dirty="0"/>
              <a:t>   在</a:t>
            </a:r>
            <a:r>
              <a:rPr lang="en-US" altLang="zh-CN" sz="3700" b="1" dirty="0"/>
              <a:t>29</a:t>
            </a:r>
            <a:r>
              <a:rPr lang="zh-CN" altLang="en-US" sz="3700" b="1" dirty="0"/>
              <a:t>号公告正列举的范围之内</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539750" y="333375"/>
            <a:ext cx="8001000" cy="1216025"/>
          </a:xfrm>
        </p:spPr>
        <p:txBody>
          <a:bodyPr wrap="square" lIns="91440" tIns="45720" rIns="91440" bIns="45720" anchor="b"/>
          <a:lstStyle/>
          <a:p>
            <a:pPr lvl="0"/>
            <a:r>
              <a:rPr lang="zh-CN" altLang="en-US" sz="2800" b="1" dirty="0"/>
              <a:t>思考：本案例的稽查风险在哪里？应如何规避？</a:t>
            </a:r>
          </a:p>
        </p:txBody>
      </p:sp>
      <p:sp>
        <p:nvSpPr>
          <p:cNvPr id="45058" name="Rectangle 3"/>
          <p:cNvSpPr>
            <a:spLocks noGrp="1"/>
          </p:cNvSpPr>
          <p:nvPr>
            <p:ph type="body"/>
          </p:nvPr>
        </p:nvSpPr>
        <p:spPr/>
        <p:txBody>
          <a:bodyPr wrap="square" lIns="91440" tIns="45720" rIns="91440" bIns="45720" anchor="t"/>
          <a:lstStyle/>
          <a:p>
            <a:pPr marL="571500" lvl="0" indent="-571500">
              <a:buAutoNum type="arabicPeriod"/>
            </a:pPr>
            <a:endParaRPr lang="zh-CN" altLang="en-US" dirty="0"/>
          </a:p>
        </p:txBody>
      </p:sp>
      <p:sp>
        <p:nvSpPr>
          <p:cNvPr id="45059" name="Rectangle 4"/>
          <p:cNvSpPr/>
          <p:nvPr/>
        </p:nvSpPr>
        <p:spPr>
          <a:xfrm>
            <a:off x="2411413" y="1773238"/>
            <a:ext cx="1633537" cy="7921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800" b="1" dirty="0">
                <a:solidFill>
                  <a:srgbClr val="0000FF"/>
                </a:solidFill>
                <a:latin typeface="Verdana" panose="020B0604030504040204" pitchFamily="34" charset="0"/>
                <a:ea typeface="Arial" panose="020B0604020202020204" pitchFamily="34" charset="0"/>
              </a:rPr>
              <a:t>陈铁铭</a:t>
            </a:r>
          </a:p>
        </p:txBody>
      </p:sp>
      <p:sp>
        <p:nvSpPr>
          <p:cNvPr id="45060" name="Line 5"/>
          <p:cNvSpPr/>
          <p:nvPr/>
        </p:nvSpPr>
        <p:spPr>
          <a:xfrm flipH="1">
            <a:off x="2051050" y="2492375"/>
            <a:ext cx="431800" cy="649288"/>
          </a:xfrm>
          <a:prstGeom prst="line">
            <a:avLst/>
          </a:prstGeom>
          <a:ln w="9525" cap="flat" cmpd="sng">
            <a:solidFill>
              <a:schemeClr val="tx1"/>
            </a:solidFill>
            <a:prstDash val="solid"/>
            <a:round/>
            <a:headEnd type="none" w="med" len="med"/>
            <a:tailEnd type="triangle" w="med" len="med"/>
          </a:ln>
        </p:spPr>
      </p:sp>
      <p:sp>
        <p:nvSpPr>
          <p:cNvPr id="45061" name="Oval 6"/>
          <p:cNvSpPr/>
          <p:nvPr/>
        </p:nvSpPr>
        <p:spPr>
          <a:xfrm>
            <a:off x="1403350" y="314166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Arial" panose="020B0604020202020204" pitchFamily="34" charset="0"/>
              </a:rPr>
              <a:t>腾宇矿业</a:t>
            </a:r>
          </a:p>
        </p:txBody>
      </p:sp>
      <p:sp>
        <p:nvSpPr>
          <p:cNvPr id="45062" name="Oval 8"/>
          <p:cNvSpPr/>
          <p:nvPr/>
        </p:nvSpPr>
        <p:spPr>
          <a:xfrm>
            <a:off x="2843213" y="3141663"/>
            <a:ext cx="985837"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Arial" panose="020B0604020202020204" pitchFamily="34" charset="0"/>
              </a:rPr>
              <a:t>润中投资</a:t>
            </a:r>
          </a:p>
        </p:txBody>
      </p:sp>
      <p:sp>
        <p:nvSpPr>
          <p:cNvPr id="45063" name="Oval 10"/>
          <p:cNvSpPr/>
          <p:nvPr/>
        </p:nvSpPr>
        <p:spPr>
          <a:xfrm>
            <a:off x="4211638" y="3141663"/>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Arial" panose="020B0604020202020204" pitchFamily="34" charset="0"/>
              </a:rPr>
              <a:t>大洲集团</a:t>
            </a:r>
          </a:p>
        </p:txBody>
      </p:sp>
      <p:sp>
        <p:nvSpPr>
          <p:cNvPr id="45064" name="Line 11"/>
          <p:cNvSpPr/>
          <p:nvPr/>
        </p:nvSpPr>
        <p:spPr>
          <a:xfrm>
            <a:off x="4067175" y="2205038"/>
            <a:ext cx="1728788" cy="0"/>
          </a:xfrm>
          <a:prstGeom prst="line">
            <a:avLst/>
          </a:prstGeom>
          <a:ln w="9525" cap="flat" cmpd="sng">
            <a:solidFill>
              <a:schemeClr val="tx1"/>
            </a:solidFill>
            <a:prstDash val="solid"/>
            <a:round/>
            <a:headEnd type="none" w="med" len="med"/>
            <a:tailEnd type="triangle" w="med" len="med"/>
          </a:ln>
        </p:spPr>
      </p:sp>
      <p:sp>
        <p:nvSpPr>
          <p:cNvPr id="45065" name="Rectangle 12"/>
          <p:cNvSpPr/>
          <p:nvPr/>
        </p:nvSpPr>
        <p:spPr>
          <a:xfrm>
            <a:off x="5867400" y="1844675"/>
            <a:ext cx="1563688" cy="9858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buChar char="•"/>
            </a:pPr>
            <a:r>
              <a:rPr lang="en-US" altLang="zh-CN" b="1" dirty="0">
                <a:latin typeface="Verdana" panose="020B0604030504040204" pitchFamily="34" charset="0"/>
                <a:ea typeface="宋体" panose="02010600030101010101" pitchFamily="2" charset="-122"/>
              </a:rPr>
              <a:t>600603</a:t>
            </a:r>
            <a:r>
              <a:rPr lang="en-US" altLang="zh-CN" dirty="0">
                <a:latin typeface="Verdana" panose="020B0604030504040204" pitchFamily="34" charset="0"/>
                <a:ea typeface="宋体" panose="02010600030101010101" pitchFamily="2" charset="-122"/>
              </a:rPr>
              <a:t> </a:t>
            </a:r>
          </a:p>
          <a:p>
            <a:pPr lvl="0" indent="0" algn="ctr">
              <a:buChar char="•"/>
            </a:pPr>
            <a:r>
              <a:rPr lang="en-US" altLang="zh-CN" sz="2800" b="1" i="1" u="sng" dirty="0">
                <a:solidFill>
                  <a:srgbClr val="FF0000"/>
                </a:solidFill>
                <a:latin typeface="Verdana" panose="020B0604030504040204" pitchFamily="34" charset="0"/>
                <a:ea typeface="Arial" panose="020B0604020202020204" pitchFamily="34" charset="0"/>
              </a:rPr>
              <a:t>ST</a:t>
            </a:r>
            <a:r>
              <a:rPr lang="zh-CN" altLang="en-US" sz="2800" b="1" i="1" u="sng" dirty="0">
                <a:solidFill>
                  <a:srgbClr val="FF0000"/>
                </a:solidFill>
                <a:latin typeface="Verdana" panose="020B0604030504040204" pitchFamily="34" charset="0"/>
                <a:ea typeface="Arial" panose="020B0604020202020204" pitchFamily="34" charset="0"/>
              </a:rPr>
              <a:t>兴业</a:t>
            </a:r>
          </a:p>
        </p:txBody>
      </p:sp>
      <p:sp>
        <p:nvSpPr>
          <p:cNvPr id="45066" name="Rectangle 15"/>
          <p:cNvSpPr/>
          <p:nvPr/>
        </p:nvSpPr>
        <p:spPr>
          <a:xfrm>
            <a:off x="2411413" y="4868863"/>
            <a:ext cx="208915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sz="3200" b="1" dirty="0">
                <a:latin typeface="Verdana" panose="020B0604030504040204" pitchFamily="34" charset="0"/>
                <a:ea typeface="Arial" panose="020B0604020202020204" pitchFamily="34" charset="0"/>
              </a:rPr>
              <a:t>中鑫矿业</a:t>
            </a:r>
          </a:p>
        </p:txBody>
      </p:sp>
      <p:sp>
        <p:nvSpPr>
          <p:cNvPr id="45067" name="Line 16"/>
          <p:cNvSpPr/>
          <p:nvPr/>
        </p:nvSpPr>
        <p:spPr>
          <a:xfrm>
            <a:off x="1979613" y="4149725"/>
            <a:ext cx="431800" cy="719138"/>
          </a:xfrm>
          <a:prstGeom prst="line">
            <a:avLst/>
          </a:prstGeom>
          <a:ln w="9525" cap="flat" cmpd="sng">
            <a:solidFill>
              <a:schemeClr val="tx1"/>
            </a:solidFill>
            <a:prstDash val="solid"/>
            <a:round/>
            <a:headEnd type="none" w="med" len="med"/>
            <a:tailEnd type="triangle" w="med" len="med"/>
          </a:ln>
        </p:spPr>
      </p:sp>
      <p:sp>
        <p:nvSpPr>
          <p:cNvPr id="45068" name="Line 18"/>
          <p:cNvSpPr/>
          <p:nvPr/>
        </p:nvSpPr>
        <p:spPr>
          <a:xfrm flipH="1">
            <a:off x="4356100" y="4221163"/>
            <a:ext cx="287338" cy="576262"/>
          </a:xfrm>
          <a:prstGeom prst="line">
            <a:avLst/>
          </a:prstGeom>
          <a:ln w="9525" cap="flat" cmpd="sng">
            <a:solidFill>
              <a:schemeClr val="tx1"/>
            </a:solidFill>
            <a:prstDash val="solid"/>
            <a:round/>
            <a:headEnd type="none" w="med" len="med"/>
            <a:tailEnd type="triangle" w="med" len="med"/>
          </a:ln>
        </p:spPr>
      </p:sp>
      <p:sp>
        <p:nvSpPr>
          <p:cNvPr id="45069" name="Line 19"/>
          <p:cNvSpPr/>
          <p:nvPr/>
        </p:nvSpPr>
        <p:spPr>
          <a:xfrm>
            <a:off x="3276600" y="2636838"/>
            <a:ext cx="0" cy="504825"/>
          </a:xfrm>
          <a:prstGeom prst="line">
            <a:avLst/>
          </a:prstGeom>
          <a:ln w="9525" cap="flat" cmpd="sng">
            <a:solidFill>
              <a:schemeClr val="tx1"/>
            </a:solidFill>
            <a:prstDash val="solid"/>
            <a:round/>
            <a:headEnd type="none" w="med" len="med"/>
            <a:tailEnd type="triangle" w="med" len="med"/>
          </a:ln>
        </p:spPr>
      </p:sp>
      <p:sp>
        <p:nvSpPr>
          <p:cNvPr id="45070" name="Line 20"/>
          <p:cNvSpPr/>
          <p:nvPr/>
        </p:nvSpPr>
        <p:spPr>
          <a:xfrm>
            <a:off x="3348038" y="4149725"/>
            <a:ext cx="0" cy="719138"/>
          </a:xfrm>
          <a:prstGeom prst="line">
            <a:avLst/>
          </a:prstGeom>
          <a:ln w="9525" cap="flat" cmpd="sng">
            <a:solidFill>
              <a:schemeClr val="tx1"/>
            </a:solidFill>
            <a:prstDash val="solid"/>
            <a:round/>
            <a:headEnd type="none" w="med" len="med"/>
            <a:tailEnd type="triangle" w="med" len="med"/>
          </a:ln>
        </p:spPr>
      </p:sp>
      <p:sp>
        <p:nvSpPr>
          <p:cNvPr id="45071" name="Text Box 21"/>
          <p:cNvSpPr txBox="1"/>
          <p:nvPr/>
        </p:nvSpPr>
        <p:spPr>
          <a:xfrm>
            <a:off x="4643438" y="4221163"/>
            <a:ext cx="722312" cy="366712"/>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Arial" panose="020B0604020202020204" pitchFamily="34" charset="0"/>
              </a:rPr>
              <a:t>56%</a:t>
            </a:r>
          </a:p>
        </p:txBody>
      </p:sp>
      <p:sp>
        <p:nvSpPr>
          <p:cNvPr id="45072" name="Text Box 22"/>
          <p:cNvSpPr txBox="1"/>
          <p:nvPr/>
        </p:nvSpPr>
        <p:spPr>
          <a:xfrm>
            <a:off x="3400425" y="4235450"/>
            <a:ext cx="722313"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Arial" panose="020B0604020202020204" pitchFamily="34" charset="0"/>
              </a:rPr>
              <a:t>14%</a:t>
            </a:r>
          </a:p>
        </p:txBody>
      </p:sp>
      <p:sp>
        <p:nvSpPr>
          <p:cNvPr id="45073" name="Text Box 23"/>
          <p:cNvSpPr txBox="1"/>
          <p:nvPr/>
        </p:nvSpPr>
        <p:spPr>
          <a:xfrm>
            <a:off x="1403350" y="4292600"/>
            <a:ext cx="722313" cy="366713"/>
          </a:xfrm>
          <a:prstGeom prst="rect">
            <a:avLst/>
          </a:prstGeom>
          <a:noFill/>
          <a:ln w="9525">
            <a:noFill/>
          </a:ln>
        </p:spPr>
        <p:txBody>
          <a:bodyPr wrap="none" anchor="t">
            <a:spAutoFit/>
          </a:bodyPr>
          <a:lstStyle/>
          <a:p>
            <a:pPr lvl="0" indent="0"/>
            <a:r>
              <a:rPr lang="en-US" altLang="zh-CN" dirty="0">
                <a:latin typeface="Verdana" panose="020B0604030504040204" pitchFamily="34" charset="0"/>
                <a:ea typeface="Arial" panose="020B0604020202020204" pitchFamily="34" charset="0"/>
              </a:rPr>
              <a:t>30%</a:t>
            </a:r>
          </a:p>
        </p:txBody>
      </p:sp>
      <p:sp>
        <p:nvSpPr>
          <p:cNvPr id="45074" name="Line 24"/>
          <p:cNvSpPr/>
          <p:nvPr/>
        </p:nvSpPr>
        <p:spPr>
          <a:xfrm>
            <a:off x="3995738" y="2636838"/>
            <a:ext cx="431800" cy="647700"/>
          </a:xfrm>
          <a:prstGeom prst="line">
            <a:avLst/>
          </a:prstGeom>
          <a:ln w="9525" cap="flat" cmpd="sng">
            <a:solidFill>
              <a:schemeClr val="tx1"/>
            </a:solidFill>
            <a:prstDash val="solid"/>
            <a:round/>
            <a:headEnd type="none" w="med" len="med"/>
            <a:tailEnd type="triangle" w="med" len="med"/>
          </a:ln>
        </p:spPr>
      </p:sp>
      <p:sp>
        <p:nvSpPr>
          <p:cNvPr id="45075" name="Line 25"/>
          <p:cNvSpPr/>
          <p:nvPr/>
        </p:nvSpPr>
        <p:spPr>
          <a:xfrm flipV="1">
            <a:off x="5076825" y="2852738"/>
            <a:ext cx="790575" cy="504825"/>
          </a:xfrm>
          <a:prstGeom prst="line">
            <a:avLst/>
          </a:prstGeom>
          <a:ln w="9525" cap="flat" cmpd="sng">
            <a:solidFill>
              <a:schemeClr val="tx1"/>
            </a:solidFill>
            <a:prstDash val="solid"/>
            <a:round/>
            <a:headEnd type="none" w="med" len="med"/>
            <a:tailEnd type="triangle" w="med" len="med"/>
          </a:ln>
        </p:spPr>
      </p:sp>
      <p:sp>
        <p:nvSpPr>
          <p:cNvPr id="45076" name="Line 26"/>
          <p:cNvSpPr/>
          <p:nvPr/>
        </p:nvSpPr>
        <p:spPr>
          <a:xfrm flipV="1">
            <a:off x="4572000" y="2781300"/>
            <a:ext cx="2016125" cy="2735263"/>
          </a:xfrm>
          <a:prstGeom prst="line">
            <a:avLst/>
          </a:prstGeom>
          <a:ln w="9525" cap="flat" cmpd="sng">
            <a:solidFill>
              <a:schemeClr val="tx1"/>
            </a:solidFill>
            <a:prstDash val="solid"/>
            <a:round/>
            <a:headEnd type="none" w="med" len="med"/>
            <a:tailEnd type="triangle" w="med" len="med"/>
          </a:ln>
        </p:spPr>
      </p:sp>
      <p:sp>
        <p:nvSpPr>
          <p:cNvPr id="45077" name="Text Box 27"/>
          <p:cNvSpPr txBox="1"/>
          <p:nvPr/>
        </p:nvSpPr>
        <p:spPr>
          <a:xfrm>
            <a:off x="5508625" y="4149725"/>
            <a:ext cx="3313113" cy="641350"/>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Arial" panose="020B0604020202020204" pitchFamily="34" charset="0"/>
              </a:rPr>
              <a:t>中鑫矿业</a:t>
            </a:r>
            <a:r>
              <a:rPr lang="en-US" altLang="zh-CN" b="1" dirty="0">
                <a:solidFill>
                  <a:srgbClr val="FF0000"/>
                </a:solidFill>
                <a:latin typeface="Verdana" panose="020B0604030504040204" pitchFamily="34" charset="0"/>
                <a:ea typeface="Arial" panose="020B0604020202020204" pitchFamily="34" charset="0"/>
              </a:rPr>
              <a:t>82%</a:t>
            </a:r>
            <a:r>
              <a:rPr lang="zh-CN" altLang="en-US" b="1" dirty="0">
                <a:solidFill>
                  <a:srgbClr val="FF0000"/>
                </a:solidFill>
                <a:latin typeface="Verdana" panose="020B0604030504040204" pitchFamily="34" charset="0"/>
                <a:ea typeface="Arial" panose="020B0604020202020204" pitchFamily="34" charset="0"/>
              </a:rPr>
              <a:t>的股权及对应的</a:t>
            </a:r>
          </a:p>
          <a:p>
            <a:pPr lvl="0" indent="0"/>
            <a:r>
              <a:rPr lang="zh-CN" altLang="en-US" b="1" dirty="0">
                <a:solidFill>
                  <a:srgbClr val="FF0000"/>
                </a:solidFill>
                <a:latin typeface="Verdana" panose="020B0604030504040204" pitchFamily="34" charset="0"/>
                <a:ea typeface="Arial" panose="020B0604020202020204" pitchFamily="34" charset="0"/>
              </a:rPr>
              <a:t>权益赠与</a:t>
            </a:r>
            <a:r>
              <a:rPr lang="en-US" altLang="zh-CN" b="1" i="1" u="sng" dirty="0">
                <a:latin typeface="Verdana" panose="020B0604030504040204" pitchFamily="34" charset="0"/>
                <a:ea typeface="Arial" panose="020B0604020202020204" pitchFamily="34" charset="0"/>
              </a:rPr>
              <a:t>*</a:t>
            </a:r>
            <a:r>
              <a:rPr lang="en-US" altLang="zh-CN" b="1" i="1" u="sng" dirty="0">
                <a:solidFill>
                  <a:srgbClr val="FF0000"/>
                </a:solidFill>
                <a:latin typeface="Verdana" panose="020B0604030504040204" pitchFamily="34" charset="0"/>
                <a:ea typeface="Arial" panose="020B0604020202020204" pitchFamily="34" charset="0"/>
              </a:rPr>
              <a:t>ST</a:t>
            </a:r>
            <a:r>
              <a:rPr lang="zh-CN" altLang="en-US" b="1" i="1" u="sng" dirty="0">
                <a:solidFill>
                  <a:srgbClr val="FF0000"/>
                </a:solidFill>
                <a:latin typeface="Verdana" panose="020B0604030504040204" pitchFamily="34" charset="0"/>
                <a:ea typeface="Arial" panose="020B0604020202020204" pitchFamily="34" charset="0"/>
              </a:rPr>
              <a:t>兴业</a:t>
            </a:r>
          </a:p>
        </p:txBody>
      </p:sp>
      <p:sp>
        <p:nvSpPr>
          <p:cNvPr id="45078" name="Text Box 28"/>
          <p:cNvSpPr txBox="1"/>
          <p:nvPr/>
        </p:nvSpPr>
        <p:spPr>
          <a:xfrm>
            <a:off x="4859338" y="1844675"/>
            <a:ext cx="898525" cy="366713"/>
          </a:xfrm>
          <a:prstGeom prst="rect">
            <a:avLst/>
          </a:prstGeom>
          <a:noFill/>
          <a:ln w="9525">
            <a:noFill/>
          </a:ln>
        </p:spPr>
        <p:txBody>
          <a:bodyPr wrap="none" anchor="t">
            <a:spAutoFit/>
          </a:bodyPr>
          <a:lstStyle/>
          <a:p>
            <a:pPr lvl="0" indent="0"/>
            <a:r>
              <a:rPr lang="en-US" altLang="zh-CN" b="1" dirty="0">
                <a:latin typeface="Verdana" panose="020B0604030504040204" pitchFamily="34" charset="0"/>
                <a:ea typeface="Arial" panose="020B0604020202020204" pitchFamily="34" charset="0"/>
              </a:rPr>
              <a:t>881</a:t>
            </a:r>
            <a:r>
              <a:rPr lang="zh-CN" altLang="en-US" b="1" dirty="0">
                <a:latin typeface="Verdana" panose="020B0604030504040204" pitchFamily="34" charset="0"/>
                <a:ea typeface="Arial" panose="020B0604020202020204" pitchFamily="34" charset="0"/>
              </a:rPr>
              <a:t>万</a:t>
            </a:r>
          </a:p>
        </p:txBody>
      </p:sp>
      <p:sp>
        <p:nvSpPr>
          <p:cNvPr id="45079" name="Text Box 29"/>
          <p:cNvSpPr txBox="1"/>
          <p:nvPr/>
        </p:nvSpPr>
        <p:spPr>
          <a:xfrm>
            <a:off x="4859338" y="2708275"/>
            <a:ext cx="898525" cy="366713"/>
          </a:xfrm>
          <a:prstGeom prst="rect">
            <a:avLst/>
          </a:prstGeom>
          <a:noFill/>
          <a:ln w="9525">
            <a:noFill/>
          </a:ln>
        </p:spPr>
        <p:txBody>
          <a:bodyPr wrap="none" anchor="t">
            <a:spAutoFit/>
          </a:bodyPr>
          <a:lstStyle/>
          <a:p>
            <a:pPr lvl="0" indent="0"/>
            <a:r>
              <a:rPr lang="en-US" altLang="zh-CN" b="1" dirty="0">
                <a:solidFill>
                  <a:srgbClr val="FF0000"/>
                </a:solidFill>
                <a:latin typeface="Verdana" panose="020B0604030504040204" pitchFamily="34" charset="0"/>
                <a:ea typeface="Arial" panose="020B0604020202020204" pitchFamily="34" charset="0"/>
              </a:rPr>
              <a:t>864</a:t>
            </a:r>
            <a:r>
              <a:rPr lang="zh-CN" altLang="en-US" b="1" dirty="0">
                <a:solidFill>
                  <a:srgbClr val="FF0000"/>
                </a:solidFill>
                <a:latin typeface="Verdana" panose="020B0604030504040204" pitchFamily="34" charset="0"/>
                <a:ea typeface="Arial" panose="020B0604020202020204" pitchFamily="34" charset="0"/>
              </a:rPr>
              <a:t>万</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wrap="square" lIns="91440" tIns="45720" rIns="91440" bIns="45720" anchor="b"/>
          <a:lstStyle/>
          <a:p>
            <a:endParaRPr lang="zh-CN" altLang="en-US" dirty="0"/>
          </a:p>
        </p:txBody>
      </p:sp>
      <p:sp>
        <p:nvSpPr>
          <p:cNvPr id="46082" name="Rectangle 3"/>
          <p:cNvSpPr>
            <a:spLocks noGrp="1"/>
          </p:cNvSpPr>
          <p:nvPr>
            <p:ph idx="1"/>
          </p:nvPr>
        </p:nvSpPr>
        <p:spPr/>
        <p:txBody>
          <a:bodyPr wrap="square" lIns="91440" tIns="45720" rIns="91440" bIns="45720" anchor="t"/>
          <a:lstStyle/>
          <a:p>
            <a:pPr>
              <a:buNone/>
            </a:pPr>
            <a:r>
              <a:rPr lang="zh-CN" altLang="en-US" sz="3600" b="1" dirty="0">
                <a:solidFill>
                  <a:srgbClr val="0000FF"/>
                </a:solidFill>
              </a:rPr>
              <a:t>特别强调三：</a:t>
            </a:r>
          </a:p>
          <a:p>
            <a:pPr>
              <a:buNone/>
            </a:pPr>
            <a:r>
              <a:rPr lang="zh-CN" altLang="en-US" sz="3600" b="1" dirty="0">
                <a:solidFill>
                  <a:srgbClr val="0000FF"/>
                </a:solidFill>
              </a:rPr>
              <a:t>股东之间的</a:t>
            </a:r>
            <a:r>
              <a:rPr lang="zh-CN" altLang="en-US" sz="3600" b="1" dirty="0">
                <a:solidFill>
                  <a:srgbClr val="FF0000"/>
                </a:solidFill>
              </a:rPr>
              <a:t>对赌协议之下的补偿</a:t>
            </a:r>
            <a:r>
              <a:rPr lang="zh-CN" altLang="en-US" sz="3600" b="1" dirty="0"/>
              <a:t>没有</a:t>
            </a:r>
          </a:p>
          <a:p>
            <a:pPr>
              <a:buNone/>
            </a:pPr>
            <a:r>
              <a:rPr lang="zh-CN" altLang="en-US" sz="3600" b="1" dirty="0"/>
              <a:t>在</a:t>
            </a:r>
            <a:r>
              <a:rPr lang="en-US" altLang="zh-CN" sz="3600" b="1" dirty="0"/>
              <a:t>29</a:t>
            </a:r>
            <a:r>
              <a:rPr lang="zh-CN" altLang="en-US" sz="3600" b="1" dirty="0"/>
              <a:t>号公告正列举的范围之内</a:t>
            </a:r>
          </a:p>
          <a:p>
            <a:pPr>
              <a:buNone/>
            </a:pPr>
            <a:endParaRPr lang="zh-CN" altLang="en-US" sz="3600" b="1" dirty="0">
              <a:solidFill>
                <a:srgbClr val="FF0000"/>
              </a:solidFil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wrap="square" lIns="91440" tIns="45720" rIns="91440" bIns="45720" anchor="b"/>
          <a:lstStyle/>
          <a:p>
            <a:pPr lvl="0"/>
            <a:endParaRPr lang="zh-CN" altLang="en-US" dirty="0"/>
          </a:p>
        </p:txBody>
      </p:sp>
      <p:sp>
        <p:nvSpPr>
          <p:cNvPr id="47106" name="Rectangle 3"/>
          <p:cNvSpPr>
            <a:spLocks noGrp="1"/>
          </p:cNvSpPr>
          <p:nvPr>
            <p:ph type="body"/>
          </p:nvPr>
        </p:nvSpPr>
        <p:spPr/>
        <p:txBody>
          <a:bodyPr wrap="square" lIns="91440" tIns="45720" rIns="91440" bIns="45720" anchor="t"/>
          <a:lstStyle/>
          <a:p>
            <a:pPr lvl="0" indent="-469900">
              <a:buNone/>
            </a:pPr>
            <a:r>
              <a:rPr lang="zh-CN" altLang="en-US" b="1" dirty="0"/>
              <a:t>   </a:t>
            </a:r>
            <a:r>
              <a:rPr lang="zh-CN" altLang="en-US" sz="3200" b="1" dirty="0"/>
              <a:t>一、什么是“对赌协议”及其形式</a:t>
            </a:r>
          </a:p>
          <a:p>
            <a:pPr lvl="0" indent="-469900">
              <a:buNone/>
            </a:pPr>
            <a:r>
              <a:rPr lang="zh-CN" altLang="en-US" sz="3200" b="1" dirty="0"/>
              <a:t>   </a:t>
            </a:r>
            <a:r>
              <a:rPr lang="en-US" altLang="zh-CN" sz="3200" b="1" dirty="0"/>
              <a:t>1</a:t>
            </a:r>
            <a:r>
              <a:rPr lang="zh-CN" altLang="en-US" sz="3200" b="1" dirty="0"/>
              <a:t>、什么是“对赌协议”？</a:t>
            </a:r>
          </a:p>
          <a:p>
            <a:pPr lvl="0" indent="-469900">
              <a:buNone/>
            </a:pPr>
            <a:r>
              <a:rPr lang="zh-CN" altLang="en-US" sz="3200" b="1" dirty="0"/>
              <a:t>  其</a:t>
            </a:r>
            <a:r>
              <a:rPr lang="zh-CN" altLang="en-US" sz="3200" b="1" dirty="0">
                <a:solidFill>
                  <a:srgbClr val="0000FF"/>
                </a:solidFill>
              </a:rPr>
              <a:t>英文名称的本义是“</a:t>
            </a:r>
            <a:r>
              <a:rPr lang="zh-CN" altLang="en-US" sz="3200" b="1" dirty="0">
                <a:solidFill>
                  <a:srgbClr val="FF0000"/>
                </a:solidFill>
              </a:rPr>
              <a:t>价值调整机制</a:t>
            </a:r>
            <a:r>
              <a:rPr lang="zh-CN" altLang="en-US" sz="3200" b="1" dirty="0">
                <a:solidFill>
                  <a:srgbClr val="0000FF"/>
                </a:solidFill>
              </a:rPr>
              <a:t>”，</a:t>
            </a:r>
            <a:r>
              <a:rPr lang="zh-CN" altLang="en-US" sz="3200" b="1" dirty="0"/>
              <a:t>也有翻译为“估值调整协议”。</a:t>
            </a:r>
            <a:r>
              <a:rPr lang="zh-CN" altLang="en-US" sz="3200" b="1" dirty="0">
                <a:solidFill>
                  <a:srgbClr val="0000FF"/>
                </a:solidFill>
              </a:rPr>
              <a:t>只不过其带有不确定性，</a:t>
            </a:r>
            <a:r>
              <a:rPr lang="zh-CN" altLang="en-US" sz="3200" b="1" dirty="0">
                <a:solidFill>
                  <a:srgbClr val="FF0000"/>
                </a:solidFill>
              </a:rPr>
              <a:t>带有“赌博”之性质，翻译为“对赌协议”了，</a:t>
            </a:r>
            <a:r>
              <a:rPr lang="zh-CN" altLang="en-US" sz="3200" b="1" dirty="0"/>
              <a:t>该翻译其实一定程度上掩盖了其本质。</a:t>
            </a:r>
          </a:p>
          <a:p>
            <a:pPr lvl="0" indent="-469900">
              <a:buNone/>
            </a:pPr>
            <a:r>
              <a:rPr lang="zh-CN" altLang="en-US" sz="3200" b="1" dirty="0"/>
              <a:t>  </a:t>
            </a:r>
            <a:r>
              <a:rPr lang="zh-CN" altLang="en-US" sz="3200" b="1" dirty="0">
                <a:solidFill>
                  <a:srgbClr val="FF0000"/>
                </a:solidFill>
                <a:sym typeface="+mn-ea"/>
              </a:rPr>
              <a:t>盈利预测补偿协议</a:t>
            </a:r>
            <a:endParaRPr lang="zh-CN" altLang="en-US" sz="3200" b="1"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wrap="square" lIns="91440" tIns="45720" rIns="91440" bIns="45720" anchor="b"/>
          <a:lstStyle/>
          <a:p>
            <a:pPr lvl="0"/>
            <a:endParaRPr lang="zh-CN" altLang="en-US" dirty="0"/>
          </a:p>
        </p:txBody>
      </p:sp>
      <p:sp>
        <p:nvSpPr>
          <p:cNvPr id="48130" name="Rectangle 3"/>
          <p:cNvSpPr>
            <a:spLocks noGrp="1"/>
          </p:cNvSpPr>
          <p:nvPr>
            <p:ph type="body"/>
          </p:nvPr>
        </p:nvSpPr>
        <p:spPr/>
        <p:txBody>
          <a:bodyPr wrap="square" lIns="91440" tIns="45720" rIns="91440" bIns="45720" anchor="t"/>
          <a:lstStyle/>
          <a:p>
            <a:pPr lvl="0" indent="-469900">
              <a:buNone/>
            </a:pPr>
            <a:r>
              <a:rPr lang="en-US" altLang="zh-CN" sz="3200" b="1" dirty="0"/>
              <a:t>    2</a:t>
            </a:r>
            <a:r>
              <a:rPr lang="zh-CN" altLang="en-US" sz="3200" b="1" dirty="0"/>
              <a:t>、“对赌协议”的形式</a:t>
            </a:r>
          </a:p>
          <a:p>
            <a:pPr lvl="0" indent="-469900">
              <a:buNone/>
            </a:pPr>
            <a:r>
              <a:rPr lang="zh-CN" altLang="en-US" sz="3200" b="1" dirty="0"/>
              <a:t>   在实务中，“对赌协议”的形式多种多样，不具一格。总结来看，在我国法律实务中，按照产生对赌的基础资产的不同角度</a:t>
            </a:r>
            <a:r>
              <a:rPr lang="en-US" altLang="zh-CN" sz="3200" b="1" dirty="0"/>
              <a:t>/</a:t>
            </a:r>
            <a:r>
              <a:rPr lang="zh-CN" altLang="en-US" sz="3200" b="1" dirty="0"/>
              <a:t>方向来进行划分，主要存在如下两种类型：</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wrap="square" lIns="91440" tIns="45720" rIns="91440" bIns="45720" anchor="b"/>
          <a:lstStyle/>
          <a:p>
            <a:pPr lvl="0"/>
            <a:endParaRPr lang="zh-CN" altLang="en-US" dirty="0"/>
          </a:p>
        </p:txBody>
      </p:sp>
      <p:sp>
        <p:nvSpPr>
          <p:cNvPr id="49154" name="Rectangle 3"/>
          <p:cNvSpPr>
            <a:spLocks noGrp="1"/>
          </p:cNvSpPr>
          <p:nvPr>
            <p:ph type="body"/>
          </p:nvPr>
        </p:nvSpPr>
        <p:spPr/>
        <p:txBody>
          <a:bodyPr wrap="square" lIns="91440" tIns="45720" rIns="91440" bIns="45720" anchor="t"/>
          <a:lstStyle/>
          <a:p>
            <a:pPr lvl="0" indent="-469900">
              <a:buNone/>
            </a:pPr>
            <a:r>
              <a:rPr lang="zh-CN" altLang="en-US" sz="3600" b="1" dirty="0"/>
              <a:t>  （</a:t>
            </a:r>
            <a:r>
              <a:rPr lang="en-US" altLang="zh-CN" sz="3600" b="1" dirty="0"/>
              <a:t>1</a:t>
            </a:r>
            <a:r>
              <a:rPr lang="zh-CN" altLang="en-US" sz="3600" b="1" dirty="0"/>
              <a:t>）</a:t>
            </a:r>
          </a:p>
          <a:p>
            <a:pPr lvl="0" indent="-469900">
              <a:buNone/>
            </a:pPr>
            <a:r>
              <a:rPr lang="zh-CN" altLang="en-US" sz="3600" b="1" dirty="0"/>
              <a:t>   在资产收购重组中，</a:t>
            </a:r>
            <a:r>
              <a:rPr lang="zh-CN" altLang="en-US" sz="3600" b="1" dirty="0">
                <a:solidFill>
                  <a:srgbClr val="0000FF"/>
                </a:solidFill>
              </a:rPr>
              <a:t>被收购的或投入的目标公司</a:t>
            </a:r>
            <a:r>
              <a:rPr lang="en-US" altLang="zh-CN" sz="3600" b="1" dirty="0"/>
              <a:t>/</a:t>
            </a:r>
            <a:r>
              <a:rPr lang="zh-CN" altLang="en-US" sz="3600" b="1" dirty="0"/>
              <a:t>资产的盈利预测对赌</a:t>
            </a:r>
          </a:p>
          <a:p>
            <a:pPr lvl="0" indent="-469900">
              <a:buNone/>
            </a:pPr>
            <a:r>
              <a:rPr lang="zh-CN" altLang="en-US" sz="3600" b="1" dirty="0"/>
              <a:t>   </a:t>
            </a:r>
            <a:r>
              <a:rPr lang="zh-CN" altLang="en-US" sz="3600" b="1" dirty="0">
                <a:sym typeface="+mn-ea"/>
              </a:rPr>
              <a:t>公司与股东对赌协议案例：</a:t>
            </a:r>
            <a:endParaRPr lang="zh-CN" altLang="en-US" sz="3600" b="1" dirty="0"/>
          </a:p>
          <a:p>
            <a:pPr lvl="0" indent="-469900">
              <a:buNone/>
            </a:pPr>
            <a:r>
              <a:rPr lang="zh-CN" altLang="en-US" sz="3600" b="1" dirty="0">
                <a:sym typeface="+mn-ea"/>
              </a:rPr>
              <a:t>    </a:t>
            </a:r>
            <a:r>
              <a:rPr lang="zh-CN" altLang="en-US" sz="3600" b="1" dirty="0">
                <a:solidFill>
                  <a:srgbClr val="FF0000"/>
                </a:solidFill>
                <a:sym typeface="+mn-ea"/>
              </a:rPr>
              <a:t>创元科技与司贵成</a:t>
            </a:r>
            <a:r>
              <a:rPr lang="zh-CN" altLang="en-US" sz="3600" b="1" dirty="0">
                <a:sym typeface="+mn-ea"/>
              </a:rPr>
              <a:t>对赌协议所得税分析</a:t>
            </a:r>
            <a:br>
              <a:rPr lang="zh-CN" altLang="en-US" sz="3600" b="1" dirty="0">
                <a:sym typeface="+mn-ea"/>
              </a:rPr>
            </a:br>
            <a:endParaRPr lang="zh-CN" altLang="en-US" sz="3600" b="1" dirty="0"/>
          </a:p>
          <a:p>
            <a:pPr lvl="0" indent="-469900">
              <a:buNone/>
            </a:pPr>
            <a:endParaRPr lang="zh-CN" altLang="en-US" sz="3600" b="1"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wrap="square" lIns="91440" tIns="45720" rIns="91440" bIns="45720" anchor="b"/>
          <a:lstStyle/>
          <a:p>
            <a:r>
              <a:rPr lang="zh-CN" altLang="en-US" sz="1600" b="1" dirty="0"/>
              <a:t>案例二：</a:t>
            </a:r>
            <a:r>
              <a:rPr lang="zh-CN" altLang="en-US" sz="1600" b="1" dirty="0">
                <a:solidFill>
                  <a:srgbClr val="FF0000"/>
                </a:solidFill>
              </a:rPr>
              <a:t>高科电瓷原控股股东司贵成针对该次股权交易向本公司承诺</a:t>
            </a:r>
            <a:r>
              <a:rPr lang="en-US" altLang="zh-CN" sz="1600" b="1" dirty="0"/>
              <a:t>,2010</a:t>
            </a:r>
            <a:r>
              <a:rPr lang="zh-CN" altLang="en-US" sz="1600" b="1" dirty="0"/>
              <a:t>年</a:t>
            </a:r>
            <a:r>
              <a:rPr lang="en-US" altLang="zh-CN" sz="1600" b="1" dirty="0"/>
              <a:t>~2012 </a:t>
            </a:r>
            <a:r>
              <a:rPr lang="zh-CN" altLang="en-US" sz="1600" b="1" dirty="0"/>
              <a:t>年</a:t>
            </a:r>
            <a:r>
              <a:rPr lang="en-US" altLang="zh-CN" sz="1600" b="1" dirty="0"/>
              <a:t>,</a:t>
            </a:r>
            <a:r>
              <a:rPr lang="zh-CN" altLang="en-US" sz="1600" b="1" dirty="0"/>
              <a:t>司贵成主持高科电瓷经营期间</a:t>
            </a:r>
            <a:r>
              <a:rPr lang="en-US" altLang="zh-CN" sz="1600" b="1" dirty="0"/>
              <a:t>,</a:t>
            </a:r>
            <a:r>
              <a:rPr lang="zh-CN" altLang="en-US" sz="1600" b="1" dirty="0"/>
              <a:t>高科电瓷</a:t>
            </a:r>
            <a:r>
              <a:rPr lang="en-US" altLang="zh-CN" sz="1600" b="1" dirty="0"/>
              <a:t>2010</a:t>
            </a:r>
            <a:r>
              <a:rPr lang="zh-CN" altLang="en-US" sz="1600" b="1" dirty="0"/>
              <a:t>年、</a:t>
            </a:r>
            <a:r>
              <a:rPr lang="en-US" altLang="zh-CN" sz="1600" b="1" dirty="0"/>
              <a:t>2011</a:t>
            </a:r>
            <a:r>
              <a:rPr lang="zh-CN" altLang="en-US" sz="1600" b="1" dirty="0"/>
              <a:t>年和</a:t>
            </a:r>
            <a:r>
              <a:rPr lang="en-US" altLang="zh-CN" sz="1600" b="1" dirty="0"/>
              <a:t>2012</a:t>
            </a:r>
            <a:r>
              <a:rPr lang="zh-CN" altLang="en-US" sz="1600" b="1" dirty="0"/>
              <a:t>年的净利润分别不低于</a:t>
            </a:r>
            <a:r>
              <a:rPr lang="en-US" altLang="zh-CN" sz="1600" b="1" dirty="0"/>
              <a:t>5000</a:t>
            </a:r>
            <a:r>
              <a:rPr lang="zh-CN" altLang="en-US" sz="1600" b="1" dirty="0"/>
              <a:t>万元、</a:t>
            </a:r>
            <a:r>
              <a:rPr lang="en-US" altLang="zh-CN" sz="1600" b="1" dirty="0"/>
              <a:t>5750</a:t>
            </a:r>
            <a:r>
              <a:rPr lang="zh-CN" altLang="en-US" sz="1600" b="1" dirty="0"/>
              <a:t>万元和</a:t>
            </a:r>
            <a:r>
              <a:rPr lang="en-US" altLang="zh-CN" sz="1600" b="1" dirty="0"/>
              <a:t>6612.5</a:t>
            </a:r>
            <a:r>
              <a:rPr lang="zh-CN" altLang="en-US" sz="1600" b="1" dirty="0"/>
              <a:t>万元。</a:t>
            </a:r>
            <a:r>
              <a:rPr lang="zh-CN" altLang="en-US" sz="1600" b="1" dirty="0">
                <a:solidFill>
                  <a:srgbClr val="FF0000"/>
                </a:solidFill>
              </a:rPr>
              <a:t>承诺净利润数额与实际实现的净利润的差额部分由司贵成先生以自有现金方式补足。”</a:t>
            </a:r>
            <a:r>
              <a:rPr lang="zh-CN" altLang="en-US" sz="3200" b="1" dirty="0">
                <a:solidFill>
                  <a:srgbClr val="FF0000"/>
                </a:solidFill>
              </a:rPr>
              <a:t> </a:t>
            </a:r>
          </a:p>
        </p:txBody>
      </p:sp>
      <p:sp>
        <p:nvSpPr>
          <p:cNvPr id="51202" name="Rectangle 3"/>
          <p:cNvSpPr>
            <a:spLocks noGrp="1"/>
          </p:cNvSpPr>
          <p:nvPr>
            <p:ph idx="1"/>
          </p:nvPr>
        </p:nvSpPr>
        <p:spPr/>
        <p:txBody>
          <a:bodyPr wrap="square" lIns="91440" tIns="45720" rIns="91440" bIns="45720" anchor="t"/>
          <a:lstStyle/>
          <a:p>
            <a:endParaRPr lang="zh-CN" altLang="en-US" dirty="0"/>
          </a:p>
        </p:txBody>
      </p:sp>
      <p:sp>
        <p:nvSpPr>
          <p:cNvPr id="51203" name="Oval 4"/>
          <p:cNvSpPr/>
          <p:nvPr/>
        </p:nvSpPr>
        <p:spPr>
          <a:xfrm>
            <a:off x="1403350" y="3213100"/>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创元科技</a:t>
            </a:r>
          </a:p>
        </p:txBody>
      </p:sp>
      <p:sp>
        <p:nvSpPr>
          <p:cNvPr id="51204" name="Oval 6"/>
          <p:cNvSpPr/>
          <p:nvPr/>
        </p:nvSpPr>
        <p:spPr>
          <a:xfrm>
            <a:off x="4932363" y="3933825"/>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高科电瓷</a:t>
            </a:r>
          </a:p>
        </p:txBody>
      </p:sp>
      <p:sp>
        <p:nvSpPr>
          <p:cNvPr id="51205" name="Rectangle 9"/>
          <p:cNvSpPr/>
          <p:nvPr/>
        </p:nvSpPr>
        <p:spPr>
          <a:xfrm>
            <a:off x="4932363" y="2060575"/>
            <a:ext cx="914400" cy="1130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司贵成</a:t>
            </a:r>
          </a:p>
        </p:txBody>
      </p:sp>
      <p:sp>
        <p:nvSpPr>
          <p:cNvPr id="51206" name="Line 11"/>
          <p:cNvSpPr/>
          <p:nvPr/>
        </p:nvSpPr>
        <p:spPr>
          <a:xfrm>
            <a:off x="2268538" y="4005263"/>
            <a:ext cx="2663825" cy="360362"/>
          </a:xfrm>
          <a:prstGeom prst="line">
            <a:avLst/>
          </a:prstGeom>
          <a:ln w="9525" cap="flat" cmpd="sng">
            <a:solidFill>
              <a:schemeClr val="tx1"/>
            </a:solidFill>
            <a:prstDash val="solid"/>
            <a:round/>
            <a:headEnd type="none" w="med" len="med"/>
            <a:tailEnd type="triangle" w="med" len="med"/>
          </a:ln>
        </p:spPr>
      </p:sp>
      <p:sp>
        <p:nvSpPr>
          <p:cNvPr id="51207" name="Line 17"/>
          <p:cNvSpPr/>
          <p:nvPr/>
        </p:nvSpPr>
        <p:spPr>
          <a:xfrm flipV="1">
            <a:off x="2124075" y="2636838"/>
            <a:ext cx="2735263" cy="647700"/>
          </a:xfrm>
          <a:prstGeom prst="line">
            <a:avLst/>
          </a:prstGeom>
          <a:ln w="9525" cap="flat" cmpd="sng">
            <a:solidFill>
              <a:schemeClr val="tx1"/>
            </a:solidFill>
            <a:prstDash val="solid"/>
            <a:round/>
            <a:headEnd type="none" w="med" len="med"/>
            <a:tailEnd type="triangle" w="med" len="med"/>
          </a:ln>
        </p:spPr>
      </p:sp>
      <p:sp>
        <p:nvSpPr>
          <p:cNvPr id="51208" name="Text Box 18"/>
          <p:cNvSpPr txBox="1"/>
          <p:nvPr/>
        </p:nvSpPr>
        <p:spPr>
          <a:xfrm>
            <a:off x="468313" y="5300663"/>
            <a:ext cx="5365750" cy="701675"/>
          </a:xfrm>
          <a:prstGeom prst="rect">
            <a:avLst/>
          </a:prstGeom>
          <a:noFill/>
          <a:ln w="9525">
            <a:noFill/>
          </a:ln>
        </p:spPr>
        <p:txBody>
          <a:bodyPr wrap="none" anchor="t">
            <a:spAutoFit/>
          </a:bodyPr>
          <a:lstStyle/>
          <a:p>
            <a:pPr lvl="0" indent="0"/>
            <a:r>
              <a:rPr lang="zh-CN" altLang="en-US" sz="2000" b="1" dirty="0">
                <a:latin typeface="Verdana" panose="020B0604030504040204" pitchFamily="34" charset="0"/>
                <a:ea typeface="宋体" panose="02010600030101010101" pitchFamily="2" charset="-122"/>
              </a:rPr>
              <a:t>定向增发</a:t>
            </a:r>
            <a:r>
              <a:rPr lang="en-US" altLang="zh-CN" sz="2000" b="1" dirty="0">
                <a:latin typeface="Verdana" panose="020B0604030504040204" pitchFamily="34" charset="0"/>
                <a:ea typeface="宋体" panose="02010600030101010101" pitchFamily="2" charset="-122"/>
              </a:rPr>
              <a:t>4600</a:t>
            </a:r>
            <a:r>
              <a:rPr lang="zh-CN" altLang="en-US" sz="2000" b="1" dirty="0">
                <a:latin typeface="Verdana" panose="020B0604030504040204" pitchFamily="34" charset="0"/>
                <a:ea typeface="宋体" panose="02010600030101010101" pitchFamily="2" charset="-122"/>
              </a:rPr>
              <a:t>万股</a:t>
            </a:r>
            <a:r>
              <a:rPr lang="en-US" altLang="zh-CN" sz="2000" b="1" dirty="0">
                <a:latin typeface="Verdana" panose="020B0604030504040204" pitchFamily="34" charset="0"/>
                <a:ea typeface="宋体" panose="02010600030101010101" pitchFamily="2" charset="-122"/>
              </a:rPr>
              <a:t>,</a:t>
            </a:r>
            <a:r>
              <a:rPr lang="zh-CN" altLang="en-US" sz="2000" b="1" dirty="0">
                <a:latin typeface="Verdana" panose="020B0604030504040204" pitchFamily="34" charset="0"/>
                <a:ea typeface="宋体" panose="02010600030101010101" pitchFamily="2" charset="-122"/>
              </a:rPr>
              <a:t>募资</a:t>
            </a:r>
            <a:r>
              <a:rPr lang="en-US" altLang="zh-CN" sz="2000" b="1" dirty="0">
                <a:latin typeface="Verdana" panose="020B0604030504040204" pitchFamily="34" charset="0"/>
                <a:ea typeface="宋体" panose="02010600030101010101" pitchFamily="2" charset="-122"/>
              </a:rPr>
              <a:t>3.46</a:t>
            </a:r>
            <a:r>
              <a:rPr lang="zh-CN" altLang="en-US" sz="2000" b="1" dirty="0">
                <a:latin typeface="Verdana" panose="020B0604030504040204" pitchFamily="34" charset="0"/>
                <a:ea typeface="宋体" panose="02010600030101010101" pitchFamily="2" charset="-122"/>
              </a:rPr>
              <a:t>亿元收购</a:t>
            </a:r>
          </a:p>
          <a:p>
            <a:pPr lvl="0" indent="0"/>
            <a:r>
              <a:rPr lang="en-US" altLang="zh-CN" sz="2000" b="1" dirty="0">
                <a:latin typeface="Verdana" panose="020B0604030504040204" pitchFamily="34" charset="0"/>
                <a:ea typeface="宋体" panose="02010600030101010101" pitchFamily="2" charset="-122"/>
              </a:rPr>
              <a:t>43%</a:t>
            </a:r>
            <a:r>
              <a:rPr lang="zh-CN" altLang="en-US" sz="2000" b="1" dirty="0">
                <a:latin typeface="Verdana" panose="020B0604030504040204" pitchFamily="34" charset="0"/>
                <a:ea typeface="宋体" panose="02010600030101010101" pitchFamily="2" charset="-122"/>
              </a:rPr>
              <a:t>的股权并对其增资获得</a:t>
            </a:r>
            <a:r>
              <a:rPr lang="en-US" altLang="zh-CN" sz="2000" b="1" dirty="0">
                <a:latin typeface="Verdana" panose="020B0604030504040204" pitchFamily="34" charset="0"/>
                <a:ea typeface="宋体" panose="02010600030101010101" pitchFamily="2" charset="-122"/>
              </a:rPr>
              <a:t>51%</a:t>
            </a:r>
            <a:r>
              <a:rPr lang="zh-CN" altLang="en-US" sz="2000" b="1" dirty="0">
                <a:latin typeface="Verdana" panose="020B0604030504040204" pitchFamily="34" charset="0"/>
                <a:ea typeface="宋体" panose="02010600030101010101" pitchFamily="2" charset="-122"/>
              </a:rPr>
              <a:t>的控股股权</a:t>
            </a:r>
          </a:p>
        </p:txBody>
      </p:sp>
      <p:sp>
        <p:nvSpPr>
          <p:cNvPr id="51209" name="Line 19"/>
          <p:cNvSpPr/>
          <p:nvPr/>
        </p:nvSpPr>
        <p:spPr>
          <a:xfrm>
            <a:off x="5364163" y="3284538"/>
            <a:ext cx="0" cy="649287"/>
          </a:xfrm>
          <a:prstGeom prst="line">
            <a:avLst/>
          </a:prstGeom>
          <a:ln w="9525" cap="flat" cmpd="sng">
            <a:solidFill>
              <a:schemeClr val="tx1"/>
            </a:solidFill>
            <a:prstDash val="solid"/>
            <a:round/>
            <a:headEnd type="none" w="med" len="med"/>
            <a:tailEnd type="triangle" w="med" len="med"/>
          </a:ln>
        </p:spPr>
      </p:sp>
      <p:sp>
        <p:nvSpPr>
          <p:cNvPr id="51210" name="Text Box 20"/>
          <p:cNvSpPr txBox="1"/>
          <p:nvPr/>
        </p:nvSpPr>
        <p:spPr>
          <a:xfrm>
            <a:off x="5870575" y="3573463"/>
            <a:ext cx="3273425" cy="1465262"/>
          </a:xfrm>
          <a:prstGeom prst="rect">
            <a:avLst/>
          </a:prstGeom>
          <a:noFill/>
          <a:ln w="9525">
            <a:noFill/>
          </a:ln>
        </p:spPr>
        <p:txBody>
          <a:bodyPr wrap="none" anchor="t">
            <a:spAutoFit/>
          </a:bodyPr>
          <a:lstStyle/>
          <a:p>
            <a:pPr lvl="0" indent="0"/>
            <a:r>
              <a:rPr lang="en-US" altLang="zh-CN" b="1" dirty="0">
                <a:latin typeface="Verdana" panose="020B0604030504040204" pitchFamily="34" charset="0"/>
                <a:ea typeface="宋体" panose="02010600030101010101" pitchFamily="2" charset="-122"/>
              </a:rPr>
              <a:t>2010</a:t>
            </a:r>
            <a:r>
              <a:rPr lang="zh-CN" altLang="en-US" b="1" dirty="0">
                <a:latin typeface="Verdana" panose="020B0604030504040204" pitchFamily="34" charset="0"/>
                <a:ea typeface="宋体" panose="02010600030101010101" pitchFamily="2" charset="-122"/>
              </a:rPr>
              <a:t>年度净利润实际完成额</a:t>
            </a:r>
          </a:p>
          <a:p>
            <a:pPr lvl="0" indent="0"/>
            <a:r>
              <a:rPr lang="zh-CN" altLang="en-US" b="1" dirty="0">
                <a:latin typeface="Verdana" panose="020B0604030504040204" pitchFamily="34" charset="0"/>
                <a:ea typeface="宋体" panose="02010600030101010101" pitchFamily="2" charset="-122"/>
              </a:rPr>
              <a:t>为</a:t>
            </a:r>
            <a:r>
              <a:rPr lang="en-US" altLang="zh-CN" b="1" dirty="0">
                <a:solidFill>
                  <a:srgbClr val="FF0000"/>
                </a:solidFill>
                <a:latin typeface="Verdana" panose="020B0604030504040204" pitchFamily="34" charset="0"/>
                <a:ea typeface="宋体" panose="02010600030101010101" pitchFamily="2" charset="-122"/>
              </a:rPr>
              <a:t>4326.43</a:t>
            </a:r>
            <a:r>
              <a:rPr lang="zh-CN" altLang="en-US" b="1" dirty="0">
                <a:solidFill>
                  <a:srgbClr val="FF0000"/>
                </a:solidFill>
                <a:latin typeface="Verdana" panose="020B0604030504040204" pitchFamily="34" charset="0"/>
                <a:ea typeface="宋体" panose="02010600030101010101" pitchFamily="2" charset="-122"/>
              </a:rPr>
              <a:t>万元，</a:t>
            </a:r>
            <a:r>
              <a:rPr lang="zh-CN" altLang="en-US" b="1" dirty="0">
                <a:solidFill>
                  <a:srgbClr val="0000FF"/>
                </a:solidFill>
                <a:latin typeface="Verdana" panose="020B0604030504040204" pitchFamily="34" charset="0"/>
                <a:ea typeface="宋体" panose="02010600030101010101" pitchFamily="2" charset="-122"/>
              </a:rPr>
              <a:t>少</a:t>
            </a:r>
            <a:r>
              <a:rPr lang="en-US" altLang="zh-CN" b="1" dirty="0">
                <a:solidFill>
                  <a:srgbClr val="0000FF"/>
                </a:solidFill>
                <a:latin typeface="Verdana" panose="020B0604030504040204" pitchFamily="34" charset="0"/>
                <a:ea typeface="宋体" panose="02010600030101010101" pitchFamily="2" charset="-122"/>
              </a:rPr>
              <a:t>673.57</a:t>
            </a:r>
          </a:p>
          <a:p>
            <a:pPr lvl="0" indent="0"/>
            <a:r>
              <a:rPr lang="zh-CN" altLang="en-US" b="1" dirty="0">
                <a:solidFill>
                  <a:srgbClr val="0000FF"/>
                </a:solidFill>
                <a:latin typeface="Verdana" panose="020B0604030504040204" pitchFamily="34" charset="0"/>
                <a:ea typeface="宋体" panose="02010600030101010101" pitchFamily="2" charset="-122"/>
              </a:rPr>
              <a:t>万元</a:t>
            </a:r>
            <a:r>
              <a:rPr lang="zh-CN" altLang="en-US" b="1" dirty="0">
                <a:latin typeface="Verdana" panose="020B0604030504040204" pitchFamily="34" charset="0"/>
                <a:ea typeface="宋体" panose="02010600030101010101" pitchFamily="2" charset="-122"/>
              </a:rPr>
              <a:t>司贵成于</a:t>
            </a:r>
            <a:r>
              <a:rPr lang="en-US" altLang="zh-CN" b="1" dirty="0">
                <a:latin typeface="Verdana" panose="020B0604030504040204" pitchFamily="34" charset="0"/>
                <a:ea typeface="宋体" panose="02010600030101010101" pitchFamily="2" charset="-122"/>
              </a:rPr>
              <a:t>2011</a:t>
            </a:r>
            <a:r>
              <a:rPr lang="zh-CN" altLang="en-US" b="1" dirty="0">
                <a:latin typeface="Verdana" panose="020B0604030504040204" pitchFamily="34" charset="0"/>
                <a:ea typeface="宋体" panose="02010600030101010101" pitchFamily="2" charset="-122"/>
              </a:rPr>
              <a:t>年</a:t>
            </a:r>
            <a:r>
              <a:rPr lang="en-US" altLang="zh-CN" b="1" dirty="0">
                <a:latin typeface="Verdana" panose="020B0604030504040204" pitchFamily="34" charset="0"/>
                <a:ea typeface="宋体" panose="02010600030101010101" pitchFamily="2" charset="-122"/>
              </a:rPr>
              <a:t>5</a:t>
            </a:r>
            <a:r>
              <a:rPr lang="zh-CN" altLang="en-US" b="1" dirty="0">
                <a:latin typeface="Verdana" panose="020B0604030504040204" pitchFamily="34" charset="0"/>
                <a:ea typeface="宋体" panose="02010600030101010101" pitchFamily="2" charset="-122"/>
              </a:rPr>
              <a:t>月</a:t>
            </a:r>
            <a:r>
              <a:rPr lang="en-US" altLang="zh-CN" b="1" dirty="0">
                <a:latin typeface="Verdana" panose="020B0604030504040204" pitchFamily="34" charset="0"/>
                <a:ea typeface="宋体" panose="02010600030101010101" pitchFamily="2" charset="-122"/>
              </a:rPr>
              <a:t>9</a:t>
            </a:r>
            <a:r>
              <a:rPr lang="zh-CN" altLang="en-US" b="1" dirty="0">
                <a:latin typeface="Verdana" panose="020B0604030504040204" pitchFamily="34" charset="0"/>
                <a:ea typeface="宋体" panose="02010600030101010101" pitchFamily="2" charset="-122"/>
              </a:rPr>
              <a:t>日</a:t>
            </a:r>
          </a:p>
          <a:p>
            <a:pPr lvl="0" indent="0"/>
            <a:r>
              <a:rPr lang="zh-CN" altLang="en-US" b="1" dirty="0">
                <a:solidFill>
                  <a:srgbClr val="FF0000"/>
                </a:solidFill>
                <a:latin typeface="Verdana" panose="020B0604030504040204" pitchFamily="34" charset="0"/>
                <a:ea typeface="宋体" panose="02010600030101010101" pitchFamily="2" charset="-122"/>
              </a:rPr>
              <a:t>以现金划付，高科电瓷</a:t>
            </a:r>
            <a:r>
              <a:rPr lang="zh-CN" altLang="en-US" b="1" dirty="0">
                <a:latin typeface="Verdana" panose="020B0604030504040204" pitchFamily="34" charset="0"/>
                <a:ea typeface="宋体" panose="02010600030101010101" pitchFamily="2" charset="-122"/>
              </a:rPr>
              <a:t>是否</a:t>
            </a:r>
          </a:p>
          <a:p>
            <a:pPr lvl="0" indent="0"/>
            <a:r>
              <a:rPr lang="zh-CN" altLang="en-US" b="1" dirty="0">
                <a:latin typeface="Verdana" panose="020B0604030504040204" pitchFamily="34" charset="0"/>
                <a:ea typeface="宋体" panose="02010600030101010101" pitchFamily="2" charset="-122"/>
              </a:rPr>
              <a:t>征收所得税</a:t>
            </a:r>
            <a:r>
              <a:rPr lang="zh-CN" altLang="en-US" dirty="0">
                <a:latin typeface="Verdana" panose="020B0604030504040204" pitchFamily="34" charset="0"/>
                <a:ea typeface="宋体" panose="02010600030101010101" pitchFamily="2"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21507" name="Rectangle 3"/>
          <p:cNvSpPr>
            <a:spLocks noGrp="1"/>
          </p:cNvSpPr>
          <p:nvPr>
            <p:ph idx="1"/>
          </p:nvPr>
        </p:nvSpPr>
        <p:spPr/>
        <p:txBody>
          <a:bodyPr vert="horz" wrap="square" lIns="0" tIns="0" rIns="0" bIns="0" anchor="t"/>
          <a:lstStyle/>
          <a:p>
            <a:pPr eaLnBrk="1" hangingPunct="1">
              <a:buNone/>
            </a:pPr>
            <a:r>
              <a:rPr lang="zh-CN" altLang="en-US" sz="3600" dirty="0">
                <a:latin typeface="黑体" panose="02010609060101010101" pitchFamily="49" charset="-122"/>
                <a:ea typeface="黑体" panose="02010609060101010101" pitchFamily="49" charset="-122"/>
              </a:rPr>
              <a:t>二、</a:t>
            </a:r>
            <a:r>
              <a:rPr lang="zh-CN" altLang="en-US" sz="3600" dirty="0">
                <a:solidFill>
                  <a:schemeClr val="hlink"/>
                </a:solidFill>
                <a:latin typeface="黑体" panose="02010609060101010101" pitchFamily="49" charset="-122"/>
                <a:ea typeface="黑体" panose="02010609060101010101" pitchFamily="49" charset="-122"/>
              </a:rPr>
              <a:t>净资产折股折股</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自然人股东获得转增股本股息红利所得  </a:t>
            </a:r>
            <a:endParaRPr lang="en-US" altLang="zh-CN" sz="3600" dirty="0">
              <a:latin typeface="黑体" panose="02010609060101010101" pitchFamily="49" charset="-122"/>
              <a:ea typeface="黑体" panose="02010609060101010101" pitchFamily="49" charset="-122"/>
            </a:endParaRPr>
          </a:p>
          <a:p>
            <a:pPr eaLnBrk="1" hangingPunct="1">
              <a:buNone/>
            </a:pPr>
            <a:r>
              <a:rPr lang="zh-CN" altLang="en-US" sz="3600" dirty="0">
                <a:latin typeface="黑体" panose="02010609060101010101" pitchFamily="49" charset="-122"/>
                <a:ea typeface="黑体" panose="02010609060101010101" pitchFamily="49" charset="-122"/>
              </a:rPr>
              <a:t>个人所得税问题分析</a:t>
            </a:r>
            <a:endParaRPr lang="en-US" altLang="zh-CN" sz="3600" dirty="0">
              <a:latin typeface="黑体" panose="02010609060101010101" pitchFamily="49" charset="-122"/>
              <a:ea typeface="黑体" panose="02010609060101010101" pitchFamily="49" charset="-122"/>
            </a:endParaRPr>
          </a:p>
          <a:p>
            <a:endParaRPr lang="zh-CN" altLang="en-US" sz="3600" dirty="0">
              <a:ea typeface="宋体" panose="02010600030101010101" pitchFamily="2" charset="-122"/>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p:cNvSpPr>
          <p:nvPr>
            <p:ph type="title"/>
          </p:nvPr>
        </p:nvSpPr>
        <p:spPr/>
        <p:txBody>
          <a:bodyPr wrap="square" lIns="91440" tIns="45720" rIns="91440" bIns="45720" anchor="b"/>
          <a:lstStyle/>
          <a:p>
            <a:r>
              <a:rPr lang="zh-CN" altLang="en-US" sz="3600" b="1" dirty="0"/>
              <a:t>公司与股东对赌：五种情况要交税</a:t>
            </a:r>
          </a:p>
        </p:txBody>
      </p:sp>
      <p:sp>
        <p:nvSpPr>
          <p:cNvPr id="52226" name="Rectangle 5"/>
          <p:cNvSpPr>
            <a:spLocks noGrp="1"/>
          </p:cNvSpPr>
          <p:nvPr>
            <p:ph sz="half" idx="1"/>
          </p:nvPr>
        </p:nvSpPr>
        <p:spPr/>
        <p:txBody>
          <a:bodyPr wrap="square" lIns="91440" tIns="45720" rIns="91440" bIns="45720" anchor="t"/>
          <a:lstStyle/>
          <a:p>
            <a:pPr>
              <a:lnSpc>
                <a:spcPct val="80000"/>
              </a:lnSpc>
            </a:pPr>
            <a:endParaRPr lang="zh-CN" altLang="en-US" sz="900" dirty="0">
              <a:latin typeface="+mn-lt"/>
              <a:ea typeface="+mn-ea"/>
              <a:cs typeface="+mn-cs"/>
            </a:endParaRPr>
          </a:p>
        </p:txBody>
      </p:sp>
      <p:sp>
        <p:nvSpPr>
          <p:cNvPr id="52227" name="Rectangle 6"/>
          <p:cNvSpPr>
            <a:spLocks noGrp="1"/>
          </p:cNvSpPr>
          <p:nvPr>
            <p:ph sz="half" idx="2"/>
          </p:nvPr>
        </p:nvSpPr>
        <p:spPr>
          <a:xfrm>
            <a:off x="4643438" y="1773238"/>
            <a:ext cx="3924300" cy="4267200"/>
          </a:xfrm>
        </p:spPr>
        <p:txBody>
          <a:bodyPr wrap="square" lIns="91440" tIns="45720" rIns="91440" bIns="45720" anchor="t"/>
          <a:lstStyle/>
          <a:p>
            <a:pPr>
              <a:lnSpc>
                <a:spcPct val="80000"/>
              </a:lnSpc>
              <a:buClr>
                <a:schemeClr val="accent2"/>
              </a:buClr>
              <a:buFont typeface="Wingdings" panose="05000000000000000000" pitchFamily="2" charset="2"/>
              <a:buNone/>
            </a:pPr>
            <a:r>
              <a:rPr lang="en-US" altLang="zh-CN" sz="800" b="1" dirty="0">
                <a:latin typeface="+mn-lt"/>
                <a:ea typeface="+mn-ea"/>
                <a:cs typeface="+mn-cs"/>
              </a:rPr>
              <a:t>            </a:t>
            </a:r>
            <a:r>
              <a:rPr lang="en-US" altLang="zh-CN" sz="1600" b="1" dirty="0">
                <a:latin typeface="+mn-lt"/>
                <a:ea typeface="+mn-ea"/>
                <a:cs typeface="+mn-cs"/>
              </a:rPr>
              <a:t>1</a:t>
            </a:r>
            <a:r>
              <a:rPr lang="zh-CN" altLang="en-US" sz="1600" b="1" dirty="0">
                <a:latin typeface="+mn-lt"/>
                <a:ea typeface="+mn-ea"/>
                <a:cs typeface="+mn-cs"/>
              </a:rPr>
              <a:t>， 如果司贵成已经</a:t>
            </a:r>
            <a:r>
              <a:rPr lang="zh-CN" altLang="en-US" sz="1600" b="1" dirty="0">
                <a:solidFill>
                  <a:srgbClr val="FF0000"/>
                </a:solidFill>
                <a:latin typeface="+mn-lt"/>
                <a:ea typeface="+mn-ea"/>
                <a:cs typeface="+mn-cs"/>
              </a:rPr>
              <a:t>不是</a:t>
            </a:r>
            <a:r>
              <a:rPr lang="zh-CN" altLang="en-US" sz="1600" b="1" dirty="0">
                <a:solidFill>
                  <a:srgbClr val="0000FF"/>
                </a:solidFill>
                <a:latin typeface="+mn-lt"/>
                <a:ea typeface="+mn-ea"/>
                <a:cs typeface="+mn-cs"/>
              </a:rPr>
              <a:t>高科电瓷的股东了</a:t>
            </a:r>
            <a:r>
              <a:rPr lang="zh-CN" altLang="en-US" sz="1600" b="1" dirty="0">
                <a:latin typeface="+mn-lt"/>
                <a:ea typeface="+mn-ea"/>
                <a:cs typeface="+mn-cs"/>
              </a:rPr>
              <a:t>，高科电瓷应按接受捐赠</a:t>
            </a:r>
            <a:r>
              <a:rPr lang="en-US" altLang="zh-CN" sz="1600" b="1" dirty="0">
                <a:latin typeface="+mn-lt"/>
                <a:ea typeface="+mn-ea"/>
                <a:cs typeface="+mn-cs"/>
              </a:rPr>
              <a:t>673.57</a:t>
            </a:r>
            <a:r>
              <a:rPr lang="zh-CN" altLang="en-US" sz="1600" b="1" dirty="0">
                <a:latin typeface="+mn-lt"/>
                <a:ea typeface="+mn-ea"/>
                <a:cs typeface="+mn-cs"/>
              </a:rPr>
              <a:t>万缴纳企业所得税。</a:t>
            </a:r>
            <a:br>
              <a:rPr lang="zh-CN" altLang="en-US" sz="1600" b="1" dirty="0">
                <a:latin typeface="+mn-lt"/>
                <a:ea typeface="+mn-ea"/>
                <a:cs typeface="+mn-cs"/>
              </a:rPr>
            </a:br>
            <a:r>
              <a:rPr lang="en-US" altLang="zh-CN" sz="1600" b="1" dirty="0">
                <a:latin typeface="+mn-lt"/>
                <a:ea typeface="+mn-ea"/>
                <a:cs typeface="+mn-cs"/>
              </a:rPr>
              <a:t>2</a:t>
            </a:r>
            <a:r>
              <a:rPr lang="zh-CN" altLang="en-US" sz="1600" b="1" dirty="0">
                <a:latin typeface="+mn-lt"/>
                <a:ea typeface="+mn-ea"/>
                <a:cs typeface="+mn-cs"/>
              </a:rPr>
              <a:t>， </a:t>
            </a:r>
            <a:r>
              <a:rPr lang="zh-CN" altLang="en-US" sz="1600" b="1" dirty="0">
                <a:solidFill>
                  <a:srgbClr val="0000FF"/>
                </a:solidFill>
                <a:latin typeface="+mn-lt"/>
                <a:ea typeface="+mn-ea"/>
                <a:cs typeface="+mn-cs"/>
              </a:rPr>
              <a:t>如果司贵成</a:t>
            </a:r>
            <a:r>
              <a:rPr lang="zh-CN" altLang="en-US" sz="1600" b="1" dirty="0">
                <a:solidFill>
                  <a:srgbClr val="FF0000"/>
                </a:solidFill>
                <a:latin typeface="+mn-lt"/>
                <a:ea typeface="+mn-ea"/>
                <a:cs typeface="+mn-cs"/>
              </a:rPr>
              <a:t>是</a:t>
            </a:r>
            <a:r>
              <a:rPr lang="zh-CN" altLang="en-US" sz="1600" b="1" dirty="0">
                <a:solidFill>
                  <a:srgbClr val="0000FF"/>
                </a:solidFill>
                <a:latin typeface="+mn-lt"/>
                <a:ea typeface="+mn-ea"/>
                <a:cs typeface="+mn-cs"/>
              </a:rPr>
              <a:t>高科电瓷的股东，但企业为了业绩的需要，</a:t>
            </a:r>
            <a:r>
              <a:rPr lang="zh-CN" altLang="en-US" sz="1600" b="1" dirty="0">
                <a:solidFill>
                  <a:srgbClr val="FF0000"/>
                </a:solidFill>
                <a:latin typeface="+mn-lt"/>
                <a:ea typeface="+mn-ea"/>
                <a:cs typeface="+mn-cs"/>
              </a:rPr>
              <a:t>做营业外收入处理</a:t>
            </a:r>
            <a:r>
              <a:rPr lang="zh-CN" altLang="en-US" sz="1600" b="1" dirty="0">
                <a:latin typeface="+mn-lt"/>
                <a:ea typeface="+mn-ea"/>
                <a:cs typeface="+mn-cs"/>
              </a:rPr>
              <a:t>，</a:t>
            </a:r>
            <a:r>
              <a:rPr lang="en-US" altLang="zh-CN" sz="1600" b="1" dirty="0">
                <a:latin typeface="+mn-lt"/>
                <a:ea typeface="+mn-ea"/>
                <a:cs typeface="+mn-cs"/>
              </a:rPr>
              <a:t>673.57</a:t>
            </a:r>
            <a:r>
              <a:rPr lang="zh-CN" altLang="en-US" sz="1600" b="1" dirty="0">
                <a:latin typeface="+mn-lt"/>
                <a:ea typeface="+mn-ea"/>
                <a:cs typeface="+mn-cs"/>
              </a:rPr>
              <a:t>万元，仍应按接受捐赠缴纳企业所得税。</a:t>
            </a:r>
            <a:br>
              <a:rPr lang="zh-CN" altLang="en-US" sz="1600" b="1" dirty="0">
                <a:latin typeface="+mn-lt"/>
                <a:ea typeface="+mn-ea"/>
                <a:cs typeface="+mn-cs"/>
              </a:rPr>
            </a:br>
            <a:r>
              <a:rPr lang="en-US" altLang="zh-CN" sz="1600" b="1" dirty="0">
                <a:latin typeface="+mn-lt"/>
                <a:ea typeface="+mn-ea"/>
                <a:cs typeface="+mn-cs"/>
              </a:rPr>
              <a:t>3</a:t>
            </a:r>
            <a:r>
              <a:rPr lang="zh-CN" altLang="en-US" sz="1600" b="1" dirty="0">
                <a:latin typeface="+mn-lt"/>
                <a:ea typeface="+mn-ea"/>
                <a:cs typeface="+mn-cs"/>
              </a:rPr>
              <a:t>，</a:t>
            </a:r>
            <a:r>
              <a:rPr lang="zh-CN" altLang="en-US" sz="1600" b="1" dirty="0">
                <a:solidFill>
                  <a:srgbClr val="0000FF"/>
                </a:solidFill>
                <a:latin typeface="+mn-lt"/>
                <a:ea typeface="+mn-ea"/>
                <a:cs typeface="+mn-cs"/>
              </a:rPr>
              <a:t>如果司贵成</a:t>
            </a:r>
            <a:r>
              <a:rPr lang="zh-CN" altLang="en-US" sz="1600" b="1" dirty="0">
                <a:solidFill>
                  <a:srgbClr val="FF0000"/>
                </a:solidFill>
                <a:latin typeface="+mn-lt"/>
                <a:ea typeface="+mn-ea"/>
                <a:cs typeface="+mn-cs"/>
              </a:rPr>
              <a:t>是</a:t>
            </a:r>
            <a:r>
              <a:rPr lang="zh-CN" altLang="en-US" sz="1600" b="1" dirty="0">
                <a:solidFill>
                  <a:srgbClr val="0000FF"/>
                </a:solidFill>
                <a:latin typeface="+mn-lt"/>
                <a:ea typeface="+mn-ea"/>
                <a:cs typeface="+mn-cs"/>
              </a:rPr>
              <a:t>高科电瓷的股东，但企业为了某种需要，</a:t>
            </a:r>
            <a:r>
              <a:rPr lang="zh-CN" altLang="en-US" sz="1600" b="1" dirty="0">
                <a:solidFill>
                  <a:srgbClr val="FF0000"/>
                </a:solidFill>
                <a:latin typeface="+mn-lt"/>
                <a:ea typeface="+mn-ea"/>
                <a:cs typeface="+mn-cs"/>
              </a:rPr>
              <a:t>不做账务处理</a:t>
            </a:r>
            <a:r>
              <a:rPr lang="zh-CN" altLang="en-US" sz="1600" b="1" dirty="0">
                <a:latin typeface="+mn-lt"/>
                <a:ea typeface="+mn-ea"/>
                <a:cs typeface="+mn-cs"/>
              </a:rPr>
              <a:t>，</a:t>
            </a:r>
            <a:r>
              <a:rPr lang="en-US" altLang="zh-CN" sz="1600" b="1" dirty="0">
                <a:latin typeface="+mn-lt"/>
                <a:ea typeface="+mn-ea"/>
                <a:cs typeface="+mn-cs"/>
              </a:rPr>
              <a:t>673.57</a:t>
            </a:r>
            <a:r>
              <a:rPr lang="zh-CN" altLang="en-US" sz="1600" b="1" dirty="0">
                <a:latin typeface="+mn-lt"/>
                <a:ea typeface="+mn-ea"/>
                <a:cs typeface="+mn-cs"/>
              </a:rPr>
              <a:t>万元，仍应按接受捐赠缴纳企业所得税。</a:t>
            </a:r>
            <a:br>
              <a:rPr lang="zh-CN" altLang="en-US" sz="1600" b="1" dirty="0">
                <a:latin typeface="+mn-lt"/>
                <a:ea typeface="+mn-ea"/>
                <a:cs typeface="+mn-cs"/>
              </a:rPr>
            </a:br>
            <a:r>
              <a:rPr lang="en-US" altLang="zh-CN" sz="1600" b="1" dirty="0">
                <a:latin typeface="+mn-lt"/>
                <a:ea typeface="+mn-ea"/>
                <a:cs typeface="+mn-cs"/>
              </a:rPr>
              <a:t>4</a:t>
            </a:r>
            <a:r>
              <a:rPr lang="zh-CN" altLang="en-US" sz="1600" b="1" dirty="0">
                <a:latin typeface="+mn-lt"/>
                <a:ea typeface="+mn-ea"/>
                <a:cs typeface="+mn-cs"/>
              </a:rPr>
              <a:t>，   </a:t>
            </a:r>
            <a:r>
              <a:rPr lang="zh-CN" altLang="en-US" sz="1600" b="1" dirty="0">
                <a:solidFill>
                  <a:srgbClr val="0000FF"/>
                </a:solidFill>
                <a:latin typeface="+mn-lt"/>
                <a:ea typeface="+mn-ea"/>
                <a:cs typeface="+mn-cs"/>
              </a:rPr>
              <a:t>如果司贵成</a:t>
            </a:r>
            <a:r>
              <a:rPr lang="zh-CN" altLang="en-US" sz="1600" b="1" dirty="0">
                <a:solidFill>
                  <a:srgbClr val="FF0000"/>
                </a:solidFill>
                <a:latin typeface="+mn-lt"/>
                <a:ea typeface="+mn-ea"/>
                <a:cs typeface="+mn-cs"/>
              </a:rPr>
              <a:t>是</a:t>
            </a:r>
            <a:r>
              <a:rPr lang="zh-CN" altLang="en-US" sz="1600" b="1" dirty="0">
                <a:solidFill>
                  <a:srgbClr val="0000FF"/>
                </a:solidFill>
                <a:latin typeface="+mn-lt"/>
                <a:ea typeface="+mn-ea"/>
                <a:cs typeface="+mn-cs"/>
              </a:rPr>
              <a:t>高科电瓷的股东，但为了某种需要，司贵成将对赌应支付的对价</a:t>
            </a:r>
            <a:r>
              <a:rPr lang="en-US" altLang="zh-CN" sz="1600" b="1" dirty="0">
                <a:solidFill>
                  <a:srgbClr val="0000FF"/>
                </a:solidFill>
                <a:latin typeface="+mn-lt"/>
                <a:ea typeface="+mn-ea"/>
                <a:cs typeface="+mn-cs"/>
              </a:rPr>
              <a:t>673.57</a:t>
            </a:r>
            <a:r>
              <a:rPr lang="zh-CN" altLang="en-US" sz="1600" b="1" dirty="0">
                <a:solidFill>
                  <a:srgbClr val="0000FF"/>
                </a:solidFill>
                <a:latin typeface="+mn-lt"/>
                <a:ea typeface="+mn-ea"/>
                <a:cs typeface="+mn-cs"/>
              </a:rPr>
              <a:t>支</a:t>
            </a:r>
            <a:r>
              <a:rPr lang="zh-CN" altLang="en-US" sz="1600" b="1" dirty="0">
                <a:solidFill>
                  <a:srgbClr val="FF0000"/>
                </a:solidFill>
                <a:latin typeface="+mn-lt"/>
                <a:ea typeface="+mn-ea"/>
                <a:cs typeface="+mn-cs"/>
              </a:rPr>
              <a:t>付给创元科技</a:t>
            </a:r>
            <a:r>
              <a:rPr lang="zh-CN" altLang="en-US" sz="1600" b="1" dirty="0">
                <a:latin typeface="+mn-lt"/>
                <a:ea typeface="+mn-ea"/>
                <a:cs typeface="+mn-cs"/>
              </a:rPr>
              <a:t>，那么创元科技收到补偿</a:t>
            </a:r>
            <a:r>
              <a:rPr lang="en-US" altLang="zh-CN" sz="1600" b="1" dirty="0">
                <a:latin typeface="+mn-lt"/>
                <a:ea typeface="+mn-ea"/>
                <a:cs typeface="+mn-cs"/>
              </a:rPr>
              <a:t>673.57</a:t>
            </a:r>
            <a:r>
              <a:rPr lang="zh-CN" altLang="en-US" sz="1600" b="1" dirty="0">
                <a:latin typeface="+mn-lt"/>
                <a:ea typeface="+mn-ea"/>
                <a:cs typeface="+mn-cs"/>
              </a:rPr>
              <a:t>万元，应按接受捐赠缴纳企业所得税。</a:t>
            </a:r>
          </a:p>
          <a:p>
            <a:pPr>
              <a:lnSpc>
                <a:spcPct val="80000"/>
              </a:lnSpc>
              <a:buClr>
                <a:schemeClr val="accent2"/>
              </a:buClr>
              <a:buFont typeface="Wingdings" panose="05000000000000000000" pitchFamily="2" charset="2"/>
              <a:buNone/>
            </a:pPr>
            <a:r>
              <a:rPr lang="zh-CN" altLang="en-US" sz="1600" b="1" dirty="0">
                <a:latin typeface="+mn-lt"/>
                <a:ea typeface="+mn-ea"/>
                <a:cs typeface="+mn-cs"/>
              </a:rPr>
              <a:t>       </a:t>
            </a:r>
            <a:r>
              <a:rPr lang="en-US" altLang="zh-CN" sz="1600" b="1" dirty="0">
                <a:latin typeface="+mn-lt"/>
                <a:ea typeface="+mn-ea"/>
                <a:cs typeface="+mn-cs"/>
              </a:rPr>
              <a:t>5 </a:t>
            </a:r>
            <a:r>
              <a:rPr lang="zh-CN" altLang="en-US" sz="1600" b="1" dirty="0">
                <a:latin typeface="+mn-lt"/>
                <a:ea typeface="+mn-ea"/>
                <a:cs typeface="+mn-cs"/>
              </a:rPr>
              <a:t>借：银行存款</a:t>
            </a:r>
            <a:r>
              <a:rPr lang="en-US" altLang="zh-CN" sz="1600" b="1" dirty="0">
                <a:latin typeface="+mn-lt"/>
                <a:ea typeface="+mn-ea"/>
                <a:cs typeface="+mn-cs"/>
              </a:rPr>
              <a:t>673.57</a:t>
            </a:r>
            <a:r>
              <a:rPr lang="zh-CN" altLang="en-US" sz="1600" b="1" dirty="0">
                <a:latin typeface="+mn-lt"/>
                <a:ea typeface="+mn-ea"/>
                <a:cs typeface="+mn-cs"/>
              </a:rPr>
              <a:t>                      </a:t>
            </a:r>
            <a:r>
              <a:rPr lang="en-US" altLang="zh-CN" sz="1600" b="1" dirty="0">
                <a:latin typeface="+mn-lt"/>
                <a:ea typeface="+mn-ea"/>
                <a:cs typeface="+mn-cs"/>
              </a:rPr>
              <a:t/>
            </a:r>
            <a:br>
              <a:rPr lang="en-US" altLang="zh-CN" sz="1600" b="1" dirty="0">
                <a:latin typeface="+mn-lt"/>
                <a:ea typeface="+mn-ea"/>
                <a:cs typeface="+mn-cs"/>
              </a:rPr>
            </a:br>
            <a:r>
              <a:rPr lang="en-US" altLang="zh-CN" sz="1600" b="1" dirty="0">
                <a:latin typeface="+mn-lt"/>
                <a:ea typeface="+mn-ea"/>
                <a:cs typeface="+mn-cs"/>
              </a:rPr>
              <a:t>            </a:t>
            </a:r>
            <a:r>
              <a:rPr lang="zh-CN" altLang="en-US" sz="1600" b="1" dirty="0">
                <a:solidFill>
                  <a:srgbClr val="FF0000"/>
                </a:solidFill>
                <a:latin typeface="+mn-lt"/>
                <a:ea typeface="+mn-ea"/>
                <a:cs typeface="+mn-cs"/>
              </a:rPr>
              <a:t>贷：未分配利润</a:t>
            </a:r>
            <a:r>
              <a:rPr lang="en-US" altLang="zh-CN" sz="1600" b="1" dirty="0">
                <a:solidFill>
                  <a:srgbClr val="FF0000"/>
                </a:solidFill>
                <a:latin typeface="+mn-lt"/>
                <a:ea typeface="+mn-ea"/>
                <a:cs typeface="+mn-cs"/>
              </a:rPr>
              <a:t>/</a:t>
            </a:r>
            <a:r>
              <a:rPr lang="zh-CN" altLang="en-US" sz="1600" b="1" dirty="0">
                <a:solidFill>
                  <a:srgbClr val="FF0000"/>
                </a:solidFill>
                <a:latin typeface="+mn-lt"/>
                <a:ea typeface="+mn-ea"/>
                <a:cs typeface="+mn-cs"/>
              </a:rPr>
              <a:t>其他应付款</a:t>
            </a:r>
            <a:r>
              <a:rPr lang="en-US" altLang="zh-CN" sz="1600" b="1" dirty="0">
                <a:solidFill>
                  <a:srgbClr val="FF0000"/>
                </a:solidFill>
                <a:latin typeface="+mn-lt"/>
                <a:ea typeface="+mn-ea"/>
                <a:cs typeface="+mn-cs"/>
              </a:rPr>
              <a:t>/</a:t>
            </a:r>
            <a:r>
              <a:rPr lang="zh-CN" altLang="en-US" sz="1600" b="1" dirty="0">
                <a:solidFill>
                  <a:srgbClr val="FF0000"/>
                </a:solidFill>
                <a:latin typeface="+mn-lt"/>
                <a:ea typeface="+mn-ea"/>
                <a:cs typeface="+mn-cs"/>
              </a:rPr>
              <a:t>预收款等</a:t>
            </a:r>
            <a:r>
              <a:rPr lang="en-US" altLang="zh-CN" sz="1600" b="1" dirty="0">
                <a:solidFill>
                  <a:srgbClr val="FF0000"/>
                </a:solidFill>
                <a:latin typeface="+mn-lt"/>
                <a:ea typeface="+mn-ea"/>
                <a:cs typeface="+mn-cs"/>
              </a:rPr>
              <a:t>673.57</a:t>
            </a:r>
            <a:r>
              <a:rPr lang="zh-CN" altLang="en-US" sz="1600" b="1" dirty="0">
                <a:latin typeface="+mn-lt"/>
                <a:ea typeface="+mn-ea"/>
                <a:cs typeface="+mn-cs"/>
              </a:rPr>
              <a:t>                                         </a:t>
            </a:r>
            <a:r>
              <a:rPr lang="en-US" altLang="zh-CN" sz="1600" b="1" dirty="0">
                <a:latin typeface="+mn-lt"/>
                <a:ea typeface="+mn-ea"/>
                <a:cs typeface="+mn-cs"/>
              </a:rPr>
              <a:t/>
            </a:r>
            <a:br>
              <a:rPr lang="en-US" altLang="zh-CN" sz="1600" b="1" dirty="0">
                <a:latin typeface="+mn-lt"/>
                <a:ea typeface="+mn-ea"/>
                <a:cs typeface="+mn-cs"/>
              </a:rPr>
            </a:br>
            <a:r>
              <a:rPr lang="en-US" altLang="zh-CN" sz="1600" b="1" dirty="0">
                <a:latin typeface="+mn-lt"/>
                <a:ea typeface="+mn-ea"/>
                <a:cs typeface="+mn-cs"/>
              </a:rPr>
              <a:t>673.57</a:t>
            </a:r>
            <a:r>
              <a:rPr lang="zh-CN" altLang="en-US" sz="1600" b="1" dirty="0">
                <a:latin typeface="+mn-lt"/>
                <a:ea typeface="+mn-ea"/>
                <a:cs typeface="+mn-cs"/>
              </a:rPr>
              <a:t>万元，仍应按接受捐赠征收所得税。</a:t>
            </a:r>
            <a:br>
              <a:rPr lang="zh-CN" altLang="en-US" sz="1600" b="1" dirty="0">
                <a:latin typeface="+mn-lt"/>
                <a:ea typeface="+mn-ea"/>
                <a:cs typeface="+mn-cs"/>
              </a:rPr>
            </a:br>
            <a:r>
              <a:rPr lang="zh-CN" altLang="en-US" sz="1600" b="1" dirty="0">
                <a:latin typeface="+mn-lt"/>
                <a:ea typeface="+mn-ea"/>
                <a:cs typeface="+mn-cs"/>
              </a:rPr>
              <a:t> </a:t>
            </a:r>
          </a:p>
          <a:p>
            <a:pPr>
              <a:lnSpc>
                <a:spcPct val="80000"/>
              </a:lnSpc>
            </a:pPr>
            <a:endParaRPr lang="zh-CN" altLang="en-US" sz="1600" dirty="0">
              <a:latin typeface="+mn-lt"/>
              <a:ea typeface="+mn-ea"/>
              <a:cs typeface="+mn-cs"/>
            </a:endParaRPr>
          </a:p>
        </p:txBody>
      </p:sp>
      <p:sp>
        <p:nvSpPr>
          <p:cNvPr id="52228" name="Oval 7"/>
          <p:cNvSpPr/>
          <p:nvPr/>
        </p:nvSpPr>
        <p:spPr>
          <a:xfrm>
            <a:off x="684213" y="3284538"/>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创元科技</a:t>
            </a:r>
          </a:p>
        </p:txBody>
      </p:sp>
      <p:sp>
        <p:nvSpPr>
          <p:cNvPr id="52229" name="Rectangle 8"/>
          <p:cNvSpPr/>
          <p:nvPr/>
        </p:nvSpPr>
        <p:spPr>
          <a:xfrm>
            <a:off x="2843213" y="2420938"/>
            <a:ext cx="914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司贵成</a:t>
            </a:r>
          </a:p>
        </p:txBody>
      </p:sp>
      <p:sp>
        <p:nvSpPr>
          <p:cNvPr id="52230" name="Oval 9"/>
          <p:cNvSpPr/>
          <p:nvPr/>
        </p:nvSpPr>
        <p:spPr>
          <a:xfrm>
            <a:off x="2843213" y="3933825"/>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高科电瓷</a:t>
            </a:r>
          </a:p>
        </p:txBody>
      </p:sp>
      <p:sp>
        <p:nvSpPr>
          <p:cNvPr id="52231" name="Line 10"/>
          <p:cNvSpPr/>
          <p:nvPr/>
        </p:nvSpPr>
        <p:spPr>
          <a:xfrm flipV="1">
            <a:off x="1547813" y="3068638"/>
            <a:ext cx="1223962" cy="360362"/>
          </a:xfrm>
          <a:prstGeom prst="line">
            <a:avLst/>
          </a:prstGeom>
          <a:ln w="9525" cap="flat" cmpd="sng">
            <a:solidFill>
              <a:schemeClr val="tx1"/>
            </a:solidFill>
            <a:prstDash val="solid"/>
            <a:round/>
            <a:headEnd type="none" w="med" len="med"/>
            <a:tailEnd type="triangle" w="med" len="med"/>
          </a:ln>
        </p:spPr>
      </p:sp>
      <p:sp>
        <p:nvSpPr>
          <p:cNvPr id="52232" name="Line 11"/>
          <p:cNvSpPr/>
          <p:nvPr/>
        </p:nvSpPr>
        <p:spPr>
          <a:xfrm>
            <a:off x="1476375" y="4076700"/>
            <a:ext cx="1366838" cy="431800"/>
          </a:xfrm>
          <a:prstGeom prst="line">
            <a:avLst/>
          </a:prstGeom>
          <a:ln w="9525" cap="flat" cmpd="sng">
            <a:solidFill>
              <a:schemeClr val="tx1"/>
            </a:solidFill>
            <a:prstDash val="solid"/>
            <a:round/>
            <a:headEnd type="none" w="med" len="med"/>
            <a:tailEnd type="triangle" w="med" len="med"/>
          </a:ln>
        </p:spPr>
      </p:sp>
      <p:sp>
        <p:nvSpPr>
          <p:cNvPr id="52233" name="Line 12"/>
          <p:cNvSpPr/>
          <p:nvPr/>
        </p:nvSpPr>
        <p:spPr>
          <a:xfrm>
            <a:off x="3276600" y="3429000"/>
            <a:ext cx="0" cy="43180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539750" y="333375"/>
            <a:ext cx="8001000" cy="1216025"/>
          </a:xfrm>
        </p:spPr>
        <p:txBody>
          <a:bodyPr wrap="square" lIns="91440" tIns="45720" rIns="91440" bIns="45720" anchor="b"/>
          <a:lstStyle/>
          <a:p>
            <a:pPr lvl="0"/>
            <a:r>
              <a:rPr lang="zh-CN" altLang="en-US" sz="3200" b="1" dirty="0"/>
              <a:t>一些对赌协议履行，企业计资本公积也存在</a:t>
            </a:r>
            <a:endParaRPr lang="zh-CN" altLang="en-US" b="1" dirty="0"/>
          </a:p>
        </p:txBody>
      </p:sp>
      <p:sp>
        <p:nvSpPr>
          <p:cNvPr id="53250" name="Rectangle 3"/>
          <p:cNvSpPr>
            <a:spLocks noGrp="1"/>
          </p:cNvSpPr>
          <p:nvPr>
            <p:ph type="body"/>
          </p:nvPr>
        </p:nvSpPr>
        <p:spPr/>
        <p:txBody>
          <a:bodyPr wrap="square" lIns="91440" tIns="45720" rIns="91440" bIns="45720" anchor="t"/>
          <a:lstStyle/>
          <a:p>
            <a:pPr lvl="0" indent="-469900">
              <a:buNone/>
            </a:pPr>
            <a:r>
              <a:rPr lang="en-US" altLang="zh-CN" sz="2400" b="1" dirty="0"/>
              <a:t>     6</a:t>
            </a:r>
            <a:r>
              <a:rPr lang="zh-CN" altLang="en-US" sz="2400" b="1" dirty="0"/>
              <a:t>，只有一种情况下，高科电瓷取得对赌的对价才可以不缴纳所得税，即：</a:t>
            </a:r>
            <a:r>
              <a:rPr lang="zh-CN" altLang="en-US" sz="2400" b="1" dirty="0">
                <a:solidFill>
                  <a:srgbClr val="FF0000"/>
                </a:solidFill>
              </a:rPr>
              <a:t>司贵成是高科电瓷的股东，企业做账务处理如下：</a:t>
            </a:r>
            <a:br>
              <a:rPr lang="zh-CN" altLang="en-US" sz="2400" b="1" dirty="0">
                <a:solidFill>
                  <a:srgbClr val="FF0000"/>
                </a:solidFill>
              </a:rPr>
            </a:br>
            <a:r>
              <a:rPr lang="zh-CN" altLang="en-US" sz="2400" b="1" dirty="0"/>
              <a:t>借：银行存款</a:t>
            </a:r>
            <a:r>
              <a:rPr lang="en-US" altLang="zh-CN" sz="2400" b="1" dirty="0"/>
              <a:t>/</a:t>
            </a:r>
            <a:r>
              <a:rPr lang="zh-CN" altLang="en-US" sz="2400" b="1" dirty="0"/>
              <a:t>固定资产</a:t>
            </a:r>
            <a:r>
              <a:rPr lang="en-US" altLang="zh-CN" sz="2400" b="1" dirty="0"/>
              <a:t>/</a:t>
            </a:r>
            <a:r>
              <a:rPr lang="zh-CN" altLang="en-US" sz="2400" b="1" dirty="0"/>
              <a:t>无形资产    </a:t>
            </a:r>
            <a:r>
              <a:rPr lang="en-US" altLang="zh-CN" sz="2400" b="1" dirty="0"/>
              <a:t>673.57</a:t>
            </a:r>
            <a:r>
              <a:rPr lang="zh-CN" altLang="en-US" sz="2400" b="1" dirty="0"/>
              <a:t>万</a:t>
            </a:r>
            <a:br>
              <a:rPr lang="zh-CN" altLang="en-US" sz="2400" b="1" dirty="0"/>
            </a:br>
            <a:r>
              <a:rPr lang="zh-CN" altLang="en-US" sz="2400" b="1" dirty="0"/>
              <a:t>      贷：</a:t>
            </a:r>
            <a:r>
              <a:rPr lang="zh-CN" altLang="en-US" sz="2400" b="1" dirty="0">
                <a:solidFill>
                  <a:srgbClr val="0000FF"/>
                </a:solidFill>
              </a:rPr>
              <a:t>实收资本</a:t>
            </a:r>
            <a:r>
              <a:rPr lang="en-US" altLang="zh-CN" sz="2400" b="1" dirty="0">
                <a:solidFill>
                  <a:srgbClr val="0000FF"/>
                </a:solidFill>
              </a:rPr>
              <a:t>/</a:t>
            </a:r>
            <a:r>
              <a:rPr lang="zh-CN" altLang="en-US" sz="2400" b="1" dirty="0">
                <a:solidFill>
                  <a:srgbClr val="0000FF"/>
                </a:solidFill>
              </a:rPr>
              <a:t>资本公积 </a:t>
            </a:r>
            <a:r>
              <a:rPr lang="zh-CN" altLang="en-US" sz="2400" b="1" dirty="0"/>
              <a:t>           </a:t>
            </a:r>
            <a:r>
              <a:rPr lang="en-US" altLang="zh-CN" sz="2400" b="1" dirty="0"/>
              <a:t>673.57</a:t>
            </a:r>
            <a:r>
              <a:rPr lang="zh-CN" altLang="en-US" sz="2400" b="1" dirty="0"/>
              <a:t>万</a:t>
            </a:r>
            <a:br>
              <a:rPr lang="zh-CN" altLang="en-US" sz="2400" b="1" dirty="0"/>
            </a:br>
            <a:endParaRPr lang="zh-CN" altLang="en-US" sz="2400" b="1" dirty="0"/>
          </a:p>
          <a:p>
            <a:pPr lvl="0" indent="-469900">
              <a:buNone/>
            </a:pPr>
            <a:r>
              <a:rPr lang="zh-CN" altLang="en-US" sz="2400" b="1" dirty="0"/>
              <a:t>     注意：必须的</a:t>
            </a:r>
          </a:p>
          <a:p>
            <a:pPr lvl="0" indent="-469900">
              <a:buNone/>
            </a:pPr>
            <a:r>
              <a:rPr lang="zh-CN" altLang="en-US" sz="2400" b="1" dirty="0"/>
              <a:t>     在</a:t>
            </a:r>
            <a:r>
              <a:rPr lang="en-US" altLang="zh-CN" sz="2400" b="1" dirty="0"/>
              <a:t>《</a:t>
            </a:r>
            <a:r>
              <a:rPr lang="zh-CN" altLang="en-US" sz="2400" b="1" dirty="0">
                <a:solidFill>
                  <a:srgbClr val="FF0000"/>
                </a:solidFill>
              </a:rPr>
              <a:t>盈利预测补偿协议</a:t>
            </a:r>
            <a:r>
              <a:rPr lang="en-US" altLang="zh-CN" sz="2400" b="1" dirty="0"/>
              <a:t>》</a:t>
            </a:r>
            <a:r>
              <a:rPr lang="zh-CN" altLang="en-US" sz="2400" b="1" dirty="0"/>
              <a:t>明确加上一句</a:t>
            </a:r>
            <a:r>
              <a:rPr lang="zh-CN" altLang="en-US" sz="2400" b="1" dirty="0">
                <a:solidFill>
                  <a:srgbClr val="0000FF"/>
                </a:solidFill>
              </a:rPr>
              <a:t>“</a:t>
            </a:r>
            <a:r>
              <a:rPr lang="zh-CN" altLang="en-US" sz="2400" b="1" dirty="0">
                <a:solidFill>
                  <a:srgbClr val="FF0000"/>
                </a:solidFill>
              </a:rPr>
              <a:t>股东补偿款将作为对</a:t>
            </a:r>
            <a:r>
              <a:rPr lang="en-US" altLang="zh-CN" sz="2400" b="1" dirty="0">
                <a:solidFill>
                  <a:srgbClr val="FF0000"/>
                </a:solidFill>
              </a:rPr>
              <a:t>××</a:t>
            </a:r>
            <a:r>
              <a:rPr lang="zh-CN" altLang="en-US" sz="2400" b="1" dirty="0">
                <a:solidFill>
                  <a:srgbClr val="FF0000"/>
                </a:solidFill>
              </a:rPr>
              <a:t>的资本投入，作为资本公积进行处理</a:t>
            </a:r>
            <a:r>
              <a:rPr lang="zh-CN" altLang="en-US" sz="2400" b="1" dirty="0"/>
              <a:t>”，并且在会计处理上也实际这么做，那么，重组各方才能皆大欢喜！</a:t>
            </a:r>
          </a:p>
          <a:p>
            <a:pPr lvl="0" indent="-469900">
              <a:buNone/>
            </a:pPr>
            <a:endParaRPr lang="zh-CN" altLang="en-US" sz="2400" b="1" dirty="0"/>
          </a:p>
          <a:p>
            <a:pPr lvl="0" indent="-469900"/>
            <a:endParaRPr lang="zh-CN" altLang="en-US" sz="2100" dirty="0"/>
          </a:p>
          <a:p>
            <a:pPr lvl="0" indent="-469900"/>
            <a:endParaRPr lang="zh-CN" altLang="en-US" sz="2100"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wrap="square" lIns="91440" tIns="45720" rIns="91440" bIns="45720" anchor="b"/>
          <a:lstStyle/>
          <a:p>
            <a:pPr lvl="0"/>
            <a:endParaRPr lang="zh-CN" altLang="en-US" dirty="0"/>
          </a:p>
        </p:txBody>
      </p:sp>
      <p:sp>
        <p:nvSpPr>
          <p:cNvPr id="54274" name="Rectangle 3"/>
          <p:cNvSpPr>
            <a:spLocks noGrp="1"/>
          </p:cNvSpPr>
          <p:nvPr>
            <p:ph type="body"/>
          </p:nvPr>
        </p:nvSpPr>
        <p:spPr/>
        <p:txBody>
          <a:bodyPr wrap="square" lIns="91440" tIns="45720" rIns="91440" bIns="45720" anchor="t"/>
          <a:lstStyle/>
          <a:p>
            <a:pPr lvl="0" indent="-469900">
              <a:lnSpc>
                <a:spcPct val="80000"/>
              </a:lnSpc>
              <a:buNone/>
            </a:pPr>
            <a:r>
              <a:rPr lang="zh-CN" altLang="en-US" sz="900" b="1" dirty="0"/>
              <a:t>        </a:t>
            </a:r>
            <a:r>
              <a:rPr lang="zh-CN" altLang="en-US" sz="2800" b="1" dirty="0"/>
              <a:t>（</a:t>
            </a:r>
            <a:r>
              <a:rPr lang="en-US" altLang="zh-CN" sz="2800" b="1" dirty="0"/>
              <a:t>2</a:t>
            </a:r>
            <a:r>
              <a:rPr lang="zh-CN" altLang="en-US" sz="2800" b="1" dirty="0"/>
              <a:t>）在从</a:t>
            </a:r>
            <a:r>
              <a:rPr lang="en-US" altLang="zh-CN" sz="2800" b="1" dirty="0"/>
              <a:t>PE/VC</a:t>
            </a:r>
            <a:r>
              <a:rPr lang="zh-CN" altLang="en-US" sz="2800" b="1" dirty="0"/>
              <a:t>融资中，</a:t>
            </a:r>
            <a:r>
              <a:rPr lang="zh-CN" altLang="en-US" sz="2800" b="1" dirty="0">
                <a:solidFill>
                  <a:srgbClr val="0000FF"/>
                </a:solidFill>
              </a:rPr>
              <a:t>以被投资的公司</a:t>
            </a:r>
            <a:r>
              <a:rPr lang="en-US" altLang="zh-CN" sz="2800" b="1" dirty="0"/>
              <a:t>/</a:t>
            </a:r>
            <a:r>
              <a:rPr lang="zh-CN" altLang="en-US" sz="2800" b="1" dirty="0"/>
              <a:t>资产的盈利预测对赌，</a:t>
            </a:r>
            <a:r>
              <a:rPr lang="zh-CN" altLang="en-US" sz="2800" b="1" dirty="0">
                <a:solidFill>
                  <a:srgbClr val="FF0000"/>
                </a:solidFill>
              </a:rPr>
              <a:t>原股东与战略投资者对赌</a:t>
            </a:r>
          </a:p>
          <a:p>
            <a:pPr lvl="0" indent="-469900">
              <a:lnSpc>
                <a:spcPct val="80000"/>
              </a:lnSpc>
              <a:buNone/>
            </a:pPr>
            <a:r>
              <a:rPr lang="zh-CN" altLang="en-US" sz="2800" b="1" dirty="0"/>
              <a:t>     战略投资者以真金白银投入，占被投资企业股权比例，以被投资企业评估价值确定，如果投资时，被投资企业评估价值估值过高，就会损害战略投资者的利益，因此战略投资者往往会通过“对赌协议</a:t>
            </a:r>
            <a:r>
              <a:rPr lang="en-US" altLang="zh-CN" sz="2800" b="1" dirty="0"/>
              <a:t>”</a:t>
            </a:r>
            <a:r>
              <a:rPr lang="zh-CN" altLang="en-US" sz="2800" b="1" dirty="0"/>
              <a:t>来保证自己的利益，当被投资企业业绩未达到预定指标时，</a:t>
            </a:r>
            <a:r>
              <a:rPr lang="zh-CN" altLang="en-US" sz="2800" b="1" dirty="0">
                <a:solidFill>
                  <a:srgbClr val="FF0000"/>
                </a:solidFill>
              </a:rPr>
              <a:t>原股东</a:t>
            </a:r>
            <a:r>
              <a:rPr lang="zh-CN" altLang="en-US" sz="2800" b="1" dirty="0"/>
              <a:t>（或被投资企业）应当将一部分股票或现金补偿给战略投资者，以调整被投资企业估值，反之如果达到预定目标，则</a:t>
            </a:r>
            <a:r>
              <a:rPr lang="zh-CN" altLang="en-US" sz="2800" b="1" dirty="0">
                <a:solidFill>
                  <a:srgbClr val="FF0000"/>
                </a:solidFill>
              </a:rPr>
              <a:t>战略投资者</a:t>
            </a:r>
            <a:r>
              <a:rPr lang="zh-CN" altLang="en-US" sz="2800" b="1" dirty="0"/>
              <a:t>送一部分股票给原股东（或经营团队）。</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wrap="square" lIns="91440" tIns="45720" rIns="91440" bIns="45720" anchor="b"/>
          <a:lstStyle/>
          <a:p>
            <a:pPr lvl="0"/>
            <a:endParaRPr lang="zh-CN" altLang="en-US" sz="2800" b="1" dirty="0"/>
          </a:p>
        </p:txBody>
      </p:sp>
      <p:sp>
        <p:nvSpPr>
          <p:cNvPr id="55298" name="Rectangle 3"/>
          <p:cNvSpPr>
            <a:spLocks noGrp="1"/>
          </p:cNvSpPr>
          <p:nvPr>
            <p:ph type="body"/>
          </p:nvPr>
        </p:nvSpPr>
        <p:spPr/>
        <p:txBody>
          <a:bodyPr wrap="square" lIns="91440" tIns="45720" rIns="91440" bIns="45720" anchor="t"/>
          <a:lstStyle/>
          <a:p>
            <a:pPr lvl="0" indent="-469900">
              <a:buNone/>
            </a:pPr>
            <a:r>
              <a:rPr lang="zh-CN" altLang="en-US" b="1" dirty="0"/>
              <a:t>    </a:t>
            </a:r>
            <a:r>
              <a:rPr lang="zh-CN" altLang="en-US" sz="3200" b="1" dirty="0"/>
              <a:t>“对赌协议”中股东间的对赌合法，股东与被投资企业对赌无效，</a:t>
            </a:r>
            <a:r>
              <a:rPr lang="zh-CN" altLang="en-US" sz="3200" b="1" dirty="0">
                <a:solidFill>
                  <a:srgbClr val="FF0000"/>
                </a:solidFill>
              </a:rPr>
              <a:t>股东间对赌协议</a:t>
            </a:r>
            <a:r>
              <a:rPr lang="zh-CN" altLang="en-US" sz="3200" b="1" dirty="0"/>
              <a:t>的税收问题总局</a:t>
            </a:r>
            <a:r>
              <a:rPr lang="en-US" altLang="zh-CN" sz="3200" b="1" dirty="0"/>
              <a:t>29</a:t>
            </a:r>
            <a:r>
              <a:rPr lang="zh-CN" altLang="en-US" sz="3200" b="1" dirty="0"/>
              <a:t>号公告没有明确规定。</a:t>
            </a:r>
          </a:p>
          <a:p>
            <a:pPr lvl="0" indent="-469900">
              <a:buNone/>
            </a:pPr>
            <a:endParaRPr lang="zh-CN" altLang="en-US" sz="3200" b="1" dirty="0"/>
          </a:p>
          <a:p>
            <a:pPr lvl="0" indent="-469900">
              <a:buNone/>
            </a:pPr>
            <a:r>
              <a:rPr lang="zh-CN" altLang="en-US" sz="3200" b="1" dirty="0"/>
              <a:t>    </a:t>
            </a:r>
            <a:r>
              <a:rPr lang="zh-CN" altLang="en-US" sz="3200" b="1" dirty="0">
                <a:solidFill>
                  <a:srgbClr val="0000FF"/>
                </a:solidFill>
              </a:rPr>
              <a:t>股东与股东</a:t>
            </a:r>
            <a:r>
              <a:rPr lang="zh-CN" altLang="en-US" sz="3200" b="1" dirty="0"/>
              <a:t>对</a:t>
            </a:r>
            <a:r>
              <a:rPr lang="zh-CN" altLang="en-US" sz="3200" b="1" dirty="0">
                <a:solidFill>
                  <a:srgbClr val="FF0000"/>
                </a:solidFill>
              </a:rPr>
              <a:t>赌协议</a:t>
            </a:r>
            <a:r>
              <a:rPr lang="zh-CN" altLang="en-US" sz="3200" b="1" dirty="0"/>
              <a:t>案例</a:t>
            </a:r>
          </a:p>
          <a:p>
            <a:pPr lvl="0" indent="-469900">
              <a:buNone/>
            </a:pPr>
            <a:r>
              <a:rPr lang="zh-CN" altLang="en-US" sz="3200" b="1" dirty="0"/>
              <a:t>    海富案：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wrap="square" lIns="91440" tIns="45720" rIns="91440" bIns="45720" anchor="b"/>
          <a:lstStyle/>
          <a:p>
            <a:r>
              <a:rPr lang="zh-CN" altLang="en-US" sz="1800" b="1" dirty="0"/>
              <a:t>对赌条款：</a:t>
            </a:r>
            <a:br>
              <a:rPr lang="zh-CN" altLang="en-US" sz="1800" b="1" dirty="0"/>
            </a:br>
            <a:r>
              <a:rPr lang="zh-CN" altLang="en-US" sz="1800" b="1" dirty="0"/>
              <a:t>   “甘肃世恒</a:t>
            </a:r>
            <a:r>
              <a:rPr lang="en-US" altLang="zh-CN" sz="1800" b="1" dirty="0"/>
              <a:t>2008</a:t>
            </a:r>
            <a:r>
              <a:rPr lang="zh-CN" altLang="en-US" sz="1800" b="1" dirty="0"/>
              <a:t>年净利润不低于</a:t>
            </a:r>
            <a:r>
              <a:rPr lang="en-US" altLang="zh-CN" sz="1800" b="1" dirty="0"/>
              <a:t>3000</a:t>
            </a:r>
            <a:r>
              <a:rPr lang="zh-CN" altLang="en-US" sz="1800" b="1" dirty="0"/>
              <a:t>万元人民币。如果甘肃世恒</a:t>
            </a:r>
            <a:r>
              <a:rPr lang="en-US" altLang="zh-CN" sz="1800" b="1" dirty="0"/>
              <a:t>2008</a:t>
            </a:r>
            <a:r>
              <a:rPr lang="zh-CN" altLang="en-US" sz="1800" b="1" dirty="0"/>
              <a:t>年实际净利润完不成</a:t>
            </a:r>
            <a:r>
              <a:rPr lang="en-US" altLang="zh-CN" sz="1800" b="1" dirty="0"/>
              <a:t>3000</a:t>
            </a:r>
            <a:r>
              <a:rPr lang="zh-CN" altLang="en-US" sz="1800" b="1" dirty="0"/>
              <a:t>万元，</a:t>
            </a:r>
            <a:r>
              <a:rPr lang="zh-CN" altLang="en-US" sz="1800" b="1" dirty="0">
                <a:solidFill>
                  <a:srgbClr val="0000FF"/>
                </a:solidFill>
              </a:rPr>
              <a:t>海富投资有权要求甲方予以补偿，</a:t>
            </a:r>
            <a:r>
              <a:rPr lang="zh-CN" altLang="en-US" sz="1800" b="1" dirty="0">
                <a:solidFill>
                  <a:srgbClr val="FF0000"/>
                </a:solidFill>
              </a:rPr>
              <a:t>如果甘肃世恒未能履行补偿义务，海富投资有权要求香港迪亚履行补偿义务。</a:t>
            </a:r>
            <a:br>
              <a:rPr lang="zh-CN" altLang="en-US" sz="1800" b="1" dirty="0">
                <a:solidFill>
                  <a:srgbClr val="FF0000"/>
                </a:solidFill>
              </a:rPr>
            </a:br>
            <a:r>
              <a:rPr lang="zh-CN" altLang="en-US" sz="1800" b="1" dirty="0">
                <a:solidFill>
                  <a:srgbClr val="0000FF"/>
                </a:solidFill>
              </a:rPr>
              <a:t>   </a:t>
            </a:r>
            <a:r>
              <a:rPr lang="zh-CN" altLang="en-US" sz="1800" b="1" dirty="0"/>
              <a:t>补偿金额</a:t>
            </a:r>
            <a:r>
              <a:rPr lang="en-US" altLang="zh-CN" sz="1800" b="1" dirty="0"/>
              <a:t>=(1-2008</a:t>
            </a:r>
            <a:r>
              <a:rPr lang="zh-CN" altLang="en-US" sz="1800" b="1" dirty="0"/>
              <a:t>年实际净利润／</a:t>
            </a:r>
            <a:r>
              <a:rPr lang="en-US" altLang="zh-CN" sz="1800" b="1" dirty="0"/>
              <a:t>3000</a:t>
            </a:r>
            <a:r>
              <a:rPr lang="zh-CN" altLang="en-US" sz="1800" b="1" dirty="0"/>
              <a:t>万元</a:t>
            </a:r>
            <a:r>
              <a:rPr lang="en-US" altLang="zh-CN" sz="1800" b="1" dirty="0"/>
              <a:t>)×</a:t>
            </a:r>
            <a:r>
              <a:rPr lang="zh-CN" altLang="en-US" sz="1800" b="1" dirty="0"/>
              <a:t>本次投资金额。</a:t>
            </a:r>
            <a:endParaRPr lang="zh-CN" altLang="en-US" sz="3200" b="1" dirty="0"/>
          </a:p>
        </p:txBody>
      </p:sp>
      <p:sp>
        <p:nvSpPr>
          <p:cNvPr id="56322" name="Rectangle 3"/>
          <p:cNvSpPr>
            <a:spLocks noGrp="1"/>
          </p:cNvSpPr>
          <p:nvPr>
            <p:ph idx="1"/>
          </p:nvPr>
        </p:nvSpPr>
        <p:spPr/>
        <p:txBody>
          <a:bodyPr wrap="square" lIns="91440" tIns="45720" rIns="91440" bIns="45720" anchor="t"/>
          <a:lstStyle/>
          <a:p>
            <a:endParaRPr lang="zh-CN" altLang="en-US" dirty="0"/>
          </a:p>
        </p:txBody>
      </p:sp>
      <p:sp>
        <p:nvSpPr>
          <p:cNvPr id="56323" name="Oval 4"/>
          <p:cNvSpPr/>
          <p:nvPr/>
        </p:nvSpPr>
        <p:spPr>
          <a:xfrm>
            <a:off x="1403350" y="3213100"/>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海富投资</a:t>
            </a:r>
          </a:p>
        </p:txBody>
      </p:sp>
      <p:sp>
        <p:nvSpPr>
          <p:cNvPr id="56324" name="Oval 5"/>
          <p:cNvSpPr/>
          <p:nvPr/>
        </p:nvSpPr>
        <p:spPr>
          <a:xfrm>
            <a:off x="4932363" y="3933825"/>
            <a:ext cx="9144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甘肃世恒</a:t>
            </a:r>
          </a:p>
        </p:txBody>
      </p:sp>
      <p:sp>
        <p:nvSpPr>
          <p:cNvPr id="56325" name="Rectangle 6"/>
          <p:cNvSpPr/>
          <p:nvPr/>
        </p:nvSpPr>
        <p:spPr>
          <a:xfrm>
            <a:off x="4932363" y="2060575"/>
            <a:ext cx="914400" cy="1130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rgbClr val="FF0000"/>
                </a:solidFill>
                <a:latin typeface="Verdana" panose="020B0604030504040204" pitchFamily="34" charset="0"/>
                <a:ea typeface="宋体" panose="02010600030101010101" pitchFamily="2" charset="-122"/>
              </a:rPr>
              <a:t>香港迪亚</a:t>
            </a:r>
          </a:p>
        </p:txBody>
      </p:sp>
      <p:sp>
        <p:nvSpPr>
          <p:cNvPr id="56326" name="Line 7"/>
          <p:cNvSpPr/>
          <p:nvPr/>
        </p:nvSpPr>
        <p:spPr>
          <a:xfrm>
            <a:off x="2268538" y="4005263"/>
            <a:ext cx="2663825" cy="360362"/>
          </a:xfrm>
          <a:prstGeom prst="line">
            <a:avLst/>
          </a:prstGeom>
          <a:ln w="9525" cap="flat" cmpd="sng">
            <a:solidFill>
              <a:schemeClr val="tx1"/>
            </a:solidFill>
            <a:prstDash val="solid"/>
            <a:round/>
            <a:headEnd type="none" w="med" len="med"/>
            <a:tailEnd type="triangle" w="med" len="med"/>
          </a:ln>
        </p:spPr>
      </p:sp>
      <p:sp>
        <p:nvSpPr>
          <p:cNvPr id="56327" name="Line 8"/>
          <p:cNvSpPr/>
          <p:nvPr/>
        </p:nvSpPr>
        <p:spPr>
          <a:xfrm flipV="1">
            <a:off x="2124075" y="2636838"/>
            <a:ext cx="2735263" cy="647700"/>
          </a:xfrm>
          <a:prstGeom prst="line">
            <a:avLst/>
          </a:prstGeom>
          <a:ln w="9525" cap="flat" cmpd="sng">
            <a:solidFill>
              <a:schemeClr val="tx1"/>
            </a:solidFill>
            <a:prstDash val="solid"/>
            <a:round/>
            <a:headEnd type="none" w="med" len="med"/>
            <a:tailEnd type="triangle" w="med" len="med"/>
          </a:ln>
        </p:spPr>
      </p:sp>
      <p:sp>
        <p:nvSpPr>
          <p:cNvPr id="56328" name="Text Box 9"/>
          <p:cNvSpPr txBox="1"/>
          <p:nvPr/>
        </p:nvSpPr>
        <p:spPr>
          <a:xfrm>
            <a:off x="539750" y="4292600"/>
            <a:ext cx="3803650" cy="835025"/>
          </a:xfrm>
          <a:prstGeom prst="rect">
            <a:avLst/>
          </a:prstGeom>
          <a:noFill/>
          <a:ln w="9525">
            <a:noFill/>
          </a:ln>
        </p:spPr>
        <p:txBody>
          <a:bodyPr wrap="none" anchor="t">
            <a:spAutoFit/>
          </a:bodyPr>
          <a:lstStyle/>
          <a:p>
            <a:pPr lvl="0" indent="0">
              <a:lnSpc>
                <a:spcPct val="90000"/>
              </a:lnSpc>
            </a:pPr>
            <a:r>
              <a:rPr lang="zh-CN" altLang="en-US" b="1" dirty="0">
                <a:latin typeface="Verdana" panose="020B0604030504040204" pitchFamily="34" charset="0"/>
                <a:ea typeface="宋体" panose="02010600030101010101" pitchFamily="2" charset="-122"/>
              </a:rPr>
              <a:t>以现金</a:t>
            </a:r>
            <a:r>
              <a:rPr lang="en-US" altLang="zh-CN" b="1" dirty="0">
                <a:latin typeface="Verdana" panose="020B0604030504040204" pitchFamily="34" charset="0"/>
                <a:ea typeface="宋体" panose="02010600030101010101" pitchFamily="2" charset="-122"/>
              </a:rPr>
              <a:t>2000</a:t>
            </a:r>
            <a:r>
              <a:rPr lang="zh-CN" altLang="en-US" b="1" dirty="0">
                <a:latin typeface="Verdana" panose="020B0604030504040204" pitchFamily="34" charset="0"/>
                <a:ea typeface="宋体" panose="02010600030101010101" pitchFamily="2" charset="-122"/>
              </a:rPr>
              <a:t>万元人民币对甘肃世恒</a:t>
            </a:r>
          </a:p>
          <a:p>
            <a:pPr lvl="0" indent="0">
              <a:lnSpc>
                <a:spcPct val="90000"/>
              </a:lnSpc>
            </a:pPr>
            <a:r>
              <a:rPr lang="zh-CN" altLang="en-US" b="1" dirty="0">
                <a:latin typeface="Verdana" panose="020B0604030504040204" pitchFamily="34" charset="0"/>
                <a:ea typeface="宋体" panose="02010600030101010101" pitchFamily="2" charset="-122"/>
              </a:rPr>
              <a:t>进行增资，占甘肃世恒总注册资本</a:t>
            </a:r>
          </a:p>
          <a:p>
            <a:pPr lvl="0" indent="0">
              <a:lnSpc>
                <a:spcPct val="90000"/>
              </a:lnSpc>
            </a:pPr>
            <a:r>
              <a:rPr lang="zh-CN" altLang="en-US" b="1" dirty="0">
                <a:latin typeface="Verdana" panose="020B0604030504040204" pitchFamily="34" charset="0"/>
                <a:ea typeface="宋体" panose="02010600030101010101" pitchFamily="2" charset="-122"/>
              </a:rPr>
              <a:t>的</a:t>
            </a:r>
            <a:r>
              <a:rPr lang="en-US" altLang="zh-CN" b="1" dirty="0">
                <a:latin typeface="Verdana" panose="020B0604030504040204" pitchFamily="34" charset="0"/>
                <a:ea typeface="宋体" panose="02010600030101010101" pitchFamily="2" charset="-122"/>
              </a:rPr>
              <a:t>3.85%</a:t>
            </a:r>
            <a:r>
              <a:rPr lang="zh-CN" altLang="en-US" b="1" dirty="0">
                <a:latin typeface="Verdana" panose="020B0604030504040204" pitchFamily="34" charset="0"/>
                <a:ea typeface="宋体" panose="02010600030101010101" pitchFamily="2" charset="-122"/>
              </a:rPr>
              <a:t>，</a:t>
            </a:r>
          </a:p>
        </p:txBody>
      </p:sp>
      <p:sp>
        <p:nvSpPr>
          <p:cNvPr id="56329" name="Line 10"/>
          <p:cNvSpPr/>
          <p:nvPr/>
        </p:nvSpPr>
        <p:spPr>
          <a:xfrm>
            <a:off x="5364163" y="3284538"/>
            <a:ext cx="0" cy="649287"/>
          </a:xfrm>
          <a:prstGeom prst="line">
            <a:avLst/>
          </a:prstGeom>
          <a:ln w="9525" cap="flat" cmpd="sng">
            <a:solidFill>
              <a:schemeClr val="tx1"/>
            </a:solidFill>
            <a:prstDash val="solid"/>
            <a:round/>
            <a:headEnd type="none" w="med" len="med"/>
            <a:tailEnd type="triangle" w="med" len="med"/>
          </a:ln>
        </p:spPr>
      </p:sp>
      <p:sp>
        <p:nvSpPr>
          <p:cNvPr id="56330" name="Text Box 11"/>
          <p:cNvSpPr txBox="1"/>
          <p:nvPr/>
        </p:nvSpPr>
        <p:spPr>
          <a:xfrm>
            <a:off x="5795963" y="4076700"/>
            <a:ext cx="3384550" cy="2017713"/>
          </a:xfrm>
          <a:prstGeom prst="rect">
            <a:avLst/>
          </a:prstGeom>
          <a:noFill/>
          <a:ln w="9525">
            <a:noFill/>
          </a:ln>
        </p:spPr>
        <p:txBody>
          <a:bodyPr wrap="none" anchor="t">
            <a:spAutoFit/>
          </a:bodyPr>
          <a:lstStyle/>
          <a:p>
            <a:pPr lvl="0" indent="0"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ea typeface="宋体" panose="02010600030101010101" pitchFamily="2" charset="-122"/>
              </a:rPr>
              <a:t>甘肃世恒</a:t>
            </a:r>
            <a:r>
              <a:rPr lang="en-US" altLang="zh-CN" b="1" dirty="0">
                <a:latin typeface="Verdana" panose="020B0604030504040204" pitchFamily="34" charset="0"/>
                <a:ea typeface="宋体" panose="02010600030101010101" pitchFamily="2" charset="-122"/>
              </a:rPr>
              <a:t>2008</a:t>
            </a:r>
            <a:r>
              <a:rPr lang="zh-CN" altLang="en-US" b="1" dirty="0">
                <a:latin typeface="Verdana" panose="020B0604030504040204" pitchFamily="34" charset="0"/>
                <a:ea typeface="宋体" panose="02010600030101010101" pitchFamily="2" charset="-122"/>
              </a:rPr>
              <a:t>年实际净利润</a:t>
            </a:r>
          </a:p>
          <a:p>
            <a:pPr lvl="0" indent="0"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ea typeface="宋体" panose="02010600030101010101" pitchFamily="2" charset="-122"/>
              </a:rPr>
              <a:t>不到</a:t>
            </a:r>
            <a:r>
              <a:rPr lang="en-US" altLang="zh-CN" b="1" dirty="0">
                <a:latin typeface="Verdana" panose="020B0604030504040204" pitchFamily="34" charset="0"/>
                <a:ea typeface="宋体" panose="02010600030101010101" pitchFamily="2" charset="-122"/>
              </a:rPr>
              <a:t>2.7</a:t>
            </a:r>
            <a:r>
              <a:rPr lang="zh-CN" altLang="en-US" b="1" dirty="0">
                <a:latin typeface="Verdana" panose="020B0604030504040204" pitchFamily="34" charset="0"/>
                <a:ea typeface="宋体" panose="02010600030101010101" pitchFamily="2" charset="-122"/>
              </a:rPr>
              <a:t>万元。海富公司向法院</a:t>
            </a:r>
          </a:p>
          <a:p>
            <a:pPr lvl="0" indent="0"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ea typeface="宋体" panose="02010600030101010101" pitchFamily="2" charset="-122"/>
              </a:rPr>
              <a:t>提起诉讼，请求判令世恒公司、</a:t>
            </a:r>
          </a:p>
          <a:p>
            <a:pPr lvl="0" indent="0"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ea typeface="宋体" panose="02010600030101010101" pitchFamily="2" charset="-122"/>
              </a:rPr>
              <a:t>迪亚公司、陆波向其支付补偿款</a:t>
            </a:r>
          </a:p>
          <a:p>
            <a:pPr lvl="0" indent="0" eaLnBrk="0" hangingPunct="0">
              <a:spcBef>
                <a:spcPct val="20000"/>
              </a:spcBef>
              <a:buClr>
                <a:schemeClr val="accent2"/>
              </a:buClr>
              <a:buFont typeface="Wingdings" panose="05000000000000000000" pitchFamily="2" charset="2"/>
              <a:buNone/>
            </a:pPr>
            <a:r>
              <a:rPr lang="en-US" altLang="zh-CN" b="1" dirty="0">
                <a:latin typeface="Verdana" panose="020B0604030504040204" pitchFamily="34" charset="0"/>
                <a:ea typeface="宋体" panose="02010600030101010101" pitchFamily="2" charset="-122"/>
              </a:rPr>
              <a:t>1998.2095</a:t>
            </a:r>
            <a:r>
              <a:rPr lang="zh-CN" altLang="en-US" b="1" dirty="0">
                <a:latin typeface="Verdana" panose="020B0604030504040204" pitchFamily="34" charset="0"/>
                <a:ea typeface="宋体" panose="02010600030101010101" pitchFamily="2" charset="-122"/>
              </a:rPr>
              <a:t>万元。</a:t>
            </a:r>
          </a:p>
          <a:p>
            <a:pPr lvl="0" indent="0" eaLnBrk="0" hangingPunct="0">
              <a:spcBef>
                <a:spcPct val="20000"/>
              </a:spcBef>
              <a:buClr>
                <a:schemeClr val="accent2"/>
              </a:buClr>
              <a:buFont typeface="Wingdings" panose="05000000000000000000" pitchFamily="2" charset="2"/>
              <a:buNone/>
            </a:pPr>
            <a:endParaRPr lang="zh-CN" altLang="en-US" b="1" dirty="0">
              <a:latin typeface="Verdana" panose="020B0604030504040204" pitchFamily="34" charset="0"/>
              <a:ea typeface="宋体" panose="02010600030101010101" pitchFamily="2" charset="-122"/>
            </a:endParaRPr>
          </a:p>
        </p:txBody>
      </p:sp>
      <p:sp>
        <p:nvSpPr>
          <p:cNvPr id="56331" name="Text Box 12"/>
          <p:cNvSpPr txBox="1"/>
          <p:nvPr/>
        </p:nvSpPr>
        <p:spPr>
          <a:xfrm>
            <a:off x="5343525" y="3300413"/>
            <a:ext cx="2286000" cy="366712"/>
          </a:xfrm>
          <a:prstGeom prst="rect">
            <a:avLst/>
          </a:prstGeom>
          <a:noFill/>
          <a:ln w="9525">
            <a:noFill/>
          </a:ln>
        </p:spPr>
        <p:txBody>
          <a:bodyPr wrap="none" anchor="t">
            <a:spAutoFit/>
          </a:bodyPr>
          <a:lstStyle/>
          <a:p>
            <a:pPr lvl="0" indent="0"/>
            <a:r>
              <a:rPr lang="zh-CN" altLang="en-US" b="1" dirty="0">
                <a:latin typeface="Verdana" panose="020B0604030504040204" pitchFamily="34" charset="0"/>
                <a:ea typeface="宋体" panose="02010600030101010101" pitchFamily="2" charset="-122"/>
              </a:rPr>
              <a:t>被稀释为</a:t>
            </a:r>
            <a:r>
              <a:rPr lang="en-US" altLang="zh-CN" b="1" dirty="0">
                <a:latin typeface="Verdana" panose="020B0604030504040204" pitchFamily="34" charset="0"/>
                <a:ea typeface="宋体" panose="02010600030101010101" pitchFamily="2" charset="-122"/>
              </a:rPr>
              <a:t>96.15</a:t>
            </a:r>
            <a:r>
              <a:rPr lang="zh-CN" altLang="en-US" b="1" dirty="0">
                <a:latin typeface="Verdana" panose="020B0604030504040204" pitchFamily="34" charset="0"/>
                <a:ea typeface="宋体" panose="02010600030101010101" pitchFamily="2" charset="-122"/>
              </a:rPr>
              <a: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wrap="square" lIns="91440" tIns="45720" rIns="91440" bIns="45720" anchor="b"/>
          <a:lstStyle/>
          <a:p>
            <a:pPr lvl="0"/>
            <a:endParaRPr lang="zh-CN" altLang="en-US" dirty="0"/>
          </a:p>
        </p:txBody>
      </p:sp>
      <p:sp>
        <p:nvSpPr>
          <p:cNvPr id="57346" name="Rectangle 3"/>
          <p:cNvSpPr>
            <a:spLocks noGrp="1"/>
          </p:cNvSpPr>
          <p:nvPr>
            <p:ph type="body"/>
          </p:nvPr>
        </p:nvSpPr>
        <p:spPr/>
        <p:txBody>
          <a:bodyPr wrap="square" lIns="91440" tIns="45720" rIns="91440" bIns="45720" anchor="t"/>
          <a:lstStyle/>
          <a:p>
            <a:pPr lvl="0" indent="-469900">
              <a:buNone/>
            </a:pPr>
            <a:r>
              <a:rPr lang="zh-CN" altLang="en-US" sz="3200" b="1" dirty="0"/>
              <a:t>    二、司法认定</a:t>
            </a:r>
          </a:p>
          <a:p>
            <a:pPr lvl="0" indent="-469900">
              <a:buNone/>
            </a:pPr>
            <a:r>
              <a:rPr lang="en-US" altLang="zh-CN" sz="3200" b="1" dirty="0"/>
              <a:t>    2009</a:t>
            </a:r>
            <a:r>
              <a:rPr lang="zh-CN" altLang="en-US" sz="3200" b="1" dirty="0"/>
              <a:t>年，海富投资满腹委屈地走进兰州市中级人民法院，但几个月后，</a:t>
            </a:r>
            <a:r>
              <a:rPr lang="zh-CN" altLang="en-US" sz="3200" b="1" dirty="0">
                <a:solidFill>
                  <a:srgbClr val="FF0000"/>
                </a:solidFill>
              </a:rPr>
              <a:t>海富投资</a:t>
            </a:r>
            <a:r>
              <a:rPr lang="zh-CN" altLang="en-US" sz="3200" b="1" dirty="0">
                <a:solidFill>
                  <a:srgbClr val="0000FF"/>
                </a:solidFill>
              </a:rPr>
              <a:t>带着愤怒冲出兰州市中院</a:t>
            </a:r>
            <a:r>
              <a:rPr lang="zh-CN" altLang="en-US" sz="3200" b="1" dirty="0"/>
              <a:t>，因为，他败诉了！</a:t>
            </a:r>
            <a:r>
              <a:rPr lang="zh-CN" altLang="en-US" sz="3200" b="1" dirty="0">
                <a:solidFill>
                  <a:srgbClr val="FF0000"/>
                </a:solidFill>
              </a:rPr>
              <a:t>兰州市人民法院判决对赌条款无效，</a:t>
            </a:r>
            <a:r>
              <a:rPr lang="zh-CN" altLang="en-US" sz="3200" b="1" dirty="0"/>
              <a:t>驳回了海富投资全部诉讼请求。</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539750" y="333375"/>
            <a:ext cx="8001000" cy="1216025"/>
          </a:xfrm>
        </p:spPr>
        <p:txBody>
          <a:bodyPr wrap="square" lIns="91440" tIns="45720" rIns="91440" bIns="45720" anchor="b"/>
          <a:lstStyle/>
          <a:p>
            <a:pPr lvl="0"/>
            <a:endParaRPr lang="zh-CN" altLang="en-US" dirty="0"/>
          </a:p>
        </p:txBody>
      </p:sp>
      <p:sp>
        <p:nvSpPr>
          <p:cNvPr id="58370" name="Rectangle 3"/>
          <p:cNvSpPr>
            <a:spLocks noGrp="1"/>
          </p:cNvSpPr>
          <p:nvPr>
            <p:ph type="body"/>
          </p:nvPr>
        </p:nvSpPr>
        <p:spPr/>
        <p:txBody>
          <a:bodyPr wrap="square" lIns="91440" tIns="45720" rIns="91440" bIns="45720" anchor="t"/>
          <a:lstStyle/>
          <a:p>
            <a:pPr lvl="0" indent="-469900">
              <a:buNone/>
            </a:pPr>
            <a:r>
              <a:rPr lang="en-US" altLang="zh-CN" b="1" dirty="0"/>
              <a:t>  </a:t>
            </a:r>
            <a:r>
              <a:rPr lang="en-US" altLang="zh-CN" sz="3200" b="1" dirty="0"/>
              <a:t>  2011</a:t>
            </a:r>
            <a:r>
              <a:rPr lang="zh-CN" altLang="en-US" sz="3200" b="1" dirty="0"/>
              <a:t>年，</a:t>
            </a:r>
            <a:r>
              <a:rPr lang="zh-CN" altLang="en-US" sz="3200" b="1" dirty="0">
                <a:solidFill>
                  <a:srgbClr val="0000FF"/>
                </a:solidFill>
              </a:rPr>
              <a:t>海富投资</a:t>
            </a:r>
            <a:r>
              <a:rPr lang="zh-CN" altLang="en-US" sz="3200" b="1" dirty="0"/>
              <a:t>上诉至甘肃省高级人民法院。几个月后，</a:t>
            </a:r>
            <a:r>
              <a:rPr lang="zh-CN" altLang="en-US" sz="3200" b="1" dirty="0">
                <a:solidFill>
                  <a:srgbClr val="FF0000"/>
                </a:solidFill>
              </a:rPr>
              <a:t>甘肃世恒</a:t>
            </a:r>
            <a:r>
              <a:rPr lang="zh-CN" altLang="en-US" sz="3200" b="1" dirty="0">
                <a:solidFill>
                  <a:srgbClr val="0000FF"/>
                </a:solidFill>
              </a:rPr>
              <a:t>咆哮着冲出甘肃省高院</a:t>
            </a:r>
            <a:r>
              <a:rPr lang="zh-CN" altLang="en-US" sz="3200" b="1" dirty="0"/>
              <a:t>，因为，甘肃高院竟张冠李戴，海富投资的诉讼请求为甘肃世恒和香港迪亚支付其补偿款，</a:t>
            </a:r>
            <a:r>
              <a:rPr lang="zh-CN" altLang="en-US" sz="3200" b="1" dirty="0">
                <a:solidFill>
                  <a:srgbClr val="0000FF"/>
                </a:solidFill>
              </a:rPr>
              <a:t>甘肃高院同样认定对赌补偿条款无效，</a:t>
            </a:r>
            <a:r>
              <a:rPr lang="zh-CN" altLang="en-US" sz="3200" b="1" dirty="0">
                <a:solidFill>
                  <a:srgbClr val="FF0000"/>
                </a:solidFill>
              </a:rPr>
              <a:t>但为了安慰海富受伤的心</a:t>
            </a:r>
            <a:r>
              <a:rPr lang="zh-CN" altLang="en-US" sz="3200" b="1" dirty="0"/>
              <a:t>，</a:t>
            </a:r>
            <a:r>
              <a:rPr lang="zh-CN" altLang="en-US" sz="3200" b="1" dirty="0">
                <a:solidFill>
                  <a:srgbClr val="0000FF"/>
                </a:solidFill>
              </a:rPr>
              <a:t>甘肃高院竟超请求判决，甘肃世恒、香港迪亚共同返还海富投资借款</a:t>
            </a:r>
            <a:r>
              <a:rPr lang="en-US" altLang="zh-CN" sz="3200" b="1" dirty="0">
                <a:solidFill>
                  <a:srgbClr val="0000FF"/>
                </a:solidFill>
              </a:rPr>
              <a:t>1885.2283</a:t>
            </a:r>
            <a:r>
              <a:rPr lang="zh-CN" altLang="en-US" sz="3200" b="1" dirty="0">
                <a:solidFill>
                  <a:srgbClr val="0000FF"/>
                </a:solidFill>
              </a:rPr>
              <a:t>万元及利息</a:t>
            </a:r>
            <a:r>
              <a:rPr lang="zh-CN" altLang="en-US" sz="3200" b="1" dirty="0"/>
              <a:t>。</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wrap="square" lIns="91440" tIns="45720" rIns="91440" bIns="45720" anchor="b"/>
          <a:lstStyle/>
          <a:p>
            <a:pPr lvl="0"/>
            <a:endParaRPr lang="zh-CN" altLang="en-US" dirty="0"/>
          </a:p>
        </p:txBody>
      </p:sp>
      <p:sp>
        <p:nvSpPr>
          <p:cNvPr id="59394" name="Rectangle 3"/>
          <p:cNvSpPr>
            <a:spLocks noGrp="1"/>
          </p:cNvSpPr>
          <p:nvPr>
            <p:ph type="body"/>
          </p:nvPr>
        </p:nvSpPr>
        <p:spPr/>
        <p:txBody>
          <a:bodyPr wrap="square" lIns="91440" tIns="45720" rIns="91440" bIns="45720" anchor="t"/>
          <a:lstStyle/>
          <a:p>
            <a:pPr lvl="0" indent="-469900">
              <a:buNone/>
            </a:pPr>
            <a:r>
              <a:rPr lang="zh-CN" altLang="en-US" sz="3600" b="1" dirty="0"/>
              <a:t>   一时间，海富投资案在资本市场掀起了轩然大波，</a:t>
            </a:r>
            <a:r>
              <a:rPr lang="en-US" altLang="zh-CN" sz="3600" b="1" dirty="0"/>
              <a:t>PE</a:t>
            </a:r>
            <a:r>
              <a:rPr lang="zh-CN" altLang="en-US" sz="3600" b="1" dirty="0"/>
              <a:t>们纷纷忧心忡忡，焦虑的不是海富与世恒的恩恩怨怨，而是二审法院均判决</a:t>
            </a:r>
            <a:r>
              <a:rPr lang="en-US" altLang="zh-CN" sz="3600" b="1" dirty="0"/>
              <a:t>PE</a:t>
            </a:r>
            <a:r>
              <a:rPr lang="zh-CN" altLang="en-US" sz="3600" b="1" dirty="0"/>
              <a:t>对赌条款无效，这是否意味着中国司法已经对对赌条款判处死刑呢？</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p:txBody>
          <a:bodyPr wrap="square" lIns="91440" tIns="45720" rIns="91440" bIns="45720" anchor="b"/>
          <a:lstStyle/>
          <a:p>
            <a:pPr lvl="0"/>
            <a:endParaRPr lang="zh-CN" altLang="en-US" sz="3600" b="1" dirty="0"/>
          </a:p>
        </p:txBody>
      </p:sp>
      <p:sp>
        <p:nvSpPr>
          <p:cNvPr id="60418" name="Rectangle 3"/>
          <p:cNvSpPr>
            <a:spLocks noGrp="1"/>
          </p:cNvSpPr>
          <p:nvPr>
            <p:ph type="body"/>
          </p:nvPr>
        </p:nvSpPr>
        <p:spPr/>
        <p:txBody>
          <a:bodyPr wrap="square" lIns="91440" tIns="45720" rIns="91440" bIns="45720" anchor="t"/>
          <a:lstStyle/>
          <a:p>
            <a:pPr lvl="0" indent="-469900">
              <a:lnSpc>
                <a:spcPct val="90000"/>
              </a:lnSpc>
              <a:buNone/>
            </a:pPr>
            <a:r>
              <a:rPr lang="zh-CN" altLang="en-US" sz="2100" b="1" dirty="0"/>
              <a:t>     </a:t>
            </a:r>
            <a:r>
              <a:rPr lang="zh-CN" altLang="en-US" sz="2800" b="1" dirty="0"/>
              <a:t>甘肃世恒申请最高人民法院再审，</a:t>
            </a:r>
            <a:r>
              <a:rPr lang="en-US" altLang="zh-CN" sz="2800" b="1" dirty="0"/>
              <a:t>2012</a:t>
            </a:r>
            <a:r>
              <a:rPr lang="zh-CN" altLang="en-US" sz="2800" b="1" dirty="0"/>
              <a:t>年底</a:t>
            </a:r>
          </a:p>
          <a:p>
            <a:pPr lvl="0" indent="-469900">
              <a:lnSpc>
                <a:spcPct val="90000"/>
              </a:lnSpc>
              <a:buNone/>
            </a:pPr>
            <a:r>
              <a:rPr lang="zh-CN" altLang="en-US" sz="2800" b="1" dirty="0"/>
              <a:t>  最高法院认为：在</a:t>
            </a:r>
            <a:r>
              <a:rPr lang="en-US" altLang="zh-CN" sz="2800" b="1" dirty="0"/>
              <a:t>《</a:t>
            </a:r>
            <a:r>
              <a:rPr lang="zh-CN" altLang="en-US" sz="2800" b="1" dirty="0"/>
              <a:t>增资协议书</a:t>
            </a:r>
            <a:r>
              <a:rPr lang="en-US" altLang="zh-CN" sz="2800" b="1" dirty="0"/>
              <a:t>》</a:t>
            </a:r>
            <a:r>
              <a:rPr lang="zh-CN" altLang="en-US" sz="2800" b="1" dirty="0"/>
              <a:t>中，迪亚公司对于海富公司的补偿承诺并不损害公司及公司债权人的利益，不违反法律法规的禁止性规定，是当事人的真实意思表示，是有效的，因此判令迪亚公司、陆波应当支付补偿款</a:t>
            </a:r>
            <a:r>
              <a:rPr lang="en-US" altLang="zh-CN" sz="2800" b="1" dirty="0"/>
              <a:t>1998.2095</a:t>
            </a:r>
            <a:r>
              <a:rPr lang="zh-CN" altLang="en-US" sz="2800" b="1" dirty="0"/>
              <a:t>万元。</a:t>
            </a:r>
            <a:r>
              <a:rPr lang="zh-CN" altLang="en-US" sz="2800" b="1" dirty="0">
                <a:solidFill>
                  <a:srgbClr val="0000FF"/>
                </a:solidFill>
              </a:rPr>
              <a:t>而</a:t>
            </a:r>
            <a:r>
              <a:rPr lang="en-US" altLang="zh-CN" sz="2800" b="1" dirty="0">
                <a:solidFill>
                  <a:srgbClr val="0000FF"/>
                </a:solidFill>
              </a:rPr>
              <a:t>PE</a:t>
            </a:r>
            <a:r>
              <a:rPr lang="zh-CN" altLang="en-US" sz="2800" b="1" dirty="0">
                <a:solidFill>
                  <a:srgbClr val="0000FF"/>
                </a:solidFill>
              </a:rPr>
              <a:t>投资者与被投资企业之间的补偿承诺，损害了其他债券人利益，协议无效。</a:t>
            </a:r>
            <a:r>
              <a:rPr lang="zh-CN" altLang="en-US" sz="2800" b="1" dirty="0"/>
              <a:t>即：</a:t>
            </a:r>
            <a:r>
              <a:rPr lang="zh-CN" altLang="en-US" sz="2800" b="1" dirty="0">
                <a:solidFill>
                  <a:srgbClr val="FF0000"/>
                </a:solidFill>
              </a:rPr>
              <a:t>最高人民法院承认了股东支架对赌条款的有效性，而股东与被投资企业之间的对赌条款无效。</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wrap="square" lIns="91440" tIns="45720" rIns="91440" bIns="45720" anchor="b"/>
          <a:lstStyle/>
          <a:p>
            <a:endParaRPr lang="zh-CN" altLang="en-US" dirty="0"/>
          </a:p>
        </p:txBody>
      </p:sp>
      <p:sp>
        <p:nvSpPr>
          <p:cNvPr id="61442" name="Rectangle 3"/>
          <p:cNvSpPr>
            <a:spLocks noGrp="1"/>
          </p:cNvSpPr>
          <p:nvPr>
            <p:ph idx="1"/>
          </p:nvPr>
        </p:nvSpPr>
        <p:spPr/>
        <p:txBody>
          <a:bodyPr wrap="square" lIns="91440" tIns="45720" rIns="91440" bIns="45720" anchor="t"/>
          <a:lstStyle/>
          <a:p>
            <a:pPr>
              <a:buNone/>
            </a:pPr>
            <a:r>
              <a:rPr lang="zh-CN" altLang="en-US" sz="2400" b="1" dirty="0"/>
              <a:t>对赌协议总结</a:t>
            </a:r>
          </a:p>
          <a:p>
            <a:pPr>
              <a:buNone/>
            </a:pPr>
            <a:r>
              <a:rPr lang="en-US" altLang="zh-CN" sz="2400" b="1" dirty="0"/>
              <a:t>1</a:t>
            </a:r>
            <a:r>
              <a:rPr lang="zh-CN" altLang="en-US" sz="2400" b="1" dirty="0"/>
              <a:t>、</a:t>
            </a:r>
            <a:r>
              <a:rPr lang="zh-CN" altLang="en-US" sz="2400" b="1" dirty="0">
                <a:solidFill>
                  <a:schemeClr val="hlink"/>
                </a:solidFill>
              </a:rPr>
              <a:t>股东对公司的补偿，</a:t>
            </a:r>
            <a:r>
              <a:rPr lang="zh-CN" altLang="en-US" sz="2400" b="1" dirty="0">
                <a:solidFill>
                  <a:srgbClr val="FF0000"/>
                </a:solidFill>
              </a:rPr>
              <a:t>税法有规定</a:t>
            </a:r>
          </a:p>
          <a:p>
            <a:pPr>
              <a:buNone/>
            </a:pPr>
            <a:r>
              <a:rPr lang="en-US" altLang="zh-CN" sz="2400" b="1" dirty="0"/>
              <a:t>2</a:t>
            </a:r>
            <a:r>
              <a:rPr lang="zh-CN" altLang="en-US" sz="2400" b="1" dirty="0"/>
              <a:t>、公司对股东的补偿，司法不承认，税法没有规定</a:t>
            </a:r>
          </a:p>
          <a:p>
            <a:pPr>
              <a:buNone/>
            </a:pPr>
            <a:r>
              <a:rPr lang="en-US" altLang="zh-CN" sz="2400" b="1" dirty="0"/>
              <a:t>3</a:t>
            </a:r>
            <a:r>
              <a:rPr lang="zh-CN" altLang="en-US" sz="2400" b="1" dirty="0"/>
              <a:t>、股东对股东的补偿，司法承认，   税法没有规定</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p:nvPr>
        </p:nvSpPr>
        <p:spPr/>
        <p:txBody>
          <a:bodyPr wrap="square" lIns="91440" tIns="45720" rIns="91440" bIns="45720" anchor="b"/>
          <a:lstStyle/>
          <a:p>
            <a:pPr lvl="0"/>
            <a:endParaRPr lang="zh-CN" altLang="en-US" dirty="0"/>
          </a:p>
        </p:txBody>
      </p:sp>
      <p:sp>
        <p:nvSpPr>
          <p:cNvPr id="4098" name="Rectangle 3"/>
          <p:cNvSpPr>
            <a:spLocks noGrp="1"/>
          </p:cNvSpPr>
          <p:nvPr>
            <p:ph type="body"/>
          </p:nvPr>
        </p:nvSpPr>
        <p:spPr/>
        <p:txBody>
          <a:bodyPr wrap="square" lIns="91440" tIns="45720" rIns="91440" bIns="45720" anchor="t"/>
          <a:lstStyle/>
          <a:p>
            <a:pPr lvl="0" indent="-469900" algn="ctr">
              <a:buNone/>
            </a:pPr>
            <a:endParaRPr lang="zh-CN" altLang="en-US" sz="3200" b="1" dirty="0"/>
          </a:p>
          <a:p>
            <a:pPr lvl="0" indent="-469900" algn="ctr">
              <a:buNone/>
            </a:pPr>
            <a:endParaRPr lang="zh-CN" altLang="en-US" sz="4400" b="1" dirty="0"/>
          </a:p>
          <a:p>
            <a:pPr lvl="0" indent="-469900" algn="ctr">
              <a:buNone/>
            </a:pPr>
            <a:r>
              <a:rPr lang="en-US" altLang="zh-CN" sz="3200" b="1" dirty="0" smtClean="0"/>
              <a:t>          </a:t>
            </a:r>
            <a:r>
              <a:rPr lang="zh-CN" altLang="zh-CN" sz="3200" b="1" dirty="0" smtClean="0"/>
              <a:t>第二</a:t>
            </a:r>
            <a:r>
              <a:rPr lang="zh-CN" altLang="zh-CN" sz="3200" b="1" dirty="0"/>
              <a:t>部分</a:t>
            </a:r>
          </a:p>
          <a:p>
            <a:pPr lvl="0" indent="-469900" algn="ctr">
              <a:buNone/>
            </a:pPr>
            <a:r>
              <a:rPr lang="zh-CN" altLang="zh-CN" sz="3200" b="1" dirty="0"/>
              <a:t>资本运作税务风险控制</a:t>
            </a:r>
          </a:p>
          <a:p>
            <a:pPr lvl="0" indent="-469900" algn="ctr">
              <a:buNone/>
            </a:pPr>
            <a:endParaRPr lang="zh-CN" altLang="zh-CN" sz="3200" b="1" dirty="0"/>
          </a:p>
          <a:p>
            <a:pPr lvl="0" indent="-469900" algn="ctr">
              <a:buNone/>
            </a:pPr>
            <a:r>
              <a:rPr lang="en-US" altLang="zh-CN" sz="3200" b="1" dirty="0"/>
              <a:t>2017</a:t>
            </a:r>
            <a:r>
              <a:rPr lang="zh-CN" altLang="en-US" sz="3200" b="1" dirty="0"/>
              <a:t>年</a:t>
            </a:r>
            <a:r>
              <a:rPr lang="en-US" altLang="zh-CN" sz="3200" b="1" dirty="0"/>
              <a:t>7</a:t>
            </a:r>
            <a:r>
              <a:rPr lang="zh-CN" altLang="en-US" sz="3200" b="1" dirty="0"/>
              <a:t>月</a:t>
            </a:r>
            <a:endParaRPr lang="en-US" altLang="zh-CN" sz="3200" b="1" dirty="0"/>
          </a:p>
          <a:p>
            <a:pPr lvl="0" indent="-469900">
              <a:buNone/>
            </a:pPr>
            <a:endParaRPr lang="zh-CN" altLang="en-US" sz="3200" b="1" dirty="0"/>
          </a:p>
          <a:p>
            <a:pPr lvl="0" indent="-469900">
              <a:buNone/>
            </a:pPr>
            <a:endParaRPr lang="zh-CN" altLang="en-US" sz="3200" b="1" dirty="0">
              <a:solidFill>
                <a:schemeClr val="hlink"/>
              </a:solidFill>
            </a:endParaRPr>
          </a:p>
          <a:p>
            <a:pPr lvl="0" indent="-469900" algn="ctr">
              <a:buNone/>
            </a:pPr>
            <a:endParaRPr lang="zh-CN" altLang="en-US" sz="3600" b="1" dirty="0"/>
          </a:p>
          <a:p>
            <a:pPr lvl="0" indent="-469900" algn="ctr">
              <a:buNone/>
            </a:pPr>
            <a:endParaRPr lang="zh-CN" altLang="en-US" sz="3200" b="1" dirty="0"/>
          </a:p>
          <a:p>
            <a:pPr lvl="0" indent="-469900" algn="ctr">
              <a:buNone/>
            </a:pPr>
            <a:endParaRPr lang="zh-CN" alt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24579" name="Rectangle 3"/>
          <p:cNvSpPr>
            <a:spLocks noGrp="1"/>
          </p:cNvSpPr>
          <p:nvPr>
            <p:ph type="subTitle"/>
          </p:nvPr>
        </p:nvSpPr>
        <p:spPr>
          <a:xfrm>
            <a:off x="1154113" y="549275"/>
            <a:ext cx="6443662" cy="5040313"/>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r>
              <a:rPr lang="zh-CN" altLang="en-US" sz="2800" b="1" dirty="0">
                <a:latin typeface="黑体" panose="02010609060101010101" pitchFamily="49" charset="-122"/>
                <a:ea typeface="黑体" panose="02010609060101010101" pitchFamily="49" charset="-122"/>
              </a:rPr>
              <a:t>问题：</a:t>
            </a:r>
          </a:p>
          <a:p>
            <a:pPr lvl="0" algn="l" eaLnBrk="1" hangingPunct="1">
              <a:lnSpc>
                <a:spcPct val="130000"/>
              </a:lnSpc>
            </a:pPr>
            <a:r>
              <a:rPr lang="zh-CN"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、盈余公积、未分配利润转增股本，能否征收个人所得税？</a:t>
            </a:r>
          </a:p>
          <a:p>
            <a:pPr lvl="0" algn="l" eaLnBrk="1" hangingPunct="1">
              <a:lnSpc>
                <a:spcPct val="130000"/>
              </a:lnSpc>
            </a:pPr>
            <a:r>
              <a:rPr lang="zh-CN"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、资本公积转增股本，能否征收个人所得税？</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p:txBody>
          <a:bodyPr wrap="square" lIns="91440" tIns="45720" rIns="91440" bIns="45720" anchor="b"/>
          <a:lstStyle/>
          <a:p>
            <a:pPr lvl="0"/>
            <a:endParaRPr lang="zh-CN" altLang="en-US" dirty="0"/>
          </a:p>
        </p:txBody>
      </p:sp>
      <p:sp>
        <p:nvSpPr>
          <p:cNvPr id="62466" name="Rectangle 3"/>
          <p:cNvSpPr>
            <a:spLocks noGrp="1"/>
          </p:cNvSpPr>
          <p:nvPr>
            <p:ph type="body"/>
          </p:nvPr>
        </p:nvSpPr>
        <p:spPr/>
        <p:txBody>
          <a:bodyPr wrap="square" lIns="91440" tIns="45720" rIns="91440" bIns="45720" anchor="t"/>
          <a:lstStyle/>
          <a:p>
            <a:pPr lvl="0" indent="-469900">
              <a:buNone/>
            </a:pPr>
            <a:r>
              <a:rPr lang="zh-CN" altLang="en-US" sz="2800" b="1" dirty="0"/>
              <a:t>    税收分析：</a:t>
            </a:r>
          </a:p>
          <a:p>
            <a:pPr lvl="0" indent="-469900">
              <a:buNone/>
            </a:pPr>
            <a:r>
              <a:rPr lang="zh-CN" altLang="en-US" sz="2800" b="1" dirty="0"/>
              <a:t>    海富案被称之为“中国对赌第一案”，通过最高人民法院的判决，其地位在法律上已经有明确的答案，股东与公司之间的对赌，即：被投资企业对股东额补偿被判定为无效，因此其税务问题也就无从谈起，这里需要讨论的是，海富公司收到</a:t>
            </a:r>
            <a:r>
              <a:rPr lang="en-US" altLang="zh-CN" sz="2800" b="1" dirty="0"/>
              <a:t>1998</a:t>
            </a:r>
            <a:r>
              <a:rPr lang="zh-CN" altLang="en-US" sz="2800" b="1" dirty="0"/>
              <a:t>万元的补偿后，应当做何税务处理：</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287338" y="239713"/>
            <a:ext cx="8520112" cy="647700"/>
          </a:xfrm>
        </p:spPr>
        <p:txBody>
          <a:bodyPr wrap="square" lIns="91440" tIns="45720" rIns="91440" bIns="45720" anchor="b"/>
          <a:lstStyle/>
          <a:p>
            <a:pPr lvl="0"/>
            <a:endParaRPr lang="zh-CN" altLang="en-US" dirty="0"/>
          </a:p>
        </p:txBody>
      </p:sp>
      <p:sp>
        <p:nvSpPr>
          <p:cNvPr id="63490" name="Rectangle 3"/>
          <p:cNvSpPr>
            <a:spLocks noGrp="1"/>
          </p:cNvSpPr>
          <p:nvPr>
            <p:ph type="body"/>
          </p:nvPr>
        </p:nvSpPr>
        <p:spPr/>
        <p:txBody>
          <a:bodyPr wrap="square" lIns="91440" tIns="45720" rIns="91440" bIns="45720" anchor="t"/>
          <a:lstStyle/>
          <a:p>
            <a:pPr lvl="0" indent="-469900">
              <a:lnSpc>
                <a:spcPct val="80000"/>
              </a:lnSpc>
              <a:buNone/>
            </a:pPr>
            <a:r>
              <a:rPr lang="zh-CN" altLang="en-US" sz="1100" b="1" dirty="0"/>
              <a:t>                 </a:t>
            </a:r>
            <a:r>
              <a:rPr lang="zh-CN" altLang="en-US" sz="2400" b="1" dirty="0"/>
              <a:t>第一种做法：</a:t>
            </a:r>
          </a:p>
          <a:p>
            <a:pPr lvl="0" indent="-469900">
              <a:lnSpc>
                <a:spcPct val="80000"/>
              </a:lnSpc>
              <a:buNone/>
            </a:pPr>
            <a:r>
              <a:rPr lang="zh-CN" altLang="en-US" sz="2400" b="1" dirty="0"/>
              <a:t>      </a:t>
            </a:r>
            <a:r>
              <a:rPr lang="zh-CN" altLang="en-US" sz="2400" b="1" dirty="0">
                <a:solidFill>
                  <a:schemeClr val="hlink"/>
                </a:solidFill>
              </a:rPr>
              <a:t>补偿款作为营业外收入缴纳企业所得税。</a:t>
            </a:r>
          </a:p>
          <a:p>
            <a:pPr lvl="0" indent="-469900">
              <a:lnSpc>
                <a:spcPct val="80000"/>
              </a:lnSpc>
              <a:buNone/>
            </a:pPr>
            <a:r>
              <a:rPr lang="zh-CN" altLang="en-US" sz="2400" b="1" dirty="0"/>
              <a:t>       中华人民共和国企业所得税法第六条 企业以货币形式和非货币形式从 各种来源取得的收入，为收入总额。包括：</a:t>
            </a:r>
          </a:p>
          <a:p>
            <a:pPr lvl="0" indent="-469900">
              <a:lnSpc>
                <a:spcPct val="80000"/>
              </a:lnSpc>
              <a:buNone/>
            </a:pPr>
            <a:r>
              <a:rPr lang="zh-CN" altLang="en-US" sz="2400" b="1" dirty="0"/>
              <a:t>　　（一）销售货物收入；</a:t>
            </a:r>
          </a:p>
          <a:p>
            <a:pPr lvl="0" indent="-469900">
              <a:lnSpc>
                <a:spcPct val="80000"/>
              </a:lnSpc>
              <a:buNone/>
            </a:pPr>
            <a:r>
              <a:rPr lang="zh-CN" altLang="en-US" sz="2400" b="1" dirty="0"/>
              <a:t>　　（二）提供劳务收入；</a:t>
            </a:r>
          </a:p>
          <a:p>
            <a:pPr lvl="0" indent="-469900">
              <a:lnSpc>
                <a:spcPct val="80000"/>
              </a:lnSpc>
              <a:buNone/>
            </a:pPr>
            <a:r>
              <a:rPr lang="zh-CN" altLang="en-US" sz="2400" b="1" dirty="0"/>
              <a:t>　　（三）转让财产收入；</a:t>
            </a:r>
          </a:p>
          <a:p>
            <a:pPr lvl="0" indent="-469900">
              <a:lnSpc>
                <a:spcPct val="80000"/>
              </a:lnSpc>
              <a:buNone/>
            </a:pPr>
            <a:r>
              <a:rPr lang="zh-CN" altLang="en-US" sz="2400" b="1" dirty="0"/>
              <a:t>　　（四）股息、红利等权益性投资收益；</a:t>
            </a:r>
          </a:p>
          <a:p>
            <a:pPr lvl="0" indent="-469900">
              <a:lnSpc>
                <a:spcPct val="80000"/>
              </a:lnSpc>
              <a:buNone/>
            </a:pPr>
            <a:r>
              <a:rPr lang="zh-CN" altLang="en-US" sz="2400" b="1" dirty="0"/>
              <a:t>　　（五）利息收入；</a:t>
            </a:r>
          </a:p>
          <a:p>
            <a:pPr lvl="0" indent="-469900">
              <a:lnSpc>
                <a:spcPct val="80000"/>
              </a:lnSpc>
              <a:buNone/>
            </a:pPr>
            <a:r>
              <a:rPr lang="zh-CN" altLang="en-US" sz="2400" b="1" dirty="0"/>
              <a:t>　　（六）租金收入；</a:t>
            </a:r>
          </a:p>
          <a:p>
            <a:pPr lvl="0" indent="-469900">
              <a:lnSpc>
                <a:spcPct val="80000"/>
              </a:lnSpc>
              <a:buNone/>
            </a:pPr>
            <a:r>
              <a:rPr lang="zh-CN" altLang="en-US" sz="2400" b="1" dirty="0"/>
              <a:t>　　（七）特许权使用费收入；</a:t>
            </a:r>
          </a:p>
          <a:p>
            <a:pPr lvl="0" indent="-469900">
              <a:lnSpc>
                <a:spcPct val="80000"/>
              </a:lnSpc>
              <a:buNone/>
            </a:pPr>
            <a:r>
              <a:rPr lang="zh-CN" altLang="en-US" sz="2400" b="1" dirty="0"/>
              <a:t>　　（八）接受捐赠收入；</a:t>
            </a:r>
          </a:p>
          <a:p>
            <a:pPr lvl="0" indent="-469900">
              <a:lnSpc>
                <a:spcPct val="80000"/>
              </a:lnSpc>
              <a:buNone/>
            </a:pPr>
            <a:r>
              <a:rPr lang="zh-CN" altLang="en-US" sz="2400" b="1" dirty="0"/>
              <a:t>　　（九</a:t>
            </a:r>
            <a:r>
              <a:rPr lang="zh-CN" altLang="en-US" sz="2400" b="1" dirty="0">
                <a:solidFill>
                  <a:schemeClr val="hlink"/>
                </a:solidFill>
              </a:rPr>
              <a:t>）其他收入。</a:t>
            </a:r>
          </a:p>
          <a:p>
            <a:pPr lvl="0" indent="-469900">
              <a:lnSpc>
                <a:spcPct val="80000"/>
              </a:lnSpc>
              <a:buNone/>
            </a:pPr>
            <a:r>
              <a:rPr lang="zh-CN" altLang="en-US" sz="2400" b="1" dirty="0"/>
              <a:t>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wrap="square" lIns="91440" tIns="45720" rIns="91440" bIns="45720" anchor="b"/>
          <a:lstStyle/>
          <a:p>
            <a:endParaRPr lang="zh-CN" altLang="en-US" dirty="0"/>
          </a:p>
        </p:txBody>
      </p:sp>
      <p:sp>
        <p:nvSpPr>
          <p:cNvPr id="64514" name="Rectangle 3"/>
          <p:cNvSpPr>
            <a:spLocks noGrp="1"/>
          </p:cNvSpPr>
          <p:nvPr>
            <p:ph idx="1"/>
          </p:nvPr>
        </p:nvSpPr>
        <p:spPr/>
        <p:txBody>
          <a:bodyPr wrap="square" lIns="91440" tIns="45720" rIns="91440" bIns="45720" anchor="t"/>
          <a:lstStyle/>
          <a:p>
            <a:pPr>
              <a:buNone/>
            </a:pPr>
            <a:r>
              <a:rPr lang="zh-CN" altLang="en-US" b="1" dirty="0"/>
              <a:t>    </a:t>
            </a:r>
            <a:r>
              <a:rPr lang="zh-CN" altLang="en-US" sz="2800" b="1" dirty="0"/>
              <a:t>中华人民共和国企业所得税法实施条例</a:t>
            </a:r>
          </a:p>
          <a:p>
            <a:pPr>
              <a:buNone/>
            </a:pPr>
            <a:r>
              <a:rPr lang="zh-CN" altLang="en-US" sz="2800" b="1" dirty="0"/>
              <a:t>    第</a:t>
            </a:r>
            <a:r>
              <a:rPr lang="zh-CN" altLang="en-US" sz="2800" b="1" dirty="0">
                <a:solidFill>
                  <a:schemeClr val="hlink"/>
                </a:solidFill>
              </a:rPr>
              <a:t>二十二条　</a:t>
            </a:r>
          </a:p>
          <a:p>
            <a:pPr>
              <a:buNone/>
            </a:pPr>
            <a:r>
              <a:rPr lang="zh-CN" altLang="en-US" sz="2800" b="1" dirty="0"/>
              <a:t>    企业所得税法第六条第（九）项所称其他收入，是指企业取得的除企业所得税法第六条第（一）项至第（八）项规定的收入外的其他收入，包括企业资产溢余收入、逾期未退包装物押金收入、确实无法偿付的应付款项、已作坏账损失处理后又收回的应收款项、债务重组收入、补贴收入、</a:t>
            </a:r>
            <a:r>
              <a:rPr lang="zh-CN" altLang="en-US" sz="2800" b="1" dirty="0">
                <a:solidFill>
                  <a:srgbClr val="FF0000"/>
                </a:solidFill>
              </a:rPr>
              <a:t>违约金收入</a:t>
            </a:r>
            <a:r>
              <a:rPr lang="zh-CN" altLang="en-US" sz="2800" b="1" dirty="0"/>
              <a:t>、汇兑收益等。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wrap="square" lIns="91440" tIns="45720" rIns="91440" bIns="45720" anchor="b"/>
          <a:lstStyle/>
          <a:p>
            <a:pPr lvl="0"/>
            <a:endParaRPr lang="zh-CN" altLang="en-US" dirty="0"/>
          </a:p>
        </p:txBody>
      </p:sp>
      <p:sp>
        <p:nvSpPr>
          <p:cNvPr id="65538" name="Rectangle 3"/>
          <p:cNvSpPr>
            <a:spLocks noGrp="1"/>
          </p:cNvSpPr>
          <p:nvPr>
            <p:ph type="body"/>
          </p:nvPr>
        </p:nvSpPr>
        <p:spPr/>
        <p:txBody>
          <a:bodyPr wrap="square" lIns="91440" tIns="45720" rIns="91440" bIns="45720" anchor="t"/>
          <a:lstStyle/>
          <a:p>
            <a:pPr lvl="0" indent="-469900">
              <a:lnSpc>
                <a:spcPct val="80000"/>
              </a:lnSpc>
              <a:buNone/>
            </a:pPr>
            <a:r>
              <a:rPr lang="zh-CN" altLang="en-US" sz="900" b="1" dirty="0"/>
              <a:t>             </a:t>
            </a:r>
            <a:r>
              <a:rPr lang="zh-CN" altLang="en-US" sz="2000" b="1" dirty="0"/>
              <a:t>第二种做法：</a:t>
            </a:r>
            <a:r>
              <a:rPr lang="zh-CN" altLang="en-US" sz="2000" b="1" dirty="0">
                <a:solidFill>
                  <a:srgbClr val="FF0000"/>
                </a:solidFill>
              </a:rPr>
              <a:t>作为投资的冲回。</a:t>
            </a:r>
          </a:p>
          <a:p>
            <a:pPr lvl="0" indent="-469900">
              <a:lnSpc>
                <a:spcPct val="80000"/>
              </a:lnSpc>
              <a:buNone/>
            </a:pPr>
            <a:endParaRPr lang="zh-CN" altLang="en-US" sz="2000" b="1" dirty="0">
              <a:solidFill>
                <a:srgbClr val="FF0000"/>
              </a:solidFill>
            </a:endParaRPr>
          </a:p>
          <a:p>
            <a:pPr lvl="0" indent="-469900">
              <a:lnSpc>
                <a:spcPct val="80000"/>
              </a:lnSpc>
              <a:buNone/>
            </a:pPr>
            <a:r>
              <a:rPr lang="zh-CN" altLang="en-US" sz="2000" b="1" dirty="0"/>
              <a:t>      这种处理方式，当海富公司收到</a:t>
            </a:r>
            <a:r>
              <a:rPr lang="en-US" altLang="zh-CN" sz="2000" b="1" dirty="0"/>
              <a:t>1998</a:t>
            </a:r>
            <a:r>
              <a:rPr lang="zh-CN" altLang="en-US" sz="2000" b="1" dirty="0"/>
              <a:t>万元时，</a:t>
            </a:r>
            <a:r>
              <a:rPr lang="zh-CN" altLang="en-US" sz="2000" b="1" dirty="0">
                <a:solidFill>
                  <a:srgbClr val="FF0000"/>
                </a:solidFill>
              </a:rPr>
              <a:t>应当冲减其对世恒公司的长期股权投资成本，</a:t>
            </a:r>
            <a:r>
              <a:rPr lang="zh-CN" altLang="en-US" sz="2000" b="1" dirty="0">
                <a:solidFill>
                  <a:srgbClr val="0000FF"/>
                </a:solidFill>
              </a:rPr>
              <a:t>由于其初始投资成本为</a:t>
            </a:r>
            <a:r>
              <a:rPr lang="en-US" altLang="zh-CN" sz="2000" b="1" dirty="0">
                <a:solidFill>
                  <a:srgbClr val="0000FF"/>
                </a:solidFill>
              </a:rPr>
              <a:t>2000</a:t>
            </a:r>
            <a:r>
              <a:rPr lang="zh-CN" altLang="en-US" sz="2000" b="1" dirty="0">
                <a:solidFill>
                  <a:srgbClr val="0000FF"/>
                </a:solidFill>
              </a:rPr>
              <a:t>万元，冲减投资成本后，长期股权投资计税基础为</a:t>
            </a:r>
            <a:r>
              <a:rPr lang="en-US" altLang="zh-CN" sz="2000" b="1" dirty="0">
                <a:solidFill>
                  <a:srgbClr val="0000FF"/>
                </a:solidFill>
              </a:rPr>
              <a:t>2</a:t>
            </a:r>
            <a:r>
              <a:rPr lang="zh-CN" altLang="en-US" sz="2000" b="1" dirty="0">
                <a:solidFill>
                  <a:srgbClr val="0000FF"/>
                </a:solidFill>
              </a:rPr>
              <a:t>万元。</a:t>
            </a:r>
          </a:p>
          <a:p>
            <a:pPr lvl="0" indent="-469900">
              <a:lnSpc>
                <a:spcPct val="80000"/>
              </a:lnSpc>
              <a:buNone/>
            </a:pPr>
            <a:endParaRPr lang="zh-CN" altLang="en-US" sz="2000" b="1" dirty="0">
              <a:solidFill>
                <a:srgbClr val="0000FF"/>
              </a:solidFill>
            </a:endParaRPr>
          </a:p>
          <a:p>
            <a:pPr lvl="0" indent="-469900">
              <a:lnSpc>
                <a:spcPct val="80000"/>
              </a:lnSpc>
              <a:buNone/>
            </a:pPr>
            <a:r>
              <a:rPr lang="zh-CN" altLang="en-US" sz="2000" b="1" dirty="0"/>
              <a:t>      相对应的，</a:t>
            </a:r>
            <a:r>
              <a:rPr lang="zh-CN" altLang="en-US" sz="2000" b="1" dirty="0">
                <a:solidFill>
                  <a:srgbClr val="FF0000"/>
                </a:solidFill>
              </a:rPr>
              <a:t>迪亚公司和陆波</a:t>
            </a:r>
            <a:r>
              <a:rPr lang="zh-CN" altLang="en-US" sz="2000" b="1" dirty="0"/>
              <a:t>，</a:t>
            </a:r>
            <a:r>
              <a:rPr lang="zh-CN" altLang="en-US" sz="2000" b="1" dirty="0">
                <a:solidFill>
                  <a:srgbClr val="0000FF"/>
                </a:solidFill>
              </a:rPr>
              <a:t>应当就其赔偿额</a:t>
            </a:r>
            <a:r>
              <a:rPr lang="zh-CN" altLang="en-US" sz="2000" b="1" dirty="0">
                <a:solidFill>
                  <a:srgbClr val="FF0000"/>
                </a:solidFill>
              </a:rPr>
              <a:t>增加对世恒公司的长期股权投资成本</a:t>
            </a:r>
            <a:r>
              <a:rPr lang="zh-CN" altLang="en-US" sz="2000" b="1" dirty="0">
                <a:solidFill>
                  <a:srgbClr val="0000FF"/>
                </a:solidFill>
              </a:rPr>
              <a:t>。</a:t>
            </a:r>
          </a:p>
          <a:p>
            <a:pPr lvl="0" indent="-469900">
              <a:lnSpc>
                <a:spcPct val="80000"/>
              </a:lnSpc>
              <a:buNone/>
            </a:pPr>
            <a:r>
              <a:rPr lang="zh-CN" altLang="en-US" sz="2000" b="1" dirty="0"/>
              <a:t>      借：长期股权投资        </a:t>
            </a:r>
            <a:r>
              <a:rPr lang="en-US" altLang="zh-CN" sz="2000" b="1" dirty="0"/>
              <a:t>1998</a:t>
            </a:r>
            <a:r>
              <a:rPr lang="zh-CN" altLang="en-US" sz="2000" b="1" dirty="0"/>
              <a:t>万元</a:t>
            </a:r>
          </a:p>
          <a:p>
            <a:pPr lvl="0" indent="-469900">
              <a:lnSpc>
                <a:spcPct val="80000"/>
              </a:lnSpc>
              <a:buNone/>
            </a:pPr>
            <a:r>
              <a:rPr lang="en-US" altLang="zh-CN" sz="2000" b="1" dirty="0"/>
              <a:t>          </a:t>
            </a:r>
            <a:r>
              <a:rPr lang="zh-CN" altLang="en-US" sz="2000" b="1" dirty="0"/>
              <a:t>贷：银行存款          </a:t>
            </a:r>
            <a:r>
              <a:rPr lang="en-US" altLang="zh-CN" sz="2000" b="1" dirty="0"/>
              <a:t>1998</a:t>
            </a:r>
            <a:r>
              <a:rPr lang="zh-CN" altLang="en-US" sz="2000" b="1" dirty="0"/>
              <a:t>万元</a:t>
            </a:r>
          </a:p>
          <a:p>
            <a:pPr lvl="0" indent="-469900">
              <a:lnSpc>
                <a:spcPct val="80000"/>
              </a:lnSpc>
              <a:buNone/>
            </a:pPr>
            <a:r>
              <a:rPr lang="en-US" altLang="zh-CN" sz="2000" b="1" dirty="0"/>
              <a:t>     </a:t>
            </a:r>
            <a:r>
              <a:rPr lang="zh-CN" altLang="en-US" sz="2000" b="1" dirty="0"/>
              <a:t>所以，对于赔偿股东就不存在税前扣除的问题，因为调增的是股权的最初的投资成本（计税基础）。</a:t>
            </a:r>
            <a:endParaRPr lang="zh-CN" altLang="en-US" sz="2000" b="1" dirty="0">
              <a:solidFill>
                <a:srgbClr val="0000FF"/>
              </a:solidFill>
            </a:endParaRPr>
          </a:p>
          <a:p>
            <a:pPr lvl="0" indent="-469900">
              <a:lnSpc>
                <a:spcPct val="80000"/>
              </a:lnSpc>
              <a:buNone/>
            </a:pPr>
            <a:endParaRPr lang="zh-CN" altLang="en-US" sz="2000" b="1" dirty="0">
              <a:solidFill>
                <a:srgbClr val="0000FF"/>
              </a:solidFill>
            </a:endParaRPr>
          </a:p>
          <a:p>
            <a:pPr lvl="0" indent="-469900">
              <a:lnSpc>
                <a:spcPct val="80000"/>
              </a:lnSpc>
              <a:buNone/>
            </a:pPr>
            <a:r>
              <a:rPr lang="zh-CN" altLang="en-US" sz="2000" b="1" dirty="0"/>
              <a:t>      当然，对赌协议的税务处理，在总局没有明确政策情况下，尚无定论。</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p:txBody>
          <a:bodyPr wrap="square" lIns="91440" tIns="45720" rIns="91440" bIns="45720" anchor="b"/>
          <a:lstStyle/>
          <a:p>
            <a:endParaRPr lang="zh-CN" altLang="en-US" dirty="0"/>
          </a:p>
        </p:txBody>
      </p:sp>
      <p:sp>
        <p:nvSpPr>
          <p:cNvPr id="66562" name="Rectangle 3"/>
          <p:cNvSpPr>
            <a:spLocks noGrp="1"/>
          </p:cNvSpPr>
          <p:nvPr>
            <p:ph idx="1"/>
          </p:nvPr>
        </p:nvSpPr>
        <p:spPr/>
        <p:txBody>
          <a:bodyPr wrap="square" lIns="91440" tIns="45720" rIns="91440" bIns="45720" anchor="t"/>
          <a:lstStyle/>
          <a:p>
            <a:pPr>
              <a:lnSpc>
                <a:spcPct val="90000"/>
              </a:lnSpc>
              <a:buNone/>
            </a:pPr>
            <a:r>
              <a:rPr lang="zh-CN" altLang="en-US" sz="2100" b="1" dirty="0"/>
              <a:t>海南省地方税务局关于对赌协议利润补偿企业所得税相关问题的复函发文文号：</a:t>
            </a:r>
            <a:r>
              <a:rPr lang="zh-CN" altLang="en-US" sz="2100" b="1" dirty="0">
                <a:solidFill>
                  <a:srgbClr val="FF0000"/>
                </a:solidFill>
              </a:rPr>
              <a:t>琼地税函</a:t>
            </a:r>
            <a:r>
              <a:rPr lang="en-US" altLang="zh-CN" sz="2100" b="1" dirty="0">
                <a:solidFill>
                  <a:srgbClr val="FF0000"/>
                </a:solidFill>
              </a:rPr>
              <a:t>[2014]198</a:t>
            </a:r>
            <a:r>
              <a:rPr lang="zh-CN" altLang="en-US" sz="2100" b="1" dirty="0">
                <a:solidFill>
                  <a:srgbClr val="FF0000"/>
                </a:solidFill>
              </a:rPr>
              <a:t>号</a:t>
            </a:r>
          </a:p>
          <a:p>
            <a:pPr>
              <a:lnSpc>
                <a:spcPct val="90000"/>
              </a:lnSpc>
              <a:buNone/>
            </a:pPr>
            <a:r>
              <a:rPr lang="zh-CN" altLang="en-US" sz="2100" b="1" dirty="0"/>
              <a:t>发文时间：</a:t>
            </a:r>
            <a:r>
              <a:rPr lang="en-US" altLang="zh-CN" sz="2100" b="1" dirty="0"/>
              <a:t>2014-5-5</a:t>
            </a:r>
            <a:r>
              <a:rPr lang="zh-CN" altLang="en-US" sz="2100" b="1" dirty="0"/>
              <a:t>实施时间：</a:t>
            </a:r>
            <a:r>
              <a:rPr lang="en-US" altLang="zh-CN" sz="2100" b="1" dirty="0"/>
              <a:t>2014-5-50</a:t>
            </a:r>
          </a:p>
          <a:p>
            <a:pPr>
              <a:lnSpc>
                <a:spcPct val="90000"/>
              </a:lnSpc>
              <a:buNone/>
            </a:pPr>
            <a:r>
              <a:rPr lang="zh-CN" altLang="en-US" sz="2100" b="1" dirty="0"/>
              <a:t>海南航空股份有限公司：</a:t>
            </a:r>
            <a:br>
              <a:rPr lang="zh-CN" altLang="en-US" sz="2100" b="1" dirty="0"/>
            </a:br>
            <a:r>
              <a:rPr lang="zh-CN" altLang="en-US" sz="2100" b="1" dirty="0"/>
              <a:t>　　你公司</a:t>
            </a:r>
            <a:r>
              <a:rPr lang="en-US" altLang="zh-CN" sz="2100" b="1" dirty="0"/>
              <a:t>《</a:t>
            </a:r>
            <a:r>
              <a:rPr lang="zh-CN" altLang="en-US" sz="2100" b="1" dirty="0"/>
              <a:t>关于对赌协议利润补偿企业所得税相关问题的请示</a:t>
            </a:r>
            <a:r>
              <a:rPr lang="en-US" altLang="zh-CN" sz="2100" b="1" dirty="0"/>
              <a:t>》(</a:t>
            </a:r>
            <a:r>
              <a:rPr lang="zh-CN" altLang="en-US" sz="2100" b="1" dirty="0"/>
              <a:t>琼航财</a:t>
            </a:r>
            <a:r>
              <a:rPr lang="en-US" altLang="zh-CN" sz="2100" b="1" dirty="0"/>
              <a:t>〔2014〕237</a:t>
            </a:r>
            <a:r>
              <a:rPr lang="zh-CN" altLang="en-US" sz="2100" b="1" dirty="0"/>
              <a:t>号</a:t>
            </a:r>
            <a:r>
              <a:rPr lang="en-US" altLang="zh-CN" sz="2100" b="1" dirty="0"/>
              <a:t>)</a:t>
            </a:r>
            <a:r>
              <a:rPr lang="zh-CN" altLang="en-US" sz="2100" b="1" dirty="0"/>
              <a:t>收悉，经研究，现答复如下：</a:t>
            </a:r>
            <a:br>
              <a:rPr lang="zh-CN" altLang="en-US" sz="2100" b="1" dirty="0"/>
            </a:br>
            <a:r>
              <a:rPr lang="zh-CN" altLang="en-US" sz="2100" b="1" dirty="0"/>
              <a:t>　　依据</a:t>
            </a:r>
            <a:r>
              <a:rPr lang="en-US" altLang="zh-CN" sz="2100" b="1" dirty="0"/>
              <a:t>《</a:t>
            </a:r>
            <a:r>
              <a:rPr lang="zh-CN" altLang="en-US" sz="2100" b="1" dirty="0"/>
              <a:t>中华人民共和国企业所得税法</a:t>
            </a:r>
            <a:r>
              <a:rPr lang="en-US" altLang="zh-CN" sz="2100" b="1" dirty="0"/>
              <a:t>》</a:t>
            </a:r>
            <a:r>
              <a:rPr lang="zh-CN" altLang="en-US" sz="2100" b="1" dirty="0"/>
              <a:t>及</a:t>
            </a:r>
            <a:r>
              <a:rPr lang="en-US" altLang="zh-CN" sz="2100" b="1" dirty="0"/>
              <a:t>《</a:t>
            </a:r>
            <a:r>
              <a:rPr lang="zh-CN" altLang="en-US" sz="2100" b="1" dirty="0"/>
              <a:t>中华人民共和国企业所得税法实施条例</a:t>
            </a:r>
            <a:r>
              <a:rPr lang="en-US" altLang="zh-CN" sz="2100" b="1" dirty="0"/>
              <a:t>》</a:t>
            </a:r>
            <a:r>
              <a:rPr lang="zh-CN" altLang="en-US" sz="2100" b="1" dirty="0"/>
              <a:t>关于投资资产的相关规定，你</a:t>
            </a:r>
            <a:r>
              <a:rPr lang="zh-CN" altLang="en-US" sz="2100" b="1" dirty="0">
                <a:solidFill>
                  <a:srgbClr val="FF0000"/>
                </a:solidFill>
              </a:rPr>
              <a:t>公司在该对赌协议中取得的利润补偿可以视为对最初受让股权的定价调整，即收到利润补偿当年调整相应长期股权投资的初始投资成本。</a:t>
            </a:r>
            <a:br>
              <a:rPr lang="zh-CN" altLang="en-US" sz="2100" b="1" dirty="0">
                <a:solidFill>
                  <a:srgbClr val="FF0000"/>
                </a:solidFill>
              </a:rPr>
            </a:br>
            <a:r>
              <a:rPr lang="zh-CN" altLang="en-US" sz="2100" b="1" dirty="0"/>
              <a:t>　　特此函复。</a:t>
            </a:r>
            <a:br>
              <a:rPr lang="zh-CN" altLang="en-US" sz="2100" b="1" dirty="0"/>
            </a:br>
            <a:r>
              <a:rPr lang="zh-CN" altLang="en-US" sz="2100" b="1" dirty="0"/>
              <a:t>　　海南省地方税务局</a:t>
            </a:r>
            <a:br>
              <a:rPr lang="zh-CN" altLang="en-US" sz="2100" b="1" dirty="0"/>
            </a:br>
            <a:r>
              <a:rPr lang="zh-CN" altLang="en-US" sz="2100" b="1" dirty="0"/>
              <a:t>　　</a:t>
            </a:r>
            <a:r>
              <a:rPr lang="en-US" altLang="zh-CN" sz="2100" b="1" dirty="0"/>
              <a:t>2014</a:t>
            </a:r>
            <a:r>
              <a:rPr lang="zh-CN" altLang="en-US" sz="2100" b="1" dirty="0"/>
              <a:t>年</a:t>
            </a:r>
            <a:r>
              <a:rPr lang="en-US" altLang="zh-CN" sz="2100" b="1" dirty="0"/>
              <a:t>5</a:t>
            </a:r>
            <a:r>
              <a:rPr lang="zh-CN" altLang="en-US" sz="2100" b="1" dirty="0"/>
              <a:t>月</a:t>
            </a:r>
            <a:r>
              <a:rPr lang="en-US" altLang="zh-CN" sz="2100" b="1" dirty="0"/>
              <a:t>5</a:t>
            </a:r>
            <a:r>
              <a:rPr lang="zh-CN" altLang="en-US" sz="2100" b="1" dirty="0"/>
              <a:t>日</a:t>
            </a:r>
            <a:r>
              <a:rPr lang="zh-CN" altLang="en-US" sz="2100" b="1" dirty="0">
                <a:hlinkClick r:id="rId2"/>
              </a:rPr>
              <a:t> </a:t>
            </a:r>
            <a:endParaRPr lang="zh-CN" altLang="en-US" sz="2100" b="1"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wrap="square" lIns="91440" tIns="45720" rIns="91440" bIns="45720" anchor="b"/>
          <a:lstStyle/>
          <a:p>
            <a:endParaRPr lang="zh-CN" altLang="en-US" dirty="0"/>
          </a:p>
        </p:txBody>
      </p:sp>
      <p:sp>
        <p:nvSpPr>
          <p:cNvPr id="68610" name="Rectangle 3"/>
          <p:cNvSpPr>
            <a:spLocks noGrp="1"/>
          </p:cNvSpPr>
          <p:nvPr>
            <p:ph idx="1"/>
          </p:nvPr>
        </p:nvSpPr>
        <p:spPr/>
        <p:txBody>
          <a:bodyPr wrap="square" lIns="91440" tIns="45720" rIns="91440" bIns="45720" anchor="t"/>
          <a:lstStyle/>
          <a:p>
            <a:pPr>
              <a:lnSpc>
                <a:spcPct val="80000"/>
              </a:lnSpc>
              <a:buNone/>
            </a:pPr>
            <a:r>
              <a:rPr lang="zh-CN" altLang="en-US" sz="2000" b="1" dirty="0"/>
              <a:t>     现有法律法规对投资资产的相关规定：</a:t>
            </a:r>
            <a:br>
              <a:rPr lang="zh-CN" altLang="en-US" sz="2000" b="1" dirty="0"/>
            </a:br>
            <a:r>
              <a:rPr lang="zh-CN" altLang="en-US" sz="2000" b="1" dirty="0"/>
              <a:t/>
            </a:r>
            <a:br>
              <a:rPr lang="zh-CN" altLang="en-US" sz="2000" b="1" dirty="0"/>
            </a:br>
            <a:r>
              <a:rPr lang="en-US" altLang="zh-CN" sz="2000" b="1" dirty="0"/>
              <a:t>1</a:t>
            </a:r>
            <a:r>
              <a:rPr lang="zh-CN" altLang="en-US" sz="2000" b="1" dirty="0"/>
              <a:t>，历史成本原则必须坚持</a:t>
            </a:r>
            <a:br>
              <a:rPr lang="zh-CN" altLang="en-US" sz="2000" b="1" dirty="0"/>
            </a:br>
            <a:r>
              <a:rPr lang="zh-CN" altLang="en-US" sz="2000" b="1" dirty="0"/>
              <a:t>企</a:t>
            </a:r>
            <a:r>
              <a:rPr lang="zh-CN" altLang="en-US" sz="2000" b="1" dirty="0">
                <a:solidFill>
                  <a:srgbClr val="FF0000"/>
                </a:solidFill>
              </a:rPr>
              <a:t>业所得税法第五十六条规定</a:t>
            </a:r>
            <a:r>
              <a:rPr lang="zh-CN" altLang="en-US" sz="2000" b="1" dirty="0"/>
              <a:t>：“企业的各项资产，包括固定资产、生物资产、无形资产、长期待摊费用、</a:t>
            </a:r>
            <a:r>
              <a:rPr lang="zh-CN" altLang="en-US" sz="2000" b="1" dirty="0">
                <a:solidFill>
                  <a:srgbClr val="FF0000"/>
                </a:solidFill>
              </a:rPr>
              <a:t>投资资产</a:t>
            </a:r>
            <a:r>
              <a:rPr lang="zh-CN" altLang="en-US" sz="2000" b="1" dirty="0"/>
              <a:t>、存货等，</a:t>
            </a:r>
            <a:r>
              <a:rPr lang="zh-CN" altLang="en-US" sz="2000" b="1" dirty="0">
                <a:solidFill>
                  <a:srgbClr val="FF0000"/>
                </a:solidFill>
              </a:rPr>
              <a:t>以历史成本为计税基础。</a:t>
            </a:r>
            <a:br>
              <a:rPr lang="zh-CN" altLang="en-US" sz="2000" b="1" dirty="0">
                <a:solidFill>
                  <a:srgbClr val="FF0000"/>
                </a:solidFill>
              </a:rPr>
            </a:br>
            <a:r>
              <a:rPr lang="zh-CN" altLang="en-US" sz="2000" b="1" dirty="0">
                <a:solidFill>
                  <a:srgbClr val="0000FF"/>
                </a:solidFill>
              </a:rPr>
              <a:t>前款所称历史成本，是指企业取得该项资产时实际发生的支出。</a:t>
            </a:r>
            <a:r>
              <a:rPr lang="zh-CN" altLang="en-US" sz="2000" b="1" dirty="0"/>
              <a:t/>
            </a:r>
            <a:br>
              <a:rPr lang="zh-CN" altLang="en-US" sz="2000" b="1" dirty="0"/>
            </a:br>
            <a:r>
              <a:rPr lang="zh-CN" altLang="en-US" sz="2000" b="1" dirty="0"/>
              <a:t>企业持有各项资产期间资产增值或者减值，除国务院财政、税务主管部门规定可以确认损益外，不得调整该资产的计税基础。”</a:t>
            </a:r>
            <a:br>
              <a:rPr lang="zh-CN" altLang="en-US" sz="2000" b="1" dirty="0"/>
            </a:br>
            <a:r>
              <a:rPr lang="zh-CN" altLang="en-US" sz="2000" b="1" dirty="0"/>
              <a:t>举一例说明：“海南航空股份有限公司”以 </a:t>
            </a:r>
            <a:r>
              <a:rPr lang="en-US" altLang="zh-CN" sz="2000" b="1" dirty="0"/>
              <a:t>61856.766</a:t>
            </a:r>
            <a:r>
              <a:rPr lang="zh-CN" altLang="en-US" sz="2000" b="1" dirty="0"/>
              <a:t>万元价格受让“海航酒店控股集团有限公司”持有的“北京燕京饭店有限责任公司”</a:t>
            </a:r>
            <a:r>
              <a:rPr lang="en-US" altLang="zh-CN" sz="2000" b="1" dirty="0"/>
              <a:t>45%</a:t>
            </a:r>
            <a:r>
              <a:rPr lang="zh-CN" altLang="en-US" sz="2000" b="1" dirty="0"/>
              <a:t>股权；</a:t>
            </a:r>
            <a:br>
              <a:rPr lang="zh-CN" altLang="en-US" sz="2000" b="1" dirty="0"/>
            </a:br>
            <a:r>
              <a:rPr lang="zh-CN" altLang="en-US" sz="2000" b="1" dirty="0"/>
              <a:t>其长期股权投资为</a:t>
            </a:r>
            <a:r>
              <a:rPr lang="en-US" altLang="zh-CN" sz="2000" b="1" dirty="0"/>
              <a:t>61856.766</a:t>
            </a:r>
            <a:r>
              <a:rPr lang="zh-CN" altLang="en-US" sz="2000" b="1" dirty="0"/>
              <a:t>万元，达到了交易双方认可的对赌协议条件，取得补偿款，在国务院财政、税务主管部门规定可以确认损益外，不得调整该资产的计税基础。</a:t>
            </a:r>
            <a:br>
              <a:rPr lang="zh-CN" altLang="en-US" sz="2000" b="1" dirty="0"/>
            </a:br>
            <a:endParaRPr lang="zh-CN" altLang="en-US" sz="2000" b="1"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wrap="square" lIns="91440" tIns="45720" rIns="91440" bIns="45720" anchor="b"/>
          <a:lstStyle/>
          <a:p>
            <a:endParaRPr lang="zh-CN" altLang="en-US" dirty="0"/>
          </a:p>
        </p:txBody>
      </p:sp>
      <p:sp>
        <p:nvSpPr>
          <p:cNvPr id="69634" name="Rectangle 3"/>
          <p:cNvSpPr>
            <a:spLocks noGrp="1"/>
          </p:cNvSpPr>
          <p:nvPr>
            <p:ph idx="1"/>
          </p:nvPr>
        </p:nvSpPr>
        <p:spPr/>
        <p:txBody>
          <a:bodyPr wrap="square" lIns="91440" tIns="45720" rIns="91440" bIns="45720" anchor="t"/>
          <a:lstStyle/>
          <a:p>
            <a:pPr>
              <a:lnSpc>
                <a:spcPct val="80000"/>
              </a:lnSpc>
              <a:buNone/>
            </a:pPr>
            <a:r>
              <a:rPr lang="en-US" altLang="zh-CN" sz="2400" b="1" dirty="0"/>
              <a:t>     2</a:t>
            </a:r>
            <a:r>
              <a:rPr lang="zh-CN" altLang="en-US" sz="2400" b="1" dirty="0"/>
              <a:t>，投资资产的计税基础不得随意变更</a:t>
            </a:r>
            <a:br>
              <a:rPr lang="zh-CN" altLang="en-US" sz="2400" b="1" dirty="0"/>
            </a:br>
            <a:r>
              <a:rPr lang="zh-CN" altLang="en-US" sz="2400" b="1" dirty="0"/>
              <a:t>现有所得税法第十四条 企业对外投资期间，</a:t>
            </a:r>
            <a:r>
              <a:rPr lang="zh-CN" altLang="en-US" sz="2400" b="1" dirty="0">
                <a:solidFill>
                  <a:srgbClr val="FF0000"/>
                </a:solidFill>
              </a:rPr>
              <a:t>投资资产的成本在计算应纳税所得额时不得扣除。</a:t>
            </a:r>
            <a:br>
              <a:rPr lang="zh-CN" altLang="en-US" sz="2400" b="1" dirty="0">
                <a:solidFill>
                  <a:srgbClr val="FF0000"/>
                </a:solidFill>
              </a:rPr>
            </a:br>
            <a:r>
              <a:rPr lang="zh-CN" altLang="en-US" sz="2400" b="1" dirty="0"/>
              <a:t>所得税法实施条例第七十一条　企业所得税法第十四条所称投资资产，是指企业对外进行权益性投资和债权性投资形成的资产。</a:t>
            </a:r>
            <a:br>
              <a:rPr lang="zh-CN" altLang="en-US" sz="2400" b="1" dirty="0"/>
            </a:br>
            <a:r>
              <a:rPr lang="zh-CN" altLang="en-US" sz="2400" b="1" dirty="0"/>
              <a:t>企业在转让或者处置投资资产时，投资资产的成本，准予扣除。</a:t>
            </a:r>
            <a:br>
              <a:rPr lang="zh-CN" altLang="en-US" sz="2400" b="1" dirty="0"/>
            </a:br>
            <a:r>
              <a:rPr lang="zh-CN" altLang="en-US" sz="2400" b="1" dirty="0"/>
              <a:t>投资资产按照以下方法确定成本：</a:t>
            </a:r>
            <a:br>
              <a:rPr lang="zh-CN" altLang="en-US" sz="2400" b="1" dirty="0"/>
            </a:br>
            <a:r>
              <a:rPr lang="zh-CN" altLang="en-US" sz="2400" b="1" dirty="0"/>
              <a:t>（一）通过支付现金方式取得的投资资产，以购买价款为成本；</a:t>
            </a:r>
            <a:br>
              <a:rPr lang="zh-CN" altLang="en-US" sz="2400" b="1" dirty="0"/>
            </a:br>
            <a:r>
              <a:rPr lang="zh-CN" altLang="en-US" sz="2400" b="1" dirty="0"/>
              <a:t>（二）</a:t>
            </a:r>
            <a:r>
              <a:rPr lang="zh-CN" altLang="en-US" sz="2400" b="1" dirty="0">
                <a:solidFill>
                  <a:srgbClr val="FF0000"/>
                </a:solidFill>
              </a:rPr>
              <a:t>通过支付现金以外的方式取得的投资资产，以该资产的公允价值和支付的相关税费为成本。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p:cNvSpPr>
          <p:nvPr>
            <p:ph type="title"/>
          </p:nvPr>
        </p:nvSpPr>
        <p:spPr>
          <a:xfrm>
            <a:off x="539750" y="333375"/>
            <a:ext cx="8001000" cy="1216025"/>
          </a:xfrm>
        </p:spPr>
        <p:txBody>
          <a:bodyPr wrap="square" lIns="91440" tIns="45720" rIns="91440" bIns="45720" anchor="b"/>
          <a:lstStyle/>
          <a:p>
            <a:endParaRPr lang="zh-CN" altLang="en-US" dirty="0"/>
          </a:p>
        </p:txBody>
      </p:sp>
      <p:sp>
        <p:nvSpPr>
          <p:cNvPr id="70658" name="Rectangle 3"/>
          <p:cNvSpPr>
            <a:spLocks noGrp="1"/>
          </p:cNvSpPr>
          <p:nvPr>
            <p:ph idx="1"/>
          </p:nvPr>
        </p:nvSpPr>
        <p:spPr/>
        <p:txBody>
          <a:bodyPr wrap="square" lIns="91440" tIns="45720" rIns="91440" bIns="45720" anchor="t"/>
          <a:lstStyle/>
          <a:p>
            <a:pPr>
              <a:buNone/>
            </a:pPr>
            <a:r>
              <a:rPr lang="en-US" altLang="zh-CN" sz="3200" b="1" dirty="0"/>
              <a:t>    3</a:t>
            </a:r>
            <a:r>
              <a:rPr lang="zh-CN" altLang="en-US" sz="3200" b="1" dirty="0"/>
              <a:t>，所得税按年计算，按权责发生制确认收入和成本费用损失。</a:t>
            </a:r>
          </a:p>
          <a:p>
            <a:pPr>
              <a:buNone/>
            </a:pPr>
            <a:r>
              <a:rPr lang="zh-CN" altLang="en-US" sz="3200" b="1" dirty="0"/>
              <a:t>   符合企业所得税法的处理方法应该是：</a:t>
            </a:r>
            <a:r>
              <a:rPr lang="zh-CN" altLang="en-US" sz="3200" b="1" dirty="0">
                <a:solidFill>
                  <a:srgbClr val="FF0000"/>
                </a:solidFill>
              </a:rPr>
              <a:t>海南航空的这笔投资资产的计税基础不变，取得的对赌补偿，计营业外收入。</a:t>
            </a:r>
            <a:r>
              <a:rPr lang="zh-CN" altLang="en-US" sz="3200" b="1" dirty="0"/>
              <a:t>等将来这笔投资收回、转让时再按收益或损失处理。</a:t>
            </a:r>
            <a:br>
              <a:rPr lang="zh-CN" altLang="en-US" sz="3200" b="1" dirty="0"/>
            </a:br>
            <a:endParaRPr lang="zh-CN" altLang="en-US" sz="3200" b="1"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539750" y="333375"/>
            <a:ext cx="8001000" cy="1216025"/>
          </a:xfrm>
        </p:spPr>
        <p:txBody>
          <a:bodyPr vert="horz" wrap="square" lIns="91440" tIns="45720" rIns="91440" bIns="45720" anchor="b"/>
          <a:lstStyle/>
          <a:p>
            <a:r>
              <a:rPr lang="zh-CN" altLang="en-US" sz="1800" b="1" dirty="0"/>
              <a:t>案例：</a:t>
            </a:r>
            <a:r>
              <a:rPr lang="zh-CN" altLang="en-US" sz="1800" b="1" dirty="0">
                <a:solidFill>
                  <a:srgbClr val="FF0000"/>
                </a:solidFill>
              </a:rPr>
              <a:t> 一元回购四千万股股票</a:t>
            </a:r>
            <a:r>
              <a:rPr lang="zh-CN" altLang="en-US" sz="1800" b="1" dirty="0"/>
              <a:t/>
            </a:r>
            <a:br>
              <a:rPr lang="zh-CN" altLang="en-US" sz="1800" b="1" dirty="0"/>
            </a:br>
            <a:r>
              <a:rPr lang="zh-CN" altLang="en-US" sz="1800" b="1" dirty="0"/>
              <a:t>瑞康公司和大恒中国在</a:t>
            </a:r>
            <a:r>
              <a:rPr lang="en-US" altLang="zh-CN" sz="1800" b="1" dirty="0"/>
              <a:t>《</a:t>
            </a:r>
            <a:r>
              <a:rPr lang="zh-CN" altLang="en-US" sz="1800" b="1" dirty="0"/>
              <a:t>盈利补偿协议</a:t>
            </a:r>
            <a:r>
              <a:rPr lang="en-US" altLang="zh-CN" sz="1800" b="1" dirty="0"/>
              <a:t>》</a:t>
            </a:r>
            <a:r>
              <a:rPr lang="zh-CN" altLang="en-US" sz="1800" b="1" dirty="0"/>
              <a:t>中约定，如果</a:t>
            </a:r>
            <a:r>
              <a:rPr lang="en-US" altLang="zh-CN" sz="1800" b="1" dirty="0"/>
              <a:t>2013</a:t>
            </a:r>
            <a:r>
              <a:rPr lang="zh-CN" altLang="en-US" sz="1800" b="1" dirty="0"/>
              <a:t>年大恒南京</a:t>
            </a:r>
            <a:r>
              <a:rPr lang="en-US" altLang="zh-CN" sz="1800" b="1" dirty="0"/>
              <a:t>50%</a:t>
            </a:r>
            <a:r>
              <a:rPr lang="zh-CN" altLang="en-US" sz="1800" b="1" dirty="0"/>
              <a:t>股权的实际盈利数低于</a:t>
            </a:r>
            <a:r>
              <a:rPr lang="en-US" altLang="zh-CN" sz="1800" b="1" dirty="0"/>
              <a:t>4</a:t>
            </a:r>
            <a:r>
              <a:rPr lang="zh-CN" altLang="en-US" sz="1800" b="1" dirty="0"/>
              <a:t>亿元，大恒中国将按约定的计算方法向瑞康公司补偿股份，具体方式为瑞康公司以</a:t>
            </a:r>
            <a:r>
              <a:rPr lang="en-US" altLang="zh-CN" sz="1800" b="1" dirty="0"/>
              <a:t>1</a:t>
            </a:r>
            <a:r>
              <a:rPr lang="zh-CN" altLang="en-US" sz="1800" b="1" dirty="0"/>
              <a:t>元价格回购所补偿股份。</a:t>
            </a:r>
          </a:p>
        </p:txBody>
      </p:sp>
      <p:sp>
        <p:nvSpPr>
          <p:cNvPr id="83971" name="Rectangle 3"/>
          <p:cNvSpPr>
            <a:spLocks noGrp="1"/>
          </p:cNvSpPr>
          <p:nvPr>
            <p:ph idx="1"/>
          </p:nvPr>
        </p:nvSpPr>
        <p:spPr/>
        <p:txBody>
          <a:bodyPr vert="horz" wrap="square" lIns="91440" tIns="45720" rIns="91440" bIns="45720" anchor="t"/>
          <a:lstStyle/>
          <a:p>
            <a:endParaRPr lang="zh-CN" altLang="en-US" dirty="0"/>
          </a:p>
        </p:txBody>
      </p:sp>
      <p:sp>
        <p:nvSpPr>
          <p:cNvPr id="83972" name="Oval 4"/>
          <p:cNvSpPr/>
          <p:nvPr/>
        </p:nvSpPr>
        <p:spPr>
          <a:xfrm>
            <a:off x="1403350" y="3213100"/>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b="1" dirty="0">
                <a:solidFill>
                  <a:srgbClr val="FF0000"/>
                </a:solidFill>
                <a:latin typeface="Verdana" panose="020B0604030504040204" pitchFamily="34" charset="0"/>
              </a:rPr>
              <a:t>瑞康公司</a:t>
            </a:r>
          </a:p>
        </p:txBody>
      </p:sp>
      <p:sp>
        <p:nvSpPr>
          <p:cNvPr id="83973" name="Oval 5"/>
          <p:cNvSpPr/>
          <p:nvPr/>
        </p:nvSpPr>
        <p:spPr>
          <a:xfrm>
            <a:off x="4932363" y="3933825"/>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b="1" dirty="0">
                <a:solidFill>
                  <a:srgbClr val="FF0000"/>
                </a:solidFill>
                <a:latin typeface="Verdana" panose="020B0604030504040204" pitchFamily="34" charset="0"/>
              </a:rPr>
              <a:t>大恒南京</a:t>
            </a:r>
          </a:p>
        </p:txBody>
      </p:sp>
      <p:sp>
        <p:nvSpPr>
          <p:cNvPr id="83974" name="Rectangle 6"/>
          <p:cNvSpPr/>
          <p:nvPr/>
        </p:nvSpPr>
        <p:spPr>
          <a:xfrm>
            <a:off x="4932363" y="2060575"/>
            <a:ext cx="914400" cy="1130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FF0000"/>
                </a:solidFill>
                <a:latin typeface="Verdana" panose="020B0604030504040204" pitchFamily="34" charset="0"/>
              </a:rPr>
              <a:t>大恒中国</a:t>
            </a:r>
          </a:p>
        </p:txBody>
      </p:sp>
      <p:sp>
        <p:nvSpPr>
          <p:cNvPr id="83975" name="Line 7"/>
          <p:cNvSpPr/>
          <p:nvPr/>
        </p:nvSpPr>
        <p:spPr>
          <a:xfrm>
            <a:off x="2268538" y="4005263"/>
            <a:ext cx="2663825" cy="360362"/>
          </a:xfrm>
          <a:prstGeom prst="line">
            <a:avLst/>
          </a:prstGeom>
          <a:ln w="9525" cap="flat" cmpd="sng">
            <a:solidFill>
              <a:schemeClr val="tx1"/>
            </a:solidFill>
            <a:prstDash val="solid"/>
            <a:headEnd type="none" w="med" len="med"/>
            <a:tailEnd type="triangle" w="med" len="med"/>
          </a:ln>
        </p:spPr>
      </p:sp>
      <p:sp>
        <p:nvSpPr>
          <p:cNvPr id="83976" name="Line 8"/>
          <p:cNvSpPr/>
          <p:nvPr/>
        </p:nvSpPr>
        <p:spPr>
          <a:xfrm flipV="1">
            <a:off x="2124075" y="2636838"/>
            <a:ext cx="2735263" cy="647700"/>
          </a:xfrm>
          <a:prstGeom prst="line">
            <a:avLst/>
          </a:prstGeom>
          <a:ln w="9525" cap="flat" cmpd="sng">
            <a:solidFill>
              <a:schemeClr val="tx1"/>
            </a:solidFill>
            <a:prstDash val="solid"/>
            <a:headEnd type="none" w="med" len="med"/>
            <a:tailEnd type="triangle" w="med" len="med"/>
          </a:ln>
        </p:spPr>
      </p:sp>
      <p:sp>
        <p:nvSpPr>
          <p:cNvPr id="83977" name="Text Box 9"/>
          <p:cNvSpPr txBox="1"/>
          <p:nvPr/>
        </p:nvSpPr>
        <p:spPr>
          <a:xfrm>
            <a:off x="0" y="4508500"/>
            <a:ext cx="7550150" cy="1739900"/>
          </a:xfrm>
          <a:prstGeom prst="rect">
            <a:avLst/>
          </a:prstGeom>
          <a:noFill/>
          <a:ln w="9525">
            <a:noFill/>
          </a:ln>
        </p:spPr>
        <p:txBody>
          <a:bodyPr wrap="none">
            <a:spAutoFit/>
          </a:bodyPr>
          <a:lstStyle/>
          <a:p>
            <a:r>
              <a:rPr lang="en-US" altLang="zh-CN" b="1" dirty="0">
                <a:latin typeface="Verdana" panose="020B0604030504040204" pitchFamily="34" charset="0"/>
              </a:rPr>
              <a:t>2012</a:t>
            </a:r>
            <a:r>
              <a:rPr lang="zh-CN" altLang="en-US" b="1" dirty="0">
                <a:latin typeface="Verdana" panose="020B0604030504040204" pitchFamily="34" charset="0"/>
              </a:rPr>
              <a:t>年</a:t>
            </a:r>
            <a:r>
              <a:rPr lang="en-US" altLang="zh-CN" b="1" dirty="0">
                <a:latin typeface="Verdana" panose="020B0604030504040204" pitchFamily="34" charset="0"/>
              </a:rPr>
              <a:t>9</a:t>
            </a:r>
            <a:r>
              <a:rPr lang="zh-CN" altLang="en-US" b="1" dirty="0">
                <a:latin typeface="Verdana" panose="020B0604030504040204" pitchFamily="34" charset="0"/>
              </a:rPr>
              <a:t>月，瑞康公司（</a:t>
            </a:r>
            <a:r>
              <a:rPr lang="en-US" altLang="zh-CN" b="1" dirty="0">
                <a:latin typeface="Verdana" panose="020B0604030504040204" pitchFamily="34" charset="0"/>
              </a:rPr>
              <a:t>A</a:t>
            </a:r>
            <a:r>
              <a:rPr lang="zh-CN" altLang="en-US" b="1" dirty="0">
                <a:latin typeface="Verdana" panose="020B0604030504040204" pitchFamily="34" charset="0"/>
              </a:rPr>
              <a:t>股上市公司）</a:t>
            </a:r>
          </a:p>
          <a:p>
            <a:r>
              <a:rPr lang="zh-CN" altLang="en-US" b="1" dirty="0">
                <a:latin typeface="Verdana" panose="020B0604030504040204" pitchFamily="34" charset="0"/>
              </a:rPr>
              <a:t>向大恒中国发行</a:t>
            </a:r>
            <a:r>
              <a:rPr lang="en-US" altLang="zh-CN" b="1" dirty="0">
                <a:latin typeface="Verdana" panose="020B0604030504040204" pitchFamily="34" charset="0"/>
              </a:rPr>
              <a:t>A</a:t>
            </a:r>
            <a:r>
              <a:rPr lang="zh-CN" altLang="en-US" b="1" dirty="0">
                <a:latin typeface="Verdana" panose="020B0604030504040204" pitchFamily="34" charset="0"/>
              </a:rPr>
              <a:t>股股票，</a:t>
            </a:r>
            <a:r>
              <a:rPr lang="zh-CN" altLang="en-US" b="1" dirty="0">
                <a:solidFill>
                  <a:srgbClr val="FF0000"/>
                </a:solidFill>
                <a:latin typeface="Verdana" panose="020B0604030504040204" pitchFamily="34" charset="0"/>
              </a:rPr>
              <a:t>收购其持有的大恒南京</a:t>
            </a:r>
          </a:p>
          <a:p>
            <a:r>
              <a:rPr lang="en-US" altLang="zh-CN" b="1" dirty="0">
                <a:solidFill>
                  <a:srgbClr val="FF0000"/>
                </a:solidFill>
                <a:latin typeface="Verdana" panose="020B0604030504040204" pitchFamily="34" charset="0"/>
              </a:rPr>
              <a:t>50%</a:t>
            </a:r>
            <a:r>
              <a:rPr lang="zh-CN" altLang="en-US" b="1" dirty="0">
                <a:solidFill>
                  <a:srgbClr val="FF0000"/>
                </a:solidFill>
                <a:latin typeface="Verdana" panose="020B0604030504040204" pitchFamily="34" charset="0"/>
              </a:rPr>
              <a:t>的股权。（</a:t>
            </a:r>
            <a:r>
              <a:rPr lang="zh-CN" altLang="en-US" b="1" dirty="0">
                <a:latin typeface="Verdana" panose="020B0604030504040204" pitchFamily="34" charset="0"/>
              </a:rPr>
              <a:t>净资产）</a:t>
            </a:r>
            <a:r>
              <a:rPr lang="zh-CN" altLang="en-US" b="1" dirty="0">
                <a:solidFill>
                  <a:srgbClr val="0000FF"/>
                </a:solidFill>
                <a:latin typeface="Verdana" panose="020B0604030504040204" pitchFamily="34" charset="0"/>
              </a:rPr>
              <a:t>账面价值为</a:t>
            </a:r>
            <a:r>
              <a:rPr lang="en-US" altLang="zh-CN" b="1" dirty="0">
                <a:solidFill>
                  <a:srgbClr val="0000FF"/>
                </a:solidFill>
                <a:latin typeface="Verdana" panose="020B0604030504040204" pitchFamily="34" charset="0"/>
              </a:rPr>
              <a:t>24</a:t>
            </a:r>
            <a:r>
              <a:rPr lang="zh-CN" altLang="en-US" b="1" dirty="0">
                <a:solidFill>
                  <a:srgbClr val="0000FF"/>
                </a:solidFill>
                <a:latin typeface="Verdana" panose="020B0604030504040204" pitchFamily="34" charset="0"/>
              </a:rPr>
              <a:t>亿元，</a:t>
            </a:r>
          </a:p>
          <a:p>
            <a:r>
              <a:rPr lang="zh-CN" altLang="en-US" b="1" dirty="0">
                <a:solidFill>
                  <a:srgbClr val="0000FF"/>
                </a:solidFill>
                <a:latin typeface="Verdana" panose="020B0604030504040204" pitchFamily="34" charset="0"/>
              </a:rPr>
              <a:t>评估值为</a:t>
            </a:r>
            <a:r>
              <a:rPr lang="en-US" altLang="zh-CN" b="1" dirty="0">
                <a:solidFill>
                  <a:srgbClr val="0000FF"/>
                </a:solidFill>
                <a:latin typeface="Verdana" panose="020B0604030504040204" pitchFamily="34" charset="0"/>
              </a:rPr>
              <a:t>30</a:t>
            </a:r>
            <a:r>
              <a:rPr lang="zh-CN" altLang="en-US" b="1" dirty="0">
                <a:solidFill>
                  <a:srgbClr val="0000FF"/>
                </a:solidFill>
                <a:latin typeface="Verdana" panose="020B0604030504040204" pitchFamily="34" charset="0"/>
              </a:rPr>
              <a:t>亿元，评估增值</a:t>
            </a:r>
            <a:r>
              <a:rPr lang="en-US" altLang="zh-CN" b="1" dirty="0">
                <a:solidFill>
                  <a:srgbClr val="0000FF"/>
                </a:solidFill>
                <a:latin typeface="Verdana" panose="020B0604030504040204" pitchFamily="34" charset="0"/>
              </a:rPr>
              <a:t>25%</a:t>
            </a:r>
            <a:r>
              <a:rPr lang="zh-CN" altLang="en-US" b="1" dirty="0">
                <a:solidFill>
                  <a:srgbClr val="0000FF"/>
                </a:solidFill>
                <a:latin typeface="Verdana" panose="020B0604030504040204" pitchFamily="34" charset="0"/>
              </a:rPr>
              <a:t>。</a:t>
            </a:r>
            <a:r>
              <a:rPr lang="zh-CN" altLang="en-US" b="1" dirty="0">
                <a:latin typeface="Verdana" panose="020B0604030504040204" pitchFamily="34" charset="0"/>
              </a:rPr>
              <a:t>瑞康公司以每股</a:t>
            </a:r>
          </a:p>
          <a:p>
            <a:r>
              <a:rPr lang="en-US" altLang="zh-CN" b="1" dirty="0">
                <a:latin typeface="Verdana" panose="020B0604030504040204" pitchFamily="34" charset="0"/>
              </a:rPr>
              <a:t>10</a:t>
            </a:r>
            <a:r>
              <a:rPr lang="zh-CN" altLang="en-US" b="1" dirty="0">
                <a:latin typeface="Verdana" panose="020B0604030504040204" pitchFamily="34" charset="0"/>
              </a:rPr>
              <a:t>元的价格，向大恒中国定向增发</a:t>
            </a:r>
            <a:r>
              <a:rPr lang="en-US" altLang="zh-CN" b="1" dirty="0">
                <a:latin typeface="Verdana" panose="020B0604030504040204" pitchFamily="34" charset="0"/>
              </a:rPr>
              <a:t>3</a:t>
            </a:r>
            <a:r>
              <a:rPr lang="zh-CN" altLang="en-US" b="1" dirty="0">
                <a:latin typeface="Verdana" panose="020B0604030504040204" pitchFamily="34" charset="0"/>
              </a:rPr>
              <a:t>亿股普通股股票</a:t>
            </a:r>
            <a:r>
              <a:rPr lang="en-US" altLang="zh-CN" b="1" dirty="0">
                <a:latin typeface="Verdana" panose="020B0604030504040204" pitchFamily="34" charset="0"/>
              </a:rPr>
              <a:t>(</a:t>
            </a:r>
            <a:r>
              <a:rPr lang="zh-CN" altLang="en-US" b="1" dirty="0">
                <a:latin typeface="Verdana" panose="020B0604030504040204" pitchFamily="34" charset="0"/>
              </a:rPr>
              <a:t>每股面值</a:t>
            </a:r>
            <a:r>
              <a:rPr lang="en-US" altLang="zh-CN" b="1" dirty="0">
                <a:latin typeface="Verdana" panose="020B0604030504040204" pitchFamily="34" charset="0"/>
              </a:rPr>
              <a:t>1</a:t>
            </a:r>
            <a:r>
              <a:rPr lang="zh-CN" altLang="en-US" b="1" dirty="0">
                <a:latin typeface="Verdana" panose="020B0604030504040204" pitchFamily="34" charset="0"/>
              </a:rPr>
              <a:t>元</a:t>
            </a:r>
            <a:r>
              <a:rPr lang="en-US" altLang="zh-CN" b="1" dirty="0">
                <a:latin typeface="Verdana" panose="020B0604030504040204" pitchFamily="34" charset="0"/>
              </a:rPr>
              <a:t>)</a:t>
            </a:r>
          </a:p>
          <a:p>
            <a:r>
              <a:rPr lang="zh-CN" altLang="en-US" b="1" dirty="0">
                <a:latin typeface="Verdana" panose="020B0604030504040204" pitchFamily="34" charset="0"/>
              </a:rPr>
              <a:t>作为购买上述资产的对价。之后，大恒南京将成为瑞康公司的控股子公司</a:t>
            </a:r>
          </a:p>
        </p:txBody>
      </p:sp>
      <p:sp>
        <p:nvSpPr>
          <p:cNvPr id="83978" name="Line 10"/>
          <p:cNvSpPr/>
          <p:nvPr/>
        </p:nvSpPr>
        <p:spPr>
          <a:xfrm>
            <a:off x="5364163" y="3284538"/>
            <a:ext cx="0" cy="649287"/>
          </a:xfrm>
          <a:prstGeom prst="line">
            <a:avLst/>
          </a:prstGeom>
          <a:ln w="9525" cap="flat" cmpd="sng">
            <a:solidFill>
              <a:schemeClr val="tx1"/>
            </a:solidFill>
            <a:prstDash val="solid"/>
            <a:headEnd type="none" w="med" len="med"/>
            <a:tailEnd type="triangle" w="med" len="med"/>
          </a:ln>
        </p:spPr>
      </p:sp>
      <p:sp>
        <p:nvSpPr>
          <p:cNvPr id="83979" name="Text Box 11"/>
          <p:cNvSpPr txBox="1"/>
          <p:nvPr/>
        </p:nvSpPr>
        <p:spPr>
          <a:xfrm>
            <a:off x="5870575" y="3573463"/>
            <a:ext cx="3176588" cy="2347912"/>
          </a:xfrm>
          <a:prstGeom prst="rect">
            <a:avLst/>
          </a:prstGeom>
          <a:noFill/>
          <a:ln w="9525">
            <a:noFill/>
          </a:ln>
        </p:spPr>
        <p:txBody>
          <a:bodyPr wrap="none">
            <a:spAutoFit/>
          </a:bodyPr>
          <a:lstStyle/>
          <a:p>
            <a:pPr eaLnBrk="0" hangingPunct="0">
              <a:spcBef>
                <a:spcPct val="20000"/>
              </a:spcBef>
              <a:buClr>
                <a:schemeClr val="accent2"/>
              </a:buClr>
              <a:buFont typeface="Wingdings" panose="05000000000000000000" pitchFamily="2" charset="2"/>
              <a:buNone/>
            </a:pPr>
            <a:r>
              <a:rPr lang="en-US" altLang="zh-CN" b="1" dirty="0">
                <a:latin typeface="Verdana" panose="020B0604030504040204" pitchFamily="34" charset="0"/>
              </a:rPr>
              <a:t>2013</a:t>
            </a:r>
            <a:r>
              <a:rPr lang="zh-CN" altLang="en-US" b="1" dirty="0">
                <a:latin typeface="Verdana" panose="020B0604030504040204" pitchFamily="34" charset="0"/>
              </a:rPr>
              <a:t>年大恒南京</a:t>
            </a:r>
            <a:r>
              <a:rPr lang="en-US" altLang="zh-CN" b="1" dirty="0">
                <a:latin typeface="Verdana" panose="020B0604030504040204" pitchFamily="34" charset="0"/>
              </a:rPr>
              <a:t>50%</a:t>
            </a:r>
            <a:r>
              <a:rPr lang="zh-CN" altLang="en-US" b="1" dirty="0">
                <a:latin typeface="Verdana" panose="020B0604030504040204" pitchFamily="34" charset="0"/>
              </a:rPr>
              <a:t>股权</a:t>
            </a:r>
          </a:p>
          <a:p>
            <a:pPr eaLnBrk="0" hangingPunct="0">
              <a:spcBef>
                <a:spcPct val="20000"/>
              </a:spcBef>
              <a:buClr>
                <a:schemeClr val="accent2"/>
              </a:buClr>
              <a:buFont typeface="Wingdings" panose="05000000000000000000" pitchFamily="2" charset="2"/>
              <a:buNone/>
            </a:pPr>
            <a:r>
              <a:rPr lang="zh-CN" altLang="en-US" b="1" dirty="0">
                <a:solidFill>
                  <a:srgbClr val="FF0000"/>
                </a:solidFill>
                <a:latin typeface="Verdana" panose="020B0604030504040204" pitchFamily="34" charset="0"/>
              </a:rPr>
              <a:t>最终实现净利润</a:t>
            </a:r>
            <a:r>
              <a:rPr lang="en-US" altLang="zh-CN" b="1" dirty="0">
                <a:solidFill>
                  <a:srgbClr val="FF0000"/>
                </a:solidFill>
                <a:latin typeface="Verdana" panose="020B0604030504040204" pitchFamily="34" charset="0"/>
              </a:rPr>
              <a:t>2.8</a:t>
            </a:r>
            <a:r>
              <a:rPr lang="zh-CN" altLang="en-US" b="1" dirty="0">
                <a:solidFill>
                  <a:srgbClr val="FF0000"/>
                </a:solidFill>
                <a:latin typeface="Verdana" panose="020B0604030504040204" pitchFamily="34" charset="0"/>
              </a:rPr>
              <a:t>亿元，</a:t>
            </a:r>
          </a:p>
          <a:p>
            <a:pPr eaLnBrk="0" hangingPunct="0">
              <a:spcBef>
                <a:spcPct val="20000"/>
              </a:spcBef>
              <a:buClr>
                <a:schemeClr val="accent2"/>
              </a:buClr>
              <a:buFont typeface="Wingdings" panose="05000000000000000000" pitchFamily="2" charset="2"/>
              <a:buNone/>
            </a:pPr>
            <a:r>
              <a:rPr lang="zh-CN" altLang="en-US" b="1" dirty="0">
                <a:solidFill>
                  <a:srgbClr val="FF0000"/>
                </a:solidFill>
                <a:latin typeface="Verdana" panose="020B0604030504040204" pitchFamily="34" charset="0"/>
              </a:rPr>
              <a:t>低于盈利预测水平</a:t>
            </a:r>
            <a:r>
              <a:rPr lang="en-US" altLang="zh-CN" b="1" dirty="0">
                <a:solidFill>
                  <a:srgbClr val="FF0000"/>
                </a:solidFill>
                <a:latin typeface="Verdana" panose="020B0604030504040204" pitchFamily="34" charset="0"/>
              </a:rPr>
              <a:t>1.2</a:t>
            </a:r>
            <a:r>
              <a:rPr lang="zh-CN" altLang="en-US" b="1" dirty="0">
                <a:solidFill>
                  <a:srgbClr val="FF0000"/>
                </a:solidFill>
                <a:latin typeface="Verdana" panose="020B0604030504040204" pitchFamily="34" charset="0"/>
              </a:rPr>
              <a:t>亿元</a:t>
            </a:r>
            <a:r>
              <a:rPr lang="zh-CN" altLang="en-US" b="1" dirty="0">
                <a:latin typeface="Verdana" panose="020B0604030504040204" pitchFamily="34" charset="0"/>
              </a:rPr>
              <a:t>。</a:t>
            </a:r>
          </a:p>
          <a:p>
            <a:pPr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rPr>
              <a:t>根据</a:t>
            </a:r>
            <a:r>
              <a:rPr lang="en-US" altLang="zh-CN" b="1" dirty="0">
                <a:latin typeface="Verdana" panose="020B0604030504040204" pitchFamily="34" charset="0"/>
              </a:rPr>
              <a:t>《</a:t>
            </a:r>
            <a:r>
              <a:rPr lang="zh-CN" altLang="en-US" b="1" dirty="0">
                <a:latin typeface="Verdana" panose="020B0604030504040204" pitchFamily="34" charset="0"/>
              </a:rPr>
              <a:t>盈利补偿协议</a:t>
            </a:r>
            <a:r>
              <a:rPr lang="en-US" altLang="zh-CN" b="1" dirty="0">
                <a:latin typeface="Verdana" panose="020B0604030504040204" pitchFamily="34" charset="0"/>
              </a:rPr>
              <a:t>》</a:t>
            </a:r>
            <a:r>
              <a:rPr lang="zh-CN" altLang="en-US" b="1" dirty="0">
                <a:latin typeface="Verdana" panose="020B0604030504040204" pitchFamily="34" charset="0"/>
              </a:rPr>
              <a:t>，瑞康</a:t>
            </a:r>
          </a:p>
          <a:p>
            <a:pPr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rPr>
              <a:t>公司将以</a:t>
            </a:r>
            <a:r>
              <a:rPr lang="en-US" altLang="zh-CN" b="1" dirty="0">
                <a:latin typeface="Verdana" panose="020B0604030504040204" pitchFamily="34" charset="0"/>
              </a:rPr>
              <a:t>1</a:t>
            </a:r>
            <a:r>
              <a:rPr lang="zh-CN" altLang="en-US" b="1" dirty="0">
                <a:latin typeface="Verdana" panose="020B0604030504040204" pitchFamily="34" charset="0"/>
              </a:rPr>
              <a:t>元价格向大恒中国</a:t>
            </a:r>
          </a:p>
          <a:p>
            <a:pPr eaLnBrk="0" hangingPunct="0">
              <a:spcBef>
                <a:spcPct val="20000"/>
              </a:spcBef>
              <a:buClr>
                <a:schemeClr val="accent2"/>
              </a:buClr>
              <a:buFont typeface="Wingdings" panose="05000000000000000000" pitchFamily="2" charset="2"/>
              <a:buNone/>
            </a:pPr>
            <a:r>
              <a:rPr lang="zh-CN" altLang="en-US" b="1" dirty="0">
                <a:latin typeface="Verdana" panose="020B0604030504040204" pitchFamily="34" charset="0"/>
              </a:rPr>
              <a:t>回购</a:t>
            </a:r>
            <a:r>
              <a:rPr lang="en-US" altLang="zh-CN" b="1" dirty="0">
                <a:latin typeface="Verdana" panose="020B0604030504040204" pitchFamily="34" charset="0"/>
              </a:rPr>
              <a:t>4000</a:t>
            </a:r>
            <a:r>
              <a:rPr lang="zh-CN" altLang="en-US" b="1" dirty="0">
                <a:latin typeface="Verdana" panose="020B0604030504040204" pitchFamily="34" charset="0"/>
              </a:rPr>
              <a:t>万股股票。</a:t>
            </a:r>
          </a:p>
          <a:p>
            <a:pPr eaLnBrk="0" hangingPunct="0">
              <a:spcBef>
                <a:spcPct val="20000"/>
              </a:spcBef>
              <a:buClr>
                <a:schemeClr val="accent2"/>
              </a:buClr>
              <a:buFont typeface="Wingdings" panose="05000000000000000000" pitchFamily="2" charset="2"/>
              <a:buNone/>
            </a:pPr>
            <a:endParaRPr lang="zh-CN" altLang="en-US" dirty="0">
              <a:latin typeface="Verdana" panose="020B0604030504040204" pitchFamily="34" charset="0"/>
            </a:endParaRPr>
          </a:p>
        </p:txBody>
      </p:sp>
      <p:sp>
        <p:nvSpPr>
          <p:cNvPr id="83980" name="Text Box 13"/>
          <p:cNvSpPr txBox="1"/>
          <p:nvPr/>
        </p:nvSpPr>
        <p:spPr>
          <a:xfrm>
            <a:off x="3184525" y="3732213"/>
            <a:ext cx="722313" cy="366712"/>
          </a:xfrm>
          <a:prstGeom prst="rect">
            <a:avLst/>
          </a:prstGeom>
          <a:noFill/>
          <a:ln w="9525">
            <a:noFill/>
          </a:ln>
        </p:spPr>
        <p:txBody>
          <a:bodyPr wrap="none">
            <a:spAutoFit/>
          </a:bodyPr>
          <a:lstStyle/>
          <a:p>
            <a:r>
              <a:rPr lang="en-US" altLang="zh-CN" dirty="0">
                <a:latin typeface="Verdana" panose="020B0604030504040204" pitchFamily="34" charset="0"/>
              </a:rPr>
              <a:t>50%</a:t>
            </a:r>
          </a:p>
        </p:txBody>
      </p:sp>
      <p:sp>
        <p:nvSpPr>
          <p:cNvPr id="83981" name="Text Box 14"/>
          <p:cNvSpPr txBox="1"/>
          <p:nvPr/>
        </p:nvSpPr>
        <p:spPr>
          <a:xfrm>
            <a:off x="2195513" y="2420938"/>
            <a:ext cx="1993900" cy="366712"/>
          </a:xfrm>
          <a:prstGeom prst="rect">
            <a:avLst/>
          </a:prstGeom>
          <a:noFill/>
          <a:ln w="9525">
            <a:noFill/>
          </a:ln>
        </p:spPr>
        <p:txBody>
          <a:bodyPr wrap="none">
            <a:spAutoFit/>
          </a:bodyPr>
          <a:lstStyle/>
          <a:p>
            <a:r>
              <a:rPr lang="en-US" altLang="zh-CN" dirty="0">
                <a:latin typeface="Verdana" panose="020B0604030504040204" pitchFamily="34" charset="0"/>
              </a:rPr>
              <a:t>3</a:t>
            </a:r>
            <a:r>
              <a:rPr lang="zh-CN" altLang="en-US" dirty="0">
                <a:latin typeface="Verdana" panose="020B0604030504040204" pitchFamily="34" charset="0"/>
              </a:rPr>
              <a:t>亿股，每股</a:t>
            </a:r>
            <a:r>
              <a:rPr lang="en-US" altLang="zh-CN" dirty="0">
                <a:latin typeface="Verdana" panose="020B0604030504040204" pitchFamily="34" charset="0"/>
              </a:rPr>
              <a:t>10</a:t>
            </a:r>
            <a:r>
              <a:rPr lang="zh-CN" altLang="en-US" dirty="0">
                <a:latin typeface="Verdana" panose="020B0604030504040204" pitchFamily="34" charset="0"/>
              </a:rPr>
              <a:t>元</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vert="horz" wrap="square" lIns="91440" tIns="45720" rIns="91440" bIns="45720" anchor="b"/>
          <a:lstStyle/>
          <a:p>
            <a:endParaRPr lang="zh-CN" altLang="en-US" dirty="0"/>
          </a:p>
        </p:txBody>
      </p:sp>
      <p:sp>
        <p:nvSpPr>
          <p:cNvPr id="84995" name="Rectangle 3"/>
          <p:cNvSpPr>
            <a:spLocks noGrp="1"/>
          </p:cNvSpPr>
          <p:nvPr>
            <p:ph idx="1"/>
          </p:nvPr>
        </p:nvSpPr>
        <p:spPr/>
        <p:txBody>
          <a:bodyPr vert="horz" wrap="square" lIns="91440" tIns="45720" rIns="91440" bIns="45720" anchor="t"/>
          <a:lstStyle/>
          <a:p>
            <a:pPr>
              <a:buNone/>
            </a:pPr>
            <a:r>
              <a:rPr lang="zh-CN" altLang="en-US" b="1" dirty="0"/>
              <a:t>由于瑞康公司向大恒中国发行</a:t>
            </a:r>
            <a:r>
              <a:rPr lang="en-US" altLang="zh-CN" b="1" dirty="0"/>
              <a:t>A</a:t>
            </a:r>
            <a:r>
              <a:rPr lang="zh-CN" altLang="en-US" b="1" dirty="0"/>
              <a:t>股股票，</a:t>
            </a:r>
            <a:r>
              <a:rPr lang="zh-CN" altLang="en-US" b="1" dirty="0">
                <a:solidFill>
                  <a:srgbClr val="FF0000"/>
                </a:solidFill>
              </a:rPr>
              <a:t>收购其持有的大恒南京</a:t>
            </a:r>
            <a:r>
              <a:rPr lang="en-US" altLang="zh-CN" b="1" dirty="0">
                <a:solidFill>
                  <a:srgbClr val="FF0000"/>
                </a:solidFill>
              </a:rPr>
              <a:t>50%</a:t>
            </a:r>
            <a:r>
              <a:rPr lang="zh-CN" altLang="en-US" b="1" dirty="0">
                <a:solidFill>
                  <a:srgbClr val="FF0000"/>
                </a:solidFill>
              </a:rPr>
              <a:t>的股权。达不到</a:t>
            </a:r>
            <a:r>
              <a:rPr lang="en-US" altLang="zh-CN" b="1" dirty="0">
                <a:solidFill>
                  <a:srgbClr val="FF0000"/>
                </a:solidFill>
              </a:rPr>
              <a:t>75%</a:t>
            </a:r>
            <a:r>
              <a:rPr lang="zh-CN" altLang="en-US" b="1" dirty="0">
                <a:solidFill>
                  <a:srgbClr val="FF0000"/>
                </a:solidFill>
              </a:rPr>
              <a:t>的比例，只能一般性税务处理，</a:t>
            </a:r>
          </a:p>
          <a:p>
            <a:pPr>
              <a:buNone/>
            </a:pPr>
            <a:r>
              <a:rPr lang="zh-CN" altLang="en-US" b="1" dirty="0"/>
              <a:t>转让方</a:t>
            </a:r>
            <a:r>
              <a:rPr lang="zh-CN" altLang="en-US" b="1" dirty="0">
                <a:solidFill>
                  <a:srgbClr val="0000FF"/>
                </a:solidFill>
              </a:rPr>
              <a:t>大恒中国</a:t>
            </a:r>
            <a:r>
              <a:rPr lang="zh-CN" altLang="en-US" b="1" dirty="0">
                <a:solidFill>
                  <a:srgbClr val="FF0000"/>
                </a:solidFill>
              </a:rPr>
              <a:t>立即交税</a:t>
            </a:r>
          </a:p>
          <a:p>
            <a:pPr>
              <a:buNone/>
            </a:pPr>
            <a:r>
              <a:rPr lang="en-US" altLang="zh-CN" b="1" dirty="0">
                <a:solidFill>
                  <a:srgbClr val="FF0000"/>
                </a:solidFill>
              </a:rPr>
              <a:t>30-24=6</a:t>
            </a:r>
            <a:r>
              <a:rPr lang="zh-CN" altLang="en-US" b="1" dirty="0">
                <a:solidFill>
                  <a:srgbClr val="FF0000"/>
                </a:solidFill>
              </a:rPr>
              <a:t>亿</a:t>
            </a:r>
            <a:r>
              <a:rPr lang="en-US" altLang="zh-CN" sz="2800" b="1" dirty="0">
                <a:solidFill>
                  <a:srgbClr val="0000FF"/>
                </a:solidFill>
              </a:rPr>
              <a:t>×25%=1.5</a:t>
            </a:r>
            <a:r>
              <a:rPr lang="zh-CN" altLang="en-US" sz="2800" b="1" dirty="0">
                <a:solidFill>
                  <a:srgbClr val="0000FF"/>
                </a:solidFill>
              </a:rPr>
              <a:t>亿</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25603" name="Rectangle 3"/>
          <p:cNvSpPr>
            <a:spLocks noGrp="1"/>
          </p:cNvSpPr>
          <p:nvPr>
            <p:ph idx="1"/>
          </p:nvPr>
        </p:nvSpPr>
        <p:spPr/>
        <p:txBody>
          <a:bodyPr vert="horz" wrap="square" lIns="0" tIns="0" rIns="0" bIns="0" anchor="t"/>
          <a:lstStyle/>
          <a:p>
            <a:endParaRPr lang="zh-CN" altLang="en-US" dirty="0">
              <a:ea typeface="宋体" panose="02010600030101010101" pitchFamily="2" charset="-122"/>
            </a:endParaRPr>
          </a:p>
        </p:txBody>
      </p:sp>
      <p:pic>
        <p:nvPicPr>
          <p:cNvPr id="25604" name="Picture 4" descr="001n30Z1gy6GJjgS0Nh1f"/>
          <p:cNvPicPr>
            <a:picLocks noChangeAspect="1"/>
          </p:cNvPicPr>
          <p:nvPr/>
        </p:nvPicPr>
        <p:blipFill>
          <a:blip r:embed="rId2"/>
          <a:stretch>
            <a:fillRect/>
          </a:stretch>
        </p:blipFill>
        <p:spPr>
          <a:xfrm>
            <a:off x="2747963" y="2152650"/>
            <a:ext cx="3648075" cy="2552700"/>
          </a:xfrm>
          <a:prstGeom prst="rect">
            <a:avLst/>
          </a:prstGeom>
          <a:noFill/>
          <a:ln w="9525">
            <a:noFill/>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vert="horz" wrap="square" lIns="91440" tIns="45720" rIns="91440" bIns="45720" anchor="b"/>
          <a:lstStyle/>
          <a:p>
            <a:endParaRPr lang="zh-CN" altLang="en-US" dirty="0"/>
          </a:p>
        </p:txBody>
      </p:sp>
      <p:sp>
        <p:nvSpPr>
          <p:cNvPr id="86019" name="Rectangle 3"/>
          <p:cNvSpPr>
            <a:spLocks noGrp="1"/>
          </p:cNvSpPr>
          <p:nvPr>
            <p:ph idx="1"/>
          </p:nvPr>
        </p:nvSpPr>
        <p:spPr/>
        <p:txBody>
          <a:bodyPr vert="horz" wrap="square" lIns="91440" tIns="45720" rIns="91440" bIns="45720" anchor="t"/>
          <a:lstStyle/>
          <a:p>
            <a:pPr>
              <a:lnSpc>
                <a:spcPct val="80000"/>
              </a:lnSpc>
              <a:buNone/>
            </a:pPr>
            <a:r>
              <a:rPr lang="zh-CN" altLang="en-US" sz="1900" b="1" dirty="0"/>
              <a:t>      </a:t>
            </a:r>
            <a:r>
              <a:rPr lang="zh-CN" altLang="en-US" sz="2700" b="1" dirty="0"/>
              <a:t>上述案例中，</a:t>
            </a:r>
            <a:r>
              <a:rPr lang="en-US" altLang="zh-CN" sz="2700" b="1" dirty="0"/>
              <a:t>2013</a:t>
            </a:r>
            <a:r>
              <a:rPr lang="zh-CN" altLang="en-US" sz="2700" b="1" dirty="0"/>
              <a:t>年大恒南京实际盈利水平低于预测数，表明大恒南京</a:t>
            </a:r>
            <a:r>
              <a:rPr lang="en-US" altLang="zh-CN" sz="2700" b="1" dirty="0"/>
              <a:t>50%</a:t>
            </a:r>
            <a:r>
              <a:rPr lang="zh-CN" altLang="en-US" sz="2700" b="1" dirty="0"/>
              <a:t>股权的价值低于瑞康公司</a:t>
            </a:r>
            <a:r>
              <a:rPr lang="en-US" altLang="zh-CN" sz="2700" b="1" dirty="0"/>
              <a:t>3</a:t>
            </a:r>
            <a:r>
              <a:rPr lang="zh-CN" altLang="en-US" sz="2700" b="1" dirty="0"/>
              <a:t>亿股股票（每股</a:t>
            </a:r>
            <a:r>
              <a:rPr lang="en-US" altLang="zh-CN" sz="2700" b="1" dirty="0"/>
              <a:t>10</a:t>
            </a:r>
            <a:r>
              <a:rPr lang="zh-CN" altLang="en-US" sz="2700" b="1" dirty="0"/>
              <a:t>元）的价值。</a:t>
            </a:r>
          </a:p>
          <a:p>
            <a:pPr>
              <a:lnSpc>
                <a:spcPct val="80000"/>
              </a:lnSpc>
              <a:buNone/>
            </a:pPr>
            <a:endParaRPr lang="zh-CN" altLang="en-US" sz="2700" b="1" dirty="0"/>
          </a:p>
          <a:p>
            <a:pPr>
              <a:lnSpc>
                <a:spcPct val="80000"/>
              </a:lnSpc>
              <a:buNone/>
            </a:pPr>
            <a:r>
              <a:rPr lang="zh-CN" altLang="en-US" sz="2700" b="1" dirty="0"/>
              <a:t>    为补偿瑞康公司，调低所支付的初始对价，瑞康公司</a:t>
            </a:r>
            <a:r>
              <a:rPr lang="zh-CN" altLang="en-US" sz="2700" b="1" dirty="0">
                <a:solidFill>
                  <a:srgbClr val="0000FF"/>
                </a:solidFill>
              </a:rPr>
              <a:t>以</a:t>
            </a:r>
            <a:r>
              <a:rPr lang="en-US" altLang="zh-CN" sz="2700" b="1" dirty="0">
                <a:solidFill>
                  <a:srgbClr val="0000FF"/>
                </a:solidFill>
              </a:rPr>
              <a:t>1</a:t>
            </a:r>
            <a:r>
              <a:rPr lang="zh-CN" altLang="en-US" sz="2700" b="1" dirty="0">
                <a:solidFill>
                  <a:srgbClr val="0000FF"/>
                </a:solidFill>
              </a:rPr>
              <a:t>元价格回购大恒中国</a:t>
            </a:r>
            <a:r>
              <a:rPr lang="en-US" altLang="zh-CN" sz="2700" b="1" dirty="0">
                <a:solidFill>
                  <a:srgbClr val="0000FF"/>
                </a:solidFill>
              </a:rPr>
              <a:t>4000</a:t>
            </a:r>
            <a:r>
              <a:rPr lang="zh-CN" altLang="en-US" sz="2700" b="1" dirty="0">
                <a:solidFill>
                  <a:srgbClr val="0000FF"/>
                </a:solidFill>
              </a:rPr>
              <a:t>万股股票</a:t>
            </a:r>
            <a:r>
              <a:rPr lang="zh-CN" altLang="en-US" sz="2700" b="1" dirty="0"/>
              <a:t>（每股</a:t>
            </a:r>
            <a:r>
              <a:rPr lang="en-US" altLang="zh-CN" sz="2700" b="1" dirty="0"/>
              <a:t>10</a:t>
            </a:r>
            <a:r>
              <a:rPr lang="zh-CN" altLang="en-US" sz="2700" b="1" dirty="0"/>
              <a:t>元）后注销，</a:t>
            </a:r>
          </a:p>
          <a:p>
            <a:pPr>
              <a:lnSpc>
                <a:spcPct val="80000"/>
              </a:lnSpc>
              <a:buNone/>
            </a:pPr>
            <a:r>
              <a:rPr lang="zh-CN" altLang="en-US" sz="2700" b="1" dirty="0">
                <a:solidFill>
                  <a:srgbClr val="FF0000"/>
                </a:solidFill>
              </a:rPr>
              <a:t>    如此相当于期初只发行</a:t>
            </a:r>
            <a:r>
              <a:rPr lang="en-US" altLang="zh-CN" sz="2700" b="1" dirty="0">
                <a:solidFill>
                  <a:srgbClr val="FF0000"/>
                </a:solidFill>
              </a:rPr>
              <a:t>2.6</a:t>
            </a:r>
            <a:r>
              <a:rPr lang="zh-CN" altLang="en-US" sz="2700" b="1" dirty="0">
                <a:solidFill>
                  <a:srgbClr val="FF0000"/>
                </a:solidFill>
              </a:rPr>
              <a:t>亿股股票换取大恒南京</a:t>
            </a:r>
            <a:r>
              <a:rPr lang="en-US" altLang="zh-CN" sz="2700" b="1" dirty="0">
                <a:solidFill>
                  <a:srgbClr val="FF0000"/>
                </a:solidFill>
              </a:rPr>
              <a:t>50%</a:t>
            </a:r>
            <a:r>
              <a:rPr lang="zh-CN" altLang="en-US" sz="2700" b="1" dirty="0">
                <a:solidFill>
                  <a:srgbClr val="FF0000"/>
                </a:solidFill>
              </a:rPr>
              <a:t>股权。</a:t>
            </a:r>
          </a:p>
          <a:p>
            <a:pPr>
              <a:lnSpc>
                <a:spcPct val="80000"/>
              </a:lnSpc>
              <a:buNone/>
            </a:pPr>
            <a:endParaRPr lang="zh-CN" altLang="en-US" sz="2700" b="1" dirty="0">
              <a:solidFill>
                <a:srgbClr val="FF0000"/>
              </a:solidFill>
            </a:endParaRPr>
          </a:p>
          <a:p>
            <a:pPr>
              <a:lnSpc>
                <a:spcPct val="80000"/>
              </a:lnSpc>
              <a:buNone/>
            </a:pPr>
            <a:r>
              <a:rPr lang="zh-CN" altLang="en-US" sz="1900" b="1" dirty="0"/>
              <a:t>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vert="horz" wrap="square" lIns="91440" tIns="45720" rIns="91440" bIns="45720" anchor="b"/>
          <a:lstStyle/>
          <a:p>
            <a:endParaRPr lang="zh-CN" altLang="en-US" dirty="0"/>
          </a:p>
        </p:txBody>
      </p:sp>
      <p:sp>
        <p:nvSpPr>
          <p:cNvPr id="87043" name="Rectangle 3"/>
          <p:cNvSpPr>
            <a:spLocks noGrp="1"/>
          </p:cNvSpPr>
          <p:nvPr>
            <p:ph idx="1"/>
          </p:nvPr>
        </p:nvSpPr>
        <p:spPr/>
        <p:txBody>
          <a:bodyPr vert="horz" wrap="square" lIns="91440" tIns="45720" rIns="91440" bIns="45720" anchor="t"/>
          <a:lstStyle/>
          <a:p>
            <a:pPr>
              <a:lnSpc>
                <a:spcPct val="90000"/>
              </a:lnSpc>
              <a:buNone/>
            </a:pPr>
            <a:r>
              <a:rPr lang="zh-CN" altLang="en-US" sz="2800" dirty="0"/>
              <a:t>   此时，参与重组各方的会计处理为：</a:t>
            </a:r>
          </a:p>
          <a:p>
            <a:pPr>
              <a:lnSpc>
                <a:spcPct val="90000"/>
              </a:lnSpc>
              <a:buNone/>
            </a:pPr>
            <a:r>
              <a:rPr lang="zh-CN" altLang="en-US" sz="2800" dirty="0"/>
              <a:t>   瑞康公司：   </a:t>
            </a:r>
          </a:p>
          <a:p>
            <a:pPr>
              <a:lnSpc>
                <a:spcPct val="90000"/>
              </a:lnSpc>
              <a:buNone/>
            </a:pPr>
            <a:r>
              <a:rPr lang="zh-CN" altLang="en-US" sz="2800" dirty="0"/>
              <a:t>   借：</a:t>
            </a:r>
            <a:r>
              <a:rPr lang="zh-CN" altLang="en-US" sz="2800" dirty="0">
                <a:solidFill>
                  <a:srgbClr val="0000FF"/>
                </a:solidFill>
              </a:rPr>
              <a:t>股本和资本公积</a:t>
            </a:r>
            <a:r>
              <a:rPr lang="en-US" altLang="zh-CN" sz="2800" dirty="0"/>
              <a:t>4</a:t>
            </a:r>
            <a:r>
              <a:rPr lang="zh-CN" altLang="en-US" sz="2800" dirty="0"/>
              <a:t>亿元（</a:t>
            </a:r>
            <a:r>
              <a:rPr lang="en-US" altLang="zh-CN" sz="2800" dirty="0">
                <a:solidFill>
                  <a:srgbClr val="FF0000"/>
                </a:solidFill>
              </a:rPr>
              <a:t>4000</a:t>
            </a:r>
            <a:r>
              <a:rPr lang="zh-CN" altLang="en-US" sz="2800" dirty="0">
                <a:solidFill>
                  <a:srgbClr val="FF0000"/>
                </a:solidFill>
              </a:rPr>
              <a:t>万股</a:t>
            </a:r>
            <a:r>
              <a:rPr lang="en-US" altLang="zh-CN" sz="2800" dirty="0">
                <a:solidFill>
                  <a:srgbClr val="FF0000"/>
                </a:solidFill>
              </a:rPr>
              <a:t>×</a:t>
            </a:r>
            <a:r>
              <a:rPr lang="zh-CN" altLang="en-US" sz="2800" dirty="0">
                <a:solidFill>
                  <a:srgbClr val="FF0000"/>
                </a:solidFill>
              </a:rPr>
              <a:t>每股</a:t>
            </a:r>
            <a:r>
              <a:rPr lang="en-US" altLang="zh-CN" sz="2800" dirty="0">
                <a:solidFill>
                  <a:srgbClr val="FF0000"/>
                </a:solidFill>
              </a:rPr>
              <a:t>10</a:t>
            </a:r>
            <a:r>
              <a:rPr lang="zh-CN" altLang="en-US" sz="2800" dirty="0">
                <a:solidFill>
                  <a:srgbClr val="FF0000"/>
                </a:solidFill>
              </a:rPr>
              <a:t>元</a:t>
            </a:r>
            <a:r>
              <a:rPr lang="zh-CN" altLang="en-US" sz="2800" dirty="0"/>
              <a:t>），</a:t>
            </a:r>
          </a:p>
          <a:p>
            <a:pPr>
              <a:lnSpc>
                <a:spcPct val="90000"/>
              </a:lnSpc>
              <a:buNone/>
            </a:pPr>
            <a:r>
              <a:rPr lang="zh-CN" altLang="en-US" sz="2800" dirty="0"/>
              <a:t>      贷：长期股权投资</a:t>
            </a:r>
            <a:r>
              <a:rPr lang="en-US" altLang="zh-CN" sz="2800" dirty="0"/>
              <a:t>—</a:t>
            </a:r>
            <a:r>
              <a:rPr lang="zh-CN" altLang="en-US" sz="2800" dirty="0"/>
              <a:t>大恒南京</a:t>
            </a:r>
            <a:r>
              <a:rPr lang="en-US" altLang="zh-CN" sz="2800" dirty="0"/>
              <a:t>4</a:t>
            </a:r>
            <a:r>
              <a:rPr lang="zh-CN" altLang="en-US" sz="2800" dirty="0"/>
              <a:t>亿元；</a:t>
            </a:r>
          </a:p>
          <a:p>
            <a:pPr>
              <a:lnSpc>
                <a:spcPct val="90000"/>
              </a:lnSpc>
              <a:buNone/>
            </a:pPr>
            <a:endParaRPr lang="zh-CN" altLang="en-US" sz="2800" dirty="0"/>
          </a:p>
          <a:p>
            <a:pPr>
              <a:lnSpc>
                <a:spcPct val="90000"/>
              </a:lnSpc>
              <a:buNone/>
            </a:pPr>
            <a:r>
              <a:rPr lang="zh-CN" altLang="en-US" sz="2800" dirty="0"/>
              <a:t>   大恒中国：</a:t>
            </a:r>
          </a:p>
          <a:p>
            <a:pPr>
              <a:lnSpc>
                <a:spcPct val="90000"/>
              </a:lnSpc>
              <a:buNone/>
            </a:pPr>
            <a:r>
              <a:rPr lang="zh-CN" altLang="en-US" sz="2800" dirty="0"/>
              <a:t>   借：投资收益</a:t>
            </a:r>
            <a:r>
              <a:rPr lang="en-US" altLang="zh-CN" sz="2800" dirty="0"/>
              <a:t>4</a:t>
            </a:r>
            <a:r>
              <a:rPr lang="zh-CN" altLang="en-US" sz="2800" dirty="0"/>
              <a:t>亿元，</a:t>
            </a:r>
          </a:p>
          <a:p>
            <a:pPr>
              <a:lnSpc>
                <a:spcPct val="90000"/>
              </a:lnSpc>
              <a:buNone/>
            </a:pPr>
            <a:r>
              <a:rPr lang="zh-CN" altLang="en-US" sz="2800" dirty="0"/>
              <a:t>    贷：长期股权投资</a:t>
            </a:r>
            <a:r>
              <a:rPr lang="en-US" altLang="zh-CN" sz="2800" dirty="0"/>
              <a:t>—</a:t>
            </a:r>
            <a:r>
              <a:rPr lang="zh-CN" altLang="en-US" sz="2800" dirty="0"/>
              <a:t>瑞康公司</a:t>
            </a:r>
            <a:r>
              <a:rPr lang="en-US" altLang="zh-CN" sz="2800" dirty="0"/>
              <a:t>4</a:t>
            </a:r>
            <a:r>
              <a:rPr lang="zh-CN" altLang="en-US" sz="2800" dirty="0"/>
              <a:t>亿元。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1440" tIns="45720" rIns="91440" bIns="45720" anchor="b"/>
          <a:lstStyle/>
          <a:p>
            <a:endParaRPr lang="zh-CN" altLang="en-US" dirty="0"/>
          </a:p>
        </p:txBody>
      </p:sp>
      <p:sp>
        <p:nvSpPr>
          <p:cNvPr id="88067" name="Rectangle 3"/>
          <p:cNvSpPr>
            <a:spLocks noGrp="1"/>
          </p:cNvSpPr>
          <p:nvPr>
            <p:ph idx="1"/>
          </p:nvPr>
        </p:nvSpPr>
        <p:spPr/>
        <p:txBody>
          <a:bodyPr vert="horz" wrap="square" lIns="91440" tIns="45720" rIns="91440" bIns="45720" anchor="t"/>
          <a:lstStyle/>
          <a:p>
            <a:pPr>
              <a:buNone/>
            </a:pPr>
            <a:r>
              <a:rPr lang="zh-CN" altLang="en-US" sz="2400" b="1" dirty="0"/>
              <a:t>    根据盈利</a:t>
            </a:r>
            <a:r>
              <a:rPr lang="zh-CN" altLang="en-US">
                <a:sym typeface="+mn-ea"/>
              </a:rPr>
              <a:t>发行股份购买资产借壳上市经典案例</a:t>
            </a:r>
            <a:endParaRPr lang="zh-CN" altLang="en-US"/>
          </a:p>
          <a:p>
            <a:pPr>
              <a:buNone/>
            </a:pPr>
            <a:r>
              <a:rPr lang="zh-CN" altLang="en-US" sz="2400" b="1" dirty="0"/>
              <a:t>补偿的性质和企业实际账目情况，大恒中国冲回投资收益</a:t>
            </a:r>
            <a:r>
              <a:rPr lang="en-US" altLang="zh-CN" sz="2400" b="1" dirty="0"/>
              <a:t>4</a:t>
            </a:r>
            <a:r>
              <a:rPr lang="zh-CN" altLang="en-US" sz="2400" b="1" dirty="0"/>
              <a:t>亿元，</a:t>
            </a:r>
          </a:p>
          <a:p>
            <a:pPr>
              <a:buNone/>
            </a:pPr>
            <a:r>
              <a:rPr lang="zh-CN" altLang="en-US" sz="2400" b="1" dirty="0"/>
              <a:t>    思考：</a:t>
            </a:r>
          </a:p>
          <a:p>
            <a:pPr>
              <a:buNone/>
            </a:pPr>
            <a:r>
              <a:rPr lang="zh-CN" altLang="en-US" sz="2400" b="1" dirty="0">
                <a:solidFill>
                  <a:srgbClr val="0000FF"/>
                </a:solidFill>
              </a:rPr>
              <a:t>    税务机关</a:t>
            </a:r>
            <a:r>
              <a:rPr lang="zh-CN" altLang="en-US" sz="2400" b="1" dirty="0">
                <a:solidFill>
                  <a:srgbClr val="FF0000"/>
                </a:solidFill>
              </a:rPr>
              <a:t>可以退还</a:t>
            </a:r>
            <a:r>
              <a:rPr lang="zh-CN" altLang="en-US" sz="2400" b="1" dirty="0">
                <a:solidFill>
                  <a:srgbClr val="0000FF"/>
                </a:solidFill>
              </a:rPr>
              <a:t>大恒中国</a:t>
            </a:r>
            <a:r>
              <a:rPr lang="zh-CN" altLang="en-US" sz="2400" b="1" dirty="0">
                <a:solidFill>
                  <a:srgbClr val="FF0000"/>
                </a:solidFill>
              </a:rPr>
              <a:t>以前年度因此笔投资收益而缴纳的企业所得税</a:t>
            </a:r>
            <a:r>
              <a:rPr lang="en-US" altLang="zh-CN" sz="2400" b="1" dirty="0">
                <a:solidFill>
                  <a:srgbClr val="FF0000"/>
                </a:solidFill>
              </a:rPr>
              <a:t>1</a:t>
            </a:r>
            <a:r>
              <a:rPr lang="zh-CN" altLang="en-US" sz="2400" b="1" dirty="0">
                <a:solidFill>
                  <a:srgbClr val="FF0000"/>
                </a:solidFill>
              </a:rPr>
              <a:t>亿元</a:t>
            </a:r>
            <a:r>
              <a:rPr lang="zh-CN" altLang="en-US" sz="2400" b="1" dirty="0">
                <a:solidFill>
                  <a:srgbClr val="0000FF"/>
                </a:solidFill>
              </a:rPr>
              <a:t>（</a:t>
            </a:r>
            <a:r>
              <a:rPr lang="en-US" altLang="zh-CN" sz="2400" b="1" dirty="0">
                <a:solidFill>
                  <a:srgbClr val="0000FF"/>
                </a:solidFill>
              </a:rPr>
              <a:t>4</a:t>
            </a:r>
            <a:r>
              <a:rPr lang="zh-CN" altLang="en-US" sz="2400" b="1" dirty="0">
                <a:solidFill>
                  <a:srgbClr val="0000FF"/>
                </a:solidFill>
              </a:rPr>
              <a:t>亿元</a:t>
            </a:r>
            <a:r>
              <a:rPr lang="en-US" altLang="zh-CN" sz="2400" b="1" dirty="0">
                <a:solidFill>
                  <a:srgbClr val="0000FF"/>
                </a:solidFill>
              </a:rPr>
              <a:t>×25%</a:t>
            </a:r>
            <a:r>
              <a:rPr lang="zh-CN" altLang="en-US" sz="2400" b="1" dirty="0">
                <a:solidFill>
                  <a:srgbClr val="0000FF"/>
                </a:solidFill>
              </a:rPr>
              <a:t>）吗？</a:t>
            </a:r>
          </a:p>
          <a:p>
            <a:pPr>
              <a:buNone/>
            </a:pPr>
            <a:endParaRPr lang="zh-CN" altLang="en-US" sz="2400" b="1" dirty="0">
              <a:solidFill>
                <a:srgbClr val="0000FF"/>
              </a:solidFill>
            </a:endParaRPr>
          </a:p>
          <a:p>
            <a:pPr>
              <a:buNone/>
            </a:pPr>
            <a:r>
              <a:rPr lang="zh-CN" altLang="en-US" sz="2400" b="1" dirty="0"/>
              <a:t>    由于目前相关法规中缺乏关于盈利补偿方式税务处理的明确规定，使得税务机关和重组企业在业务处理上都存在涉税风险。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4000" b="1" dirty="0">
                <a:solidFill>
                  <a:srgbClr val="0000FF"/>
                </a:solidFill>
                <a:sym typeface="+mn-ea"/>
              </a:rPr>
              <a:t>重大资产置换</a:t>
            </a:r>
          </a:p>
          <a:p>
            <a:r>
              <a:rPr lang="zh-CN" altLang="en-US" sz="4000" b="1" dirty="0">
                <a:sym typeface="+mn-ea"/>
              </a:rPr>
              <a:t>及</a:t>
            </a:r>
            <a:r>
              <a:rPr lang="zh-CN" altLang="en-US" sz="4000" b="1" dirty="0">
                <a:solidFill>
                  <a:srgbClr val="FF0000"/>
                </a:solidFill>
                <a:sym typeface="+mn-ea"/>
              </a:rPr>
              <a:t>发行股份购买资产案例</a:t>
            </a:r>
            <a:endParaRPr lang="zh-CN" altLang="en-US" sz="400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214</a:t>
            </a:fld>
            <a:endParaRPr lang="en-US" altLang="zh-CN" sz="1200" dirty="0">
              <a:latin typeface="Verdana" panose="020B0604030504040204" pitchFamily="34" charset="0"/>
            </a:endParaRPr>
          </a:p>
        </p:txBody>
      </p:sp>
      <p:sp>
        <p:nvSpPr>
          <p:cNvPr id="92163" name="Rectangle 2"/>
          <p:cNvSpPr>
            <a:spLocks noGrp="1"/>
          </p:cNvSpPr>
          <p:nvPr>
            <p:ph type="title"/>
          </p:nvPr>
        </p:nvSpPr>
        <p:spPr>
          <a:xfrm>
            <a:off x="611188" y="333375"/>
            <a:ext cx="8001000" cy="1216025"/>
          </a:xfrm>
        </p:spPr>
        <p:txBody>
          <a:bodyPr vert="horz" wrap="square" lIns="91440" tIns="45720" rIns="91440" bIns="45720" anchor="b">
            <a:normAutofit fontScale="90000"/>
          </a:bodyPr>
          <a:lstStyle/>
          <a:p>
            <a:pPr eaLnBrk="1" hangingPunct="1"/>
            <a:r>
              <a:rPr lang="en-US" altLang="zh-CN" sz="2800" b="1" dirty="0"/>
              <a:t>  </a:t>
            </a:r>
            <a:r>
              <a:rPr lang="zh-CN" altLang="en-US" sz="2800" smtClean="0">
                <a:sym typeface="+mn-ea"/>
              </a:rPr>
              <a:t/>
            </a:r>
            <a:br>
              <a:rPr lang="zh-CN" altLang="en-US" sz="2800" smtClean="0">
                <a:sym typeface="+mn-ea"/>
              </a:rPr>
            </a:br>
            <a:r>
              <a:rPr lang="zh-CN" altLang="en-US" sz="2800" smtClean="0">
                <a:sym typeface="+mn-ea"/>
              </a:rPr>
              <a:t>  </a:t>
            </a:r>
            <a:r>
              <a:rPr lang="zh-CN" altLang="en-US" sz="2800" b="1" dirty="0"/>
              <a:t>国家税务总局关于纳税人资产重组有关增值税问题的公告</a:t>
            </a:r>
            <a:r>
              <a:rPr lang="en-US" altLang="zh-CN" sz="2800" b="1" dirty="0">
                <a:solidFill>
                  <a:schemeClr val="accent2"/>
                </a:solidFill>
              </a:rPr>
              <a:t>2011</a:t>
            </a:r>
            <a:r>
              <a:rPr lang="zh-CN" altLang="en-US" sz="2800" b="1" dirty="0">
                <a:solidFill>
                  <a:schemeClr val="accent2"/>
                </a:solidFill>
              </a:rPr>
              <a:t>年第</a:t>
            </a:r>
            <a:r>
              <a:rPr lang="en-US" altLang="zh-CN" sz="2800" b="1" dirty="0">
                <a:solidFill>
                  <a:schemeClr val="accent2"/>
                </a:solidFill>
              </a:rPr>
              <a:t>13</a:t>
            </a:r>
            <a:r>
              <a:rPr lang="zh-CN" altLang="en-US" sz="2800" b="1" dirty="0">
                <a:solidFill>
                  <a:schemeClr val="accent2"/>
                </a:solidFill>
              </a:rPr>
              <a:t>号</a:t>
            </a:r>
          </a:p>
        </p:txBody>
      </p:sp>
      <p:sp>
        <p:nvSpPr>
          <p:cNvPr id="92164" name="Rectangle 3"/>
          <p:cNvSpPr>
            <a:spLocks noGrp="1"/>
          </p:cNvSpPr>
          <p:nvPr>
            <p:ph type="body"/>
          </p:nvPr>
        </p:nvSpPr>
        <p:spPr>
          <a:xfrm>
            <a:off x="647700" y="1678940"/>
            <a:ext cx="7886700" cy="4436745"/>
          </a:xfrm>
        </p:spPr>
        <p:txBody>
          <a:bodyPr vert="horz" wrap="square" lIns="91440" tIns="45720" rIns="91440" bIns="45720" anchor="t"/>
          <a:lstStyle/>
          <a:p>
            <a:pPr eaLnBrk="1" hangingPunct="1">
              <a:lnSpc>
                <a:spcPct val="80000"/>
              </a:lnSpc>
              <a:buNone/>
            </a:pPr>
            <a:r>
              <a:rPr lang="zh-CN" altLang="en-US" sz="2100" b="1" dirty="0"/>
              <a:t>　　   </a:t>
            </a:r>
          </a:p>
          <a:p>
            <a:pPr eaLnBrk="1" hangingPunct="1">
              <a:lnSpc>
                <a:spcPct val="80000"/>
              </a:lnSpc>
              <a:buNone/>
            </a:pPr>
            <a:r>
              <a:rPr lang="zh-CN" altLang="en-US" sz="2100" b="1" dirty="0"/>
              <a:t>     根据</a:t>
            </a:r>
            <a:r>
              <a:rPr lang="en-US" altLang="zh-CN" sz="2100" b="1" dirty="0"/>
              <a:t>《</a:t>
            </a:r>
            <a:r>
              <a:rPr lang="zh-CN" altLang="en-US" sz="2100" b="1" dirty="0"/>
              <a:t>中华人民共和国增值税暂行条例</a:t>
            </a:r>
            <a:r>
              <a:rPr lang="en-US" altLang="zh-CN" sz="2100" b="1" dirty="0"/>
              <a:t>》</a:t>
            </a:r>
            <a:r>
              <a:rPr lang="zh-CN" altLang="en-US" sz="2100" b="1" dirty="0"/>
              <a:t>及其实施细则的有关规定，现将纳税人资产重组有关增值税问题公告如下：</a:t>
            </a:r>
          </a:p>
          <a:p>
            <a:pPr eaLnBrk="1" hangingPunct="1">
              <a:lnSpc>
                <a:spcPct val="80000"/>
              </a:lnSpc>
              <a:buNone/>
            </a:pPr>
            <a:r>
              <a:rPr lang="zh-CN" altLang="en-US" sz="2100" b="1" dirty="0"/>
              <a:t>  　纳税人在资产重组过程中，通过</a:t>
            </a:r>
            <a:r>
              <a:rPr lang="zh-CN" altLang="en-US" sz="2100" b="1" dirty="0">
                <a:solidFill>
                  <a:schemeClr val="hlink"/>
                </a:solidFill>
              </a:rPr>
              <a:t>合并、分立、出售、置换</a:t>
            </a:r>
            <a:r>
              <a:rPr lang="zh-CN" altLang="en-US" sz="2100" b="1" dirty="0"/>
              <a:t>等方式，将</a:t>
            </a:r>
            <a:r>
              <a:rPr lang="zh-CN" altLang="en-US" sz="4400" b="1" dirty="0">
                <a:solidFill>
                  <a:schemeClr val="accent2"/>
                </a:solidFill>
              </a:rPr>
              <a:t>全部</a:t>
            </a:r>
            <a:r>
              <a:rPr lang="zh-CN" altLang="en-US" sz="2100" b="1" dirty="0"/>
              <a:t>或者</a:t>
            </a:r>
            <a:r>
              <a:rPr lang="zh-CN" altLang="en-US" sz="4400" b="1" dirty="0">
                <a:solidFill>
                  <a:schemeClr val="accent2"/>
                </a:solidFill>
              </a:rPr>
              <a:t>部分实物</a:t>
            </a:r>
            <a:r>
              <a:rPr lang="zh-CN" altLang="en-US" sz="2100" b="1" dirty="0"/>
              <a:t>资产以及</a:t>
            </a:r>
            <a:r>
              <a:rPr lang="zh-CN" altLang="en-US" sz="2100" b="1" dirty="0">
                <a:solidFill>
                  <a:schemeClr val="hlink"/>
                </a:solidFill>
              </a:rPr>
              <a:t>与其相关联的</a:t>
            </a:r>
            <a:r>
              <a:rPr lang="zh-CN" altLang="en-US" sz="4400" b="1" dirty="0">
                <a:solidFill>
                  <a:schemeClr val="hlink"/>
                </a:solidFill>
              </a:rPr>
              <a:t>债权、负债和劳动力</a:t>
            </a:r>
            <a:r>
              <a:rPr lang="zh-CN" altLang="en-US" sz="4400" b="1" dirty="0">
                <a:solidFill>
                  <a:schemeClr val="accent2"/>
                </a:solidFill>
              </a:rPr>
              <a:t>一并转让</a:t>
            </a:r>
            <a:r>
              <a:rPr lang="zh-CN" altLang="en-US" sz="2100" b="1" dirty="0"/>
              <a:t>给其他单位和个人，不属于增值税的征税范围，其中涉及的货物转让，</a:t>
            </a:r>
            <a:r>
              <a:rPr lang="zh-CN" altLang="en-US" sz="2100" b="1" dirty="0">
                <a:solidFill>
                  <a:schemeClr val="hlink"/>
                </a:solidFill>
              </a:rPr>
              <a:t>不征收增值税</a:t>
            </a:r>
            <a:r>
              <a:rPr lang="zh-CN" altLang="en-US" sz="2100" b="1" dirty="0"/>
              <a:t>。</a:t>
            </a:r>
          </a:p>
          <a:p>
            <a:pPr eaLnBrk="1" hangingPunct="1">
              <a:lnSpc>
                <a:spcPct val="80000"/>
              </a:lnSpc>
              <a:buNone/>
            </a:pPr>
            <a:r>
              <a:rPr lang="zh-CN" altLang="en-US" sz="2100" b="1" dirty="0"/>
              <a:t>　　</a:t>
            </a:r>
            <a:r>
              <a:rPr lang="zh-CN" altLang="en-US" sz="2100" b="1" dirty="0">
                <a:solidFill>
                  <a:schemeClr val="hlink"/>
                </a:solidFill>
              </a:rPr>
              <a:t>本公告自</a:t>
            </a:r>
            <a:r>
              <a:rPr lang="en-US" altLang="zh-CN" sz="2100" b="1" dirty="0">
                <a:solidFill>
                  <a:schemeClr val="hlink"/>
                </a:solidFill>
              </a:rPr>
              <a:t>2011</a:t>
            </a:r>
            <a:r>
              <a:rPr lang="zh-CN" altLang="en-US" sz="2100" b="1" dirty="0">
                <a:solidFill>
                  <a:schemeClr val="hlink"/>
                </a:solidFill>
              </a:rPr>
              <a:t>年</a:t>
            </a:r>
            <a:r>
              <a:rPr lang="en-US" altLang="zh-CN" sz="2100" b="1" dirty="0">
                <a:solidFill>
                  <a:schemeClr val="hlink"/>
                </a:solidFill>
              </a:rPr>
              <a:t>3</a:t>
            </a:r>
            <a:r>
              <a:rPr lang="zh-CN" altLang="en-US" sz="2100" b="1" dirty="0">
                <a:solidFill>
                  <a:schemeClr val="hlink"/>
                </a:solidFill>
              </a:rPr>
              <a:t>月</a:t>
            </a:r>
            <a:r>
              <a:rPr lang="en-US" altLang="zh-CN" sz="2100" b="1" dirty="0">
                <a:solidFill>
                  <a:schemeClr val="hlink"/>
                </a:solidFill>
              </a:rPr>
              <a:t>1</a:t>
            </a:r>
            <a:r>
              <a:rPr lang="zh-CN" altLang="en-US" sz="2100" b="1" dirty="0">
                <a:solidFill>
                  <a:schemeClr val="hlink"/>
                </a:solidFill>
              </a:rPr>
              <a:t>日起执行</a:t>
            </a:r>
            <a:r>
              <a:rPr lang="zh-CN" altLang="en-US" sz="2100" b="1" dirty="0"/>
              <a:t>。</a:t>
            </a:r>
            <a:r>
              <a:rPr lang="zh-CN" altLang="en-US" sz="2100" b="1" dirty="0">
                <a:solidFill>
                  <a:schemeClr val="accent2"/>
                </a:solidFill>
              </a:rPr>
              <a:t>此前未作处理的，按照本公告的规定执行。（</a:t>
            </a:r>
            <a:r>
              <a:rPr lang="zh-CN" altLang="en-US" sz="2100" b="1" dirty="0"/>
              <a:t>国税函</a:t>
            </a:r>
            <a:r>
              <a:rPr lang="en-US" altLang="zh-CN" sz="2100" b="1" dirty="0"/>
              <a:t>[2002]420</a:t>
            </a:r>
            <a:r>
              <a:rPr lang="zh-CN" altLang="en-US" sz="2100" b="1" dirty="0"/>
              <a:t>号）、（国税函</a:t>
            </a:r>
            <a:r>
              <a:rPr lang="en-US" altLang="zh-CN" sz="2100" b="1" dirty="0"/>
              <a:t>[2009]585</a:t>
            </a:r>
            <a:r>
              <a:rPr lang="zh-CN" altLang="en-US" sz="2100" b="1" dirty="0"/>
              <a:t>号）、</a:t>
            </a:r>
            <a:r>
              <a:rPr lang="en-US" altLang="zh-CN" sz="2100" b="1" dirty="0"/>
              <a:t>《</a:t>
            </a:r>
            <a:r>
              <a:rPr lang="zh-CN" altLang="en-US" sz="2100" b="1" dirty="0"/>
              <a:t>国家税务总局关于中国直播卫星有限公司转让全部产权有关增值税问题的通知</a:t>
            </a:r>
            <a:r>
              <a:rPr lang="en-US" altLang="zh-CN" sz="2100" b="1" dirty="0"/>
              <a:t>》</a:t>
            </a:r>
            <a:r>
              <a:rPr lang="zh-CN" altLang="en-US" sz="2100" b="1" dirty="0"/>
              <a:t>（国税函</a:t>
            </a:r>
            <a:r>
              <a:rPr lang="en-US" altLang="zh-CN" sz="2100" b="1" dirty="0"/>
              <a:t>[2010]350</a:t>
            </a:r>
            <a:r>
              <a:rPr lang="zh-CN" altLang="en-US" sz="2100" b="1" dirty="0"/>
              <a:t>号）同时废止。　　特此公告。</a:t>
            </a:r>
            <a:br>
              <a:rPr lang="zh-CN" altLang="en-US" sz="2100" b="1" dirty="0"/>
            </a:br>
            <a:r>
              <a:rPr lang="zh-CN" altLang="en-US" sz="2100" b="1" dirty="0"/>
              <a:t>国家税务总局</a:t>
            </a:r>
            <a:br>
              <a:rPr lang="zh-CN" altLang="en-US" sz="2100" b="1" dirty="0"/>
            </a:br>
            <a:r>
              <a:rPr lang="zh-CN" altLang="en-US" sz="2100" b="1" dirty="0"/>
              <a:t>二○一一年二月十八日</a:t>
            </a:r>
            <a:br>
              <a:rPr lang="zh-CN" altLang="en-US" sz="2100" b="1" dirty="0"/>
            </a:br>
            <a:endParaRPr lang="zh-CN" altLang="en-US" sz="2100" b="1" dirty="0">
              <a:solidFill>
                <a:schemeClr val="accent2"/>
              </a:solidFill>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r>
              <a:rPr lang="zh-CN" altLang="en-US" b="1" dirty="0">
                <a:solidFill>
                  <a:schemeClr val="tx1"/>
                </a:solidFill>
                <a:sym typeface="+mn-ea"/>
              </a:rPr>
              <a:t>置出的不动产需交土地增值税吗？</a:t>
            </a:r>
          </a:p>
          <a:p>
            <a:endParaRPr lang="zh-CN" altLang="en-US" b="1" dirty="0">
              <a:solidFill>
                <a:schemeClr val="tx1"/>
              </a:solidFill>
              <a:sym typeface="+mn-ea"/>
            </a:endParaRPr>
          </a:p>
          <a:p>
            <a:r>
              <a:rPr lang="zh-CN" altLang="en-US" b="1" dirty="0">
                <a:solidFill>
                  <a:schemeClr val="tx1"/>
                </a:solidFill>
                <a:sym typeface="+mn-ea"/>
              </a:rPr>
              <a:t>财税【2015】5号关于企业改制重组有关土地增值税政策的通知</a:t>
            </a:r>
          </a:p>
          <a:p>
            <a:r>
              <a:rPr lang="zh-CN" altLang="en-US" b="1" dirty="0">
                <a:solidFill>
                  <a:schemeClr val="tx1"/>
                </a:solidFill>
                <a:sym typeface="+mn-ea"/>
              </a:rPr>
              <a:t>二、 按照法律规定或者合同约定，两个或两个以上企业</a:t>
            </a:r>
            <a:r>
              <a:rPr lang="zh-CN" altLang="en-US" b="1" dirty="0">
                <a:solidFill>
                  <a:srgbClr val="FF0000"/>
                </a:solidFill>
                <a:sym typeface="+mn-ea"/>
              </a:rPr>
              <a:t>合并</a:t>
            </a:r>
            <a:r>
              <a:rPr lang="zh-CN" altLang="en-US" b="1" dirty="0">
                <a:solidFill>
                  <a:schemeClr val="tx1"/>
                </a:solidFill>
                <a:sym typeface="+mn-ea"/>
              </a:rPr>
              <a:t>为一个企业，且原企业投资主体存续的，对原企业将国有土地、房屋权属转移、变更到合并后的企业，暂不征土地增值税。</a:t>
            </a:r>
          </a:p>
          <a:p>
            <a:r>
              <a:rPr lang="zh-CN" altLang="en-US" b="1" dirty="0">
                <a:solidFill>
                  <a:schemeClr val="tx1"/>
                </a:solidFill>
                <a:sym typeface="+mn-ea"/>
              </a:rPr>
              <a:t>　　三、 按照法律规定或者合同约定，企业</a:t>
            </a:r>
            <a:r>
              <a:rPr lang="zh-CN" altLang="en-US" b="1" dirty="0">
                <a:solidFill>
                  <a:srgbClr val="FF0000"/>
                </a:solidFill>
                <a:sym typeface="+mn-ea"/>
              </a:rPr>
              <a:t>分设</a:t>
            </a:r>
            <a:r>
              <a:rPr lang="zh-CN" altLang="en-US" b="1" dirty="0">
                <a:solidFill>
                  <a:schemeClr val="tx1"/>
                </a:solidFill>
                <a:sym typeface="+mn-ea"/>
              </a:rPr>
              <a:t>为两个或两个以上与原企业投资主体相同的企业，对原企业将国有土地、房屋权属转移、变更到分立后的企业，暂不征土地增值税。</a:t>
            </a:r>
          </a:p>
          <a:p>
            <a:r>
              <a:rPr lang="zh-CN" altLang="en-US" b="1" dirty="0">
                <a:solidFill>
                  <a:schemeClr val="tx1"/>
                </a:solidFill>
                <a:sym typeface="+mn-ea"/>
              </a:rPr>
              <a:t>　　四、 单位、个人</a:t>
            </a:r>
            <a:r>
              <a:rPr lang="zh-CN" altLang="en-US" b="1" dirty="0">
                <a:solidFill>
                  <a:srgbClr val="FF0000"/>
                </a:solidFill>
                <a:sym typeface="+mn-ea"/>
              </a:rPr>
              <a:t>在改制重组时</a:t>
            </a:r>
            <a:r>
              <a:rPr lang="zh-CN" altLang="en-US" b="1" dirty="0">
                <a:solidFill>
                  <a:schemeClr val="tx1"/>
                </a:solidFill>
                <a:sym typeface="+mn-ea"/>
              </a:rPr>
              <a:t>以国有</a:t>
            </a:r>
            <a:r>
              <a:rPr lang="zh-CN" altLang="en-US" b="1" dirty="0">
                <a:solidFill>
                  <a:srgbClr val="FF0000"/>
                </a:solidFill>
                <a:sym typeface="+mn-ea"/>
              </a:rPr>
              <a:t>土地、房屋进行投资</a:t>
            </a:r>
            <a:r>
              <a:rPr lang="zh-CN" altLang="en-US" b="1" dirty="0">
                <a:solidFill>
                  <a:schemeClr val="tx1"/>
                </a:solidFill>
                <a:sym typeface="+mn-ea"/>
              </a:rPr>
              <a:t>，对其将国有土地、房屋权属转移、变更到被投资的企业，暂不征土地增值税。</a:t>
            </a:r>
          </a:p>
          <a:p>
            <a:r>
              <a:rPr lang="zh-CN" altLang="en-US" b="1" dirty="0">
                <a:solidFill>
                  <a:schemeClr val="tx1"/>
                </a:solidFill>
                <a:sym typeface="+mn-ea"/>
              </a:rPr>
              <a:t>　　五、上述改制重组有关土地增值税政策不适用于房地产开发企业。</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9285" y="1605280"/>
            <a:ext cx="7886700" cy="4436745"/>
          </a:xfrm>
        </p:spPr>
        <p:txBody>
          <a:bodyPr/>
          <a:lstStyle/>
          <a:p>
            <a:r>
              <a:rPr lang="zh-CN" altLang="en-US" b="1"/>
              <a:t>关于促进企业重组有关企业所得税处理问题的通知</a:t>
            </a:r>
          </a:p>
          <a:p>
            <a:r>
              <a:rPr lang="zh-CN" altLang="en-US" b="1"/>
              <a:t>财税〔2014〕109号</a:t>
            </a:r>
          </a:p>
          <a:p>
            <a:r>
              <a:rPr lang="zh-CN" altLang="en-US" b="1"/>
              <a:t>一、关于股权收购</a:t>
            </a:r>
          </a:p>
          <a:p>
            <a:r>
              <a:rPr lang="zh-CN" altLang="en-US" b="1"/>
              <a:t>将《财政部 国家税务总局关于企业重组业务企业所得税处理若干问题的通知》（财税〔2009〕59号）第六条第（二）项中有关“股权收购，收购企业购买的股权不低于被收购企业全部股权的75%”规定调整为“股权收购，收购企业购买的股权不低于被收购企业全部股权的</a:t>
            </a:r>
            <a:r>
              <a:rPr lang="zh-CN" altLang="en-US" b="1">
                <a:solidFill>
                  <a:srgbClr val="FF0000"/>
                </a:solidFill>
              </a:rPr>
              <a:t>50%”</a:t>
            </a:r>
            <a:r>
              <a:rPr lang="zh-CN" altLang="en-US" b="1"/>
              <a:t>。</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r>
              <a:rPr lang="zh-CN" altLang="en-US" b="1"/>
              <a:t>国家税务总局公告2015年第48号:总局明确企业重组业务企业所得税征收管理若干问题</a:t>
            </a:r>
          </a:p>
          <a:p>
            <a:r>
              <a:rPr lang="zh-CN" altLang="en-US" b="1"/>
              <a:t>一、按照重组类型，企业重组的当事各方是指：</a:t>
            </a:r>
          </a:p>
          <a:p>
            <a:r>
              <a:rPr lang="zh-CN" altLang="en-US" b="1"/>
              <a:t>（一）债务重组中当事各方，指债务人、债权人。</a:t>
            </a:r>
          </a:p>
          <a:p>
            <a:r>
              <a:rPr lang="zh-CN" altLang="en-US" b="1"/>
              <a:t>（</a:t>
            </a:r>
            <a:r>
              <a:rPr lang="zh-CN" altLang="en-US" b="1">
                <a:solidFill>
                  <a:srgbClr val="FF0000"/>
                </a:solidFill>
              </a:rPr>
              <a:t>二）股权收购中当事各方，指收购方、转让方及被收购企业。</a:t>
            </a:r>
          </a:p>
          <a:p>
            <a:r>
              <a:rPr lang="zh-CN" altLang="en-US" b="1"/>
              <a:t>（三）资产收购中当事各方，指收购方、转让方。</a:t>
            </a:r>
          </a:p>
          <a:p>
            <a:r>
              <a:rPr lang="zh-CN" altLang="en-US" b="1"/>
              <a:t>（四）合并中当事各方，指合并企业、被合并企业及被合并企业股东。</a:t>
            </a:r>
          </a:p>
          <a:p>
            <a:r>
              <a:rPr lang="zh-CN" altLang="en-US" b="1"/>
              <a:t>（五）分立中当事各方，指分立企业、被分立企业及被分立企业股东。</a:t>
            </a:r>
          </a:p>
          <a:p>
            <a:r>
              <a:rPr lang="zh-CN" altLang="en-US" b="1"/>
              <a:t>上述重组交易中，股权收购中转让方、合并中被合并企业股东和分立中被分立企业股东，可以是自然人。</a:t>
            </a:r>
          </a:p>
          <a:p>
            <a:r>
              <a:rPr lang="zh-CN" altLang="en-US" b="1"/>
              <a:t>当事各方中的自然人应按个人所得税的相关规定进行税务处理。</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a:t>二、重组当事各方企业适用特殊性税务处理的（指重组业务符合财税〔2009〕59号文件和财税〔2014〕109号文件第一条、第二条规定条件并选择特殊性税务处理的，下同），应按如下规定确定重组主导方：</a:t>
            </a:r>
          </a:p>
          <a:p>
            <a:r>
              <a:rPr lang="zh-CN" altLang="en-US" b="1"/>
              <a:t>（一）债务重组，主导方为债务人。</a:t>
            </a:r>
          </a:p>
          <a:p>
            <a:r>
              <a:rPr lang="zh-CN" altLang="en-US" b="1"/>
              <a:t>（二）</a:t>
            </a:r>
            <a:r>
              <a:rPr lang="zh-CN" altLang="en-US" b="1">
                <a:solidFill>
                  <a:srgbClr val="FF0000"/>
                </a:solidFill>
              </a:rPr>
              <a:t>股权收购，主导方为股权转让方</a:t>
            </a:r>
            <a:r>
              <a:rPr lang="zh-CN" altLang="en-US" b="1"/>
              <a:t>，涉及两个或两个以上股权转让方，由转让被收购企业股权比例最大的一方作为主导方（转让股权比例相同的可协商确定主导方）。</a:t>
            </a:r>
          </a:p>
          <a:p>
            <a:r>
              <a:rPr lang="zh-CN" altLang="en-US" b="1"/>
              <a:t>（三）资产收购，主导方为资产转让方。</a:t>
            </a:r>
          </a:p>
          <a:p>
            <a:r>
              <a:rPr lang="zh-CN" altLang="en-US" b="1"/>
              <a:t>（四）合并，主导方为被合并企业，涉及同一控制下多家被合并企业的，以净资产最大的一方为主导方。</a:t>
            </a:r>
          </a:p>
          <a:p>
            <a:r>
              <a:rPr lang="zh-CN" altLang="en-US" b="1"/>
              <a:t>（五）分立，主导方为被分立企业。</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219</a:t>
            </a:fld>
            <a:endParaRPr lang="en-US" altLang="zh-CN" sz="1200" dirty="0">
              <a:latin typeface="Verdana" panose="020B0604030504040204" pitchFamily="34" charset="0"/>
            </a:endParaRPr>
          </a:p>
        </p:txBody>
      </p:sp>
      <p:sp>
        <p:nvSpPr>
          <p:cNvPr id="43011" name="Rectangle 2"/>
          <p:cNvSpPr>
            <a:spLocks noGrp="1"/>
          </p:cNvSpPr>
          <p:nvPr>
            <p:ph type="title"/>
          </p:nvPr>
        </p:nvSpPr>
        <p:spPr>
          <a:xfrm>
            <a:off x="539750" y="333375"/>
            <a:ext cx="8001000" cy="1216025"/>
          </a:xfrm>
        </p:spPr>
        <p:txBody>
          <a:bodyPr vert="horz" wrap="square" lIns="91440" tIns="45720" rIns="91440" bIns="45720" anchor="b"/>
          <a:lstStyle/>
          <a:p>
            <a:pPr eaLnBrk="1" hangingPunct="1"/>
            <a:endParaRPr lang="zh-CN" altLang="zh-CN" sz="3400" b="1" dirty="0"/>
          </a:p>
        </p:txBody>
      </p:sp>
      <p:sp>
        <p:nvSpPr>
          <p:cNvPr id="43012" name="Rectangle 3"/>
          <p:cNvSpPr>
            <a:spLocks noGrp="1"/>
          </p:cNvSpPr>
          <p:nvPr>
            <p:ph type="body"/>
          </p:nvPr>
        </p:nvSpPr>
        <p:spPr>
          <a:xfrm>
            <a:off x="250825" y="1268413"/>
            <a:ext cx="8540750" cy="5184775"/>
          </a:xfrm>
        </p:spPr>
        <p:txBody>
          <a:bodyPr vert="horz" wrap="square" lIns="91440" tIns="45720" rIns="91440" bIns="45720" anchor="t"/>
          <a:lstStyle/>
          <a:p>
            <a:pPr eaLnBrk="1" hangingPunct="1">
              <a:lnSpc>
                <a:spcPct val="80000"/>
              </a:lnSpc>
              <a:buNone/>
            </a:pPr>
            <a:r>
              <a:rPr lang="en-US" altLang="zh-CN" sz="2300" b="1" dirty="0"/>
              <a:t>     </a:t>
            </a:r>
          </a:p>
          <a:p>
            <a:pPr eaLnBrk="1" hangingPunct="1">
              <a:lnSpc>
                <a:spcPct val="80000"/>
              </a:lnSpc>
              <a:buNone/>
            </a:pPr>
            <a:r>
              <a:rPr lang="en-US" altLang="zh-CN" sz="2300" b="1" dirty="0"/>
              <a:t>    </a:t>
            </a:r>
            <a:r>
              <a:rPr lang="zh-CN" altLang="en-US" sz="2300" b="1" dirty="0">
                <a:solidFill>
                  <a:schemeClr val="tx2"/>
                </a:solidFill>
              </a:rPr>
              <a:t>财税</a:t>
            </a:r>
            <a:r>
              <a:rPr lang="en-US" altLang="zh-CN" sz="2300" b="1" dirty="0">
                <a:solidFill>
                  <a:schemeClr val="tx2"/>
                </a:solidFill>
              </a:rPr>
              <a:t>[2009]59</a:t>
            </a:r>
            <a:r>
              <a:rPr lang="zh-CN" altLang="en-US" sz="2300" b="1" dirty="0">
                <a:solidFill>
                  <a:schemeClr val="tx2"/>
                </a:solidFill>
              </a:rPr>
              <a:t>号</a:t>
            </a:r>
            <a:r>
              <a:rPr lang="en-US" altLang="zh-CN" sz="2300" b="1" dirty="0">
                <a:solidFill>
                  <a:schemeClr val="tx2"/>
                </a:solidFill>
              </a:rPr>
              <a:t>《</a:t>
            </a:r>
            <a:r>
              <a:rPr lang="zh-CN" altLang="en-US" sz="2300" b="1" dirty="0">
                <a:solidFill>
                  <a:schemeClr val="tx2"/>
                </a:solidFill>
              </a:rPr>
              <a:t>关于企业重组业务企业所得税处理若干问题的通知</a:t>
            </a:r>
            <a:r>
              <a:rPr lang="en-US" altLang="zh-CN" sz="2300" b="1" dirty="0">
                <a:solidFill>
                  <a:schemeClr val="tx2"/>
                </a:solidFill>
              </a:rPr>
              <a:t>》</a:t>
            </a:r>
            <a:r>
              <a:rPr lang="zh-CN" altLang="en-US" sz="2300" b="1" dirty="0">
                <a:solidFill>
                  <a:schemeClr val="tx2"/>
                </a:solidFill>
              </a:rPr>
              <a:t>：</a:t>
            </a:r>
          </a:p>
          <a:p>
            <a:pPr eaLnBrk="1" hangingPunct="1">
              <a:lnSpc>
                <a:spcPct val="80000"/>
              </a:lnSpc>
              <a:buNone/>
            </a:pPr>
            <a:r>
              <a:rPr lang="zh-CN" altLang="en-US" sz="2300" b="1" dirty="0">
                <a:solidFill>
                  <a:schemeClr val="tx2"/>
                </a:solidFill>
              </a:rPr>
              <a:t>  （二）股权收购，收购企业购买的股权不低于被收购企业全部股权的</a:t>
            </a:r>
            <a:r>
              <a:rPr lang="en-US" altLang="zh-CN" sz="2300" b="1" dirty="0">
                <a:solidFill>
                  <a:schemeClr val="tx2"/>
                </a:solidFill>
              </a:rPr>
              <a:t>75%</a:t>
            </a:r>
            <a:r>
              <a:rPr lang="zh-CN" altLang="en-US" sz="2300" b="1" dirty="0">
                <a:solidFill>
                  <a:schemeClr val="tx2"/>
                </a:solidFill>
              </a:rPr>
              <a:t>，且收购企业在该股权收购发生时的股权支付金额不低于其交易支付总额的</a:t>
            </a:r>
            <a:r>
              <a:rPr lang="en-US" altLang="zh-CN" sz="2300" b="1" dirty="0">
                <a:solidFill>
                  <a:schemeClr val="tx2"/>
                </a:solidFill>
              </a:rPr>
              <a:t>85%</a:t>
            </a:r>
            <a:r>
              <a:rPr lang="zh-CN" altLang="en-US" sz="2300" b="1" dirty="0">
                <a:solidFill>
                  <a:schemeClr val="tx2"/>
                </a:solidFill>
              </a:rPr>
              <a:t>，可以选择按以下规定处理： </a:t>
            </a:r>
            <a:br>
              <a:rPr lang="zh-CN" altLang="en-US" sz="2300" b="1" dirty="0">
                <a:solidFill>
                  <a:schemeClr val="tx2"/>
                </a:solidFill>
              </a:rPr>
            </a:br>
            <a:r>
              <a:rPr lang="zh-CN" altLang="en-US" sz="2300" b="1" dirty="0">
                <a:solidFill>
                  <a:schemeClr val="tx2"/>
                </a:solidFill>
              </a:rPr>
              <a:t>　　 </a:t>
            </a:r>
            <a:r>
              <a:rPr lang="en-US" altLang="zh-CN" sz="2300" b="1" dirty="0">
                <a:solidFill>
                  <a:schemeClr val="tx2"/>
                </a:solidFill>
              </a:rPr>
              <a:t>1.</a:t>
            </a:r>
            <a:r>
              <a:rPr lang="zh-CN" altLang="en-US" sz="2300" b="1" dirty="0">
                <a:solidFill>
                  <a:srgbClr val="0033CC"/>
                </a:solidFill>
              </a:rPr>
              <a:t>被收购企业的股东</a:t>
            </a:r>
            <a:r>
              <a:rPr lang="zh-CN" altLang="en-US" sz="2300" b="1" dirty="0">
                <a:solidFill>
                  <a:schemeClr val="tx2"/>
                </a:solidFill>
              </a:rPr>
              <a:t>取得收购企业股权的计税基础，以</a:t>
            </a:r>
          </a:p>
          <a:p>
            <a:pPr eaLnBrk="1" hangingPunct="1">
              <a:lnSpc>
                <a:spcPct val="80000"/>
              </a:lnSpc>
              <a:buNone/>
            </a:pPr>
            <a:r>
              <a:rPr lang="zh-CN" altLang="en-US" sz="2300" b="1" dirty="0">
                <a:solidFill>
                  <a:schemeClr val="tx2"/>
                </a:solidFill>
              </a:rPr>
              <a:t>       </a:t>
            </a:r>
            <a:r>
              <a:rPr lang="zh-CN" altLang="en-US" sz="4400" b="1" dirty="0">
                <a:solidFill>
                  <a:srgbClr val="FF3300"/>
                </a:solidFill>
              </a:rPr>
              <a:t>被收购股权</a:t>
            </a:r>
            <a:r>
              <a:rPr lang="zh-CN" altLang="en-US" sz="2300" b="1" dirty="0">
                <a:solidFill>
                  <a:schemeClr val="tx2"/>
                </a:solidFill>
              </a:rPr>
              <a:t>的原有计税基础确定。 </a:t>
            </a:r>
            <a:br>
              <a:rPr lang="zh-CN" altLang="en-US" sz="2300" b="1" dirty="0">
                <a:solidFill>
                  <a:schemeClr val="tx2"/>
                </a:solidFill>
              </a:rPr>
            </a:br>
            <a:r>
              <a:rPr lang="zh-CN" altLang="en-US" sz="2300" b="1" dirty="0">
                <a:solidFill>
                  <a:schemeClr val="tx2"/>
                </a:solidFill>
              </a:rPr>
              <a:t>　　 </a:t>
            </a:r>
            <a:r>
              <a:rPr lang="en-US" altLang="zh-CN" sz="2300" b="1" dirty="0">
                <a:solidFill>
                  <a:schemeClr val="tx2"/>
                </a:solidFill>
              </a:rPr>
              <a:t>2.</a:t>
            </a:r>
            <a:r>
              <a:rPr lang="zh-CN" altLang="en-US" sz="2300" b="1" dirty="0">
                <a:solidFill>
                  <a:srgbClr val="0033CC"/>
                </a:solidFill>
              </a:rPr>
              <a:t>收购企业</a:t>
            </a:r>
            <a:r>
              <a:rPr lang="zh-CN" altLang="en-US" sz="2300" b="1" dirty="0">
                <a:solidFill>
                  <a:schemeClr val="tx2"/>
                </a:solidFill>
              </a:rPr>
              <a:t>取得被收购企业股权的计税基础，以</a:t>
            </a:r>
          </a:p>
          <a:p>
            <a:pPr eaLnBrk="1" hangingPunct="1">
              <a:lnSpc>
                <a:spcPct val="80000"/>
              </a:lnSpc>
              <a:buNone/>
            </a:pPr>
            <a:r>
              <a:rPr lang="zh-CN" altLang="en-US" sz="4400" b="1" dirty="0">
                <a:solidFill>
                  <a:schemeClr val="tx2"/>
                </a:solidFill>
              </a:rPr>
              <a:t>    </a:t>
            </a:r>
            <a:r>
              <a:rPr lang="zh-CN" altLang="en-US" sz="4400" b="1" dirty="0">
                <a:solidFill>
                  <a:srgbClr val="FF3300"/>
                </a:solidFill>
              </a:rPr>
              <a:t>被收购股权</a:t>
            </a:r>
            <a:r>
              <a:rPr lang="zh-CN" altLang="en-US" sz="2300" b="1" dirty="0">
                <a:solidFill>
                  <a:schemeClr val="tx2"/>
                </a:solidFill>
              </a:rPr>
              <a:t>的原有计税基础确定。 </a:t>
            </a:r>
            <a:br>
              <a:rPr lang="zh-CN" altLang="en-US" sz="2300" b="1" dirty="0">
                <a:solidFill>
                  <a:schemeClr val="tx2"/>
                </a:solidFill>
              </a:rPr>
            </a:br>
            <a:r>
              <a:rPr lang="zh-CN" altLang="en-US" sz="2300" b="1" dirty="0">
                <a:solidFill>
                  <a:schemeClr val="tx2"/>
                </a:solidFill>
              </a:rPr>
              <a:t>　　 </a:t>
            </a:r>
            <a:r>
              <a:rPr lang="en-US" altLang="zh-CN" sz="2300" b="1" dirty="0">
                <a:solidFill>
                  <a:schemeClr val="tx2"/>
                </a:solidFill>
              </a:rPr>
              <a:t>3.</a:t>
            </a:r>
            <a:r>
              <a:rPr lang="zh-CN" altLang="en-US" sz="2300" b="1" dirty="0">
                <a:solidFill>
                  <a:schemeClr val="tx2"/>
                </a:solidFill>
              </a:rPr>
              <a:t>收购企业、被收购企业的原有各项资产和负债的计税基础  和其他相关所得税事项保持不变。</a:t>
            </a:r>
          </a:p>
        </p:txBody>
      </p:sp>
    </p:spTree>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subTitle" idx="1"/>
          </p:nvPr>
        </p:nvSpPr>
        <p:spPr>
          <a:xfrm>
            <a:off x="1155700" y="909638"/>
            <a:ext cx="6369050" cy="4751388"/>
          </a:xfrm>
        </p:spPr>
        <p:txBody>
          <a:bodyPr vert="horz" wrap="square" lIns="91440" tIns="45720" rIns="91440" bIns="45720" numCol="1" anchor="ctr" anchorCtr="0" compatLnSpc="1"/>
          <a:lstStyle/>
          <a:p>
            <a:pPr marL="0" marR="0" lvl="0" indent="0" algn="l" defTabSz="914400" rtl="0" eaLnBrk="1" fontAlgn="base" latinLnBrk="0" hangingPunct="1">
              <a:lnSpc>
                <a:spcPct val="120000"/>
              </a:lnSpc>
              <a:spcBef>
                <a:spcPct val="0"/>
              </a:spcBef>
              <a:spcAft>
                <a:spcPct val="40000"/>
              </a:spcAft>
              <a:buClrTx/>
              <a:buSzTx/>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关于盈余积累转增：    </a:t>
            </a:r>
          </a:p>
          <a:p>
            <a:pPr marL="0" marR="0" lvl="0" indent="0" algn="l" defTabSz="914400" rtl="0" eaLnBrk="1" fontAlgn="base" latinLnBrk="0" hangingPunct="1">
              <a:lnSpc>
                <a:spcPct val="120000"/>
              </a:lnSpc>
              <a:spcBef>
                <a:spcPct val="0"/>
              </a:spcBef>
              <a:spcAft>
                <a:spcPct val="40000"/>
              </a:spcAft>
              <a:buClrTx/>
              <a:buSzTx/>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   股份制企业用盈余公积金派发红股属于股息、红利性质的分配，对个人取得的红股数额，应作为个人所得征税。</a:t>
            </a:r>
          </a:p>
          <a:p>
            <a:pPr marL="0" marR="0" lvl="0" indent="0" algn="l" defTabSz="914400" rtl="0" eaLnBrk="1" fontAlgn="base" latinLnBrk="0" hangingPunct="1">
              <a:lnSpc>
                <a:spcPct val="120000"/>
              </a:lnSpc>
              <a:spcBef>
                <a:spcPct val="0"/>
              </a:spcBef>
              <a:spcAft>
                <a:spcPct val="40000"/>
              </a:spcAft>
              <a:buClrTx/>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40000"/>
              </a:spcAft>
              <a:buClrTx/>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          </a:t>
            </a:r>
            <a:r>
              <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国家税务总局关于股份制企业转增股本和派发红股征免个人所得税的通知</a:t>
            </a:r>
            <a:r>
              <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（国税发</a:t>
            </a:r>
            <a:r>
              <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[1997]198</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号）第二条</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220</a:t>
            </a:fld>
            <a:endParaRPr lang="en-US" altLang="zh-CN" sz="1200" dirty="0">
              <a:latin typeface="Verdana" panose="020B0604030504040204" pitchFamily="34" charset="0"/>
            </a:endParaRPr>
          </a:p>
        </p:txBody>
      </p:sp>
      <p:sp>
        <p:nvSpPr>
          <p:cNvPr id="44035" name="Rectangle 2"/>
          <p:cNvSpPr>
            <a:spLocks noGrp="1"/>
          </p:cNvSpPr>
          <p:nvPr>
            <p:ph type="title"/>
          </p:nvPr>
        </p:nvSpPr>
        <p:spPr>
          <a:xfrm>
            <a:off x="395288" y="333375"/>
            <a:ext cx="8229600" cy="1143000"/>
          </a:xfrm>
        </p:spPr>
        <p:txBody>
          <a:bodyPr vert="horz" wrap="square" lIns="91440" tIns="45720" rIns="91440" bIns="45720" anchor="b"/>
          <a:lstStyle/>
          <a:p>
            <a:pPr eaLnBrk="1" hangingPunct="1"/>
            <a:r>
              <a:rPr lang="zh-CN" altLang="en-US" sz="3000" b="1" dirty="0"/>
              <a:t>注意，</a:t>
            </a:r>
            <a:r>
              <a:rPr lang="zh-CN" altLang="en-US" sz="3000" b="1" dirty="0">
                <a:solidFill>
                  <a:schemeClr val="hlink"/>
                </a:solidFill>
              </a:rPr>
              <a:t>公允价值相等</a:t>
            </a:r>
            <a:r>
              <a:rPr lang="en-US" altLang="zh-CN" sz="3000" b="1" dirty="0">
                <a:solidFill>
                  <a:schemeClr val="hlink"/>
                </a:solidFill>
              </a:rPr>
              <a:t>3</a:t>
            </a:r>
            <a:r>
              <a:rPr lang="zh-CN" altLang="en-US" sz="3000" b="1" dirty="0"/>
              <a:t>，原有计税基础不相等</a:t>
            </a:r>
            <a:r>
              <a:rPr lang="en-US" altLang="zh-CN" sz="3000" b="1" dirty="0"/>
              <a:t>1</a:t>
            </a:r>
            <a:r>
              <a:rPr lang="zh-CN" altLang="en-US" sz="3000" b="1" dirty="0"/>
              <a:t>、</a:t>
            </a:r>
            <a:r>
              <a:rPr lang="en-US" altLang="zh-CN" sz="3000" b="1" dirty="0"/>
              <a:t>2</a:t>
            </a:r>
            <a:r>
              <a:rPr lang="zh-CN" altLang="en-US" sz="3000" b="1" dirty="0"/>
              <a:t>，不能确认所得或损失。</a:t>
            </a:r>
          </a:p>
        </p:txBody>
      </p:sp>
      <p:sp>
        <p:nvSpPr>
          <p:cNvPr id="44036" name="Rectangle 3"/>
          <p:cNvSpPr>
            <a:spLocks noGrp="1"/>
          </p:cNvSpPr>
          <p:nvPr>
            <p:ph type="body" sz="half"/>
          </p:nvPr>
        </p:nvSpPr>
        <p:spPr>
          <a:xfrm>
            <a:off x="566738" y="1752600"/>
            <a:ext cx="3925887" cy="4267200"/>
          </a:xfrm>
        </p:spPr>
        <p:txBody>
          <a:bodyPr vert="horz" wrap="square" lIns="91440" tIns="45720" rIns="91440" bIns="45720" anchor="t"/>
          <a:lstStyle>
            <a:lvl1pPr lvl="0">
              <a:defRPr sz="2600"/>
            </a:lvl1pPr>
            <a:lvl2pPr lvl="1">
              <a:defRPr sz="2200"/>
            </a:lvl2pPr>
            <a:lvl3pPr lvl="2">
              <a:defRPr sz="2100"/>
            </a:lvl3pPr>
            <a:lvl4pPr lvl="3">
              <a:defRPr sz="1800"/>
            </a:lvl4pPr>
            <a:lvl5pPr lvl="4">
              <a:defRPr sz="1800"/>
            </a:lvl5pPr>
          </a:lstStyle>
          <a:p>
            <a:pPr lvl="0" eaLnBrk="1" hangingPunct="1">
              <a:buNone/>
            </a:pPr>
            <a:endParaRPr lang="en-US" altLang="zh-CN" sz="4300" b="1" dirty="0">
              <a:solidFill>
                <a:schemeClr val="hlink"/>
              </a:solidFill>
            </a:endParaRPr>
          </a:p>
          <a:p>
            <a:pPr lvl="0" eaLnBrk="1" hangingPunct="1">
              <a:buNone/>
            </a:pPr>
            <a:r>
              <a:rPr lang="zh-CN" altLang="en-US" sz="3900" b="1" dirty="0">
                <a:solidFill>
                  <a:schemeClr val="hlink"/>
                </a:solidFill>
              </a:rPr>
              <a:t>公允价值</a:t>
            </a:r>
            <a:r>
              <a:rPr lang="en-US" altLang="zh-CN" sz="3900" b="1" dirty="0">
                <a:solidFill>
                  <a:schemeClr val="hlink"/>
                </a:solidFill>
              </a:rPr>
              <a:t>3</a:t>
            </a:r>
          </a:p>
          <a:p>
            <a:pPr lvl="0" eaLnBrk="1" hangingPunct="1">
              <a:buNone/>
            </a:pPr>
            <a:endParaRPr lang="en-US" altLang="zh-CN" sz="3900" b="1" dirty="0">
              <a:solidFill>
                <a:schemeClr val="hlink"/>
              </a:solidFill>
            </a:endParaRPr>
          </a:p>
          <a:p>
            <a:pPr lvl="0" eaLnBrk="1" hangingPunct="1">
              <a:buNone/>
            </a:pPr>
            <a:r>
              <a:rPr lang="zh-CN" altLang="en-US" sz="3900" b="1" dirty="0">
                <a:solidFill>
                  <a:srgbClr val="D42306"/>
                </a:solidFill>
              </a:rPr>
              <a:t>换出股权</a:t>
            </a:r>
            <a:r>
              <a:rPr lang="en-US" altLang="zh-CN" sz="3900" b="1" dirty="0">
                <a:solidFill>
                  <a:srgbClr val="D42306"/>
                </a:solidFill>
              </a:rPr>
              <a:t>2</a:t>
            </a:r>
          </a:p>
          <a:p>
            <a:pPr lvl="0" eaLnBrk="1" hangingPunct="1">
              <a:buNone/>
            </a:pPr>
            <a:r>
              <a:rPr lang="zh-CN" altLang="en-US" sz="3900" b="1" dirty="0">
                <a:solidFill>
                  <a:srgbClr val="D42306"/>
                </a:solidFill>
              </a:rPr>
              <a:t>换入股权</a:t>
            </a:r>
            <a:r>
              <a:rPr lang="en-US" altLang="zh-CN" sz="3900" b="1" dirty="0">
                <a:solidFill>
                  <a:srgbClr val="D42306"/>
                </a:solidFill>
              </a:rPr>
              <a:t>1</a:t>
            </a:r>
          </a:p>
          <a:p>
            <a:pPr lvl="0" eaLnBrk="1" hangingPunct="1">
              <a:buNone/>
            </a:pPr>
            <a:r>
              <a:rPr lang="zh-CN" altLang="en-US" sz="3900" b="1" dirty="0">
                <a:solidFill>
                  <a:srgbClr val="D42306"/>
                </a:solidFill>
              </a:rPr>
              <a:t>是否</a:t>
            </a:r>
            <a:r>
              <a:rPr lang="zh-CN" altLang="en-US" sz="3900" b="1" dirty="0"/>
              <a:t>确认损失？</a:t>
            </a:r>
          </a:p>
        </p:txBody>
      </p:sp>
      <p:sp>
        <p:nvSpPr>
          <p:cNvPr id="44037" name="Rectangle 4"/>
          <p:cNvSpPr>
            <a:spLocks noGrp="1"/>
          </p:cNvSpPr>
          <p:nvPr>
            <p:ph type="body" sz="half"/>
          </p:nvPr>
        </p:nvSpPr>
        <p:spPr>
          <a:xfrm>
            <a:off x="4641850" y="1752600"/>
            <a:ext cx="3925888" cy="4267200"/>
          </a:xfrm>
        </p:spPr>
        <p:txBody>
          <a:bodyPr vert="horz" wrap="square" lIns="91440" tIns="45720" rIns="91440" bIns="45720" anchor="t"/>
          <a:lstStyle>
            <a:lvl1pPr lvl="0">
              <a:defRPr sz="2600"/>
            </a:lvl1pPr>
            <a:lvl2pPr lvl="1">
              <a:defRPr sz="2200"/>
            </a:lvl2pPr>
            <a:lvl3pPr lvl="2">
              <a:defRPr sz="2100"/>
            </a:lvl3pPr>
            <a:lvl4pPr lvl="3">
              <a:defRPr sz="1800"/>
            </a:lvl4pPr>
            <a:lvl5pPr lvl="4">
              <a:defRPr sz="1800"/>
            </a:lvl5pPr>
          </a:lstStyle>
          <a:p>
            <a:pPr lvl="0" eaLnBrk="1" hangingPunct="1">
              <a:buNone/>
            </a:pPr>
            <a:endParaRPr lang="en-US" altLang="zh-CN" sz="4300" b="1" dirty="0">
              <a:solidFill>
                <a:schemeClr val="hlink"/>
              </a:solidFill>
            </a:endParaRPr>
          </a:p>
          <a:p>
            <a:pPr lvl="0" eaLnBrk="1" hangingPunct="1">
              <a:buNone/>
            </a:pPr>
            <a:r>
              <a:rPr lang="zh-CN" altLang="en-US" sz="3900" b="1" dirty="0">
                <a:solidFill>
                  <a:schemeClr val="hlink"/>
                </a:solidFill>
              </a:rPr>
              <a:t>公允价值</a:t>
            </a:r>
            <a:r>
              <a:rPr lang="en-US" altLang="zh-CN" sz="3900" b="1" dirty="0">
                <a:solidFill>
                  <a:schemeClr val="hlink"/>
                </a:solidFill>
              </a:rPr>
              <a:t>3</a:t>
            </a:r>
          </a:p>
          <a:p>
            <a:pPr lvl="0" eaLnBrk="1" hangingPunct="1">
              <a:buNone/>
            </a:pPr>
            <a:endParaRPr lang="en-US" altLang="zh-CN" sz="3900" b="1" dirty="0">
              <a:solidFill>
                <a:schemeClr val="hlink"/>
              </a:solidFill>
            </a:endParaRPr>
          </a:p>
          <a:p>
            <a:pPr lvl="0" eaLnBrk="1" hangingPunct="1">
              <a:buNone/>
            </a:pPr>
            <a:r>
              <a:rPr lang="zh-CN" altLang="en-US" sz="3900" b="1" dirty="0">
                <a:solidFill>
                  <a:srgbClr val="D42306"/>
                </a:solidFill>
              </a:rPr>
              <a:t>换出股权</a:t>
            </a:r>
            <a:r>
              <a:rPr lang="en-US" altLang="zh-CN" sz="3900" b="1" dirty="0">
                <a:solidFill>
                  <a:srgbClr val="D42306"/>
                </a:solidFill>
              </a:rPr>
              <a:t>1</a:t>
            </a:r>
          </a:p>
          <a:p>
            <a:pPr lvl="0" eaLnBrk="1" hangingPunct="1">
              <a:buNone/>
            </a:pPr>
            <a:r>
              <a:rPr lang="zh-CN" altLang="en-US" sz="3900" b="1" dirty="0">
                <a:solidFill>
                  <a:srgbClr val="D42306"/>
                </a:solidFill>
              </a:rPr>
              <a:t>换入股权</a:t>
            </a:r>
            <a:r>
              <a:rPr lang="en-US" altLang="zh-CN" sz="3900" b="1" dirty="0">
                <a:solidFill>
                  <a:srgbClr val="D42306"/>
                </a:solidFill>
              </a:rPr>
              <a:t>2</a:t>
            </a:r>
          </a:p>
          <a:p>
            <a:pPr lvl="0" eaLnBrk="1" hangingPunct="1">
              <a:buNone/>
            </a:pPr>
            <a:r>
              <a:rPr lang="zh-CN" altLang="en-US" sz="3900" b="1" dirty="0">
                <a:solidFill>
                  <a:srgbClr val="D42306"/>
                </a:solidFill>
              </a:rPr>
              <a:t>是否</a:t>
            </a:r>
            <a:r>
              <a:rPr lang="zh-CN" altLang="en-US" sz="3900" b="1" dirty="0"/>
              <a:t>确认所得？</a:t>
            </a:r>
            <a:endParaRPr lang="zh-CN" altLang="en-US" sz="3900" b="1" dirty="0">
              <a:solidFill>
                <a:srgbClr val="D42306"/>
              </a:solidFill>
            </a:endParaRPr>
          </a:p>
          <a:p>
            <a:pPr lvl="0" eaLnBrk="1" hangingPunct="1"/>
            <a:endParaRPr lang="en-US" altLang="zh-CN" sz="3900"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221</a:t>
            </a:fld>
            <a:endParaRPr lang="en-US" altLang="zh-CN" sz="1200" dirty="0">
              <a:latin typeface="Verdana" panose="020B0604030504040204" pitchFamily="34" charset="0"/>
            </a:endParaRPr>
          </a:p>
        </p:txBody>
      </p:sp>
      <p:sp>
        <p:nvSpPr>
          <p:cNvPr id="45059" name="Rectangle 2"/>
          <p:cNvSpPr>
            <a:spLocks noGrp="1"/>
          </p:cNvSpPr>
          <p:nvPr>
            <p:ph type="title"/>
          </p:nvPr>
        </p:nvSpPr>
        <p:spPr/>
        <p:txBody>
          <a:bodyPr vert="horz" wrap="square" lIns="91440" tIns="45720" rIns="91440" bIns="45720" anchor="b"/>
          <a:lstStyle/>
          <a:p>
            <a:pPr eaLnBrk="1" hangingPunct="1"/>
            <a:r>
              <a:rPr lang="zh-CN" altLang="en-US" sz="2500" b="1" dirty="0"/>
              <a:t>在实践层面上执行</a:t>
            </a:r>
            <a:r>
              <a:rPr lang="zh-CN" altLang="en-US" sz="2500" b="1" dirty="0">
                <a:solidFill>
                  <a:srgbClr val="FF3300"/>
                </a:solidFill>
              </a:rPr>
              <a:t>非货币性资产交换的规则</a:t>
            </a:r>
          </a:p>
        </p:txBody>
      </p:sp>
      <p:sp>
        <p:nvSpPr>
          <p:cNvPr id="45060" name="Rectangle 3"/>
          <p:cNvSpPr>
            <a:spLocks noGrp="1"/>
          </p:cNvSpPr>
          <p:nvPr>
            <p:ph type="body"/>
          </p:nvPr>
        </p:nvSpPr>
        <p:spPr/>
        <p:txBody>
          <a:bodyPr vert="horz" wrap="square" lIns="91440" tIns="45720" rIns="91440" bIns="45720" anchor="t"/>
          <a:lstStyle/>
          <a:p>
            <a:pPr eaLnBrk="1" hangingPunct="1">
              <a:buNone/>
            </a:pPr>
            <a:r>
              <a:rPr lang="en-US" altLang="zh-CN" sz="4300" b="1" dirty="0"/>
              <a:t>   </a:t>
            </a:r>
            <a:r>
              <a:rPr lang="zh-CN" altLang="en-US" sz="4300" b="1" dirty="0"/>
              <a:t>结论：</a:t>
            </a:r>
          </a:p>
          <a:p>
            <a:pPr eaLnBrk="1" hangingPunct="1">
              <a:buNone/>
            </a:pPr>
            <a:r>
              <a:rPr lang="zh-CN" altLang="en-US" sz="4300" b="1" dirty="0">
                <a:solidFill>
                  <a:schemeClr val="tx2"/>
                </a:solidFill>
              </a:rPr>
              <a:t>   收购方以其控股企业的股权作为支付对价，其收购的股权或资产的计税基础可以：</a:t>
            </a:r>
          </a:p>
          <a:p>
            <a:pPr eaLnBrk="1" hangingPunct="1">
              <a:buNone/>
            </a:pPr>
            <a:r>
              <a:rPr lang="zh-CN" altLang="en-US" sz="4300" b="1" dirty="0">
                <a:solidFill>
                  <a:schemeClr val="tx2"/>
                </a:solidFill>
              </a:rPr>
              <a:t>   </a:t>
            </a:r>
            <a:r>
              <a:rPr lang="zh-CN" altLang="en-US" sz="4300" b="1" dirty="0">
                <a:solidFill>
                  <a:srgbClr val="D42306"/>
                </a:solidFill>
              </a:rPr>
              <a:t>以换出股权的原计税基础确认</a:t>
            </a:r>
            <a:r>
              <a:rPr lang="zh-CN" altLang="en-US" sz="4300" b="1" dirty="0">
                <a:solidFill>
                  <a:schemeClr val="tx2"/>
                </a:solidFill>
              </a:rPr>
              <a:t>。</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222</a:t>
            </a:fld>
            <a:endParaRPr lang="en-US" altLang="zh-CN" sz="1200" dirty="0">
              <a:latin typeface="Verdana" panose="020B0604030504040204" pitchFamily="34" charset="0"/>
            </a:endParaRPr>
          </a:p>
        </p:txBody>
      </p:sp>
      <p:sp>
        <p:nvSpPr>
          <p:cNvPr id="46083" name="Rectangle 2"/>
          <p:cNvSpPr>
            <a:spLocks noGrp="1"/>
          </p:cNvSpPr>
          <p:nvPr>
            <p:ph type="title"/>
          </p:nvPr>
        </p:nvSpPr>
        <p:spPr>
          <a:xfrm>
            <a:off x="539750" y="333375"/>
            <a:ext cx="8001000" cy="1216025"/>
          </a:xfrm>
        </p:spPr>
        <p:txBody>
          <a:bodyPr vert="horz" wrap="square" lIns="91440" tIns="45720" rIns="91440" bIns="45720" anchor="b"/>
          <a:lstStyle/>
          <a:p>
            <a:pPr eaLnBrk="1" hangingPunct="1"/>
            <a:r>
              <a:rPr lang="en-US" altLang="zh-CN" sz="2800" b="1" dirty="0"/>
              <a:t/>
            </a:r>
            <a:br>
              <a:rPr lang="en-US" altLang="zh-CN" sz="2800" b="1" dirty="0"/>
            </a:br>
            <a:r>
              <a:rPr lang="en-US" altLang="zh-CN" sz="2800" b="1" dirty="0"/>
              <a:t>   </a:t>
            </a:r>
            <a:r>
              <a:rPr lang="zh-CN" altLang="en-US" sz="2500" b="1" dirty="0"/>
              <a:t>上海：陈华</a:t>
            </a:r>
            <a:br>
              <a:rPr lang="zh-CN" altLang="en-US" sz="2500" b="1" dirty="0"/>
            </a:br>
            <a:r>
              <a:rPr lang="zh-CN" altLang="en-US" sz="2500" b="1" dirty="0"/>
              <a:t>全国唯一敢出企业重组政策的地方</a:t>
            </a:r>
            <a:br>
              <a:rPr lang="zh-CN" altLang="en-US" sz="2500" b="1" dirty="0"/>
            </a:br>
            <a:endParaRPr lang="zh-CN" altLang="en-US" sz="2500" b="1" dirty="0"/>
          </a:p>
        </p:txBody>
      </p:sp>
      <p:sp>
        <p:nvSpPr>
          <p:cNvPr id="46084" name="Rectangle 3"/>
          <p:cNvSpPr>
            <a:spLocks noGrp="1"/>
          </p:cNvSpPr>
          <p:nvPr>
            <p:ph type="body"/>
          </p:nvPr>
        </p:nvSpPr>
        <p:spPr>
          <a:xfrm>
            <a:off x="468313" y="1628775"/>
            <a:ext cx="8229600" cy="4525963"/>
          </a:xfrm>
        </p:spPr>
        <p:txBody>
          <a:bodyPr vert="horz" wrap="square" lIns="91440" tIns="45720" rIns="91440" bIns="45720" anchor="t"/>
          <a:lstStyle/>
          <a:p>
            <a:pPr eaLnBrk="1" hangingPunct="1">
              <a:lnSpc>
                <a:spcPct val="90000"/>
              </a:lnSpc>
              <a:buNone/>
            </a:pPr>
            <a:r>
              <a:rPr lang="en-US" altLang="zh-CN" sz="2300" b="1" dirty="0"/>
              <a:t>   </a:t>
            </a:r>
            <a:r>
              <a:rPr lang="zh-CN" altLang="en-US" sz="2300" b="1" dirty="0">
                <a:solidFill>
                  <a:schemeClr val="tx2"/>
                </a:solidFill>
                <a:hlinkClick r:id="rId2" action="ppaction://hlinkfile"/>
              </a:rPr>
              <a:t>上海浦东国税</a:t>
            </a:r>
            <a:r>
              <a:rPr lang="en-US" altLang="zh-CN" sz="2300" b="1" dirty="0">
                <a:solidFill>
                  <a:schemeClr val="tx2"/>
                </a:solidFill>
                <a:hlinkClick r:id="rId2" action="ppaction://hlinkfile"/>
              </a:rPr>
              <a:t>2010</a:t>
            </a:r>
            <a:r>
              <a:rPr lang="zh-CN" altLang="en-US" sz="2300" b="1" dirty="0">
                <a:solidFill>
                  <a:schemeClr val="tx2"/>
                </a:solidFill>
                <a:hlinkClick r:id="rId2" action="ppaction://hlinkfile"/>
              </a:rPr>
              <a:t>汇算清缴问答关于企业重组处理</a:t>
            </a:r>
            <a:r>
              <a:rPr lang="zh-CN" altLang="en-US" sz="2300" b="1" dirty="0">
                <a:solidFill>
                  <a:schemeClr val="tx2"/>
                </a:solidFill>
              </a:rPr>
              <a:t>    </a:t>
            </a:r>
          </a:p>
          <a:p>
            <a:pPr eaLnBrk="1" hangingPunct="1">
              <a:lnSpc>
                <a:spcPct val="90000"/>
              </a:lnSpc>
              <a:buNone/>
            </a:pPr>
            <a:r>
              <a:rPr lang="zh-CN" altLang="en-US" sz="2300" b="1" dirty="0">
                <a:solidFill>
                  <a:schemeClr val="tx2"/>
                </a:solidFill>
              </a:rPr>
              <a:t>    十七、企业重组税务处理</a:t>
            </a:r>
            <a:br>
              <a:rPr lang="zh-CN" altLang="en-US" sz="2300" b="1" dirty="0">
                <a:solidFill>
                  <a:schemeClr val="tx2"/>
                </a:solidFill>
              </a:rPr>
            </a:br>
            <a:r>
              <a:rPr lang="zh-CN" altLang="en-US" sz="2300" b="1" dirty="0">
                <a:solidFill>
                  <a:schemeClr val="tx2"/>
                </a:solidFill>
              </a:rPr>
              <a:t>问：符合特殊性税务处理条件的股权收购、资产收购，收购方以其控股企业的股权作为支付对价，其取得的股权（或资产）的计税基础应如何计算确认？</a:t>
            </a:r>
            <a:br>
              <a:rPr lang="zh-CN" altLang="en-US" sz="2300" b="1" dirty="0">
                <a:solidFill>
                  <a:schemeClr val="tx2"/>
                </a:solidFill>
              </a:rPr>
            </a:br>
            <a:r>
              <a:rPr lang="zh-CN" altLang="en-US" sz="2300" b="1" dirty="0">
                <a:solidFill>
                  <a:schemeClr val="tx2"/>
                </a:solidFill>
              </a:rPr>
              <a:t>答：根据财税</a:t>
            </a:r>
            <a:r>
              <a:rPr lang="en-US" altLang="zh-CN" sz="2300" b="1" dirty="0">
                <a:solidFill>
                  <a:schemeClr val="tx2"/>
                </a:solidFill>
              </a:rPr>
              <a:t>[2009]59</a:t>
            </a:r>
            <a:r>
              <a:rPr lang="zh-CN" altLang="en-US" sz="2300" b="1" dirty="0">
                <a:solidFill>
                  <a:schemeClr val="tx2"/>
                </a:solidFill>
              </a:rPr>
              <a:t>号文、国家税务总局公告</a:t>
            </a:r>
            <a:r>
              <a:rPr lang="en-US" altLang="zh-CN" sz="2300" b="1" dirty="0">
                <a:solidFill>
                  <a:schemeClr val="tx2"/>
                </a:solidFill>
              </a:rPr>
              <a:t>2010</a:t>
            </a:r>
            <a:r>
              <a:rPr lang="zh-CN" altLang="en-US" sz="2300" b="1" dirty="0">
                <a:solidFill>
                  <a:schemeClr val="tx2"/>
                </a:solidFill>
              </a:rPr>
              <a:t>年第</a:t>
            </a:r>
            <a:r>
              <a:rPr lang="en-US" altLang="zh-CN" sz="2300" b="1" dirty="0">
                <a:solidFill>
                  <a:schemeClr val="tx2"/>
                </a:solidFill>
              </a:rPr>
              <a:t>4</a:t>
            </a:r>
            <a:r>
              <a:rPr lang="zh-CN" altLang="en-US" sz="2300" b="1" dirty="0">
                <a:solidFill>
                  <a:schemeClr val="tx2"/>
                </a:solidFill>
              </a:rPr>
              <a:t>号的有关规定，收购方以其控股企业的股权作为支付对价，收购被收购企业股权（或资产），若符合特殊性税务处理条件且选择特殊性税务处理的</a:t>
            </a:r>
            <a:r>
              <a:rPr lang="en-US" altLang="zh-CN" sz="2300" b="1" dirty="0">
                <a:solidFill>
                  <a:schemeClr val="tx2"/>
                </a:solidFill>
              </a:rPr>
              <a:t>,</a:t>
            </a:r>
            <a:r>
              <a:rPr lang="zh-CN" altLang="en-US" sz="2300" b="1" dirty="0">
                <a:solidFill>
                  <a:schemeClr val="tx2"/>
                </a:solidFill>
              </a:rPr>
              <a:t>其收购的股权或资产的计税基础</a:t>
            </a:r>
            <a:r>
              <a:rPr lang="zh-CN" altLang="en-US" sz="4000" b="1" dirty="0">
                <a:solidFill>
                  <a:srgbClr val="D42306"/>
                </a:solidFill>
              </a:rPr>
              <a:t>以换出股权的原计税基础确认</a:t>
            </a:r>
            <a:r>
              <a:rPr lang="zh-CN" altLang="en-US" sz="2300" b="1" dirty="0">
                <a:solidFill>
                  <a:schemeClr val="tx2"/>
                </a:solidFill>
              </a:rPr>
              <a:t>。涉及补价的，应按财税</a:t>
            </a:r>
            <a:r>
              <a:rPr lang="en-US" altLang="zh-CN" sz="2300" b="1" dirty="0">
                <a:solidFill>
                  <a:schemeClr val="tx2"/>
                </a:solidFill>
              </a:rPr>
              <a:t>[2009]59</a:t>
            </a:r>
            <a:r>
              <a:rPr lang="zh-CN" altLang="en-US" sz="2300" b="1" dirty="0">
                <a:solidFill>
                  <a:schemeClr val="tx2"/>
                </a:solidFill>
              </a:rPr>
              <a:t>号文第六条第（六）款规定调整计算计税基础。</a:t>
            </a:r>
            <a:br>
              <a:rPr lang="zh-CN" altLang="en-US" sz="2300" b="1" dirty="0">
                <a:solidFill>
                  <a:schemeClr val="tx2"/>
                </a:solidFill>
              </a:rPr>
            </a:br>
            <a:endParaRPr lang="zh-CN" altLang="en-US" sz="2300" b="1" dirty="0">
              <a:solidFill>
                <a:schemeClr val="tx2"/>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223</a:t>
            </a:fld>
            <a:endParaRPr lang="en-US" altLang="zh-CN" sz="1200" dirty="0">
              <a:latin typeface="Verdana" panose="020B0604030504040204" pitchFamily="34" charset="0"/>
            </a:endParaRPr>
          </a:p>
        </p:txBody>
      </p:sp>
      <p:sp>
        <p:nvSpPr>
          <p:cNvPr id="47107" name="Rectangle 2"/>
          <p:cNvSpPr>
            <a:spLocks noGrp="1"/>
          </p:cNvSpPr>
          <p:nvPr>
            <p:ph type="title"/>
          </p:nvPr>
        </p:nvSpPr>
        <p:spPr/>
        <p:txBody>
          <a:bodyPr vert="horz" wrap="square" lIns="91440" tIns="45720" rIns="91440" bIns="45720" anchor="b"/>
          <a:lstStyle/>
          <a:p>
            <a:pPr eaLnBrk="1" hangingPunct="1"/>
            <a:endParaRPr lang="zh-CN" altLang="zh-CN" dirty="0"/>
          </a:p>
        </p:txBody>
      </p:sp>
      <p:sp>
        <p:nvSpPr>
          <p:cNvPr id="47108" name="Rectangle 3"/>
          <p:cNvSpPr>
            <a:spLocks noGrp="1"/>
          </p:cNvSpPr>
          <p:nvPr>
            <p:ph type="body"/>
          </p:nvPr>
        </p:nvSpPr>
        <p:spPr/>
        <p:txBody>
          <a:bodyPr vert="horz" wrap="square" lIns="91440" tIns="45720" rIns="91440" bIns="45720" anchor="t">
            <a:normAutofit lnSpcReduction="10000"/>
          </a:bodyPr>
          <a:lstStyle/>
          <a:p>
            <a:pPr eaLnBrk="1" hangingPunct="1">
              <a:lnSpc>
                <a:spcPct val="90000"/>
              </a:lnSpc>
              <a:buNone/>
            </a:pPr>
            <a:r>
              <a:rPr lang="en-US" altLang="zh-CN" sz="2300" b="1" dirty="0"/>
              <a:t>     </a:t>
            </a:r>
            <a:r>
              <a:rPr lang="zh-CN" altLang="en-US" sz="2800" b="1" dirty="0">
                <a:solidFill>
                  <a:schemeClr val="tx1"/>
                </a:solidFill>
              </a:rPr>
              <a:t>收购企业支付的如果是自己的股权，自己的股权对自己而言是权益工具，权益工具哪来的计税基础呢。</a:t>
            </a:r>
          </a:p>
          <a:p>
            <a:pPr eaLnBrk="1" hangingPunct="1">
              <a:lnSpc>
                <a:spcPct val="90000"/>
              </a:lnSpc>
              <a:buNone/>
            </a:pPr>
            <a:r>
              <a:rPr lang="zh-CN" altLang="en-US" sz="2800" b="1" dirty="0">
                <a:solidFill>
                  <a:schemeClr val="tx1"/>
                </a:solidFill>
              </a:rPr>
              <a:t>  所以，</a:t>
            </a:r>
            <a:r>
              <a:rPr lang="en-US" altLang="zh-CN" sz="2800" b="1" dirty="0">
                <a:solidFill>
                  <a:schemeClr val="tx1"/>
                </a:solidFill>
              </a:rPr>
              <a:t>59</a:t>
            </a:r>
            <a:r>
              <a:rPr lang="zh-CN" altLang="en-US" sz="2800" b="1" dirty="0">
                <a:solidFill>
                  <a:schemeClr val="tx1"/>
                </a:solidFill>
              </a:rPr>
              <a:t>号文被收购股权的计税基础，这种情况下只能是被收购企业股权的计税基础。以自己股权作为支付对价是投资行为 。</a:t>
            </a:r>
          </a:p>
          <a:p>
            <a:pPr eaLnBrk="1" hangingPunct="1">
              <a:lnSpc>
                <a:spcPct val="90000"/>
              </a:lnSpc>
              <a:buNone/>
            </a:pPr>
            <a:r>
              <a:rPr lang="zh-CN" altLang="en-US" sz="2800" b="1" dirty="0">
                <a:solidFill>
                  <a:schemeClr val="tx1"/>
                </a:solidFill>
              </a:rPr>
              <a:t>    如果收购企业以子公司股权支付，子公司股权是我的资产，有计税基础。</a:t>
            </a:r>
          </a:p>
          <a:p>
            <a:pPr eaLnBrk="1" hangingPunct="1">
              <a:lnSpc>
                <a:spcPct val="90000"/>
              </a:lnSpc>
              <a:buNone/>
            </a:pPr>
            <a:r>
              <a:rPr lang="zh-CN" altLang="en-US" sz="2800" b="1" dirty="0">
                <a:solidFill>
                  <a:schemeClr val="tx1"/>
                </a:solidFill>
              </a:rPr>
              <a:t>   此时，是一个非货币资产交换行为，和我用自己股权支付是完全两种不同的行为。</a:t>
            </a:r>
          </a:p>
          <a:p>
            <a:pPr eaLnBrk="1" hangingPunct="1">
              <a:lnSpc>
                <a:spcPct val="90000"/>
              </a:lnSpc>
              <a:buNone/>
            </a:pPr>
            <a:r>
              <a:rPr lang="zh-CN" altLang="en-US" sz="2800" b="1" dirty="0">
                <a:solidFill>
                  <a:schemeClr val="tx1"/>
                </a:solidFill>
              </a:rPr>
              <a:t>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b">
            <a:normAutofit/>
          </a:bodyPr>
          <a:lstStyle/>
          <a:p>
            <a:r>
              <a:rPr lang="zh-CN" altLang="en-US" b="1" dirty="0">
                <a:solidFill>
                  <a:srgbClr val="0000FF"/>
                </a:solidFill>
                <a:sym typeface="+mn-ea"/>
              </a:rPr>
              <a:t>重大资产置换</a:t>
            </a:r>
            <a:r>
              <a:rPr lang="zh-CN" altLang="en-US" b="1" dirty="0">
                <a:sym typeface="+mn-ea"/>
              </a:rPr>
              <a:t>及</a:t>
            </a:r>
            <a:r>
              <a:rPr lang="zh-CN" altLang="en-US" b="1" dirty="0">
                <a:solidFill>
                  <a:srgbClr val="FF0000"/>
                </a:solidFill>
                <a:sym typeface="+mn-ea"/>
              </a:rPr>
              <a:t>发行股份购买资产协议</a:t>
            </a:r>
            <a:endParaRPr lang="zh-CN" altLang="en-US" dirty="0"/>
          </a:p>
        </p:txBody>
      </p:sp>
      <p:sp>
        <p:nvSpPr>
          <p:cNvPr id="9219" name="Rectangle 3"/>
          <p:cNvSpPr>
            <a:spLocks noGrp="1"/>
          </p:cNvSpPr>
          <p:nvPr>
            <p:ph idx="1"/>
          </p:nvPr>
        </p:nvSpPr>
        <p:spPr/>
        <p:txBody>
          <a:bodyPr vert="horz" wrap="square" lIns="91440" tIns="45720" rIns="91440" bIns="45720" anchor="t"/>
          <a:lstStyle/>
          <a:p>
            <a:pPr>
              <a:lnSpc>
                <a:spcPct val="90000"/>
              </a:lnSpc>
              <a:buNone/>
            </a:pPr>
            <a:endParaRPr lang="zh-CN" altLang="en-US" sz="2000" b="1" dirty="0"/>
          </a:p>
          <a:p>
            <a:pPr>
              <a:lnSpc>
                <a:spcPct val="90000"/>
              </a:lnSpc>
              <a:buNone/>
            </a:pPr>
            <a:r>
              <a:rPr lang="zh-CN" altLang="en-US" sz="2000" b="1" dirty="0"/>
              <a:t>一、收购方式 </a:t>
            </a:r>
            <a:r>
              <a:rPr lang="en-US" altLang="zh-CN" sz="2000" b="1" dirty="0"/>
              <a:t>2014</a:t>
            </a:r>
            <a:r>
              <a:rPr lang="zh-CN" altLang="en-US" sz="2000" b="1" dirty="0"/>
              <a:t>年</a:t>
            </a:r>
            <a:r>
              <a:rPr lang="en-US" altLang="zh-CN" sz="2000" b="1" dirty="0"/>
              <a:t>3</a:t>
            </a:r>
            <a:r>
              <a:rPr lang="zh-CN" altLang="en-US" sz="2000" b="1" dirty="0"/>
              <a:t>月</a:t>
            </a:r>
            <a:r>
              <a:rPr lang="en-US" altLang="zh-CN" sz="2000" b="1" dirty="0"/>
              <a:t>19</a:t>
            </a:r>
            <a:r>
              <a:rPr lang="zh-CN" altLang="en-US" sz="2000" b="1" dirty="0"/>
              <a:t>日，</a:t>
            </a:r>
            <a:r>
              <a:rPr lang="zh-CN" altLang="en-US" sz="4000" b="1" dirty="0">
                <a:solidFill>
                  <a:srgbClr val="FF0000"/>
                </a:solidFill>
              </a:rPr>
              <a:t>万力达</a:t>
            </a:r>
            <a:r>
              <a:rPr lang="zh-CN" altLang="en-US" sz="2000" b="1" dirty="0">
                <a:solidFill>
                  <a:srgbClr val="0000FF"/>
                </a:solidFill>
              </a:rPr>
              <a:t>、</a:t>
            </a:r>
            <a:r>
              <a:rPr lang="zh-CN" altLang="en-US" sz="4000" b="1" dirty="0">
                <a:solidFill>
                  <a:srgbClr val="0000FF"/>
                </a:solidFill>
              </a:rPr>
              <a:t>赛纳科技及庞江华</a:t>
            </a:r>
            <a:r>
              <a:rPr lang="zh-CN" altLang="en-US" sz="2000" b="1" dirty="0">
                <a:solidFill>
                  <a:srgbClr val="0000FF"/>
                </a:solidFill>
              </a:rPr>
              <a:t>三方</a:t>
            </a:r>
            <a:r>
              <a:rPr lang="zh-CN" altLang="en-US" sz="2000" b="1" dirty="0"/>
              <a:t>共同签署了</a:t>
            </a:r>
            <a:r>
              <a:rPr lang="en-US" altLang="zh-CN" sz="2000" b="1" dirty="0"/>
              <a:t>《</a:t>
            </a:r>
            <a:r>
              <a:rPr lang="zh-CN" altLang="en-US" sz="4000" b="1" dirty="0">
                <a:solidFill>
                  <a:srgbClr val="0000FF"/>
                </a:solidFill>
              </a:rPr>
              <a:t>重大资产置换</a:t>
            </a:r>
            <a:r>
              <a:rPr lang="zh-CN" altLang="en-US" sz="4000" b="1" dirty="0"/>
              <a:t>及</a:t>
            </a:r>
            <a:r>
              <a:rPr lang="zh-CN" altLang="en-US" sz="4000" b="1" dirty="0">
                <a:solidFill>
                  <a:srgbClr val="FF0000"/>
                </a:solidFill>
              </a:rPr>
              <a:t>发行股份购买资产协议</a:t>
            </a:r>
            <a:r>
              <a:rPr lang="en-US" altLang="zh-CN" sz="4000" b="1" dirty="0"/>
              <a:t>》</a:t>
            </a:r>
            <a:r>
              <a:rPr lang="zh-CN" altLang="en-US" sz="2000" b="1" dirty="0"/>
              <a:t>，约定：</a:t>
            </a:r>
          </a:p>
          <a:p>
            <a:pPr>
              <a:lnSpc>
                <a:spcPct val="90000"/>
              </a:lnSpc>
              <a:buNone/>
            </a:pPr>
            <a:r>
              <a:rPr lang="zh-CN" altLang="en-US" sz="2000" b="1" dirty="0"/>
              <a:t>本次交易的整体方案包括三部分：</a:t>
            </a:r>
          </a:p>
          <a:p>
            <a:pPr>
              <a:lnSpc>
                <a:spcPct val="90000"/>
              </a:lnSpc>
              <a:buNone/>
            </a:pPr>
            <a:r>
              <a:rPr lang="zh-CN" altLang="en-US" sz="2000" b="1" dirty="0"/>
              <a:t>（</a:t>
            </a:r>
            <a:r>
              <a:rPr lang="en-US" altLang="zh-CN" sz="2000" b="1" dirty="0"/>
              <a:t>1</a:t>
            </a:r>
            <a:r>
              <a:rPr lang="zh-CN" altLang="en-US" sz="2000" b="1" dirty="0"/>
              <a:t>） </a:t>
            </a:r>
            <a:r>
              <a:rPr lang="zh-CN" altLang="en-US" sz="2000" b="1" dirty="0">
                <a:solidFill>
                  <a:srgbClr val="0000FF"/>
                </a:solidFill>
              </a:rPr>
              <a:t>重大资产置换；</a:t>
            </a:r>
          </a:p>
          <a:p>
            <a:pPr>
              <a:lnSpc>
                <a:spcPct val="90000"/>
              </a:lnSpc>
              <a:buNone/>
            </a:pPr>
            <a:r>
              <a:rPr lang="zh-CN" altLang="en-US" sz="2000" b="1" dirty="0">
                <a:solidFill>
                  <a:srgbClr val="0000FF"/>
                </a:solidFill>
              </a:rPr>
              <a:t>（</a:t>
            </a:r>
            <a:r>
              <a:rPr lang="en-US" altLang="zh-CN" sz="2000" b="1" dirty="0">
                <a:solidFill>
                  <a:srgbClr val="0000FF"/>
                </a:solidFill>
              </a:rPr>
              <a:t>2</a:t>
            </a:r>
            <a:r>
              <a:rPr lang="zh-CN" altLang="en-US" sz="2000" b="1" dirty="0">
                <a:solidFill>
                  <a:srgbClr val="0000FF"/>
                </a:solidFill>
              </a:rPr>
              <a:t>）发行股份购买资产；</a:t>
            </a:r>
          </a:p>
          <a:p>
            <a:pPr>
              <a:lnSpc>
                <a:spcPct val="90000"/>
              </a:lnSpc>
              <a:buNone/>
            </a:pPr>
            <a:r>
              <a:rPr lang="zh-CN" altLang="en-US" sz="2000" b="1" dirty="0">
                <a:solidFill>
                  <a:srgbClr val="0000FF"/>
                </a:solidFill>
              </a:rPr>
              <a:t>（</a:t>
            </a:r>
            <a:r>
              <a:rPr lang="en-US" altLang="zh-CN" sz="2000" b="1" dirty="0">
                <a:solidFill>
                  <a:srgbClr val="0000FF"/>
                </a:solidFill>
              </a:rPr>
              <a:t>3</a:t>
            </a:r>
            <a:r>
              <a:rPr lang="zh-CN" altLang="en-US" sz="2000" b="1" dirty="0">
                <a:solidFill>
                  <a:srgbClr val="0000FF"/>
                </a:solidFill>
              </a:rPr>
              <a:t>）</a:t>
            </a:r>
            <a:r>
              <a:rPr lang="zh-CN" altLang="en-US" sz="2000" b="1" dirty="0">
                <a:solidFill>
                  <a:srgbClr val="FF0000"/>
                </a:solidFill>
              </a:rPr>
              <a:t>置出资产转让</a:t>
            </a:r>
            <a:r>
              <a:rPr lang="zh-CN" altLang="en-US" sz="2000" b="1" dirty="0">
                <a:solidFill>
                  <a:srgbClr val="0000FF"/>
                </a:solidFill>
              </a:rPr>
              <a:t>。（</a:t>
            </a:r>
            <a:r>
              <a:rPr lang="zh-CN" altLang="en-US" sz="2000" b="1" dirty="0">
                <a:solidFill>
                  <a:srgbClr val="FF0000"/>
                </a:solidFill>
              </a:rPr>
              <a:t>税法的核心问题</a:t>
            </a:r>
            <a:r>
              <a:rPr lang="zh-CN" altLang="en-US" sz="2000" b="1" dirty="0">
                <a:solidFill>
                  <a:srgbClr val="0000FF"/>
                </a:solidFill>
              </a:rPr>
              <a:t>）</a:t>
            </a:r>
          </a:p>
          <a:p>
            <a:pPr>
              <a:lnSpc>
                <a:spcPct val="90000"/>
              </a:lnSpc>
              <a:buNone/>
            </a:pPr>
            <a:r>
              <a:rPr lang="zh-CN" altLang="en-US" sz="2000" b="1" dirty="0"/>
              <a:t>前述第（</a:t>
            </a:r>
            <a:r>
              <a:rPr lang="en-US" altLang="zh-CN" sz="2000" b="1" dirty="0"/>
              <a:t>1</a:t>
            </a:r>
            <a:r>
              <a:rPr lang="zh-CN" altLang="en-US" sz="2000" b="1" dirty="0"/>
              <a:t>）项和 第（</a:t>
            </a:r>
            <a:r>
              <a:rPr lang="en-US" altLang="zh-CN" sz="2000" b="1" dirty="0"/>
              <a:t>2</a:t>
            </a:r>
            <a:r>
              <a:rPr lang="zh-CN" altLang="en-US" sz="2000" b="1" dirty="0"/>
              <a:t>）项交易互为条件，不可分割，若其中任何一项交易终止或不能实施，则 本次交易终止实施。具体方案如下： </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b"/>
          <a:lstStyle/>
          <a:p>
            <a:r>
              <a:rPr lang="en-US" altLang="zh-CN" sz="3200" dirty="0">
                <a:solidFill>
                  <a:srgbClr val="0000FF"/>
                </a:solidFill>
              </a:rPr>
              <a:t>  </a:t>
            </a:r>
            <a:r>
              <a:rPr lang="zh-CN" altLang="en-US" sz="3200" dirty="0">
                <a:solidFill>
                  <a:srgbClr val="0000FF"/>
                </a:solidFill>
              </a:rPr>
              <a:t>这里的</a:t>
            </a:r>
            <a:r>
              <a:rPr lang="zh-CN" altLang="en-US" sz="3200" b="1" dirty="0">
                <a:solidFill>
                  <a:srgbClr val="0000FF"/>
                </a:solidFill>
              </a:rPr>
              <a:t>收购人的概念</a:t>
            </a:r>
            <a:r>
              <a:rPr lang="zh-CN" altLang="en-US" sz="3200" b="1" dirty="0">
                <a:solidFill>
                  <a:srgbClr val="FF0000"/>
                </a:solidFill>
              </a:rPr>
              <a:t>可能和税法不一致</a:t>
            </a:r>
          </a:p>
        </p:txBody>
      </p:sp>
      <p:sp>
        <p:nvSpPr>
          <p:cNvPr id="10243" name="Rectangle 3"/>
          <p:cNvSpPr>
            <a:spLocks noGrp="1"/>
          </p:cNvSpPr>
          <p:nvPr>
            <p:ph idx="1"/>
          </p:nvPr>
        </p:nvSpPr>
        <p:spPr/>
        <p:txBody>
          <a:bodyPr vert="horz" wrap="square" lIns="91440" tIns="45720" rIns="91440" bIns="45720" anchor="t"/>
          <a:lstStyle/>
          <a:p>
            <a:pPr>
              <a:lnSpc>
                <a:spcPct val="80000"/>
              </a:lnSpc>
              <a:buNone/>
            </a:pPr>
            <a:r>
              <a:rPr lang="zh-CN" altLang="en-US" sz="2400" b="1" dirty="0"/>
              <a:t>   （一）重大资产置换 </a:t>
            </a:r>
          </a:p>
          <a:p>
            <a:pPr>
              <a:lnSpc>
                <a:spcPct val="80000"/>
              </a:lnSpc>
              <a:buNone/>
            </a:pPr>
            <a:r>
              <a:rPr lang="zh-CN" altLang="en-US" sz="2400" b="1" dirty="0"/>
              <a:t>     </a:t>
            </a:r>
            <a:r>
              <a:rPr lang="zh-CN" altLang="en-US" sz="2400" b="1" dirty="0">
                <a:solidFill>
                  <a:srgbClr val="FF0000"/>
                </a:solidFill>
              </a:rPr>
              <a:t>万力达</a:t>
            </a:r>
            <a:r>
              <a:rPr lang="zh-CN" altLang="en-US" sz="2400" b="1" dirty="0"/>
              <a:t>以其除募集资金专户余额以外的全部资产及负债（作为置出资产）与 </a:t>
            </a:r>
            <a:r>
              <a:rPr lang="zh-CN" altLang="en-US" sz="4000" b="1" dirty="0">
                <a:solidFill>
                  <a:srgbClr val="FF0000"/>
                </a:solidFill>
              </a:rPr>
              <a:t>收购人</a:t>
            </a:r>
            <a:r>
              <a:rPr lang="zh-CN" altLang="en-US" sz="2400" b="1" dirty="0"/>
              <a:t>所持艾派克</a:t>
            </a:r>
            <a:r>
              <a:rPr lang="en-US" altLang="zh-CN" sz="2400" b="1" dirty="0"/>
              <a:t>96.67%</a:t>
            </a:r>
            <a:r>
              <a:rPr lang="zh-CN" altLang="en-US" sz="2400" b="1" dirty="0"/>
              <a:t>股份（作为置入资产）的等值部分进行资产置换。根 据银信资产评估有限公司出具的银信资评报（</a:t>
            </a:r>
            <a:r>
              <a:rPr lang="en-US" altLang="zh-CN" sz="2400" b="1" dirty="0"/>
              <a:t>2014</a:t>
            </a:r>
            <a:r>
              <a:rPr lang="zh-CN" altLang="en-US" sz="2400" b="1" dirty="0"/>
              <a:t>）沪第</a:t>
            </a:r>
            <a:r>
              <a:rPr lang="en-US" altLang="zh-CN" sz="2400" b="1" dirty="0"/>
              <a:t>0026</a:t>
            </a:r>
            <a:r>
              <a:rPr lang="zh-CN" altLang="en-US" sz="2400" b="1" dirty="0"/>
              <a:t>号评估报告，以 </a:t>
            </a:r>
            <a:r>
              <a:rPr lang="en-US" altLang="zh-CN" sz="2400" b="1" dirty="0"/>
              <a:t>2013</a:t>
            </a:r>
            <a:r>
              <a:rPr lang="zh-CN" altLang="en-US" sz="2400" b="1" dirty="0"/>
              <a:t>年</a:t>
            </a:r>
            <a:r>
              <a:rPr lang="en-US" altLang="zh-CN" sz="2400" b="1" dirty="0"/>
              <a:t>12</a:t>
            </a:r>
            <a:r>
              <a:rPr lang="zh-CN" altLang="en-US" sz="2400" b="1" dirty="0"/>
              <a:t>月</a:t>
            </a:r>
            <a:r>
              <a:rPr lang="en-US" altLang="zh-CN" sz="2400" b="1" dirty="0"/>
              <a:t>31</a:t>
            </a:r>
            <a:r>
              <a:rPr lang="zh-CN" altLang="en-US" sz="2400" b="1" dirty="0"/>
              <a:t>日为基准日，</a:t>
            </a:r>
            <a:r>
              <a:rPr lang="zh-CN" altLang="en-US" sz="2400" b="1" dirty="0">
                <a:solidFill>
                  <a:srgbClr val="FF0000"/>
                </a:solidFill>
              </a:rPr>
              <a:t>本次交易的置出资产的评估值为</a:t>
            </a:r>
            <a:r>
              <a:rPr lang="en-US" altLang="zh-CN" sz="2400" b="1" dirty="0">
                <a:solidFill>
                  <a:srgbClr val="FF0000"/>
                </a:solidFill>
              </a:rPr>
              <a:t>398,920,179.29 </a:t>
            </a:r>
            <a:r>
              <a:rPr lang="zh-CN" altLang="en-US" sz="2400" b="1" dirty="0">
                <a:solidFill>
                  <a:srgbClr val="FF0000"/>
                </a:solidFill>
              </a:rPr>
              <a:t>元。</a:t>
            </a:r>
            <a:r>
              <a:rPr lang="zh-CN" altLang="en-US" sz="2400" b="1" dirty="0"/>
              <a:t>根据银信资产评估有限公司出具的银信资评报（</a:t>
            </a:r>
            <a:r>
              <a:rPr lang="en-US" altLang="zh-CN" sz="2400" b="1" dirty="0"/>
              <a:t>2013</a:t>
            </a:r>
            <a:r>
              <a:rPr lang="zh-CN" altLang="en-US" sz="2400" b="1" dirty="0"/>
              <a:t>）沪第</a:t>
            </a:r>
            <a:r>
              <a:rPr lang="en-US" altLang="zh-CN" sz="2400" b="1" dirty="0"/>
              <a:t>799</a:t>
            </a:r>
            <a:r>
              <a:rPr lang="zh-CN" altLang="en-US" sz="2400" b="1" dirty="0"/>
              <a:t>号资产评估 报告，以</a:t>
            </a:r>
            <a:r>
              <a:rPr lang="en-US" altLang="zh-CN" sz="2400" b="1" dirty="0"/>
              <a:t>2013</a:t>
            </a:r>
            <a:r>
              <a:rPr lang="zh-CN" altLang="en-US" sz="2400" b="1" dirty="0"/>
              <a:t>年</a:t>
            </a:r>
            <a:r>
              <a:rPr lang="en-US" altLang="zh-CN" sz="2400" b="1" dirty="0"/>
              <a:t>12</a:t>
            </a:r>
            <a:r>
              <a:rPr lang="zh-CN" altLang="en-US" sz="2400" b="1" dirty="0"/>
              <a:t>月</a:t>
            </a:r>
            <a:r>
              <a:rPr lang="en-US" altLang="zh-CN" sz="2400" b="1" dirty="0"/>
              <a:t>31</a:t>
            </a:r>
            <a:r>
              <a:rPr lang="zh-CN" altLang="en-US" sz="2400" b="1" dirty="0"/>
              <a:t>日为基准日，艾派克股东全部权益价值为 </a:t>
            </a:r>
            <a:r>
              <a:rPr lang="en-US" altLang="zh-CN" sz="2400" b="1" dirty="0"/>
              <a:t>2,850,000,000.00</a:t>
            </a:r>
            <a:r>
              <a:rPr lang="zh-CN" altLang="en-US" sz="2400" b="1" dirty="0"/>
              <a:t>元。因此，本次交易的置入资产</a:t>
            </a:r>
            <a:r>
              <a:rPr lang="zh-CN" altLang="en-US" sz="2400" b="1" dirty="0">
                <a:solidFill>
                  <a:srgbClr val="0000FF"/>
                </a:solidFill>
              </a:rPr>
              <a:t>艾派克</a:t>
            </a:r>
            <a:r>
              <a:rPr lang="en-US" altLang="zh-CN" sz="2400" b="1" dirty="0">
                <a:solidFill>
                  <a:srgbClr val="0000FF"/>
                </a:solidFill>
              </a:rPr>
              <a:t>96.67%</a:t>
            </a:r>
            <a:r>
              <a:rPr lang="zh-CN" altLang="en-US" sz="2400" b="1" dirty="0">
                <a:solidFill>
                  <a:srgbClr val="0000FF"/>
                </a:solidFill>
              </a:rPr>
              <a:t>股权的评估值为 </a:t>
            </a:r>
            <a:r>
              <a:rPr lang="en-US" altLang="zh-CN" sz="2400" b="1" dirty="0">
                <a:solidFill>
                  <a:srgbClr val="0000FF"/>
                </a:solidFill>
              </a:rPr>
              <a:t>2,755,095,000.00</a:t>
            </a:r>
            <a:r>
              <a:rPr lang="zh-CN" altLang="en-US" sz="2400" b="1" dirty="0">
                <a:solidFill>
                  <a:srgbClr val="0000FF"/>
                </a:solidFill>
              </a:rPr>
              <a:t>元</a:t>
            </a:r>
            <a:r>
              <a:rPr lang="zh-CN" altLang="en-US" sz="2400" b="1" dirty="0"/>
              <a:t>。根据</a:t>
            </a:r>
            <a:r>
              <a:rPr lang="en-US" altLang="zh-CN" sz="2400" b="1" dirty="0"/>
              <a:t>《</a:t>
            </a:r>
            <a:r>
              <a:rPr lang="zh-CN" altLang="en-US" sz="2400" b="1" dirty="0"/>
              <a:t>重大资产置换及发行股份购买资产协议</a:t>
            </a:r>
            <a:r>
              <a:rPr lang="en-US" altLang="zh-CN" sz="2400" b="1" dirty="0"/>
              <a:t>》</a:t>
            </a:r>
            <a:r>
              <a:rPr lang="zh-CN" altLang="en-US" sz="2400" b="1" dirty="0"/>
              <a:t>，经交易双 方友好协商，拟置出资产作价为</a:t>
            </a:r>
            <a:r>
              <a:rPr lang="en-US" altLang="zh-CN" sz="2400" b="1" dirty="0"/>
              <a:t>398,920,180.00</a:t>
            </a:r>
            <a:r>
              <a:rPr lang="zh-CN" altLang="en-US" sz="2400" b="1" dirty="0"/>
              <a:t>元，拟置入资产作价为 </a:t>
            </a:r>
            <a:r>
              <a:rPr lang="en-US" altLang="zh-CN" sz="2400" b="1" dirty="0"/>
              <a:t>2,753,732,238.00</a:t>
            </a:r>
            <a:r>
              <a:rPr lang="zh-CN" altLang="en-US" sz="2400" b="1" dirty="0"/>
              <a:t>元。 </a:t>
            </a:r>
            <a:br>
              <a:rPr lang="zh-CN" altLang="en-US" sz="2400" b="1" dirty="0"/>
            </a:br>
            <a:endParaRPr lang="zh-CN" altLang="en-US" sz="2400" b="1"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b"/>
          <a:lstStyle/>
          <a:p>
            <a:r>
              <a:rPr lang="zh-CN" altLang="en-US" sz="3200" dirty="0">
                <a:solidFill>
                  <a:srgbClr val="0000FF"/>
                </a:solidFill>
              </a:rPr>
              <a:t>这里的</a:t>
            </a:r>
            <a:r>
              <a:rPr lang="zh-CN" altLang="en-US" sz="3200" b="1" dirty="0">
                <a:solidFill>
                  <a:srgbClr val="0000FF"/>
                </a:solidFill>
              </a:rPr>
              <a:t>收购人的概念</a:t>
            </a:r>
            <a:r>
              <a:rPr lang="zh-CN" altLang="en-US" sz="3200" b="1" dirty="0">
                <a:solidFill>
                  <a:srgbClr val="FF0000"/>
                </a:solidFill>
              </a:rPr>
              <a:t>可能和税法不一致</a:t>
            </a:r>
          </a:p>
        </p:txBody>
      </p:sp>
      <p:sp>
        <p:nvSpPr>
          <p:cNvPr id="11267" name="Rectangle 3"/>
          <p:cNvSpPr>
            <a:spLocks noGrp="1"/>
          </p:cNvSpPr>
          <p:nvPr>
            <p:ph idx="1"/>
          </p:nvPr>
        </p:nvSpPr>
        <p:spPr/>
        <p:txBody>
          <a:bodyPr vert="horz" wrap="square" lIns="91440" tIns="45720" rIns="91440" bIns="45720" anchor="t"/>
          <a:lstStyle/>
          <a:p>
            <a:pPr>
              <a:lnSpc>
                <a:spcPct val="90000"/>
              </a:lnSpc>
              <a:buNone/>
            </a:pPr>
            <a:r>
              <a:rPr lang="zh-CN" altLang="en-US" sz="2400" b="1" dirty="0"/>
              <a:t>   （二）发行股份购买资产</a:t>
            </a:r>
          </a:p>
          <a:p>
            <a:pPr>
              <a:lnSpc>
                <a:spcPct val="90000"/>
              </a:lnSpc>
              <a:buNone/>
            </a:pPr>
            <a:r>
              <a:rPr lang="zh-CN" altLang="en-US" sz="2400" b="1" dirty="0"/>
              <a:t>    </a:t>
            </a:r>
            <a:r>
              <a:rPr lang="zh-CN" altLang="en-US" sz="2400" b="1" dirty="0">
                <a:solidFill>
                  <a:srgbClr val="FF0000"/>
                </a:solidFill>
              </a:rPr>
              <a:t>置入资产作价超出置出资产作价的差额部分</a:t>
            </a:r>
            <a:r>
              <a:rPr lang="zh-CN" altLang="en-US" sz="2400" b="1" dirty="0"/>
              <a:t>，</a:t>
            </a:r>
            <a:r>
              <a:rPr lang="zh-CN" altLang="en-US" sz="2400" b="1" dirty="0">
                <a:solidFill>
                  <a:srgbClr val="0000FF"/>
                </a:solidFill>
              </a:rPr>
              <a:t>由上市公司向</a:t>
            </a:r>
            <a:r>
              <a:rPr lang="zh-CN" altLang="en-US" sz="4400" b="1" dirty="0">
                <a:solidFill>
                  <a:srgbClr val="FF0000"/>
                </a:solidFill>
              </a:rPr>
              <a:t>收购人</a:t>
            </a:r>
            <a:r>
              <a:rPr lang="zh-CN" altLang="en-US" sz="2400" b="1" dirty="0">
                <a:solidFill>
                  <a:srgbClr val="0000FF"/>
                </a:solidFill>
              </a:rPr>
              <a:t>发行股份 购买。</a:t>
            </a:r>
          </a:p>
          <a:p>
            <a:pPr>
              <a:lnSpc>
                <a:spcPct val="90000"/>
              </a:lnSpc>
              <a:buNone/>
            </a:pPr>
            <a:r>
              <a:rPr lang="zh-CN" altLang="en-US" sz="2400" b="1" dirty="0">
                <a:solidFill>
                  <a:srgbClr val="0000FF"/>
                </a:solidFill>
              </a:rPr>
              <a:t>     </a:t>
            </a:r>
            <a:r>
              <a:rPr lang="zh-CN" altLang="en-US" sz="2400" b="1" dirty="0"/>
              <a:t>本次交易中，发行股份的定价基准日为上市公司第四届董事会第六次会议 决议公告日，根据发行股份的价格不低于定价基准日前</a:t>
            </a:r>
            <a:r>
              <a:rPr lang="en-US" altLang="zh-CN" sz="2400" b="1" dirty="0"/>
              <a:t>20</a:t>
            </a:r>
            <a:r>
              <a:rPr lang="zh-CN" altLang="en-US" sz="2400" b="1" dirty="0"/>
              <a:t>个交易日均价的原则， 发行价确定为</a:t>
            </a:r>
            <a:r>
              <a:rPr lang="en-US" altLang="zh-CN" sz="2400" b="1" dirty="0"/>
              <a:t>9.70</a:t>
            </a:r>
            <a:r>
              <a:rPr lang="zh-CN" altLang="en-US" sz="2400" b="1" dirty="0"/>
              <a:t>元</a:t>
            </a:r>
            <a:r>
              <a:rPr lang="en-US" altLang="zh-CN" sz="2400" b="1" dirty="0"/>
              <a:t>/</a:t>
            </a:r>
            <a:r>
              <a:rPr lang="zh-CN" altLang="en-US" sz="2400" b="1" dirty="0"/>
              <a:t>股。 本次交易的置入资产作价超出置出资产作价的差额部分为</a:t>
            </a:r>
            <a:r>
              <a:rPr lang="en-US" altLang="zh-CN" sz="2400" b="1" dirty="0">
                <a:solidFill>
                  <a:srgbClr val="FF0000"/>
                </a:solidFill>
              </a:rPr>
              <a:t>2,354,812,058.00 </a:t>
            </a:r>
            <a:r>
              <a:rPr lang="zh-CN" altLang="en-US" sz="2400" b="1" dirty="0">
                <a:solidFill>
                  <a:srgbClr val="FF0000"/>
                </a:solidFill>
              </a:rPr>
              <a:t>元</a:t>
            </a:r>
            <a:r>
              <a:rPr lang="zh-CN" altLang="en-US" sz="2400" b="1" dirty="0"/>
              <a:t>，据此计算，上市公司向收购人合计发行股份</a:t>
            </a:r>
            <a:r>
              <a:rPr lang="en-US" altLang="zh-CN" sz="2400" b="1" dirty="0"/>
              <a:t>242,764,129</a:t>
            </a:r>
            <a:r>
              <a:rPr lang="zh-CN" altLang="en-US" sz="2400" b="1" dirty="0"/>
              <a:t>股。如在定价基准 日至发行日的期间发生派发股利、送红股、转增股本或配股等除息、除权行为， 本次发行价格及发行数量将按照深交所的相关规则进行相应调整。 </a:t>
            </a:r>
            <a:br>
              <a:rPr lang="zh-CN" altLang="en-US" sz="2400" b="1" dirty="0"/>
            </a:br>
            <a:endParaRPr lang="zh-CN" altLang="en-US" sz="2400" b="1"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b"/>
          <a:lstStyle/>
          <a:p>
            <a:endParaRPr lang="zh-CN" altLang="en-US" dirty="0"/>
          </a:p>
        </p:txBody>
      </p:sp>
      <p:sp>
        <p:nvSpPr>
          <p:cNvPr id="12291" name="Rectangle 3"/>
          <p:cNvSpPr>
            <a:spLocks noGrp="1"/>
          </p:cNvSpPr>
          <p:nvPr>
            <p:ph idx="1"/>
          </p:nvPr>
        </p:nvSpPr>
        <p:spPr/>
        <p:txBody>
          <a:bodyPr vert="horz" wrap="square" lIns="91440" tIns="45720" rIns="91440" bIns="45720" anchor="t"/>
          <a:lstStyle/>
          <a:p>
            <a:pPr>
              <a:buNone/>
            </a:pPr>
            <a:r>
              <a:rPr lang="zh-CN" altLang="en-US" sz="3200" b="1" dirty="0"/>
              <a:t>  （三）置出资产转让 </a:t>
            </a:r>
          </a:p>
          <a:p>
            <a:pPr>
              <a:buNone/>
            </a:pPr>
            <a:r>
              <a:rPr lang="zh-CN" altLang="en-US" sz="3200" b="1" dirty="0"/>
              <a:t>   赛纳科技将通过前述资产置换取得的</a:t>
            </a:r>
            <a:r>
              <a:rPr lang="zh-CN" altLang="en-US" sz="3200" b="1" dirty="0">
                <a:solidFill>
                  <a:srgbClr val="FF0000"/>
                </a:solidFill>
              </a:rPr>
              <a:t>置出资产全部转让给万力达实际控制人庞江华或庞江华指定的第三方。 </a:t>
            </a:r>
            <a:br>
              <a:rPr lang="zh-CN" altLang="en-US" sz="3200" b="1" dirty="0">
                <a:solidFill>
                  <a:srgbClr val="FF0000"/>
                </a:solidFill>
              </a:rPr>
            </a:br>
            <a:endParaRPr lang="zh-CN" altLang="en-US" sz="3200" b="1" dirty="0">
              <a:solidFill>
                <a:srgbClr val="FF0000"/>
              </a:solidFill>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lstStyle/>
          <a:p>
            <a:r>
              <a:rPr lang="zh-CN" altLang="en-US" dirty="0"/>
              <a:t>   </a:t>
            </a:r>
            <a:r>
              <a:rPr lang="zh-CN" altLang="en-US" sz="2800" dirty="0"/>
              <a:t>还有</a:t>
            </a:r>
            <a:r>
              <a:rPr lang="zh-CN" altLang="en-US" sz="2800" b="1" dirty="0"/>
              <a:t>股东与公司的</a:t>
            </a:r>
            <a:r>
              <a:rPr lang="zh-CN" altLang="en-US" sz="2800" b="1" dirty="0">
                <a:solidFill>
                  <a:srgbClr val="0000FF"/>
                </a:solidFill>
              </a:rPr>
              <a:t>对赌协议</a:t>
            </a:r>
            <a:r>
              <a:rPr lang="zh-CN" altLang="en-US" sz="2800" b="1" dirty="0"/>
              <a:t>，前</a:t>
            </a:r>
            <a:r>
              <a:rPr lang="zh-CN" altLang="en-US" sz="2800" b="1" dirty="0">
                <a:solidFill>
                  <a:srgbClr val="FF0000"/>
                </a:solidFill>
              </a:rPr>
              <a:t>面已经分析</a:t>
            </a:r>
          </a:p>
        </p:txBody>
      </p:sp>
      <p:sp>
        <p:nvSpPr>
          <p:cNvPr id="13315" name="Rectangle 3"/>
          <p:cNvSpPr>
            <a:spLocks noGrp="1"/>
          </p:cNvSpPr>
          <p:nvPr>
            <p:ph idx="1"/>
          </p:nvPr>
        </p:nvSpPr>
        <p:spPr/>
        <p:txBody>
          <a:bodyPr vert="horz" wrap="square" lIns="91440" tIns="45720" rIns="91440" bIns="45720" anchor="t"/>
          <a:lstStyle/>
          <a:p>
            <a:pPr>
              <a:lnSpc>
                <a:spcPct val="90000"/>
              </a:lnSpc>
              <a:buNone/>
            </a:pPr>
            <a:r>
              <a:rPr lang="zh-CN" altLang="en-US" sz="2400" b="1" dirty="0"/>
              <a:t>     </a:t>
            </a:r>
            <a:r>
              <a:rPr lang="en-US" altLang="zh-CN" sz="2000" b="1" dirty="0"/>
              <a:t>2014</a:t>
            </a:r>
            <a:r>
              <a:rPr lang="zh-CN" altLang="en-US" sz="2000" b="1" dirty="0"/>
              <a:t>年</a:t>
            </a:r>
            <a:r>
              <a:rPr lang="en-US" altLang="zh-CN" sz="2000" b="1" dirty="0"/>
              <a:t>3</a:t>
            </a:r>
            <a:r>
              <a:rPr lang="zh-CN" altLang="en-US" sz="2000" b="1" dirty="0"/>
              <a:t>月</a:t>
            </a:r>
            <a:r>
              <a:rPr lang="en-US" altLang="zh-CN" sz="2000" b="1" dirty="0"/>
              <a:t>19</a:t>
            </a:r>
            <a:r>
              <a:rPr lang="zh-CN" altLang="en-US" sz="2000" b="1" dirty="0"/>
              <a:t>日，万力达、赛纳科技及庞江华三方共同签署</a:t>
            </a:r>
            <a:r>
              <a:rPr lang="en-US" altLang="zh-CN" sz="2000" b="1" dirty="0"/>
              <a:t>《</a:t>
            </a:r>
            <a:r>
              <a:rPr lang="zh-CN" altLang="en-US" sz="2000" b="1" dirty="0"/>
              <a:t>重大资产置换及发行股份购买资产协议</a:t>
            </a:r>
            <a:r>
              <a:rPr lang="en-US" altLang="zh-CN" sz="2000" b="1" dirty="0"/>
              <a:t>》</a:t>
            </a:r>
            <a:r>
              <a:rPr lang="zh-CN" altLang="en-US" sz="2000" b="1" dirty="0"/>
              <a:t>。万力达与赛纳科技签署</a:t>
            </a:r>
            <a:r>
              <a:rPr lang="en-US" altLang="zh-CN" sz="2000" b="1" dirty="0"/>
              <a:t>《</a:t>
            </a:r>
            <a:r>
              <a:rPr lang="zh-CN" altLang="en-US" sz="2000" b="1" dirty="0">
                <a:solidFill>
                  <a:srgbClr val="FF0000"/>
                </a:solidFill>
              </a:rPr>
              <a:t>盈利预测补偿协议</a:t>
            </a:r>
            <a:r>
              <a:rPr lang="en-US" altLang="zh-CN" sz="2000" b="1" dirty="0"/>
              <a:t>》</a:t>
            </a:r>
            <a:r>
              <a:rPr lang="zh-CN" altLang="en-US" sz="2000" b="1" dirty="0"/>
              <a:t>。</a:t>
            </a:r>
          </a:p>
          <a:p>
            <a:pPr>
              <a:lnSpc>
                <a:spcPct val="90000"/>
              </a:lnSpc>
              <a:buNone/>
            </a:pPr>
            <a:r>
              <a:rPr lang="zh-CN" altLang="en-US" sz="2000" b="1" dirty="0"/>
              <a:t>     本次交易的盈利预测及补偿情况 </a:t>
            </a:r>
            <a:br>
              <a:rPr lang="zh-CN" altLang="en-US" sz="2000" b="1" dirty="0"/>
            </a:br>
            <a:r>
              <a:rPr lang="zh-CN" altLang="en-US" sz="2000" b="1" dirty="0"/>
              <a:t>本次交易盈利预测补偿期限为</a:t>
            </a:r>
            <a:r>
              <a:rPr lang="en-US" altLang="zh-CN" sz="2000" b="1" dirty="0"/>
              <a:t>2014</a:t>
            </a:r>
            <a:r>
              <a:rPr lang="zh-CN" altLang="en-US" sz="2000" b="1" dirty="0"/>
              <a:t>年、</a:t>
            </a:r>
            <a:r>
              <a:rPr lang="en-US" altLang="zh-CN" sz="2000" b="1" dirty="0"/>
              <a:t>2015</a:t>
            </a:r>
            <a:r>
              <a:rPr lang="zh-CN" altLang="en-US" sz="2000" b="1" dirty="0"/>
              <a:t>年及</a:t>
            </a:r>
            <a:r>
              <a:rPr lang="en-US" altLang="zh-CN" sz="2000" b="1" dirty="0"/>
              <a:t>2016</a:t>
            </a:r>
            <a:r>
              <a:rPr lang="zh-CN" altLang="en-US" sz="2000" b="1" dirty="0"/>
              <a:t>年。本次交易对方赛纳科技承诺艾派克</a:t>
            </a:r>
            <a:r>
              <a:rPr lang="en-US" altLang="zh-CN" sz="2000" b="1" dirty="0"/>
              <a:t>2014</a:t>
            </a:r>
            <a:r>
              <a:rPr lang="zh-CN" altLang="en-US" sz="2000" b="1" dirty="0"/>
              <a:t>年、</a:t>
            </a:r>
            <a:r>
              <a:rPr lang="en-US" altLang="zh-CN" sz="2000" b="1" dirty="0"/>
              <a:t>2015</a:t>
            </a:r>
            <a:r>
              <a:rPr lang="zh-CN" altLang="en-US" sz="2000" b="1" dirty="0"/>
              <a:t>年和</a:t>
            </a:r>
            <a:r>
              <a:rPr lang="en-US" altLang="zh-CN" sz="2000" b="1" dirty="0"/>
              <a:t>2016</a:t>
            </a:r>
            <a:r>
              <a:rPr lang="zh-CN" altLang="en-US" sz="2000" b="1" dirty="0"/>
              <a:t>年实现的经具有证券业务资格的会计师事务所审计的净利润（扣除非经常性损益后的归属于母公司所有者的净利润）分别不低于</a:t>
            </a:r>
            <a:r>
              <a:rPr lang="en-US" altLang="zh-CN" sz="3600" b="1" dirty="0">
                <a:solidFill>
                  <a:srgbClr val="FF0000"/>
                </a:solidFill>
              </a:rPr>
              <a:t>19,286.72</a:t>
            </a:r>
            <a:r>
              <a:rPr lang="zh-CN" altLang="en-US" sz="3600" b="1" dirty="0">
                <a:solidFill>
                  <a:srgbClr val="FF0000"/>
                </a:solidFill>
              </a:rPr>
              <a:t>万元、</a:t>
            </a:r>
            <a:r>
              <a:rPr lang="en-US" altLang="zh-CN" sz="3600" b="1" dirty="0">
                <a:solidFill>
                  <a:srgbClr val="FF0000"/>
                </a:solidFill>
              </a:rPr>
              <a:t>23,107.50</a:t>
            </a:r>
            <a:r>
              <a:rPr lang="zh-CN" altLang="en-US" sz="3600" b="1" dirty="0">
                <a:solidFill>
                  <a:srgbClr val="FF0000"/>
                </a:solidFill>
              </a:rPr>
              <a:t>万元、</a:t>
            </a:r>
            <a:r>
              <a:rPr lang="en-US" altLang="zh-CN" sz="3600" b="1" dirty="0">
                <a:solidFill>
                  <a:srgbClr val="FF0000"/>
                </a:solidFill>
              </a:rPr>
              <a:t>27,201.22</a:t>
            </a:r>
            <a:r>
              <a:rPr lang="zh-CN" altLang="en-US" sz="3600" b="1" dirty="0">
                <a:solidFill>
                  <a:srgbClr val="FF0000"/>
                </a:solidFill>
              </a:rPr>
              <a:t>万元</a:t>
            </a:r>
            <a:r>
              <a:rPr lang="zh-CN" altLang="en-US" sz="2000" b="1" dirty="0"/>
              <a:t>，如果实际实现的净利润低于上述承诺的净利润，则</a:t>
            </a:r>
            <a:r>
              <a:rPr lang="zh-CN" altLang="en-US" sz="2000" b="1" dirty="0">
                <a:solidFill>
                  <a:srgbClr val="FF0000"/>
                </a:solidFill>
              </a:rPr>
              <a:t>赛纳科技</a:t>
            </a:r>
            <a:r>
              <a:rPr lang="zh-CN" altLang="en-US" sz="2000" b="1" dirty="0"/>
              <a:t>将按照与</a:t>
            </a:r>
            <a:r>
              <a:rPr lang="zh-CN" altLang="en-US" sz="2000" b="1" dirty="0">
                <a:solidFill>
                  <a:srgbClr val="0000FF"/>
                </a:solidFill>
              </a:rPr>
              <a:t>本公司</a:t>
            </a:r>
            <a:r>
              <a:rPr lang="zh-CN" altLang="en-US" sz="2000" b="1" dirty="0"/>
              <a:t>签署的</a:t>
            </a:r>
            <a:r>
              <a:rPr lang="en-US" altLang="zh-CN" sz="2000" b="1" dirty="0"/>
              <a:t>《</a:t>
            </a:r>
            <a:r>
              <a:rPr lang="zh-CN" altLang="en-US" sz="2000" b="1" dirty="0"/>
              <a:t>盈利预测补偿协议</a:t>
            </a:r>
            <a:r>
              <a:rPr lang="en-US" altLang="zh-CN" sz="2000" b="1" dirty="0"/>
              <a:t>》</a:t>
            </a:r>
            <a:r>
              <a:rPr lang="zh-CN" altLang="en-US" sz="2000" b="1" dirty="0"/>
              <a:t>的规定进行补偿。如本次交易未能于</a:t>
            </a:r>
            <a:r>
              <a:rPr lang="en-US" altLang="zh-CN" sz="2000" b="1" dirty="0"/>
              <a:t>2014</a:t>
            </a:r>
            <a:r>
              <a:rPr lang="zh-CN" altLang="en-US" sz="2000" b="1" dirty="0"/>
              <a:t>年度实施完毕，则赛纳科技进行盈利预测补偿的期间相应延长一年，各方应当就延长补偿期等相关事宜另行签署补充协议。</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39750" y="333375"/>
            <a:ext cx="8001000" cy="1216025"/>
          </a:xfrm>
        </p:spPr>
        <p:txBody>
          <a:bodyPr vert="horz" wrap="square" lIns="91440" tIns="45720" rIns="91440" bIns="45720" anchor="b"/>
          <a:lstStyle/>
          <a:p>
            <a:endParaRPr lang="zh-CN" altLang="en-US" dirty="0"/>
          </a:p>
        </p:txBody>
      </p:sp>
      <p:sp>
        <p:nvSpPr>
          <p:cNvPr id="14339" name="Rectangle 3"/>
          <p:cNvSpPr>
            <a:spLocks noGrp="1"/>
          </p:cNvSpPr>
          <p:nvPr>
            <p:ph idx="1"/>
          </p:nvPr>
        </p:nvSpPr>
        <p:spPr/>
        <p:txBody>
          <a:bodyPr vert="horz" wrap="square" lIns="91440" tIns="45720" rIns="91440" bIns="45720" anchor="t"/>
          <a:lstStyle/>
          <a:p>
            <a:pPr>
              <a:lnSpc>
                <a:spcPct val="80000"/>
              </a:lnSpc>
              <a:buNone/>
            </a:pPr>
            <a:r>
              <a:rPr lang="zh-CN" altLang="en-US" sz="2400" b="1" dirty="0"/>
              <a:t>     本次交易构成</a:t>
            </a:r>
            <a:r>
              <a:rPr lang="zh-CN" altLang="en-US" sz="2400" b="1" dirty="0">
                <a:solidFill>
                  <a:srgbClr val="FF0000"/>
                </a:solidFill>
              </a:rPr>
              <a:t>重大资产重组及借壳上市</a:t>
            </a:r>
          </a:p>
          <a:p>
            <a:pPr>
              <a:lnSpc>
                <a:spcPct val="80000"/>
              </a:lnSpc>
              <a:buNone/>
            </a:pPr>
            <a:r>
              <a:rPr lang="zh-CN" altLang="en-US" sz="2400" b="1" dirty="0"/>
              <a:t>    （一）本次交易构成重大资产重组</a:t>
            </a:r>
          </a:p>
          <a:p>
            <a:pPr>
              <a:lnSpc>
                <a:spcPct val="80000"/>
              </a:lnSpc>
              <a:buNone/>
            </a:pPr>
            <a:r>
              <a:rPr lang="zh-CN" altLang="en-US" sz="2400" b="1" dirty="0"/>
              <a:t>     本次交易中，</a:t>
            </a:r>
            <a:r>
              <a:rPr lang="zh-CN" altLang="en-US" sz="2400" b="1" dirty="0">
                <a:solidFill>
                  <a:srgbClr val="FF0000"/>
                </a:solidFill>
              </a:rPr>
              <a:t>拟置入资产为艾派克</a:t>
            </a:r>
            <a:r>
              <a:rPr lang="en-US" altLang="zh-CN" sz="2400" b="1" dirty="0">
                <a:solidFill>
                  <a:srgbClr val="FF0000"/>
                </a:solidFill>
              </a:rPr>
              <a:t>96.67%</a:t>
            </a:r>
            <a:r>
              <a:rPr lang="zh-CN" altLang="en-US" sz="2400" b="1" dirty="0">
                <a:solidFill>
                  <a:srgbClr val="FF0000"/>
                </a:solidFill>
              </a:rPr>
              <a:t>的股权</a:t>
            </a:r>
            <a:r>
              <a:rPr lang="zh-CN" altLang="en-US" sz="2400" b="1" dirty="0"/>
              <a:t>，根据</a:t>
            </a:r>
            <a:r>
              <a:rPr lang="en-US" altLang="zh-CN" sz="2400" b="1" dirty="0"/>
              <a:t>《</a:t>
            </a:r>
            <a:r>
              <a:rPr lang="zh-CN" altLang="en-US" sz="2400" b="1" dirty="0"/>
              <a:t>重组管理办法</a:t>
            </a:r>
            <a:r>
              <a:rPr lang="en-US" altLang="zh-CN" sz="2400" b="1" dirty="0"/>
              <a:t>》</a:t>
            </a:r>
            <a:r>
              <a:rPr lang="zh-CN" altLang="en-US" sz="2400" b="1" dirty="0"/>
              <a:t>的相关规定及立信会计师事务所出具的艾派克信会师报字</a:t>
            </a:r>
            <a:r>
              <a:rPr lang="en-US" altLang="zh-CN" sz="2400" b="1" dirty="0"/>
              <a:t>【2014】</a:t>
            </a:r>
            <a:r>
              <a:rPr lang="zh-CN" altLang="en-US" sz="2400" b="1" dirty="0"/>
              <a:t>第</a:t>
            </a:r>
            <a:r>
              <a:rPr lang="en-US" altLang="zh-CN" sz="2400" b="1" dirty="0"/>
              <a:t>150201</a:t>
            </a:r>
            <a:r>
              <a:rPr lang="zh-CN" altLang="en-US" sz="2400" b="1" dirty="0"/>
              <a:t>号</a:t>
            </a:r>
            <a:r>
              <a:rPr lang="en-US" altLang="zh-CN" sz="2400" b="1" dirty="0"/>
              <a:t>《</a:t>
            </a:r>
            <a:r>
              <a:rPr lang="zh-CN" altLang="en-US" sz="2400" b="1" dirty="0"/>
              <a:t>审计报告</a:t>
            </a:r>
            <a:r>
              <a:rPr lang="en-US" altLang="zh-CN" sz="2400" b="1" dirty="0"/>
              <a:t>》</a:t>
            </a:r>
            <a:r>
              <a:rPr lang="zh-CN" altLang="en-US" sz="2400" b="1" dirty="0"/>
              <a:t>、正中珠江会计师事务所出具的上市公司广会审字</a:t>
            </a:r>
            <a:r>
              <a:rPr lang="en-US" altLang="zh-CN" sz="2400" b="1" dirty="0"/>
              <a:t>【2014】G14000330016</a:t>
            </a:r>
            <a:r>
              <a:rPr lang="zh-CN" altLang="en-US" sz="2400" b="1" dirty="0"/>
              <a:t>号</a:t>
            </a:r>
            <a:r>
              <a:rPr lang="en-US" altLang="zh-CN" sz="2400" b="1" dirty="0"/>
              <a:t>《</a:t>
            </a:r>
            <a:r>
              <a:rPr lang="zh-CN" altLang="en-US" sz="2400" b="1" dirty="0"/>
              <a:t>审计报告</a:t>
            </a:r>
            <a:r>
              <a:rPr lang="en-US" altLang="zh-CN" sz="2400" b="1" dirty="0"/>
              <a:t>》</a:t>
            </a:r>
            <a:r>
              <a:rPr lang="zh-CN" altLang="en-US" sz="2400" b="1" dirty="0"/>
              <a:t>，相关财务数据及比例计算如下：</a:t>
            </a:r>
          </a:p>
          <a:p>
            <a:pPr>
              <a:lnSpc>
                <a:spcPct val="80000"/>
              </a:lnSpc>
              <a:buNone/>
            </a:pPr>
            <a:r>
              <a:rPr lang="zh-CN" altLang="en-US" sz="2400" b="1" dirty="0"/>
              <a:t>    上述三个比例均超过</a:t>
            </a:r>
            <a:r>
              <a:rPr lang="en-US" altLang="zh-CN" sz="2400" b="1" dirty="0"/>
              <a:t>50%</a:t>
            </a:r>
            <a:r>
              <a:rPr lang="zh-CN" altLang="en-US" sz="2400" b="1" dirty="0"/>
              <a:t>，因此，本次交易构成中国证监会规定的上市公司重大资产重组行为。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1403350" y="642938"/>
            <a:ext cx="6697663" cy="3500438"/>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2\</a:t>
            </a:r>
            <a: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关于资本公积转增股本：个人股东是否要缴纳个税？</a:t>
            </a:r>
            <a:b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br>
            <a: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
            </a:r>
            <a:b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br>
            <a: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一种看法：</a:t>
            </a:r>
            <a:b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br>
            <a:r>
              <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   股票溢价不缴，其他要缴</a:t>
            </a:r>
          </a:p>
        </p:txBody>
      </p:sp>
      <p:sp>
        <p:nvSpPr>
          <p:cNvPr id="29699" name="Rectangle 3"/>
          <p:cNvSpPr>
            <a:spLocks noGrp="1"/>
          </p:cNvSpPr>
          <p:nvPr>
            <p:ph type="subTitle"/>
          </p:nvPr>
        </p:nvSpPr>
        <p:spPr>
          <a:xfrm>
            <a:off x="1274763" y="4508500"/>
            <a:ext cx="5929312" cy="755650"/>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r>
              <a:rPr lang="zh-CN" altLang="en-US" sz="2400" b="1" dirty="0">
                <a:latin typeface="黑体" panose="02010609060101010101" pitchFamily="49" charset="-122"/>
                <a:ea typeface="黑体" panose="02010609060101010101" pitchFamily="49" charset="-122"/>
              </a:rPr>
              <a:t>企业认为：是股东投入，属于资本溢价，不用缴纳</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b"/>
          <a:lstStyle/>
          <a:p>
            <a:endParaRPr lang="zh-CN" altLang="en-US" dirty="0"/>
          </a:p>
        </p:txBody>
      </p:sp>
      <p:sp>
        <p:nvSpPr>
          <p:cNvPr id="15363" name="Rectangle 3"/>
          <p:cNvSpPr>
            <a:spLocks noGrp="1"/>
          </p:cNvSpPr>
          <p:nvPr>
            <p:ph idx="1"/>
          </p:nvPr>
        </p:nvSpPr>
        <p:spPr/>
        <p:txBody>
          <a:bodyPr vert="horz" wrap="square" lIns="91440" tIns="45720" rIns="91440" bIns="45720" anchor="t"/>
          <a:lstStyle/>
          <a:p>
            <a:pPr>
              <a:lnSpc>
                <a:spcPct val="80000"/>
              </a:lnSpc>
              <a:buNone/>
            </a:pPr>
            <a:r>
              <a:rPr lang="zh-CN" altLang="en-US" sz="2400" b="1" dirty="0"/>
              <a:t>   （二）本次交易</a:t>
            </a:r>
            <a:r>
              <a:rPr lang="zh-CN" altLang="en-US" sz="2400" b="1" dirty="0">
                <a:solidFill>
                  <a:srgbClr val="FF0000"/>
                </a:solidFill>
              </a:rPr>
              <a:t>构成借壳上市</a:t>
            </a:r>
          </a:p>
          <a:p>
            <a:pPr>
              <a:lnSpc>
                <a:spcPct val="80000"/>
              </a:lnSpc>
              <a:buNone/>
            </a:pPr>
            <a:r>
              <a:rPr lang="zh-CN" altLang="en-US" sz="2400" b="1" dirty="0"/>
              <a:t>     本次交易前，庞江华持有本公司</a:t>
            </a:r>
            <a:r>
              <a:rPr lang="en-US" altLang="zh-CN" sz="2400" b="1" dirty="0"/>
              <a:t>43,185,650</a:t>
            </a:r>
            <a:r>
              <a:rPr lang="zh-CN" altLang="en-US" sz="2400" b="1" dirty="0"/>
              <a:t>股股份，占本公司总股本的</a:t>
            </a:r>
            <a:r>
              <a:rPr lang="en-US" altLang="zh-CN" sz="2400" b="1" dirty="0"/>
              <a:t>34.55%</a:t>
            </a:r>
            <a:r>
              <a:rPr lang="zh-CN" altLang="en-US" sz="2400" b="1" dirty="0"/>
              <a:t>，为本公司的控股股东和实际控制人。</a:t>
            </a:r>
          </a:p>
          <a:p>
            <a:pPr>
              <a:lnSpc>
                <a:spcPct val="80000"/>
              </a:lnSpc>
              <a:buNone/>
            </a:pPr>
            <a:r>
              <a:rPr lang="zh-CN" altLang="en-US" sz="2400" b="1" dirty="0"/>
              <a:t>    本次交易完成后，</a:t>
            </a:r>
            <a:r>
              <a:rPr lang="zh-CN" altLang="en-US" sz="2400" b="1" dirty="0">
                <a:solidFill>
                  <a:srgbClr val="FF0000"/>
                </a:solidFill>
              </a:rPr>
              <a:t>赛纳科技</a:t>
            </a:r>
            <a:r>
              <a:rPr lang="zh-CN" altLang="en-US" sz="2400" b="1" dirty="0"/>
              <a:t>持有上市公司</a:t>
            </a:r>
            <a:r>
              <a:rPr lang="en-US" altLang="zh-CN" sz="2400" b="1" dirty="0"/>
              <a:t>242,764,129</a:t>
            </a:r>
            <a:r>
              <a:rPr lang="zh-CN" altLang="en-US" sz="2400" b="1" dirty="0"/>
              <a:t>股股份，</a:t>
            </a:r>
            <a:r>
              <a:rPr lang="zh-CN" altLang="en-US" sz="2400" b="1" dirty="0">
                <a:solidFill>
                  <a:srgbClr val="FF0000"/>
                </a:solidFill>
              </a:rPr>
              <a:t>占交易完成后总股本的</a:t>
            </a:r>
            <a:r>
              <a:rPr lang="en-US" altLang="zh-CN" sz="2400" b="1" dirty="0">
                <a:solidFill>
                  <a:srgbClr val="FF0000"/>
                </a:solidFill>
              </a:rPr>
              <a:t>66.01%</a:t>
            </a:r>
            <a:r>
              <a:rPr lang="zh-CN" altLang="en-US" sz="2400" b="1" dirty="0"/>
              <a:t>，</a:t>
            </a:r>
            <a:r>
              <a:rPr lang="zh-CN" altLang="en-US" sz="2400" b="1" dirty="0">
                <a:solidFill>
                  <a:srgbClr val="0000FF"/>
                </a:solidFill>
              </a:rPr>
              <a:t>将成为本公司控股股东，一致行动人汪东颖、李东飞和曾阳云将成为本公司实际控制人</a:t>
            </a:r>
            <a:r>
              <a:rPr lang="zh-CN" altLang="en-US" sz="2400" b="1" dirty="0"/>
              <a:t>。</a:t>
            </a:r>
          </a:p>
          <a:p>
            <a:pPr>
              <a:lnSpc>
                <a:spcPct val="80000"/>
              </a:lnSpc>
              <a:buNone/>
            </a:pPr>
            <a:r>
              <a:rPr lang="zh-CN" altLang="en-US" sz="2400" b="1" dirty="0"/>
              <a:t>     本次交易中，拟置入资产的资产总额与交易金额孰高值为</a:t>
            </a:r>
            <a:r>
              <a:rPr lang="en-US" altLang="zh-CN" sz="2400" b="1" dirty="0"/>
              <a:t>275,373.22</a:t>
            </a:r>
            <a:r>
              <a:rPr lang="zh-CN" altLang="en-US" sz="2400" b="1" dirty="0"/>
              <a:t>万元，占上市公司</a:t>
            </a:r>
            <a:r>
              <a:rPr lang="en-US" altLang="zh-CN" sz="2400" b="1" dirty="0"/>
              <a:t>2013</a:t>
            </a:r>
            <a:r>
              <a:rPr lang="zh-CN" altLang="en-US" sz="2400" b="1" dirty="0"/>
              <a:t>年末资产总额</a:t>
            </a:r>
            <a:r>
              <a:rPr lang="en-US" altLang="zh-CN" sz="2400" b="1" dirty="0"/>
              <a:t>42,312.15</a:t>
            </a:r>
            <a:r>
              <a:rPr lang="zh-CN" altLang="en-US" sz="2400" b="1" dirty="0"/>
              <a:t>万元的比例为</a:t>
            </a:r>
            <a:r>
              <a:rPr lang="en-US" altLang="zh-CN" sz="2400" b="1" dirty="0"/>
              <a:t>650.81%</a:t>
            </a:r>
            <a:r>
              <a:rPr lang="zh-CN" altLang="en-US" sz="2400" b="1" dirty="0"/>
              <a:t>，超过</a:t>
            </a:r>
            <a:r>
              <a:rPr lang="en-US" altLang="zh-CN" sz="2400" b="1" dirty="0"/>
              <a:t>100%</a:t>
            </a:r>
            <a:r>
              <a:rPr lang="zh-CN" altLang="en-US" sz="2400" b="1" dirty="0"/>
              <a:t>。按照</a:t>
            </a:r>
            <a:r>
              <a:rPr lang="en-US" altLang="zh-CN" sz="2400" b="1" dirty="0"/>
              <a:t>《</a:t>
            </a:r>
            <a:r>
              <a:rPr lang="zh-CN" altLang="en-US" sz="2400" b="1" dirty="0"/>
              <a:t>重组管理办法</a:t>
            </a:r>
            <a:r>
              <a:rPr lang="en-US" altLang="zh-CN" sz="2400" b="1" dirty="0"/>
              <a:t>》</a:t>
            </a:r>
            <a:r>
              <a:rPr lang="zh-CN" altLang="en-US" sz="2400" b="1" dirty="0"/>
              <a:t>的规定，</a:t>
            </a:r>
            <a:r>
              <a:rPr lang="zh-CN" altLang="en-US" sz="2400" b="1" dirty="0">
                <a:solidFill>
                  <a:srgbClr val="0000FF"/>
                </a:solidFill>
              </a:rPr>
              <a:t>本次交易构成借壳上市。</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b"/>
          <a:lstStyle/>
          <a:p>
            <a:endParaRPr lang="zh-CN" altLang="en-US" dirty="0"/>
          </a:p>
        </p:txBody>
      </p:sp>
      <p:sp>
        <p:nvSpPr>
          <p:cNvPr id="16387" name="Rectangle 3"/>
          <p:cNvSpPr>
            <a:spLocks noGrp="1"/>
          </p:cNvSpPr>
          <p:nvPr>
            <p:ph idx="1"/>
          </p:nvPr>
        </p:nvSpPr>
        <p:spPr/>
        <p:txBody>
          <a:bodyPr vert="horz" wrap="square" lIns="91440" tIns="45720" rIns="91440" bIns="45720" anchor="t"/>
          <a:lstStyle/>
          <a:p>
            <a:pPr>
              <a:lnSpc>
                <a:spcPct val="90000"/>
              </a:lnSpc>
              <a:buNone/>
            </a:pPr>
            <a:r>
              <a:rPr lang="zh-CN" altLang="en-US" sz="2100" b="1" dirty="0"/>
              <a:t>     本次交易构成关联交易</a:t>
            </a:r>
          </a:p>
          <a:p>
            <a:pPr>
              <a:lnSpc>
                <a:spcPct val="90000"/>
              </a:lnSpc>
              <a:buNone/>
            </a:pPr>
            <a:r>
              <a:rPr lang="zh-CN" altLang="en-US" sz="2100" b="1" dirty="0"/>
              <a:t>     本次交易前，上市公司控股股东和实际控制人为庞江华；本次交易完成后，赛纳科技将成为本公司的控股股东。根据</a:t>
            </a:r>
            <a:r>
              <a:rPr lang="en-US" altLang="zh-CN" sz="2100" b="1" dirty="0"/>
              <a:t>《</a:t>
            </a:r>
            <a:r>
              <a:rPr lang="zh-CN" altLang="en-US" sz="2100" b="1" dirty="0"/>
              <a:t>上市规则</a:t>
            </a:r>
            <a:r>
              <a:rPr lang="en-US" altLang="zh-CN" sz="2100" b="1" dirty="0"/>
              <a:t>》</a:t>
            </a:r>
            <a:r>
              <a:rPr lang="zh-CN" altLang="en-US" sz="2100" b="1" dirty="0"/>
              <a:t>规定，因与上市公司或其关联人签署协议或者作出安排，在协议或安排生效后，或者在未来十二个月内，具有上市公司关联方的情形的，视为上市公司关联方。因此，根据</a:t>
            </a:r>
            <a:r>
              <a:rPr lang="en-US" altLang="zh-CN" sz="2100" b="1" dirty="0"/>
              <a:t>《</a:t>
            </a:r>
            <a:r>
              <a:rPr lang="zh-CN" altLang="en-US" sz="2100" b="1" dirty="0"/>
              <a:t>重组管理办法</a:t>
            </a:r>
            <a:r>
              <a:rPr lang="en-US" altLang="zh-CN" sz="2100" b="1" dirty="0"/>
              <a:t>》</a:t>
            </a:r>
            <a:r>
              <a:rPr lang="zh-CN" altLang="en-US" sz="2100" b="1" dirty="0"/>
              <a:t>和</a:t>
            </a:r>
            <a:r>
              <a:rPr lang="en-US" altLang="zh-CN" sz="2100" b="1" dirty="0"/>
              <a:t>《</a:t>
            </a:r>
            <a:r>
              <a:rPr lang="zh-CN" altLang="en-US" sz="2100" b="1" dirty="0"/>
              <a:t>上市规则</a:t>
            </a:r>
            <a:r>
              <a:rPr lang="en-US" altLang="zh-CN" sz="2100" b="1" dirty="0"/>
              <a:t>》</a:t>
            </a:r>
            <a:r>
              <a:rPr lang="zh-CN" altLang="en-US" sz="2100" b="1" dirty="0"/>
              <a:t>，本次交易系本公司与潜在控股股东赛纳科技之间的交易，构成关联交易。</a:t>
            </a:r>
          </a:p>
          <a:p>
            <a:pPr>
              <a:lnSpc>
                <a:spcPct val="90000"/>
              </a:lnSpc>
              <a:buNone/>
            </a:pPr>
            <a:r>
              <a:rPr lang="zh-CN" altLang="en-US" sz="2100" b="1" dirty="0"/>
              <a:t>    根据</a:t>
            </a:r>
            <a:r>
              <a:rPr lang="en-US" altLang="zh-CN" sz="2100" b="1" dirty="0"/>
              <a:t>《</a:t>
            </a:r>
            <a:r>
              <a:rPr lang="zh-CN" altLang="en-US" sz="2100" b="1" dirty="0"/>
              <a:t>重大资产置换及发行股份购买资产协议</a:t>
            </a:r>
            <a:r>
              <a:rPr lang="en-US" altLang="zh-CN" sz="2100" b="1" dirty="0"/>
              <a:t>》</a:t>
            </a:r>
            <a:r>
              <a:rPr lang="zh-CN" altLang="en-US" sz="2100" b="1" dirty="0"/>
              <a:t>，上市公司控股股东和实际控制人庞江华或庞江华指定的第三方将最终承接置出资产，该交易构成关联交易。</a:t>
            </a:r>
          </a:p>
          <a:p>
            <a:pPr>
              <a:lnSpc>
                <a:spcPct val="90000"/>
              </a:lnSpc>
              <a:buNone/>
            </a:pPr>
            <a:r>
              <a:rPr lang="zh-CN" altLang="en-US" sz="2100" b="1" dirty="0"/>
              <a:t>    庞江华将在上市公司审议本次重大资产重组的董事会、股东大会等决策程序中回避表决。</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vert="horz" wrap="square" lIns="91440" tIns="45720" rIns="91440" bIns="45720" anchor="b"/>
          <a:lstStyle/>
          <a:p>
            <a:r>
              <a:rPr lang="zh-CN" altLang="en-US" sz="2000" b="1" dirty="0"/>
              <a:t>   </a:t>
            </a:r>
            <a:endParaRPr lang="zh-CN" altLang="en-US" sz="2000" b="1" dirty="0">
              <a:solidFill>
                <a:srgbClr val="FF0000"/>
              </a:solidFill>
            </a:endParaRPr>
          </a:p>
        </p:txBody>
      </p:sp>
      <p:sp>
        <p:nvSpPr>
          <p:cNvPr id="107523" name="Rectangle 3"/>
          <p:cNvSpPr>
            <a:spLocks noGrp="1"/>
          </p:cNvSpPr>
          <p:nvPr>
            <p:ph idx="1"/>
          </p:nvPr>
        </p:nvSpPr>
        <p:spPr/>
        <p:txBody>
          <a:bodyPr vert="horz" wrap="square" lIns="91440" tIns="45720" rIns="91440" bIns="45720" anchor="t"/>
          <a:lstStyle/>
          <a:p>
            <a:endParaRPr lang="zh-CN" altLang="en-US" dirty="0"/>
          </a:p>
        </p:txBody>
      </p:sp>
      <p:pic>
        <p:nvPicPr>
          <p:cNvPr id="107524" name="Picture 4" descr="图片1"/>
          <p:cNvPicPr>
            <a:picLocks noChangeAspect="1"/>
          </p:cNvPicPr>
          <p:nvPr/>
        </p:nvPicPr>
        <p:blipFill>
          <a:blip r:embed="rId2"/>
          <a:stretch>
            <a:fillRect/>
          </a:stretch>
        </p:blipFill>
        <p:spPr>
          <a:xfrm>
            <a:off x="1619250" y="1700213"/>
            <a:ext cx="6751638" cy="6446837"/>
          </a:xfrm>
          <a:prstGeom prst="rect">
            <a:avLst/>
          </a:prstGeom>
          <a:noFill/>
          <a:ln w="9525">
            <a:noFill/>
          </a:ln>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539750" y="333375"/>
            <a:ext cx="8001000" cy="1216025"/>
          </a:xfrm>
        </p:spPr>
        <p:txBody>
          <a:bodyPr vert="horz" wrap="square" lIns="91440" tIns="45720" rIns="91440" bIns="45720" anchor="b"/>
          <a:lstStyle/>
          <a:p>
            <a:r>
              <a:rPr lang="zh-CN" altLang="en-US" sz="2400" b="1" dirty="0">
                <a:solidFill>
                  <a:srgbClr val="FF0000"/>
                </a:solidFill>
              </a:rPr>
              <a:t>为简化交易</a:t>
            </a:r>
            <a:r>
              <a:rPr lang="en-US" altLang="zh-CN" sz="2400" b="1" dirty="0"/>
              <a:t>,</a:t>
            </a:r>
            <a:br>
              <a:rPr lang="en-US" altLang="zh-CN" sz="2400" b="1" dirty="0"/>
            </a:br>
            <a:r>
              <a:rPr lang="zh-CN" altLang="en-US" sz="2400" b="1" dirty="0">
                <a:solidFill>
                  <a:srgbClr val="0000FF"/>
                </a:solidFill>
              </a:rPr>
              <a:t>交易对方同意置出资产由</a:t>
            </a:r>
            <a:r>
              <a:rPr lang="zh-CN" altLang="en-US" sz="2400" b="1" dirty="0"/>
              <a:t>庞江华</a:t>
            </a:r>
            <a:r>
              <a:rPr lang="zh-CN" altLang="en-US" sz="2400" b="1" dirty="0">
                <a:solidFill>
                  <a:srgbClr val="0000FF"/>
                </a:solidFill>
              </a:rPr>
              <a:t>指定的主体承接</a:t>
            </a:r>
          </a:p>
        </p:txBody>
      </p:sp>
      <p:sp>
        <p:nvSpPr>
          <p:cNvPr id="18435" name="Rectangle 3"/>
          <p:cNvSpPr>
            <a:spLocks noGrp="1"/>
          </p:cNvSpPr>
          <p:nvPr>
            <p:ph idx="1"/>
          </p:nvPr>
        </p:nvSpPr>
        <p:spPr/>
        <p:txBody>
          <a:bodyPr vert="horz" wrap="square" lIns="91440" tIns="45720" rIns="91440" bIns="45720" anchor="t"/>
          <a:lstStyle/>
          <a:p>
            <a:endParaRPr lang="zh-CN" altLang="en-US" dirty="0"/>
          </a:p>
        </p:txBody>
      </p:sp>
      <p:sp>
        <p:nvSpPr>
          <p:cNvPr id="18436" name="Rectangle 4"/>
          <p:cNvSpPr/>
          <p:nvPr/>
        </p:nvSpPr>
        <p:spPr>
          <a:xfrm>
            <a:off x="1835150" y="3500438"/>
            <a:ext cx="2087563" cy="985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FF0000"/>
                </a:solidFill>
                <a:latin typeface="Verdana" panose="020B0604030504040204" pitchFamily="34" charset="0"/>
              </a:rPr>
              <a:t>万力达</a:t>
            </a:r>
            <a:endParaRPr lang="zh-CN" altLang="en-US" b="1" dirty="0">
              <a:solidFill>
                <a:schemeClr val="tx2"/>
              </a:solidFill>
              <a:latin typeface="Verdana" panose="020B0604030504040204" pitchFamily="34" charset="0"/>
            </a:endParaRPr>
          </a:p>
        </p:txBody>
      </p:sp>
      <p:sp>
        <p:nvSpPr>
          <p:cNvPr id="18437" name="Rectangle 5"/>
          <p:cNvSpPr/>
          <p:nvPr/>
        </p:nvSpPr>
        <p:spPr>
          <a:xfrm>
            <a:off x="5795963" y="3500438"/>
            <a:ext cx="2089150" cy="9874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FF0000"/>
                </a:solidFill>
                <a:latin typeface="Verdana" panose="020B0604030504040204" pitchFamily="34" charset="0"/>
              </a:rPr>
              <a:t>艾派克</a:t>
            </a:r>
            <a:r>
              <a:rPr lang="en-US" altLang="zh-CN" b="1" dirty="0">
                <a:solidFill>
                  <a:srgbClr val="FF0000"/>
                </a:solidFill>
                <a:latin typeface="Verdana" panose="020B0604030504040204" pitchFamily="34" charset="0"/>
              </a:rPr>
              <a:t>96.67%</a:t>
            </a:r>
            <a:endParaRPr lang="zh-CN" altLang="en-US" b="1" dirty="0">
              <a:latin typeface="Verdana" panose="020B0604030504040204" pitchFamily="34" charset="0"/>
            </a:endParaRPr>
          </a:p>
        </p:txBody>
      </p:sp>
      <p:sp>
        <p:nvSpPr>
          <p:cNvPr id="18438" name="Oval 6"/>
          <p:cNvSpPr/>
          <p:nvPr/>
        </p:nvSpPr>
        <p:spPr>
          <a:xfrm>
            <a:off x="6372225" y="2060575"/>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b="1" dirty="0">
                <a:latin typeface="Verdana" panose="020B0604030504040204" pitchFamily="34" charset="0"/>
              </a:rPr>
              <a:t>赛纳科技</a:t>
            </a:r>
            <a:endParaRPr lang="zh-CN" altLang="en-US" b="1" dirty="0">
              <a:solidFill>
                <a:srgbClr val="FF0000"/>
              </a:solidFill>
              <a:latin typeface="Verdana" panose="020B0604030504040204" pitchFamily="34" charset="0"/>
            </a:endParaRPr>
          </a:p>
        </p:txBody>
      </p:sp>
      <p:sp>
        <p:nvSpPr>
          <p:cNvPr id="18439" name="Oval 7"/>
          <p:cNvSpPr/>
          <p:nvPr/>
        </p:nvSpPr>
        <p:spPr>
          <a:xfrm>
            <a:off x="2268538" y="2060575"/>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b="1" dirty="0">
                <a:latin typeface="Verdana" panose="020B0604030504040204" pitchFamily="34" charset="0"/>
              </a:rPr>
              <a:t>庞江华</a:t>
            </a:r>
            <a:r>
              <a:rPr lang="zh-CN" altLang="en-US" b="1" dirty="0">
                <a:solidFill>
                  <a:srgbClr val="FF0000"/>
                </a:solidFill>
                <a:latin typeface="Verdana" panose="020B0604030504040204" pitchFamily="34" charset="0"/>
              </a:rPr>
              <a:t>指定的主体</a:t>
            </a:r>
          </a:p>
        </p:txBody>
      </p:sp>
      <p:sp>
        <p:nvSpPr>
          <p:cNvPr id="18440" name="Line 8"/>
          <p:cNvSpPr/>
          <p:nvPr/>
        </p:nvSpPr>
        <p:spPr>
          <a:xfrm flipV="1">
            <a:off x="3851275" y="2636838"/>
            <a:ext cx="2520950" cy="863600"/>
          </a:xfrm>
          <a:prstGeom prst="line">
            <a:avLst/>
          </a:prstGeom>
          <a:ln w="9525" cap="flat" cmpd="sng">
            <a:solidFill>
              <a:schemeClr val="tx1"/>
            </a:solidFill>
            <a:prstDash val="solid"/>
            <a:headEnd type="none" w="med" len="med"/>
            <a:tailEnd type="triangle" w="med" len="med"/>
          </a:ln>
        </p:spPr>
      </p:sp>
      <p:sp>
        <p:nvSpPr>
          <p:cNvPr id="18441" name="Text Box 9"/>
          <p:cNvSpPr txBox="1"/>
          <p:nvPr/>
        </p:nvSpPr>
        <p:spPr>
          <a:xfrm>
            <a:off x="3348038" y="2708275"/>
            <a:ext cx="3482975" cy="645160"/>
          </a:xfrm>
          <a:prstGeom prst="rect">
            <a:avLst/>
          </a:prstGeom>
          <a:noFill/>
          <a:ln w="9525">
            <a:noFill/>
          </a:ln>
        </p:spPr>
        <p:txBody>
          <a:bodyPr>
            <a:spAutoFit/>
          </a:bodyPr>
          <a:lstStyle/>
          <a:p>
            <a:r>
              <a:rPr lang="zh-CN" altLang="en-US" b="1" dirty="0">
                <a:solidFill>
                  <a:srgbClr val="FF0000"/>
                </a:solidFill>
                <a:latin typeface="Verdana" panose="020B0604030504040204" pitchFamily="34" charset="0"/>
              </a:rPr>
              <a:t>置入资产与置出资产之间的</a:t>
            </a:r>
          </a:p>
          <a:p>
            <a:r>
              <a:rPr lang="zh-CN" altLang="en-US" b="1" dirty="0">
                <a:solidFill>
                  <a:srgbClr val="FF0000"/>
                </a:solidFill>
                <a:latin typeface="Verdana" panose="020B0604030504040204" pitchFamily="34" charset="0"/>
              </a:rPr>
              <a:t>差额</a:t>
            </a:r>
            <a:r>
              <a:rPr lang="zh-CN" altLang="en-US" b="1" dirty="0">
                <a:solidFill>
                  <a:srgbClr val="0000FF"/>
                </a:solidFill>
                <a:latin typeface="Verdana" panose="020B0604030504040204" pitchFamily="34" charset="0"/>
              </a:rPr>
              <a:t>部分定向增发</a:t>
            </a:r>
            <a:r>
              <a:rPr lang="en-US" altLang="zh-CN" b="1" dirty="0">
                <a:solidFill>
                  <a:srgbClr val="0000FF"/>
                </a:solidFill>
                <a:latin typeface="Verdana" panose="020B0604030504040204" pitchFamily="34" charset="0"/>
              </a:rPr>
              <a:t>23</a:t>
            </a:r>
            <a:r>
              <a:rPr lang="zh-CN" altLang="en-US" b="1" dirty="0">
                <a:solidFill>
                  <a:srgbClr val="0000FF"/>
                </a:solidFill>
                <a:latin typeface="Verdana" panose="020B0604030504040204" pitchFamily="34" charset="0"/>
              </a:rPr>
              <a:t>亿</a:t>
            </a:r>
          </a:p>
        </p:txBody>
      </p:sp>
      <p:sp>
        <p:nvSpPr>
          <p:cNvPr id="18442" name="Line 10"/>
          <p:cNvSpPr/>
          <p:nvPr/>
        </p:nvSpPr>
        <p:spPr>
          <a:xfrm>
            <a:off x="6804025" y="2997200"/>
            <a:ext cx="0" cy="503238"/>
          </a:xfrm>
          <a:prstGeom prst="line">
            <a:avLst/>
          </a:prstGeom>
          <a:ln w="9525" cap="flat" cmpd="sng">
            <a:solidFill>
              <a:schemeClr val="tx1"/>
            </a:solidFill>
            <a:prstDash val="solid"/>
            <a:headEnd type="none" w="med" len="med"/>
            <a:tailEnd type="triangle" w="med" len="med"/>
          </a:ln>
        </p:spPr>
      </p:sp>
      <p:sp>
        <p:nvSpPr>
          <p:cNvPr id="18443" name="Line 11"/>
          <p:cNvSpPr/>
          <p:nvPr/>
        </p:nvSpPr>
        <p:spPr>
          <a:xfrm flipV="1">
            <a:off x="2627313" y="2997200"/>
            <a:ext cx="0" cy="503238"/>
          </a:xfrm>
          <a:prstGeom prst="line">
            <a:avLst/>
          </a:prstGeom>
          <a:ln w="9525" cap="flat" cmpd="sng">
            <a:solidFill>
              <a:schemeClr val="tx1"/>
            </a:solidFill>
            <a:prstDash val="solid"/>
            <a:headEnd type="none" w="med" len="med"/>
            <a:tailEnd type="triangle" w="med" len="med"/>
          </a:ln>
        </p:spPr>
      </p:sp>
      <p:sp>
        <p:nvSpPr>
          <p:cNvPr id="18444" name="Text Box 12"/>
          <p:cNvSpPr txBox="1"/>
          <p:nvPr/>
        </p:nvSpPr>
        <p:spPr>
          <a:xfrm>
            <a:off x="2916238" y="2924175"/>
            <a:ext cx="184150" cy="366713"/>
          </a:xfrm>
          <a:prstGeom prst="rect">
            <a:avLst/>
          </a:prstGeom>
          <a:noFill/>
          <a:ln w="9525">
            <a:noFill/>
          </a:ln>
        </p:spPr>
        <p:txBody>
          <a:bodyPr wrap="none">
            <a:spAutoFit/>
          </a:bodyPr>
          <a:lstStyle/>
          <a:p>
            <a:endParaRPr lang="zh-CN" altLang="en-US" dirty="0">
              <a:latin typeface="Verdana" panose="020B0604030504040204" pitchFamily="34" charset="0"/>
            </a:endParaRPr>
          </a:p>
        </p:txBody>
      </p:sp>
      <p:sp>
        <p:nvSpPr>
          <p:cNvPr id="18445" name="Text Box 13"/>
          <p:cNvSpPr txBox="1"/>
          <p:nvPr/>
        </p:nvSpPr>
        <p:spPr>
          <a:xfrm>
            <a:off x="900113" y="2930525"/>
            <a:ext cx="3094037" cy="366713"/>
          </a:xfrm>
          <a:prstGeom prst="rect">
            <a:avLst/>
          </a:prstGeom>
          <a:noFill/>
          <a:ln w="9525">
            <a:noFill/>
          </a:ln>
        </p:spPr>
        <p:txBody>
          <a:bodyPr>
            <a:spAutoFit/>
          </a:bodyPr>
          <a:lstStyle/>
          <a:p>
            <a:r>
              <a:rPr lang="zh-CN" altLang="en-US" b="1" dirty="0">
                <a:solidFill>
                  <a:srgbClr val="0000FF"/>
                </a:solidFill>
                <a:latin typeface="Verdana" panose="020B0604030504040204" pitchFamily="34" charset="0"/>
              </a:rPr>
              <a:t>    置出资产</a:t>
            </a:r>
            <a:r>
              <a:rPr lang="en-US" altLang="zh-CN" b="1" dirty="0">
                <a:solidFill>
                  <a:srgbClr val="0000FF"/>
                </a:solidFill>
                <a:latin typeface="Verdana" panose="020B0604030504040204" pitchFamily="34" charset="0"/>
              </a:rPr>
              <a:t>4</a:t>
            </a:r>
            <a:r>
              <a:rPr lang="zh-CN" altLang="en-US" b="1" dirty="0">
                <a:solidFill>
                  <a:srgbClr val="0000FF"/>
                </a:solidFill>
                <a:latin typeface="Verdana" panose="020B0604030504040204" pitchFamily="34" charset="0"/>
              </a:rPr>
              <a:t>亿</a:t>
            </a:r>
          </a:p>
        </p:txBody>
      </p:sp>
      <p:sp>
        <p:nvSpPr>
          <p:cNvPr id="18446" name="Text Box 14"/>
          <p:cNvSpPr txBox="1"/>
          <p:nvPr/>
        </p:nvSpPr>
        <p:spPr>
          <a:xfrm>
            <a:off x="4500563" y="4797425"/>
            <a:ext cx="1098550" cy="366713"/>
          </a:xfrm>
          <a:prstGeom prst="rect">
            <a:avLst/>
          </a:prstGeom>
          <a:noFill/>
          <a:ln w="9525">
            <a:noFill/>
          </a:ln>
        </p:spPr>
        <p:txBody>
          <a:bodyPr wrap="none">
            <a:spAutoFit/>
          </a:bodyPr>
          <a:lstStyle/>
          <a:p>
            <a:r>
              <a:rPr lang="zh-CN" altLang="en-US" dirty="0">
                <a:solidFill>
                  <a:srgbClr val="FF0000"/>
                </a:solidFill>
                <a:latin typeface="Verdana" panose="020B0604030504040204" pitchFamily="34" charset="0"/>
              </a:rPr>
              <a:t>资产置换</a:t>
            </a:r>
          </a:p>
        </p:txBody>
      </p:sp>
      <p:sp>
        <p:nvSpPr>
          <p:cNvPr id="18447" name="Line 15"/>
          <p:cNvSpPr/>
          <p:nvPr/>
        </p:nvSpPr>
        <p:spPr>
          <a:xfrm flipH="1">
            <a:off x="3995738" y="4005263"/>
            <a:ext cx="1800225" cy="0"/>
          </a:xfrm>
          <a:prstGeom prst="line">
            <a:avLst/>
          </a:prstGeom>
          <a:ln w="9525" cap="flat" cmpd="sng">
            <a:solidFill>
              <a:schemeClr val="tx1"/>
            </a:solidFill>
            <a:prstDash val="solid"/>
            <a:headEnd type="none" w="med" len="med"/>
            <a:tailEnd type="triangle" w="med" len="med"/>
          </a:ln>
        </p:spPr>
      </p:sp>
      <p:sp>
        <p:nvSpPr>
          <p:cNvPr id="18448" name="Text Box 16"/>
          <p:cNvSpPr txBox="1"/>
          <p:nvPr/>
        </p:nvSpPr>
        <p:spPr>
          <a:xfrm>
            <a:off x="4071938" y="3429000"/>
            <a:ext cx="1657350" cy="368300"/>
          </a:xfrm>
          <a:prstGeom prst="rect">
            <a:avLst/>
          </a:prstGeom>
          <a:noFill/>
          <a:ln w="9525">
            <a:noFill/>
          </a:ln>
        </p:spPr>
        <p:txBody>
          <a:bodyPr wrap="none">
            <a:spAutoFit/>
          </a:bodyPr>
          <a:lstStyle/>
          <a:p>
            <a:r>
              <a:rPr lang="zh-CN" altLang="en-US" b="1" dirty="0">
                <a:solidFill>
                  <a:srgbClr val="0000FF"/>
                </a:solidFill>
                <a:latin typeface="Verdana" panose="020B0604030504040204" pitchFamily="34" charset="0"/>
              </a:rPr>
              <a:t>置入资产</a:t>
            </a:r>
            <a:r>
              <a:rPr lang="en-US" altLang="zh-CN" b="1" dirty="0">
                <a:solidFill>
                  <a:srgbClr val="0000FF"/>
                </a:solidFill>
                <a:latin typeface="Verdana" panose="020B0604030504040204" pitchFamily="34" charset="0"/>
              </a:rPr>
              <a:t>27</a:t>
            </a:r>
            <a:r>
              <a:rPr lang="zh-CN" altLang="en-US" b="1" dirty="0">
                <a:solidFill>
                  <a:srgbClr val="0000FF"/>
                </a:solidFill>
                <a:latin typeface="Verdana" panose="020B0604030504040204" pitchFamily="34" charset="0"/>
              </a:rPr>
              <a:t>亿</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vert="horz" wrap="square" lIns="91440" tIns="45720" rIns="91440" bIns="45720" anchor="b"/>
          <a:lstStyle/>
          <a:p>
            <a:endParaRPr lang="zh-CN" altLang="en-US" dirty="0"/>
          </a:p>
        </p:txBody>
      </p:sp>
      <p:sp>
        <p:nvSpPr>
          <p:cNvPr id="100355" name="Rectangle 3"/>
          <p:cNvSpPr>
            <a:spLocks noGrp="1"/>
          </p:cNvSpPr>
          <p:nvPr>
            <p:ph idx="1"/>
          </p:nvPr>
        </p:nvSpPr>
        <p:spPr/>
        <p:txBody>
          <a:bodyPr vert="horz" wrap="square" lIns="91440" tIns="45720" rIns="91440" bIns="45720" anchor="t"/>
          <a:lstStyle/>
          <a:p>
            <a:pPr>
              <a:buNone/>
            </a:pPr>
            <a:r>
              <a:rPr lang="en-US" altLang="zh-CN" sz="3200" b="1" dirty="0">
                <a:solidFill>
                  <a:srgbClr val="0000FF"/>
                </a:solidFill>
              </a:rPr>
              <a:t> </a:t>
            </a:r>
            <a:endParaRPr lang="zh-CN" altLang="en-US" sz="3200" b="1" dirty="0">
              <a:solidFill>
                <a:srgbClr val="0000FF"/>
              </a:solidFill>
            </a:endParaRPr>
          </a:p>
          <a:p>
            <a:pPr>
              <a:buNone/>
            </a:pPr>
            <a:r>
              <a:rPr lang="zh-CN" altLang="en-US" sz="3200" b="1" dirty="0">
                <a:solidFill>
                  <a:srgbClr val="0000FF"/>
                </a:solidFill>
              </a:rPr>
              <a:t>   赛纳科技把取得的置出资产全部转让给万力达实际控制人</a:t>
            </a:r>
            <a:r>
              <a:rPr lang="zh-CN" altLang="en-US" sz="3200" b="1" dirty="0">
                <a:solidFill>
                  <a:srgbClr val="FF0000"/>
                </a:solidFill>
              </a:rPr>
              <a:t>庞江华</a:t>
            </a:r>
            <a:r>
              <a:rPr lang="zh-CN" altLang="en-US" sz="3200" b="1" dirty="0">
                <a:solidFill>
                  <a:srgbClr val="0000FF"/>
                </a:solidFill>
              </a:rPr>
              <a:t>或</a:t>
            </a:r>
            <a:r>
              <a:rPr lang="zh-CN" altLang="en-US" sz="3200" b="1" dirty="0">
                <a:solidFill>
                  <a:srgbClr val="FF0000"/>
                </a:solidFill>
              </a:rPr>
              <a:t>庞江华指定的第三方</a:t>
            </a:r>
            <a:r>
              <a:rPr lang="zh-CN" altLang="en-US" sz="3200" b="1" dirty="0">
                <a:solidFill>
                  <a:srgbClr val="0000FF"/>
                </a:solidFill>
              </a:rPr>
              <a:t>的</a:t>
            </a:r>
            <a:r>
              <a:rPr lang="zh-CN" altLang="en-US" sz="4400" b="1" dirty="0">
                <a:solidFill>
                  <a:srgbClr val="FF0000"/>
                </a:solidFill>
              </a:rPr>
              <a:t>税收分析</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vert="horz" wrap="square" lIns="91440" tIns="45720" rIns="91440" bIns="45720" anchor="b"/>
          <a:lstStyle/>
          <a:p>
            <a:r>
              <a:rPr lang="zh-CN" altLang="en-US" dirty="0"/>
              <a:t>资产转出方</a:t>
            </a:r>
          </a:p>
        </p:txBody>
      </p:sp>
      <p:sp>
        <p:nvSpPr>
          <p:cNvPr id="101379" name="Rectangle 3"/>
          <p:cNvSpPr>
            <a:spLocks noGrp="1"/>
          </p:cNvSpPr>
          <p:nvPr>
            <p:ph idx="1"/>
          </p:nvPr>
        </p:nvSpPr>
        <p:spPr/>
        <p:txBody>
          <a:bodyPr vert="horz" wrap="square" lIns="91440" tIns="45720" rIns="91440" bIns="45720" anchor="t"/>
          <a:lstStyle/>
          <a:p>
            <a:pPr>
              <a:buNone/>
            </a:pPr>
            <a:r>
              <a:rPr lang="zh-CN" altLang="en-US" sz="3200" b="1" dirty="0">
                <a:solidFill>
                  <a:srgbClr val="0000FF"/>
                </a:solidFill>
              </a:rPr>
              <a:t>赛纳科技要视同销售</a:t>
            </a:r>
          </a:p>
          <a:p>
            <a:pPr>
              <a:buNone/>
            </a:pPr>
            <a:r>
              <a:rPr lang="en-US" altLang="zh-CN" sz="3200" b="1" dirty="0">
                <a:solidFill>
                  <a:srgbClr val="0000FF"/>
                </a:solidFill>
              </a:rPr>
              <a:t>(1)</a:t>
            </a:r>
            <a:r>
              <a:rPr lang="zh-CN" altLang="en-US" sz="3200" b="1" dirty="0">
                <a:solidFill>
                  <a:srgbClr val="0000FF"/>
                </a:solidFill>
              </a:rPr>
              <a:t>企业所得税</a:t>
            </a:r>
          </a:p>
          <a:p>
            <a:pPr>
              <a:buNone/>
            </a:pPr>
            <a:r>
              <a:rPr lang="zh-CN" altLang="en-US" sz="3200" b="1" dirty="0">
                <a:solidFill>
                  <a:srgbClr val="0000FF"/>
                </a:solidFill>
              </a:rPr>
              <a:t>视同销售</a:t>
            </a:r>
            <a:r>
              <a:rPr lang="en-US" altLang="zh-CN" sz="3200" b="1" dirty="0">
                <a:solidFill>
                  <a:srgbClr val="0000FF"/>
                </a:solidFill>
              </a:rPr>
              <a:t>=</a:t>
            </a:r>
            <a:r>
              <a:rPr lang="zh-CN" altLang="en-US" sz="3200" b="1" dirty="0">
                <a:solidFill>
                  <a:srgbClr val="0000FF"/>
                </a:solidFill>
              </a:rPr>
              <a:t>资产公允价值</a:t>
            </a:r>
            <a:r>
              <a:rPr lang="en-US" altLang="zh-CN" sz="3200" b="1" dirty="0">
                <a:solidFill>
                  <a:srgbClr val="0000FF"/>
                </a:solidFill>
              </a:rPr>
              <a:t>-</a:t>
            </a:r>
            <a:r>
              <a:rPr lang="zh-CN" altLang="en-US" sz="3200" b="1" dirty="0">
                <a:solidFill>
                  <a:srgbClr val="0000FF"/>
                </a:solidFill>
              </a:rPr>
              <a:t>资产公允价值</a:t>
            </a:r>
            <a:r>
              <a:rPr lang="en-US" altLang="zh-CN" sz="3200" b="1" dirty="0">
                <a:solidFill>
                  <a:srgbClr val="0000FF"/>
                </a:solidFill>
              </a:rPr>
              <a:t>=0</a:t>
            </a:r>
          </a:p>
          <a:p>
            <a:pPr>
              <a:buNone/>
            </a:pPr>
            <a:r>
              <a:rPr lang="en-US" altLang="zh-CN" sz="3200" b="1" dirty="0">
                <a:solidFill>
                  <a:srgbClr val="0000FF"/>
                </a:solidFill>
              </a:rPr>
              <a:t>(2)</a:t>
            </a:r>
            <a:r>
              <a:rPr lang="zh-CN" altLang="en-US" sz="3200" b="1" dirty="0">
                <a:solidFill>
                  <a:srgbClr val="0000FF"/>
                </a:solidFill>
              </a:rPr>
              <a:t>营业税：</a:t>
            </a:r>
            <a:r>
              <a:rPr lang="en-US" altLang="zh-CN" sz="3200" b="1" dirty="0">
                <a:solidFill>
                  <a:srgbClr val="0000FF"/>
                </a:solidFill>
              </a:rPr>
              <a:t>5%</a:t>
            </a:r>
          </a:p>
          <a:p>
            <a:pPr>
              <a:buNone/>
            </a:pPr>
            <a:r>
              <a:rPr lang="zh-CN" altLang="en-US" sz="3200" b="1" dirty="0">
                <a:solidFill>
                  <a:srgbClr val="0000FF"/>
                </a:solidFill>
              </a:rPr>
              <a:t>（</a:t>
            </a:r>
            <a:r>
              <a:rPr lang="en-US" altLang="zh-CN" sz="3200" b="1" dirty="0">
                <a:solidFill>
                  <a:srgbClr val="0000FF"/>
                </a:solidFill>
              </a:rPr>
              <a:t>3</a:t>
            </a:r>
            <a:r>
              <a:rPr lang="zh-CN" altLang="en-US" sz="3200" b="1" dirty="0">
                <a:solidFill>
                  <a:srgbClr val="0000FF"/>
                </a:solidFill>
              </a:rPr>
              <a:t>）土地增值税，</a:t>
            </a:r>
            <a:r>
              <a:rPr lang="en-US" altLang="zh-CN" sz="3200" b="1" dirty="0">
                <a:solidFill>
                  <a:srgbClr val="0000FF"/>
                </a:solidFill>
              </a:rPr>
              <a:t>0</a:t>
            </a:r>
            <a:r>
              <a:rPr lang="zh-CN" altLang="en-US" sz="3200" b="1" dirty="0">
                <a:solidFill>
                  <a:srgbClr val="0000FF"/>
                </a:solidFill>
              </a:rPr>
              <a:t>增值</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vert="horz" wrap="square" lIns="91440" tIns="45720" rIns="91440" bIns="45720" anchor="b"/>
          <a:lstStyle/>
          <a:p>
            <a:endParaRPr lang="zh-CN" altLang="en-US" dirty="0"/>
          </a:p>
        </p:txBody>
      </p:sp>
      <p:sp>
        <p:nvSpPr>
          <p:cNvPr id="103427" name="Rectangle 3"/>
          <p:cNvSpPr>
            <a:spLocks noGrp="1"/>
          </p:cNvSpPr>
          <p:nvPr>
            <p:ph idx="1"/>
          </p:nvPr>
        </p:nvSpPr>
        <p:spPr/>
        <p:txBody>
          <a:bodyPr vert="horz" wrap="square" lIns="91440" tIns="45720" rIns="91440" bIns="45720" anchor="t"/>
          <a:lstStyle/>
          <a:p>
            <a:pPr>
              <a:buNone/>
            </a:pPr>
            <a:r>
              <a:rPr lang="zh-CN" altLang="en-US" sz="2400" b="1" dirty="0"/>
              <a:t>固定资产</a:t>
            </a:r>
          </a:p>
          <a:p>
            <a:pPr>
              <a:buNone/>
            </a:pPr>
            <a:r>
              <a:rPr lang="zh-CN" altLang="en-US" sz="2400" b="1" dirty="0"/>
              <a:t>固定资产账面值为</a:t>
            </a:r>
            <a:r>
              <a:rPr lang="en-US" altLang="zh-CN" sz="2400" b="1" dirty="0"/>
              <a:t>7,346.88</a:t>
            </a:r>
            <a:r>
              <a:rPr lang="zh-CN" altLang="en-US" sz="2400" b="1" dirty="0"/>
              <a:t>万元，评估值为</a:t>
            </a:r>
            <a:r>
              <a:rPr lang="en-US" altLang="zh-CN" sz="2400" b="1" dirty="0">
                <a:solidFill>
                  <a:srgbClr val="FF0000"/>
                </a:solidFill>
              </a:rPr>
              <a:t>9,765.42</a:t>
            </a:r>
            <a:r>
              <a:rPr lang="zh-CN" altLang="en-US" sz="2400" b="1" dirty="0"/>
              <a:t>万元，评估增值</a:t>
            </a:r>
            <a:r>
              <a:rPr lang="en-US" altLang="zh-CN" sz="2400" b="1" dirty="0"/>
              <a:t>2,418.54</a:t>
            </a:r>
            <a:r>
              <a:rPr lang="zh-CN" altLang="en-US" sz="2400" b="1" dirty="0"/>
              <a:t>万元，</a:t>
            </a:r>
            <a:r>
              <a:rPr lang="zh-CN" altLang="en-US" sz="2400" b="1" dirty="0">
                <a:solidFill>
                  <a:srgbClr val="FF0000"/>
                </a:solidFill>
              </a:rPr>
              <a:t>增值率</a:t>
            </a:r>
            <a:r>
              <a:rPr lang="en-US" altLang="zh-CN" sz="2400" b="1" dirty="0">
                <a:solidFill>
                  <a:srgbClr val="FF0000"/>
                </a:solidFill>
              </a:rPr>
              <a:t>32.92%</a:t>
            </a:r>
            <a:r>
              <a:rPr lang="zh-CN" altLang="en-US" sz="2400" b="1" dirty="0">
                <a:solidFill>
                  <a:srgbClr val="FF0000"/>
                </a:solidFill>
              </a:rPr>
              <a:t>。</a:t>
            </a:r>
          </a:p>
          <a:p>
            <a:pPr>
              <a:buNone/>
            </a:pPr>
            <a:r>
              <a:rPr lang="zh-CN" altLang="en-US" sz="2400" b="1" dirty="0"/>
              <a:t>固定资产</a:t>
            </a:r>
            <a:r>
              <a:rPr lang="en-US" altLang="zh-CN" sz="2400" b="1" dirty="0"/>
              <a:t>-</a:t>
            </a:r>
            <a:r>
              <a:rPr lang="zh-CN" altLang="en-US" sz="2400" b="1" dirty="0"/>
              <a:t>房屋建筑类增值，</a:t>
            </a:r>
            <a:r>
              <a:rPr lang="zh-CN" altLang="en-US" sz="3600" b="1" dirty="0">
                <a:solidFill>
                  <a:schemeClr val="accent2"/>
                </a:solidFill>
              </a:rPr>
              <a:t>主要由于企业购置房产较早，房屋价格持续增长</a:t>
            </a:r>
            <a:r>
              <a:rPr lang="zh-CN" altLang="en-US" sz="2400" b="1" dirty="0"/>
              <a:t>，以及账面未有体现的部分构筑物纳入评估范围。</a:t>
            </a:r>
          </a:p>
          <a:p>
            <a:pPr>
              <a:buNone/>
            </a:pPr>
            <a:r>
              <a:rPr lang="zh-CN" altLang="en-US" sz="2400" b="1" dirty="0"/>
              <a:t>固定资产</a:t>
            </a:r>
            <a:r>
              <a:rPr lang="en-US" altLang="zh-CN" sz="2400" b="1" dirty="0"/>
              <a:t>-</a:t>
            </a:r>
            <a:r>
              <a:rPr lang="zh-CN" altLang="en-US" sz="2400" b="1" dirty="0"/>
              <a:t>设备类增值，主要是企业的财务账上的机器设备折旧年限与评估中的机器设备所取的经济使用年限不同等原因所致。</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vert="horz" wrap="square" lIns="91440" tIns="45720" rIns="91440" bIns="45720" anchor="b"/>
          <a:lstStyle/>
          <a:p>
            <a:endParaRPr lang="zh-CN" altLang="en-US" dirty="0"/>
          </a:p>
        </p:txBody>
      </p:sp>
      <p:sp>
        <p:nvSpPr>
          <p:cNvPr id="104451" name="Rectangle 3"/>
          <p:cNvSpPr>
            <a:spLocks noGrp="1"/>
          </p:cNvSpPr>
          <p:nvPr>
            <p:ph idx="1"/>
          </p:nvPr>
        </p:nvSpPr>
        <p:spPr/>
        <p:txBody>
          <a:bodyPr vert="horz" wrap="square" lIns="91440" tIns="45720" rIns="91440" bIns="45720" anchor="t"/>
          <a:lstStyle/>
          <a:p>
            <a:pPr>
              <a:lnSpc>
                <a:spcPct val="80000"/>
              </a:lnSpc>
              <a:buNone/>
            </a:pPr>
            <a:r>
              <a:rPr lang="zh-CN" altLang="en-US" sz="1600" b="1" dirty="0"/>
              <a:t>具体情况如下：</a:t>
            </a:r>
          </a:p>
          <a:p>
            <a:pPr>
              <a:lnSpc>
                <a:spcPct val="80000"/>
              </a:lnSpc>
              <a:buNone/>
            </a:pPr>
            <a:r>
              <a:rPr lang="zh-CN" altLang="en-US" sz="1600" b="1" dirty="0"/>
              <a:t> 建筑结 面积 建筑物名称 建成日期 </a:t>
            </a:r>
            <a:r>
              <a:rPr lang="zh-CN" altLang="en-US" sz="1600" b="1" dirty="0">
                <a:solidFill>
                  <a:srgbClr val="FF0000"/>
                </a:solidFill>
              </a:rPr>
              <a:t>账面原值 账面净值 评估净值</a:t>
            </a:r>
            <a:r>
              <a:rPr lang="zh-CN" altLang="en-US" sz="1600" b="1" dirty="0"/>
              <a:t> 构 （平米） </a:t>
            </a:r>
          </a:p>
          <a:p>
            <a:pPr>
              <a:lnSpc>
                <a:spcPct val="80000"/>
              </a:lnSpc>
              <a:buNone/>
            </a:pPr>
            <a:r>
              <a:rPr lang="zh-CN" altLang="en-US" sz="1600" b="1" dirty="0"/>
              <a:t>万力达第一 园区仓库（加 钢结构 </a:t>
            </a:r>
            <a:r>
              <a:rPr lang="en-US" altLang="zh-CN" sz="1600" b="1" dirty="0"/>
              <a:t>2003-12-31 600 0.00 0.00 263,520.00 </a:t>
            </a:r>
            <a:r>
              <a:rPr lang="zh-CN" altLang="en-US" sz="1600" b="1" dirty="0"/>
              <a:t>建） </a:t>
            </a:r>
          </a:p>
          <a:p>
            <a:pPr>
              <a:lnSpc>
                <a:spcPct val="80000"/>
              </a:lnSpc>
              <a:buNone/>
            </a:pPr>
            <a:r>
              <a:rPr lang="zh-CN" altLang="en-US" sz="1600" b="1" dirty="0"/>
              <a:t>万力达第二 排架 </a:t>
            </a:r>
            <a:r>
              <a:rPr lang="en-US" altLang="zh-CN" sz="1600" b="1" dirty="0"/>
              <a:t>2011-12-31 5131.84 10,641,628.93 10,201,301.41 10,670,121.00 </a:t>
            </a:r>
          </a:p>
          <a:p>
            <a:pPr>
              <a:lnSpc>
                <a:spcPct val="80000"/>
              </a:lnSpc>
              <a:buNone/>
            </a:pPr>
            <a:r>
              <a:rPr lang="zh-CN" altLang="en-US" sz="1600" b="1" dirty="0"/>
              <a:t>园区</a:t>
            </a:r>
            <a:r>
              <a:rPr lang="en-US" altLang="zh-CN" sz="1600" b="1" dirty="0"/>
              <a:t>2#</a:t>
            </a:r>
            <a:r>
              <a:rPr lang="zh-CN" altLang="en-US" sz="1600" b="1" dirty="0"/>
              <a:t>厂房 </a:t>
            </a:r>
            <a:r>
              <a:rPr lang="en-US" altLang="zh-CN" sz="1600" b="1" dirty="0"/>
              <a:t>2</a:t>
            </a:r>
            <a:r>
              <a:rPr lang="zh-CN" altLang="en-US" sz="1600" b="1" dirty="0"/>
              <a:t>项小计 </a:t>
            </a:r>
            <a:r>
              <a:rPr lang="en-US" altLang="zh-CN" sz="1600" b="1" dirty="0"/>
              <a:t>— — 5731.84 10,641,628.93 10,201,301.41 </a:t>
            </a:r>
            <a:r>
              <a:rPr lang="en-US" altLang="zh-CN" sz="1600" b="1" dirty="0">
                <a:solidFill>
                  <a:srgbClr val="FF0000"/>
                </a:solidFill>
              </a:rPr>
              <a:t>10,933,641.00 </a:t>
            </a:r>
          </a:p>
          <a:p>
            <a:pPr>
              <a:lnSpc>
                <a:spcPct val="80000"/>
              </a:lnSpc>
              <a:buNone/>
            </a:pPr>
            <a:r>
              <a:rPr lang="zh-CN" altLang="en-US" sz="2400" b="1" dirty="0"/>
              <a:t>评估所有建筑物总计 </a:t>
            </a:r>
          </a:p>
          <a:p>
            <a:pPr>
              <a:lnSpc>
                <a:spcPct val="80000"/>
              </a:lnSpc>
              <a:buNone/>
            </a:pPr>
            <a:r>
              <a:rPr lang="en-US" altLang="zh-CN" sz="3200" b="1" dirty="0"/>
              <a:t>— — 35,708.69      </a:t>
            </a:r>
          </a:p>
          <a:p>
            <a:pPr>
              <a:lnSpc>
                <a:spcPct val="80000"/>
              </a:lnSpc>
              <a:buNone/>
            </a:pPr>
            <a:r>
              <a:rPr lang="zh-CN" altLang="en-US" sz="3200" b="1" dirty="0">
                <a:solidFill>
                  <a:srgbClr val="0000FF"/>
                </a:solidFill>
              </a:rPr>
              <a:t>账面原值 </a:t>
            </a:r>
            <a:r>
              <a:rPr lang="en-US" altLang="zh-CN" sz="3200" b="1" dirty="0">
                <a:solidFill>
                  <a:srgbClr val="0000FF"/>
                </a:solidFill>
              </a:rPr>
              <a:t>73,038,444.63</a:t>
            </a:r>
          </a:p>
          <a:p>
            <a:pPr>
              <a:lnSpc>
                <a:spcPct val="80000"/>
              </a:lnSpc>
              <a:buNone/>
            </a:pPr>
            <a:r>
              <a:rPr lang="zh-CN" altLang="en-US" sz="3200" b="1" dirty="0">
                <a:solidFill>
                  <a:srgbClr val="0000FF"/>
                </a:solidFill>
              </a:rPr>
              <a:t>账面净值 </a:t>
            </a:r>
            <a:r>
              <a:rPr lang="en-US" altLang="zh-CN" sz="3200" b="1" dirty="0">
                <a:solidFill>
                  <a:srgbClr val="0000FF"/>
                </a:solidFill>
              </a:rPr>
              <a:t>62,926,343.44   </a:t>
            </a:r>
          </a:p>
          <a:p>
            <a:pPr>
              <a:lnSpc>
                <a:spcPct val="80000"/>
              </a:lnSpc>
              <a:buNone/>
            </a:pPr>
            <a:r>
              <a:rPr lang="zh-CN" altLang="en-US" sz="3200" b="1" dirty="0">
                <a:solidFill>
                  <a:srgbClr val="FF0000"/>
                </a:solidFill>
              </a:rPr>
              <a:t>评估净值 </a:t>
            </a:r>
            <a:r>
              <a:rPr lang="en-US" altLang="zh-CN" sz="3200" b="1" dirty="0">
                <a:solidFill>
                  <a:srgbClr val="FF0000"/>
                </a:solidFill>
              </a:rPr>
              <a:t>80,809,486.00</a:t>
            </a:r>
            <a:endParaRPr lang="zh-CN" altLang="en-US" sz="3200" b="1" dirty="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vert="horz" wrap="square" lIns="91440" tIns="45720" rIns="91440" bIns="45720" anchor="b"/>
          <a:lstStyle/>
          <a:p>
            <a:r>
              <a:rPr lang="zh-CN" altLang="en-US" dirty="0"/>
              <a:t>  资产接受方</a:t>
            </a:r>
          </a:p>
        </p:txBody>
      </p:sp>
      <p:sp>
        <p:nvSpPr>
          <p:cNvPr id="102403" name="Rectangle 3"/>
          <p:cNvSpPr>
            <a:spLocks noGrp="1"/>
          </p:cNvSpPr>
          <p:nvPr>
            <p:ph idx="1"/>
          </p:nvPr>
        </p:nvSpPr>
        <p:spPr/>
        <p:txBody>
          <a:bodyPr vert="horz" wrap="square" lIns="91440" tIns="45720" rIns="91440" bIns="45720" anchor="t"/>
          <a:lstStyle/>
          <a:p>
            <a:pPr>
              <a:lnSpc>
                <a:spcPct val="90000"/>
              </a:lnSpc>
              <a:buNone/>
            </a:pPr>
            <a:r>
              <a:rPr lang="en-US" altLang="zh-CN" dirty="0"/>
              <a:t>    </a:t>
            </a:r>
            <a:r>
              <a:rPr lang="zh-CN" altLang="en-US" dirty="0"/>
              <a:t>（</a:t>
            </a:r>
            <a:r>
              <a:rPr lang="en-US" altLang="zh-CN" sz="3200" dirty="0">
                <a:solidFill>
                  <a:schemeClr val="tx2"/>
                </a:solidFill>
              </a:rPr>
              <a:t>1</a:t>
            </a:r>
            <a:r>
              <a:rPr lang="zh-CN" altLang="en-US" sz="3200" dirty="0">
                <a:solidFill>
                  <a:schemeClr val="tx2"/>
                </a:solidFill>
              </a:rPr>
              <a:t>）、</a:t>
            </a:r>
            <a:r>
              <a:rPr lang="zh-CN" altLang="en-US" sz="3200" b="1" dirty="0">
                <a:solidFill>
                  <a:schemeClr val="tx2"/>
                </a:solidFill>
              </a:rPr>
              <a:t>置出资产全部转让给万力达实际控制人</a:t>
            </a:r>
            <a:r>
              <a:rPr lang="zh-CN" altLang="en-US" sz="3200" b="1" dirty="0">
                <a:solidFill>
                  <a:srgbClr val="FF0000"/>
                </a:solidFill>
              </a:rPr>
              <a:t>庞江华</a:t>
            </a:r>
            <a:r>
              <a:rPr lang="zh-CN" altLang="en-US" sz="3200" b="1" dirty="0">
                <a:solidFill>
                  <a:schemeClr val="tx2"/>
                </a:solidFill>
              </a:rPr>
              <a:t>或庞江华指定的第三方</a:t>
            </a:r>
            <a:r>
              <a:rPr lang="zh-CN" altLang="en-US" sz="3200" b="1" dirty="0">
                <a:solidFill>
                  <a:srgbClr val="FF0000"/>
                </a:solidFill>
              </a:rPr>
              <a:t>自然人</a:t>
            </a:r>
          </a:p>
          <a:p>
            <a:pPr>
              <a:lnSpc>
                <a:spcPct val="90000"/>
              </a:lnSpc>
              <a:buNone/>
            </a:pPr>
            <a:endParaRPr lang="zh-CN" altLang="en-US" sz="3200" b="1" dirty="0">
              <a:solidFill>
                <a:srgbClr val="FF0000"/>
              </a:solidFill>
            </a:endParaRPr>
          </a:p>
          <a:p>
            <a:pPr>
              <a:lnSpc>
                <a:spcPct val="90000"/>
              </a:lnSpc>
              <a:buNone/>
            </a:pPr>
            <a:r>
              <a:rPr lang="zh-CN" altLang="en-US" sz="3200" b="1" dirty="0">
                <a:solidFill>
                  <a:schemeClr val="tx2"/>
                </a:solidFill>
                <a:ea typeface="华文楷体" panose="02010600040101010101" pitchFamily="2" charset="-122"/>
              </a:rPr>
              <a:t>  （九）个人无偿受赠</a:t>
            </a:r>
            <a:r>
              <a:rPr lang="zh-CN" altLang="en-US" sz="3200" b="1" dirty="0">
                <a:solidFill>
                  <a:srgbClr val="0000FF"/>
                </a:solidFill>
                <a:ea typeface="华文楷体" panose="02010600040101010101" pitchFamily="2" charset="-122"/>
              </a:rPr>
              <a:t>房屋</a:t>
            </a:r>
            <a:r>
              <a:rPr lang="zh-CN" altLang="en-US" sz="3200" b="1" dirty="0">
                <a:solidFill>
                  <a:schemeClr val="tx2"/>
                </a:solidFill>
                <a:ea typeface="华文楷体" panose="02010600040101010101" pitchFamily="2" charset="-122"/>
              </a:rPr>
              <a:t>（财税</a:t>
            </a:r>
            <a:r>
              <a:rPr lang="en-US" altLang="zh-CN" sz="3200" b="1" dirty="0">
                <a:solidFill>
                  <a:schemeClr val="tx2"/>
                </a:solidFill>
              </a:rPr>
              <a:t>[2009]</a:t>
            </a:r>
            <a:r>
              <a:rPr lang="zh-CN" altLang="en-US" sz="3200" b="1" dirty="0">
                <a:solidFill>
                  <a:schemeClr val="tx2"/>
                </a:solidFill>
                <a:ea typeface="华文楷体" panose="02010600040101010101" pitchFamily="2" charset="-122"/>
              </a:rPr>
              <a:t>第</a:t>
            </a:r>
            <a:r>
              <a:rPr lang="en-US" altLang="zh-CN" sz="3200" b="1" dirty="0">
                <a:solidFill>
                  <a:schemeClr val="tx2"/>
                </a:solidFill>
              </a:rPr>
              <a:t>078</a:t>
            </a:r>
            <a:r>
              <a:rPr lang="zh-CN" altLang="en-US" sz="3200" b="1" dirty="0">
                <a:solidFill>
                  <a:schemeClr val="tx2"/>
                </a:solidFill>
                <a:ea typeface="华文楷体" panose="02010600040101010101" pitchFamily="2" charset="-122"/>
              </a:rPr>
              <a:t>号）（国税发</a:t>
            </a:r>
            <a:r>
              <a:rPr lang="en-US" altLang="zh-CN" sz="3200" b="1" dirty="0">
                <a:solidFill>
                  <a:schemeClr val="tx2"/>
                </a:solidFill>
                <a:ea typeface="华文楷体" panose="02010600040101010101" pitchFamily="2" charset="-122"/>
              </a:rPr>
              <a:t>【</a:t>
            </a:r>
            <a:r>
              <a:rPr lang="en-US" altLang="zh-CN" sz="3200" b="1" dirty="0">
                <a:solidFill>
                  <a:schemeClr val="tx2"/>
                </a:solidFill>
              </a:rPr>
              <a:t>2006</a:t>
            </a:r>
            <a:r>
              <a:rPr lang="en-US" altLang="zh-CN" sz="3200" b="1" dirty="0">
                <a:solidFill>
                  <a:schemeClr val="tx2"/>
                </a:solidFill>
                <a:ea typeface="华文楷体" panose="02010600040101010101" pitchFamily="2" charset="-122"/>
              </a:rPr>
              <a:t>】</a:t>
            </a:r>
            <a:r>
              <a:rPr lang="zh-CN" altLang="en-US" sz="3200" b="1" dirty="0">
                <a:solidFill>
                  <a:schemeClr val="tx2"/>
                </a:solidFill>
                <a:ea typeface="华文楷体" panose="02010600040101010101" pitchFamily="2" charset="-122"/>
              </a:rPr>
              <a:t>第</a:t>
            </a:r>
            <a:r>
              <a:rPr lang="en-US" altLang="zh-CN" sz="3200" b="1" dirty="0">
                <a:solidFill>
                  <a:schemeClr val="tx2"/>
                </a:solidFill>
              </a:rPr>
              <a:t>144</a:t>
            </a:r>
            <a:r>
              <a:rPr lang="zh-CN" altLang="en-US" sz="3200" b="1" dirty="0">
                <a:solidFill>
                  <a:schemeClr val="tx2"/>
                </a:solidFill>
                <a:ea typeface="华文楷体" panose="02010600040101010101" pitchFamily="2" charset="-122"/>
              </a:rPr>
              <a:t>号）</a:t>
            </a:r>
          </a:p>
          <a:p>
            <a:pPr>
              <a:lnSpc>
                <a:spcPct val="90000"/>
              </a:lnSpc>
              <a:buNone/>
            </a:pPr>
            <a:r>
              <a:rPr lang="zh-CN" altLang="en-US" sz="3200" b="1" dirty="0">
                <a:solidFill>
                  <a:schemeClr val="tx2"/>
                </a:solidFill>
              </a:rPr>
              <a:t>   </a:t>
            </a:r>
            <a:r>
              <a:rPr lang="zh-CN" altLang="en-US" sz="3200" b="1" dirty="0">
                <a:solidFill>
                  <a:srgbClr val="0000FF"/>
                </a:solidFill>
              </a:rPr>
              <a:t>庞江华要交</a:t>
            </a:r>
            <a:r>
              <a:rPr lang="zh-CN" altLang="en-US" sz="3200" b="1" dirty="0">
                <a:solidFill>
                  <a:srgbClr val="0000FF"/>
                </a:solidFill>
                <a:ea typeface="华文楷体" panose="02010600040101010101" pitchFamily="2" charset="-122"/>
              </a:rPr>
              <a:t>个人所得税问题</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vert="horz" wrap="square" lIns="91440" tIns="45720" rIns="91440" bIns="45720" anchor="b"/>
          <a:lstStyle/>
          <a:p>
            <a:endParaRPr lang="zh-CN" altLang="en-US" dirty="0"/>
          </a:p>
        </p:txBody>
      </p:sp>
      <p:sp>
        <p:nvSpPr>
          <p:cNvPr id="105475" name="Rectangle 3"/>
          <p:cNvSpPr>
            <a:spLocks noGrp="1"/>
          </p:cNvSpPr>
          <p:nvPr>
            <p:ph idx="1"/>
          </p:nvPr>
        </p:nvSpPr>
        <p:spPr/>
        <p:txBody>
          <a:bodyPr vert="horz" wrap="square" lIns="91440" tIns="45720" rIns="91440" bIns="45720" anchor="t"/>
          <a:lstStyle/>
          <a:p>
            <a:pPr>
              <a:buNone/>
            </a:pPr>
            <a:r>
              <a:rPr lang="zh-CN" altLang="en-US" sz="3200" b="1" dirty="0">
                <a:solidFill>
                  <a:schemeClr val="tx2"/>
                </a:solidFill>
              </a:rPr>
              <a:t>  （</a:t>
            </a:r>
            <a:r>
              <a:rPr lang="en-US" altLang="zh-CN" sz="3200" b="1" dirty="0">
                <a:solidFill>
                  <a:schemeClr val="tx2"/>
                </a:solidFill>
              </a:rPr>
              <a:t>2</a:t>
            </a:r>
            <a:r>
              <a:rPr lang="zh-CN" altLang="en-US" sz="3200" b="1" dirty="0">
                <a:solidFill>
                  <a:schemeClr val="tx2"/>
                </a:solidFill>
              </a:rPr>
              <a:t>）置出资产全部转让给万力达实际控制人</a:t>
            </a:r>
            <a:r>
              <a:rPr lang="zh-CN" altLang="en-US" sz="3200" b="1" dirty="0">
                <a:solidFill>
                  <a:srgbClr val="FF0000"/>
                </a:solidFill>
              </a:rPr>
              <a:t>庞江华</a:t>
            </a:r>
            <a:r>
              <a:rPr lang="zh-CN" altLang="en-US" sz="3200" b="1" dirty="0">
                <a:solidFill>
                  <a:schemeClr val="tx2"/>
                </a:solidFill>
              </a:rPr>
              <a:t>指定的第三方</a:t>
            </a:r>
            <a:r>
              <a:rPr lang="zh-CN" altLang="en-US" sz="3200" b="1" dirty="0">
                <a:solidFill>
                  <a:srgbClr val="FF0000"/>
                </a:solidFill>
              </a:rPr>
              <a:t>法人</a:t>
            </a:r>
          </a:p>
          <a:p>
            <a:pPr>
              <a:buNone/>
            </a:pPr>
            <a:endParaRPr lang="zh-CN" altLang="en-US" sz="3200" b="1" dirty="0">
              <a:solidFill>
                <a:srgbClr val="FF0000"/>
              </a:solidFill>
            </a:endParaRPr>
          </a:p>
          <a:p>
            <a:pPr>
              <a:buNone/>
            </a:pPr>
            <a:r>
              <a:rPr lang="zh-CN" altLang="en-US" sz="3200" b="1" dirty="0"/>
              <a:t>    </a:t>
            </a:r>
            <a:r>
              <a:rPr lang="zh-CN" altLang="en-US" sz="3200" b="1" dirty="0">
                <a:solidFill>
                  <a:srgbClr val="FF0000"/>
                </a:solidFill>
              </a:rPr>
              <a:t>要</a:t>
            </a:r>
            <a:r>
              <a:rPr lang="zh-CN" altLang="en-US" sz="3200" b="1" dirty="0"/>
              <a:t>作为接受捐赠收入缴纳企业所得税。</a:t>
            </a:r>
          </a:p>
          <a:p>
            <a:pPr>
              <a:buNone/>
            </a:pPr>
            <a:r>
              <a:rPr lang="zh-CN" altLang="en-US" sz="3200" b="1" dirty="0"/>
              <a:t>思考：应该如何规避？</a:t>
            </a:r>
            <a:r>
              <a:rPr lang="en-US" altLang="zh-CN" sz="3200" b="1" dirty="0"/>
              <a:t>29</a:t>
            </a:r>
          </a:p>
          <a:p>
            <a:pPr>
              <a:buNone/>
            </a:pPr>
            <a:endParaRPr lang="zh-CN" altLang="en-US" sz="3200" b="1" dirty="0"/>
          </a:p>
          <a:p>
            <a:pPr>
              <a:buNone/>
            </a:pPr>
            <a:r>
              <a:rPr lang="zh-CN" altLang="en-US" sz="3200" b="1" dirty="0"/>
              <a:t>    </a:t>
            </a:r>
            <a:endParaRPr lang="zh-CN" altLang="en-US" sz="3200" b="1" dirty="0">
              <a:solidFill>
                <a:srgbClr val="0000FF"/>
              </a:solidFill>
            </a:endParaRPr>
          </a:p>
          <a:p>
            <a:pPr>
              <a:buNone/>
            </a:pPr>
            <a:endParaRPr lang="zh-CN" altLang="en-US" sz="3200" b="1" dirty="0">
              <a:solidFill>
                <a:srgbClr val="0000FF"/>
              </a:solidFill>
            </a:endParaRPr>
          </a:p>
          <a:p>
            <a:pPr>
              <a:buNone/>
            </a:pPr>
            <a:endParaRPr lang="zh-CN" altLang="en-US" sz="3200" b="1" dirty="0">
              <a:solidFill>
                <a:srgbClr val="FF0000"/>
              </a:solidFill>
            </a:endParaRPr>
          </a:p>
          <a:p>
            <a:pPr>
              <a:buNone/>
            </a:pPr>
            <a:endParaRPr lang="zh-CN" altLang="en-US" sz="3200" b="1" dirty="0">
              <a:solidFill>
                <a:srgbClr val="FF0000"/>
              </a:solidFill>
            </a:endParaRPr>
          </a:p>
          <a:p>
            <a:pPr>
              <a:buNone/>
            </a:pPr>
            <a:endParaRPr lang="zh-CN" altLang="en-US" sz="3200" b="1" dirty="0">
              <a:solidFill>
                <a:srgbClr val="FF0000"/>
              </a:solidFill>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1154113" y="836613"/>
            <a:ext cx="6697663" cy="1393825"/>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endParaRPr kumimoji="0" lang="zh-CN" altLang="en-US" sz="2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endParaRPr>
          </a:p>
        </p:txBody>
      </p:sp>
      <p:sp>
        <p:nvSpPr>
          <p:cNvPr id="30723" name="Rectangle 3"/>
          <p:cNvSpPr>
            <a:spLocks noGrp="1"/>
          </p:cNvSpPr>
          <p:nvPr>
            <p:ph type="subTitle"/>
          </p:nvPr>
        </p:nvSpPr>
        <p:spPr>
          <a:xfrm>
            <a:off x="828675" y="2038350"/>
            <a:ext cx="6524625" cy="3544888"/>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130000"/>
              </a:lnSpc>
            </a:pP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国家税务总局关于股份制企业转增股本和派发红股征免个人所得税的通知</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zh-CN" altLang="en-US" sz="2400" dirty="0">
                <a:solidFill>
                  <a:srgbClr val="FF5050"/>
                </a:solidFill>
                <a:latin typeface="黑体" panose="02010609060101010101" pitchFamily="49" charset="-122"/>
                <a:ea typeface="黑体" panose="02010609060101010101" pitchFamily="49" charset="-122"/>
              </a:rPr>
              <a:t>国税发</a:t>
            </a:r>
            <a:r>
              <a:rPr lang="zh-CN" altLang="zh-CN" sz="2400" dirty="0">
                <a:solidFill>
                  <a:srgbClr val="FF5050"/>
                </a:solidFill>
                <a:latin typeface="黑体" panose="02010609060101010101" pitchFamily="49" charset="-122"/>
                <a:ea typeface="黑体" panose="02010609060101010101" pitchFamily="49" charset="-122"/>
              </a:rPr>
              <a:t>[1997]198</a:t>
            </a:r>
            <a:r>
              <a:rPr lang="zh-CN" altLang="en-US" sz="2400" dirty="0">
                <a:solidFill>
                  <a:srgbClr val="FF5050"/>
                </a:solidFill>
                <a:latin typeface="黑体" panose="02010609060101010101" pitchFamily="49" charset="-122"/>
                <a:ea typeface="黑体" panose="02010609060101010101" pitchFamily="49" charset="-122"/>
              </a:rPr>
              <a:t>号</a:t>
            </a:r>
            <a:r>
              <a:rPr lang="zh-CN" altLang="en-US" sz="2400" dirty="0">
                <a:latin typeface="黑体" panose="02010609060101010101" pitchFamily="49" charset="-122"/>
                <a:ea typeface="黑体" panose="02010609060101010101" pitchFamily="49" charset="-122"/>
              </a:rPr>
              <a:t>）第一条规定：</a:t>
            </a:r>
          </a:p>
          <a:p>
            <a:pPr lvl="0" algn="l" eaLnBrk="1" hangingPunct="1">
              <a:lnSpc>
                <a:spcPct val="130000"/>
              </a:lnSpc>
            </a:pP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股份制企业用资本公积金转增股本不属于股息、红利性质的分配，对个人取得的转增股本数额，不作为个人所得，不征收个人所得税。 </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title"/>
          </p:nvPr>
        </p:nvSpPr>
        <p:spPr/>
        <p:txBody>
          <a:bodyPr vert="horz" wrap="square" lIns="91440" tIns="45720" rIns="91440" bIns="45720" anchor="b"/>
          <a:lstStyle/>
          <a:p>
            <a:r>
              <a:rPr lang="zh-CN" altLang="en-US" sz="2400" dirty="0">
                <a:sym typeface="Arial" panose="020B0604020202020204" pitchFamily="34" charset="0"/>
              </a:rPr>
              <a:t/>
            </a:r>
            <a:br>
              <a:rPr lang="zh-CN" altLang="en-US" sz="2400" dirty="0">
                <a:sym typeface="Arial" panose="020B0604020202020204" pitchFamily="34" charset="0"/>
              </a:rPr>
            </a:br>
            <a:r>
              <a:rPr lang="zh-CN" altLang="en-US" sz="2400" dirty="0">
                <a:sym typeface="宋体" panose="02010600030101010101" pitchFamily="2" charset="-122"/>
              </a:rPr>
              <a:t>案例</a:t>
            </a:r>
            <a:r>
              <a:rPr lang="en-US" altLang="zh-CN" sz="2400" dirty="0">
                <a:sym typeface="宋体" panose="02010600030101010101" pitchFamily="2" charset="-122"/>
              </a:rPr>
              <a:t>:</a:t>
            </a:r>
            <a:r>
              <a:rPr lang="zh-CN" altLang="en-US" sz="2400" b="1" dirty="0">
                <a:sym typeface="Arial" panose="020B0604020202020204" pitchFamily="34" charset="0"/>
              </a:rPr>
              <a:t>蓝鼎控股</a:t>
            </a:r>
            <a:r>
              <a:rPr lang="en-US" altLang="zh-CN" sz="2400" b="1" dirty="0">
                <a:sym typeface="Arial" panose="020B0604020202020204" pitchFamily="34" charset="0"/>
              </a:rPr>
              <a:t>(</a:t>
            </a:r>
            <a:r>
              <a:rPr lang="zh-CN" altLang="en-US" sz="2400" b="1" dirty="0">
                <a:solidFill>
                  <a:srgbClr val="FF0000"/>
                </a:solidFill>
                <a:sym typeface="Arial" panose="020B0604020202020204" pitchFamily="34" charset="0"/>
              </a:rPr>
              <a:t>高升科技000971)</a:t>
            </a:r>
            <a:r>
              <a:rPr lang="zh-CN" altLang="en-US" sz="2400" dirty="0">
                <a:sym typeface="Arial" panose="020B0604020202020204" pitchFamily="34" charset="0"/>
              </a:rPr>
              <a:t>并购案个人所得税</a:t>
            </a:r>
            <a:br>
              <a:rPr lang="zh-CN" altLang="en-US" sz="2400" dirty="0">
                <a:sym typeface="Arial" panose="020B0604020202020204" pitchFamily="34" charset="0"/>
              </a:rPr>
            </a:br>
            <a:r>
              <a:rPr lang="zh-CN" altLang="en-US" sz="2400" b="1" dirty="0">
                <a:sym typeface="Arial" panose="020B0604020202020204" pitchFamily="34" charset="0"/>
              </a:rPr>
              <a:t>交易对价150,000.00万元股份方式支付交易对价的60.00%</a:t>
            </a:r>
            <a:r>
              <a:rPr lang="en-US" altLang="zh-CN" sz="2400" b="1" dirty="0">
                <a:solidFill>
                  <a:srgbClr val="FF0000"/>
                </a:solidFill>
                <a:sym typeface="Arial" panose="020B0604020202020204" pitchFamily="34" charset="0"/>
              </a:rPr>
              <a:t>1</a:t>
            </a:r>
            <a:r>
              <a:rPr lang="zh-CN" altLang="zh-CN" sz="2400" b="1" dirty="0">
                <a:solidFill>
                  <a:srgbClr val="FF0000"/>
                </a:solidFill>
                <a:sym typeface="Arial" panose="020B0604020202020204" pitchFamily="34" charset="0"/>
              </a:rPr>
              <a:t>亿</a:t>
            </a:r>
            <a:r>
              <a:rPr lang="zh-CN" altLang="en-US" sz="2400" b="1" dirty="0">
                <a:solidFill>
                  <a:srgbClr val="FF0000"/>
                </a:solidFill>
                <a:sym typeface="Arial" panose="020B0604020202020204" pitchFamily="34" charset="0"/>
              </a:rPr>
              <a:t>，以现金方式支付交易对价的40.00%</a:t>
            </a:r>
            <a:r>
              <a:rPr lang="en-US" altLang="zh-CN" sz="2400" b="1" dirty="0">
                <a:solidFill>
                  <a:srgbClr val="0000FF"/>
                </a:solidFill>
                <a:sym typeface="Arial" panose="020B0604020202020204" pitchFamily="34" charset="0"/>
              </a:rPr>
              <a:t>6</a:t>
            </a:r>
            <a:r>
              <a:rPr lang="zh-CN" altLang="en-US" sz="2400" b="1" dirty="0">
                <a:solidFill>
                  <a:srgbClr val="0000FF"/>
                </a:solidFill>
                <a:sym typeface="Arial" panose="020B0604020202020204" pitchFamily="34" charset="0"/>
              </a:rPr>
              <a:t>亿</a:t>
            </a:r>
          </a:p>
        </p:txBody>
      </p:sp>
      <p:pic>
        <p:nvPicPr>
          <p:cNvPr id="7171" name="内容占位符 5" descr="001HGpmdzy6RoiSCcxwbe&amp;690"/>
          <p:cNvPicPr>
            <a:picLocks noGrp="1" noChangeAspect="1"/>
          </p:cNvPicPr>
          <p:nvPr>
            <p:ph idx="1"/>
          </p:nvPr>
        </p:nvPicPr>
        <p:blipFill>
          <a:blip r:embed="rId2"/>
          <a:srcRect/>
          <a:stretch>
            <a:fillRect/>
          </a:stretch>
        </p:blipFill>
        <p:spPr>
          <a:xfrm>
            <a:off x="1357313" y="2309813"/>
            <a:ext cx="6419850" cy="3152775"/>
          </a:xfrm>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p:txBody>
          <a:bodyPr vert="horz" wrap="square" lIns="91440" tIns="45720" rIns="91440" bIns="45720" anchor="b"/>
          <a:lstStyle/>
          <a:p>
            <a:endParaRPr lang="zh-CN" altLang="en-US" dirty="0"/>
          </a:p>
        </p:txBody>
      </p:sp>
      <p:sp>
        <p:nvSpPr>
          <p:cNvPr id="8195" name="内容占位符 4"/>
          <p:cNvSpPr>
            <a:spLocks noGrp="1"/>
          </p:cNvSpPr>
          <p:nvPr>
            <p:ph idx="1"/>
          </p:nvPr>
        </p:nvSpPr>
        <p:spPr/>
        <p:txBody>
          <a:bodyPr vert="horz" wrap="square" lIns="91440" tIns="45720" rIns="91440" bIns="45720" anchor="t"/>
          <a:lstStyle/>
          <a:p>
            <a:pPr marL="0" indent="0">
              <a:buNone/>
            </a:pPr>
            <a:r>
              <a:rPr lang="zh-CN" altLang="en-US" b="1" dirty="0">
                <a:solidFill>
                  <a:srgbClr val="FF0000"/>
                </a:solidFill>
              </a:rPr>
              <a:t>国家税务总局公告2014年第67号</a:t>
            </a:r>
            <a:r>
              <a:rPr lang="zh-CN" altLang="en-US" b="1" dirty="0"/>
              <a:t>第三条：</a:t>
            </a:r>
          </a:p>
          <a:p>
            <a:pPr marL="0" indent="0">
              <a:buNone/>
            </a:pPr>
            <a:r>
              <a:rPr lang="zh-CN" altLang="en-US" b="1" dirty="0"/>
              <a:t>“本办法所称股权转让是指个人将股权转让给其他个人或法人的行为，包括以下情形：</a:t>
            </a:r>
          </a:p>
          <a:p>
            <a:pPr marL="0" indent="0">
              <a:buNone/>
            </a:pPr>
            <a:r>
              <a:rPr lang="zh-CN" altLang="en-US" b="1" dirty="0"/>
              <a:t>（五）</a:t>
            </a:r>
            <a:r>
              <a:rPr lang="zh-CN" altLang="en-US" b="1" dirty="0">
                <a:solidFill>
                  <a:srgbClr val="FF0000"/>
                </a:solidFill>
              </a:rPr>
              <a:t>以股权对外投资或进行其他非货币性交易；”</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3"/>
          <p:cNvSpPr>
            <a:spLocks noGrp="1"/>
          </p:cNvSpPr>
          <p:nvPr>
            <p:ph type="title"/>
          </p:nvPr>
        </p:nvSpPr>
        <p:spPr/>
        <p:txBody>
          <a:bodyPr vert="horz" wrap="square" lIns="91440" tIns="45720" rIns="91440" bIns="45720" anchor="b"/>
          <a:lstStyle/>
          <a:p>
            <a:r>
              <a:rPr lang="zh-CN" altLang="en-US" b="1" dirty="0">
                <a:sym typeface="宋体" panose="02010600030101010101" pitchFamily="2" charset="-122"/>
              </a:rPr>
              <a:t>交易对价150,000.00万</a:t>
            </a:r>
            <a:br>
              <a:rPr lang="zh-CN" altLang="en-US" b="1" dirty="0">
                <a:sym typeface="宋体" panose="02010600030101010101" pitchFamily="2" charset="-122"/>
              </a:rPr>
            </a:br>
            <a:r>
              <a:rPr lang="zh-CN" altLang="en-US" b="1" dirty="0">
                <a:sym typeface="Arial" panose="020B0604020202020204" pitchFamily="34" charset="0"/>
              </a:rPr>
              <a:t>持股成本合计为1800万</a:t>
            </a:r>
            <a:endParaRPr lang="zh-CN" altLang="en-US" b="1" dirty="0"/>
          </a:p>
        </p:txBody>
      </p:sp>
      <p:sp>
        <p:nvSpPr>
          <p:cNvPr id="9219" name="内容占位符 4"/>
          <p:cNvSpPr>
            <a:spLocks noGrp="1"/>
          </p:cNvSpPr>
          <p:nvPr>
            <p:ph idx="1"/>
          </p:nvPr>
        </p:nvSpPr>
        <p:spPr/>
        <p:txBody>
          <a:bodyPr vert="horz" wrap="square" lIns="91440" tIns="45720" rIns="91440" bIns="45720" anchor="t"/>
          <a:lstStyle/>
          <a:p>
            <a:pPr marL="0" indent="0">
              <a:buNone/>
            </a:pPr>
            <a:endParaRPr lang="zh-CN" altLang="en-US" sz="2400" b="1" dirty="0"/>
          </a:p>
          <a:p>
            <a:pPr marL="0" indent="0">
              <a:buNone/>
            </a:pPr>
            <a:r>
              <a:rPr lang="zh-CN" altLang="en-US" sz="3200" b="1" dirty="0"/>
              <a:t>于平五人的持股成本合计为1800万，</a:t>
            </a:r>
          </a:p>
          <a:p>
            <a:pPr marL="0" indent="0">
              <a:buNone/>
            </a:pPr>
            <a:r>
              <a:rPr lang="zh-CN" altLang="en-US" sz="3200" b="1" dirty="0">
                <a:solidFill>
                  <a:srgbClr val="0000FF"/>
                </a:solidFill>
              </a:rPr>
              <a:t>假设不考虑蓝鼎控股并购案中的合理税费，于平五人应缴纳的个人所得税金额为</a:t>
            </a:r>
            <a:r>
              <a:rPr lang="zh-CN" altLang="en-US" sz="3200" b="1" dirty="0"/>
              <a:t>：</a:t>
            </a:r>
            <a:r>
              <a:rPr lang="zh-CN" altLang="en-US" sz="3200" b="1" dirty="0">
                <a:solidFill>
                  <a:srgbClr val="FF0000"/>
                </a:solidFill>
              </a:rPr>
              <a:t>（150000-1800）*20%=29640万元。</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3"/>
          <p:cNvSpPr>
            <a:spLocks noGrp="1"/>
          </p:cNvSpPr>
          <p:nvPr>
            <p:ph type="title"/>
          </p:nvPr>
        </p:nvSpPr>
        <p:spPr/>
        <p:txBody>
          <a:bodyPr vert="horz" wrap="square" lIns="91440" tIns="45720" rIns="91440" bIns="45720" anchor="b"/>
          <a:lstStyle/>
          <a:p>
            <a:endParaRPr lang="zh-CN" altLang="en-US" dirty="0"/>
          </a:p>
        </p:txBody>
      </p:sp>
      <p:sp>
        <p:nvSpPr>
          <p:cNvPr id="10243" name="内容占位符 4"/>
          <p:cNvSpPr>
            <a:spLocks noGrp="1"/>
          </p:cNvSpPr>
          <p:nvPr>
            <p:ph idx="1"/>
          </p:nvPr>
        </p:nvSpPr>
        <p:spPr/>
        <p:txBody>
          <a:bodyPr vert="horz" wrap="square" lIns="91440" tIns="45720" rIns="91440" bIns="45720" anchor="t"/>
          <a:lstStyle/>
          <a:p>
            <a:pPr marL="0" indent="0">
              <a:buNone/>
            </a:pPr>
            <a:r>
              <a:rPr lang="zh-CN" altLang="en-US" sz="3200" b="1" dirty="0">
                <a:solidFill>
                  <a:srgbClr val="FF0000"/>
                </a:solidFill>
              </a:rPr>
              <a:t>纳税地点</a:t>
            </a:r>
          </a:p>
          <a:p>
            <a:pPr marL="0" indent="0">
              <a:buNone/>
            </a:pPr>
            <a:r>
              <a:rPr lang="zh-CN" altLang="en-US" sz="3200" b="1" dirty="0"/>
              <a:t>根据国家税务总局2015年第20号的规定，纳税人</a:t>
            </a:r>
            <a:r>
              <a:rPr lang="zh-CN" altLang="en-US" sz="3200" b="1" dirty="0">
                <a:solidFill>
                  <a:srgbClr val="FF0000"/>
                </a:solidFill>
              </a:rPr>
              <a:t>以其持有的企业股权对外投资的</a:t>
            </a:r>
            <a:r>
              <a:rPr lang="zh-CN" altLang="en-US" sz="3200" b="1" dirty="0"/>
              <a:t>，以该企业所在地地税机关为主管税务机关；</a:t>
            </a:r>
          </a:p>
          <a:p>
            <a:pPr marL="0" indent="0">
              <a:buNone/>
            </a:pPr>
            <a:r>
              <a:rPr lang="zh-CN" altLang="en-US" sz="3200" b="1" dirty="0"/>
              <a:t>蓝鼎控股并购案中，纳税地点应</a:t>
            </a:r>
            <a:r>
              <a:rPr lang="zh-CN" altLang="en-US" sz="3200" b="1" dirty="0">
                <a:solidFill>
                  <a:srgbClr val="FF0000"/>
                </a:solidFill>
              </a:rPr>
              <a:t>为标的公司</a:t>
            </a:r>
            <a:r>
              <a:rPr lang="zh-CN" altLang="en-US" sz="3200" b="1" dirty="0"/>
              <a:t>高升科技的</a:t>
            </a:r>
            <a:r>
              <a:rPr lang="zh-CN" altLang="en-US" sz="3200" b="1" dirty="0">
                <a:solidFill>
                  <a:srgbClr val="FF0000"/>
                </a:solidFill>
              </a:rPr>
              <a:t>主管税务机关长春市朝阳区地税局</a:t>
            </a:r>
            <a:r>
              <a:rPr lang="zh-CN" altLang="en-US" sz="3200" b="1" dirty="0"/>
              <a:t>。</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p:cNvSpPr>
          <p:nvPr>
            <p:ph type="title"/>
          </p:nvPr>
        </p:nvSpPr>
        <p:spPr/>
        <p:txBody>
          <a:bodyPr vert="horz" wrap="square" lIns="91440" tIns="45720" rIns="91440" bIns="45720" anchor="b"/>
          <a:lstStyle/>
          <a:p>
            <a:r>
              <a:rPr lang="zh-CN" altLang="en-US" sz="2800" b="1" dirty="0">
                <a:solidFill>
                  <a:srgbClr val="0000FF"/>
                </a:solidFill>
                <a:sym typeface="Arial" panose="020B0604020202020204" pitchFamily="34" charset="0"/>
              </a:rPr>
              <a:t>思考：是否要求税款</a:t>
            </a:r>
            <a:r>
              <a:rPr lang="zh-CN" altLang="en-US" sz="2800" b="1" dirty="0">
                <a:solidFill>
                  <a:srgbClr val="FF0000"/>
                </a:solidFill>
                <a:sym typeface="Arial" panose="020B0604020202020204" pitchFamily="34" charset="0"/>
              </a:rPr>
              <a:t>均匀分摊</a:t>
            </a:r>
            <a:r>
              <a:rPr lang="zh-CN" altLang="en-US" sz="2800" b="1" dirty="0">
                <a:solidFill>
                  <a:srgbClr val="0000FF"/>
                </a:solidFill>
                <a:sym typeface="Arial" panose="020B0604020202020204" pitchFamily="34" charset="0"/>
              </a:rPr>
              <a:t>至五个年度？</a:t>
            </a:r>
            <a:endParaRPr lang="zh-CN" altLang="en-US" sz="2800" dirty="0"/>
          </a:p>
        </p:txBody>
      </p:sp>
      <p:sp>
        <p:nvSpPr>
          <p:cNvPr id="11267" name="内容占位符 4"/>
          <p:cNvSpPr>
            <a:spLocks noGrp="1"/>
          </p:cNvSpPr>
          <p:nvPr>
            <p:ph idx="1"/>
          </p:nvPr>
        </p:nvSpPr>
        <p:spPr/>
        <p:txBody>
          <a:bodyPr vert="horz" wrap="square" lIns="91440" tIns="45720" rIns="91440" bIns="45720" anchor="t"/>
          <a:lstStyle/>
          <a:p>
            <a:pPr marL="0" indent="0">
              <a:buNone/>
            </a:pPr>
            <a:r>
              <a:rPr lang="zh-CN" altLang="en-US" sz="2400" b="1" dirty="0">
                <a:solidFill>
                  <a:srgbClr val="FF0000"/>
                </a:solidFill>
              </a:rPr>
              <a:t>纳税时间</a:t>
            </a:r>
          </a:p>
          <a:p>
            <a:pPr marL="0" indent="0">
              <a:buNone/>
            </a:pPr>
            <a:r>
              <a:rPr lang="zh-CN" altLang="en-US" sz="2400" b="1" dirty="0"/>
              <a:t>根据财税〔2015〕41号的规定，个人用非货币资产对外投资时，可能缺乏纳税必要资金，所以41号文给予了递延纳税的税收优惠：</a:t>
            </a:r>
          </a:p>
          <a:p>
            <a:pPr marL="0" indent="0">
              <a:buNone/>
            </a:pPr>
            <a:r>
              <a:rPr lang="zh-CN" altLang="en-US" sz="2400" b="1" dirty="0"/>
              <a:t>即纳税人一次性缴税有困难的，可合理确定分期缴纳计划并报主管税务机关备案后，自发生上述应税行为之日起</a:t>
            </a:r>
            <a:r>
              <a:rPr lang="zh-CN" altLang="en-US" sz="2400" b="1" dirty="0">
                <a:solidFill>
                  <a:srgbClr val="FF0000"/>
                </a:solidFill>
              </a:rPr>
              <a:t>不超过5个公历年度内（含）分期缴纳个人所得税。</a:t>
            </a:r>
          </a:p>
          <a:p>
            <a:pPr marL="0" indent="0">
              <a:buNone/>
            </a:pPr>
            <a:r>
              <a:rPr lang="zh-CN" altLang="en-US" sz="2400" b="1" dirty="0"/>
              <a:t>国家税务总局2015年第20号对分期纳税的程序给予细化的规定，</a:t>
            </a:r>
            <a:r>
              <a:rPr lang="zh-CN" altLang="en-US" sz="2400" b="1" dirty="0">
                <a:solidFill>
                  <a:srgbClr val="FF0000"/>
                </a:solidFill>
              </a:rPr>
              <a:t>允许纳税人自行制定纳税计划并报税务局备案。</a:t>
            </a:r>
          </a:p>
          <a:p>
            <a:pPr marL="0" indent="0">
              <a:buNone/>
            </a:pPr>
            <a:r>
              <a:rPr lang="zh-CN" altLang="en-US" sz="2400" b="1" dirty="0">
                <a:solidFill>
                  <a:srgbClr val="0000FF"/>
                </a:solidFill>
              </a:rPr>
              <a:t>尽量争取税款递延至第五年。</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p:cNvSpPr>
            <a:spLocks noGrp="1"/>
          </p:cNvSpPr>
          <p:nvPr>
            <p:ph type="title"/>
          </p:nvPr>
        </p:nvSpPr>
        <p:spPr/>
        <p:txBody>
          <a:bodyPr vert="horz" wrap="square" lIns="91440" tIns="45720" rIns="91440" bIns="45720" anchor="b"/>
          <a:lstStyle/>
          <a:p>
            <a:r>
              <a:rPr lang="zh-CN" altLang="en-US" dirty="0">
                <a:solidFill>
                  <a:srgbClr val="FF0000"/>
                </a:solidFill>
                <a:sym typeface="Arial" panose="020B0604020202020204" pitchFamily="34" charset="0"/>
              </a:rPr>
              <a:t>得6亿元现金要交</a:t>
            </a:r>
            <a:r>
              <a:rPr lang="en-US" altLang="zh-CN" dirty="0">
                <a:solidFill>
                  <a:srgbClr val="FF0000"/>
                </a:solidFill>
                <a:sym typeface="Arial" panose="020B0604020202020204" pitchFamily="34" charset="0"/>
              </a:rPr>
              <a:t>3</a:t>
            </a:r>
            <a:r>
              <a:rPr lang="zh-CN" altLang="en-US" dirty="0">
                <a:solidFill>
                  <a:srgbClr val="FF0000"/>
                </a:solidFill>
                <a:sym typeface="Arial" panose="020B0604020202020204" pitchFamily="34" charset="0"/>
              </a:rPr>
              <a:t>亿个人所得税</a:t>
            </a:r>
          </a:p>
        </p:txBody>
      </p:sp>
      <p:sp>
        <p:nvSpPr>
          <p:cNvPr id="12291" name="内容占位符 4"/>
          <p:cNvSpPr>
            <a:spLocks noGrp="1"/>
          </p:cNvSpPr>
          <p:nvPr>
            <p:ph idx="1"/>
          </p:nvPr>
        </p:nvSpPr>
        <p:spPr/>
        <p:txBody>
          <a:bodyPr vert="horz" wrap="square" lIns="91440" tIns="45720" rIns="91440" bIns="45720" anchor="t"/>
          <a:lstStyle/>
          <a:p>
            <a:pPr marL="0" indent="0">
              <a:buNone/>
            </a:pPr>
            <a:r>
              <a:rPr lang="zh-CN" altLang="en-US" sz="2800" b="1" dirty="0"/>
              <a:t>但是，41号公告同时规定，个人以非货币性资产投资交易过程中取得现金补价的，现金部分应优先用于缴税；现金不足以缴纳的部分，可分期缴纳。</a:t>
            </a:r>
          </a:p>
          <a:p>
            <a:pPr marL="0" indent="0">
              <a:buNone/>
            </a:pPr>
            <a:r>
              <a:rPr lang="zh-CN" altLang="en-US" sz="2800" b="1" dirty="0"/>
              <a:t>蓝鼎控股并购案中，由于于平五人将持有的高升科技100%股权投资至蓝鼎控股，</a:t>
            </a:r>
            <a:r>
              <a:rPr lang="zh-CN" altLang="en-US" sz="2800" b="1" dirty="0">
                <a:solidFill>
                  <a:srgbClr val="FF0000"/>
                </a:solidFill>
              </a:rPr>
              <a:t>取得6亿元现金补价，该6亿元应优先支付个人所得税29640万。</a:t>
            </a:r>
          </a:p>
          <a:p>
            <a:pPr marL="0" indent="0">
              <a:buNone/>
            </a:pPr>
            <a:r>
              <a:rPr lang="zh-CN" altLang="en-US" sz="2800" b="1" dirty="0">
                <a:solidFill>
                  <a:srgbClr val="0000FF"/>
                </a:solidFill>
              </a:rPr>
              <a:t>由于现金部分足以支付税款，因此于平五人无法享受递延纳税的税收优惠。</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vert="horz" wrap="square" lIns="91440" tIns="45720" rIns="91440" bIns="45720" anchor="b"/>
          <a:lstStyle/>
          <a:p>
            <a:r>
              <a:rPr lang="zh-CN" altLang="en-US" sz="3200" b="1" dirty="0">
                <a:solidFill>
                  <a:srgbClr val="FF0000"/>
                </a:solidFill>
                <a:sym typeface="Arial" panose="020B0604020202020204" pitchFamily="34" charset="0"/>
              </a:rPr>
              <a:t>什么时候收到现金对价，什么时候交税</a:t>
            </a:r>
            <a:endParaRPr lang="zh-CN" altLang="en-US" sz="3200" dirty="0"/>
          </a:p>
        </p:txBody>
      </p:sp>
      <p:sp>
        <p:nvSpPr>
          <p:cNvPr id="13315" name="内容占位符 4"/>
          <p:cNvSpPr>
            <a:spLocks noGrp="1"/>
          </p:cNvSpPr>
          <p:nvPr>
            <p:ph idx="1"/>
          </p:nvPr>
        </p:nvSpPr>
        <p:spPr/>
        <p:txBody>
          <a:bodyPr vert="horz" wrap="square" lIns="91440" tIns="45720" rIns="91440" bIns="45720" anchor="t"/>
          <a:lstStyle/>
          <a:p>
            <a:pPr marL="0" indent="0">
              <a:buNone/>
            </a:pPr>
            <a:r>
              <a:rPr lang="zh-CN" altLang="en-US" sz="2000" b="1" dirty="0"/>
              <a:t>蓝鼎控股证券代码：000971 :关于支付重大资产重组现金对价的公告   公告日期：2015-11-04          公告编号：2015-110号</a:t>
            </a:r>
          </a:p>
          <a:p>
            <a:pPr marL="0" indent="0">
              <a:buNone/>
            </a:pPr>
            <a:r>
              <a:rPr lang="zh-CN" altLang="en-US" sz="2000" b="1" dirty="0"/>
              <a:t>                   湖北蓝鼎控股股份有限公司关于支付重大资产重组现金对价的公告</a:t>
            </a:r>
          </a:p>
          <a:p>
            <a:pPr marL="0" indent="0">
              <a:buNone/>
            </a:pPr>
            <a:r>
              <a:rPr lang="zh-CN" altLang="en-US" sz="2000" b="1" dirty="0"/>
              <a:t>              根据公司与交易对方于平等人签订《发行股份及支付现金购买资产的协议》及其补充协议的约定，公司需向于平等人支付购买资产部分的现金对价60,000.00万元。</a:t>
            </a:r>
            <a:r>
              <a:rPr lang="zh-CN" altLang="en-US" sz="2000" b="1" dirty="0">
                <a:solidFill>
                  <a:srgbClr val="FF0000"/>
                </a:solidFill>
              </a:rPr>
              <a:t>2015年11月3日，公司已按照上述协议的约定使用配套募集资金净额向于平等人支付了60,000.00万元的现金对价。     </a:t>
            </a:r>
          </a:p>
          <a:p>
            <a:pPr marL="0" indent="0">
              <a:buNone/>
            </a:pPr>
            <a:r>
              <a:rPr lang="zh-CN" altLang="en-US" sz="2000" b="1" dirty="0"/>
              <a:t>特此公告</a:t>
            </a:r>
          </a:p>
          <a:p>
            <a:pPr marL="0" indent="0">
              <a:buNone/>
            </a:pPr>
            <a:r>
              <a:rPr lang="zh-CN" altLang="en-US" sz="2000" b="1" dirty="0"/>
              <a:t>                                       湖北蓝鼎控股股份有限公司</a:t>
            </a:r>
          </a:p>
          <a:p>
            <a:pPr marL="0" indent="0">
              <a:buNone/>
            </a:pPr>
            <a:r>
              <a:rPr lang="zh-CN" altLang="en-US" sz="2000" b="1" dirty="0"/>
              <a:t>                                       湖北蓝鼎控股股份有限公司董事会</a:t>
            </a:r>
          </a:p>
          <a:p>
            <a:pPr marL="0" indent="0">
              <a:buNone/>
            </a:pPr>
            <a:r>
              <a:rPr lang="zh-CN" altLang="en-US" sz="2000" b="1" dirty="0"/>
              <a:t>                                                    </a:t>
            </a:r>
            <a:r>
              <a:rPr lang="zh-CN" altLang="en-US" sz="2000" b="1" dirty="0">
                <a:solidFill>
                  <a:srgbClr val="FF0000"/>
                </a:solidFill>
              </a:rPr>
              <a:t>二O一五年十一月三日</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vert="horz" wrap="square" lIns="91440" tIns="45720" rIns="91440" bIns="45720" anchor="b"/>
          <a:lstStyle/>
          <a:p>
            <a:endParaRPr lang="zh-CN" altLang="en-US" sz="2800" b="1" dirty="0"/>
          </a:p>
        </p:txBody>
      </p:sp>
      <p:sp>
        <p:nvSpPr>
          <p:cNvPr id="14339" name="内容占位符 2"/>
          <p:cNvSpPr>
            <a:spLocks noGrp="1"/>
          </p:cNvSpPr>
          <p:nvPr>
            <p:ph idx="1"/>
          </p:nvPr>
        </p:nvSpPr>
        <p:spPr/>
        <p:txBody>
          <a:bodyPr vert="horz" wrap="square" lIns="91440" tIns="45720" rIns="91440" bIns="45720" anchor="t"/>
          <a:lstStyle/>
          <a:p>
            <a:pPr marL="0" indent="0">
              <a:buNone/>
            </a:pPr>
            <a:r>
              <a:rPr lang="zh-CN" altLang="en-US" sz="3200" b="1" dirty="0">
                <a:sym typeface="Arial" panose="020B0604020202020204" pitchFamily="34" charset="0"/>
              </a:rPr>
              <a:t>案例</a:t>
            </a:r>
            <a:br>
              <a:rPr lang="zh-CN" altLang="en-US" sz="3200" b="1" dirty="0">
                <a:sym typeface="Arial" panose="020B0604020202020204" pitchFamily="34" charset="0"/>
              </a:rPr>
            </a:br>
            <a:r>
              <a:rPr lang="zh-CN" altLang="en-US" sz="3200" b="1" dirty="0">
                <a:sym typeface="Arial" panose="020B0604020202020204" pitchFamily="34" charset="0"/>
                <a:hlinkClick r:id="rId2"/>
              </a:rPr>
              <a:t>国投中鲁</a:t>
            </a:r>
            <a:r>
              <a:rPr lang="en-US" altLang="zh-CN" sz="3200" b="1" dirty="0">
                <a:sym typeface="Arial" panose="020B0604020202020204" pitchFamily="34" charset="0"/>
                <a:hlinkClick r:id="rId2"/>
              </a:rPr>
              <a:t>:</a:t>
            </a:r>
            <a:r>
              <a:rPr lang="zh-CN" altLang="en-US" sz="3200" b="1" dirty="0">
                <a:solidFill>
                  <a:srgbClr val="FF0000"/>
                </a:solidFill>
                <a:sym typeface="Arial" panose="020B0604020202020204" pitchFamily="34" charset="0"/>
              </a:rPr>
              <a:t>因为无力缴纳个人所得税税款资金问题导致公司重大资产重组方案终止</a:t>
            </a:r>
            <a:endParaRPr lang="zh-CN" altLang="en-US" sz="3200" b="1"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p:cNvSpPr>
          <p:nvPr/>
        </p:nvSpPr>
        <p:spPr>
          <a:xfrm>
            <a:off x="6553200" y="6245225"/>
            <a:ext cx="1981200" cy="476250"/>
          </a:xfrm>
          <a:prstGeom prst="rect">
            <a:avLst/>
          </a:prstGeom>
          <a:noFill/>
          <a:ln w="9525">
            <a:noFill/>
          </a:ln>
        </p:spPr>
        <p:txBody>
          <a:bodyPr/>
          <a:lstStyle/>
          <a:p>
            <a:pPr algn="r"/>
            <a:fld id="{9A0DB2DC-4C9A-4742-B13C-FB6460FD3503}" type="slidenum">
              <a:rPr lang="en-US" altLang="zh-CN" sz="1200" dirty="0">
                <a:latin typeface="Verdana" panose="020B0604030504040204" pitchFamily="34" charset="0"/>
              </a:rPr>
              <a:pPr algn="r"/>
              <a:t>248</a:t>
            </a:fld>
            <a:endParaRPr lang="en-US" altLang="zh-CN" sz="1200" dirty="0">
              <a:latin typeface="Verdana" panose="020B0604030504040204" pitchFamily="34" charset="0"/>
            </a:endParaRPr>
          </a:p>
        </p:txBody>
      </p:sp>
      <p:sp>
        <p:nvSpPr>
          <p:cNvPr id="15363" name="Rectangle 2"/>
          <p:cNvSpPr>
            <a:spLocks noGrp="1"/>
          </p:cNvSpPr>
          <p:nvPr>
            <p:ph type="title"/>
          </p:nvPr>
        </p:nvSpPr>
        <p:spPr/>
        <p:txBody>
          <a:bodyPr vert="horz" wrap="square" lIns="91440" tIns="45720" rIns="91440" bIns="45720" anchor="b"/>
          <a:lstStyle/>
          <a:p>
            <a:pPr eaLnBrk="1" hangingPunct="1"/>
            <a:r>
              <a:rPr lang="zh-CN" altLang="en-US" sz="3200" dirty="0">
                <a:sym typeface="Arial" panose="020B0604020202020204" pitchFamily="34" charset="0"/>
              </a:rPr>
              <a:t>张惊涛与徐放为夫妻关系，</a:t>
            </a:r>
            <a:r>
              <a:rPr lang="zh-CN" altLang="en-US" sz="3200" dirty="0">
                <a:solidFill>
                  <a:srgbClr val="FF0000"/>
                </a:solidFill>
                <a:sym typeface="Arial" panose="020B0604020202020204" pitchFamily="34" charset="0"/>
              </a:rPr>
              <a:t>合计持有江苏环亚</a:t>
            </a:r>
            <a:r>
              <a:rPr lang="en-US" altLang="zh-CN" sz="3200" dirty="0">
                <a:solidFill>
                  <a:srgbClr val="FF0000"/>
                </a:solidFill>
                <a:sym typeface="Arial" panose="020B0604020202020204" pitchFamily="34" charset="0"/>
              </a:rPr>
              <a:t>61.55%</a:t>
            </a:r>
            <a:r>
              <a:rPr lang="zh-CN" altLang="en-US" sz="3200" dirty="0">
                <a:solidFill>
                  <a:srgbClr val="FF0000"/>
                </a:solidFill>
                <a:sym typeface="Arial" panose="020B0604020202020204" pitchFamily="34" charset="0"/>
              </a:rPr>
              <a:t>的股权</a:t>
            </a:r>
            <a:r>
              <a:rPr lang="en-US" altLang="zh-CN" sz="3200" dirty="0">
                <a:solidFill>
                  <a:srgbClr val="FF0000"/>
                </a:solidFill>
                <a:sym typeface="Arial" panose="020B0604020202020204" pitchFamily="34" charset="0"/>
              </a:rPr>
              <a:t>.</a:t>
            </a:r>
            <a:br>
              <a:rPr lang="en-US" altLang="zh-CN" sz="3200" dirty="0">
                <a:solidFill>
                  <a:srgbClr val="FF0000"/>
                </a:solidFill>
                <a:sym typeface="Arial" panose="020B0604020202020204" pitchFamily="34" charset="0"/>
              </a:rPr>
            </a:br>
            <a:r>
              <a:rPr lang="en-US" altLang="zh-CN" sz="3200" dirty="0">
                <a:solidFill>
                  <a:srgbClr val="FF0000"/>
                </a:solidFill>
                <a:sym typeface="Arial" panose="020B0604020202020204" pitchFamily="34" charset="0"/>
              </a:rPr>
              <a:t>20.5* 61.55%*20%=2.52</a:t>
            </a:r>
            <a:r>
              <a:rPr lang="zh-CN" altLang="en-US" sz="3200" dirty="0">
                <a:solidFill>
                  <a:srgbClr val="FF0000"/>
                </a:solidFill>
                <a:sym typeface="Arial" panose="020B0604020202020204" pitchFamily="34" charset="0"/>
              </a:rPr>
              <a:t>亿，</a:t>
            </a:r>
            <a:r>
              <a:rPr lang="en-US" altLang="zh-CN" sz="3200" dirty="0">
                <a:solidFill>
                  <a:srgbClr val="FF0000"/>
                </a:solidFill>
                <a:sym typeface="Arial" panose="020B0604020202020204" pitchFamily="34" charset="0"/>
              </a:rPr>
              <a:t>5</a:t>
            </a:r>
            <a:r>
              <a:rPr lang="zh-CN" altLang="en-US" sz="3200" dirty="0">
                <a:solidFill>
                  <a:srgbClr val="FF0000"/>
                </a:solidFill>
                <a:sym typeface="Arial" panose="020B0604020202020204" pitchFamily="34" charset="0"/>
              </a:rPr>
              <a:t>年</a:t>
            </a:r>
            <a:endParaRPr lang="en-US" altLang="zh-CN" sz="3200" dirty="0">
              <a:solidFill>
                <a:srgbClr val="FF0000"/>
              </a:solidFill>
              <a:sym typeface="Arial" panose="020B0604020202020204" pitchFamily="34" charset="0"/>
            </a:endParaRPr>
          </a:p>
        </p:txBody>
      </p:sp>
      <p:sp>
        <p:nvSpPr>
          <p:cNvPr id="15364" name="Rectangle 3"/>
          <p:cNvSpPr>
            <a:spLocks noGrp="1"/>
          </p:cNvSpPr>
          <p:nvPr>
            <p:ph type="body"/>
          </p:nvPr>
        </p:nvSpPr>
        <p:spPr/>
        <p:txBody>
          <a:bodyPr vert="horz" wrap="square" lIns="91440" tIns="45720" rIns="91440" bIns="45720" anchor="t"/>
          <a:lstStyle/>
          <a:p>
            <a:pPr eaLnBrk="1" hangingPunct="1"/>
            <a:endParaRPr lang="zh-CN" altLang="zh-CN" dirty="0"/>
          </a:p>
        </p:txBody>
      </p:sp>
      <p:sp>
        <p:nvSpPr>
          <p:cNvPr id="15365" name="Oval 4"/>
          <p:cNvSpPr/>
          <p:nvPr/>
        </p:nvSpPr>
        <p:spPr>
          <a:xfrm>
            <a:off x="3995738" y="2060575"/>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dirty="0">
                <a:solidFill>
                  <a:srgbClr val="FF0000"/>
                </a:solidFill>
                <a:latin typeface="Verdana" panose="020B0604030504040204" pitchFamily="34" charset="0"/>
              </a:rPr>
              <a:t>国投协力</a:t>
            </a:r>
            <a:endParaRPr lang="zh-CN" altLang="en-US" dirty="0">
              <a:latin typeface="Verdana" panose="020B0604030504040204" pitchFamily="34" charset="0"/>
            </a:endParaRPr>
          </a:p>
        </p:txBody>
      </p:sp>
      <p:sp>
        <p:nvSpPr>
          <p:cNvPr id="15366" name="Oval 5"/>
          <p:cNvSpPr/>
          <p:nvPr/>
        </p:nvSpPr>
        <p:spPr>
          <a:xfrm>
            <a:off x="1547813" y="4724400"/>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dirty="0">
                <a:solidFill>
                  <a:srgbClr val="FF0000"/>
                </a:solidFill>
                <a:latin typeface="Verdana" panose="020B0604030504040204" pitchFamily="34" charset="0"/>
              </a:rPr>
              <a:t>国投中鲁</a:t>
            </a:r>
            <a:endParaRPr lang="zh-CN" altLang="en-US" dirty="0">
              <a:latin typeface="Verdana" panose="020B0604030504040204" pitchFamily="34" charset="0"/>
            </a:endParaRPr>
          </a:p>
        </p:txBody>
      </p:sp>
      <p:sp>
        <p:nvSpPr>
          <p:cNvPr id="15367" name="Oval 6"/>
          <p:cNvSpPr/>
          <p:nvPr/>
        </p:nvSpPr>
        <p:spPr>
          <a:xfrm>
            <a:off x="6659563" y="4652963"/>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zh-CN" altLang="en-US" dirty="0">
                <a:latin typeface="Verdana" panose="020B0604030504040204" pitchFamily="34" charset="0"/>
              </a:rPr>
              <a:t>江苏环亚</a:t>
            </a:r>
          </a:p>
        </p:txBody>
      </p:sp>
      <p:sp>
        <p:nvSpPr>
          <p:cNvPr id="15368" name="Line 7"/>
          <p:cNvSpPr/>
          <p:nvPr/>
        </p:nvSpPr>
        <p:spPr>
          <a:xfrm flipH="1">
            <a:off x="2051050" y="2565400"/>
            <a:ext cx="1944688" cy="2232025"/>
          </a:xfrm>
          <a:prstGeom prst="line">
            <a:avLst/>
          </a:prstGeom>
          <a:ln w="9525" cap="flat" cmpd="sng">
            <a:solidFill>
              <a:schemeClr val="tx1"/>
            </a:solidFill>
            <a:prstDash val="solid"/>
            <a:headEnd type="none" w="med" len="med"/>
            <a:tailEnd type="triangle" w="med" len="med"/>
          </a:ln>
        </p:spPr>
      </p:sp>
      <p:sp>
        <p:nvSpPr>
          <p:cNvPr id="15369" name="Line 8"/>
          <p:cNvSpPr/>
          <p:nvPr/>
        </p:nvSpPr>
        <p:spPr>
          <a:xfrm flipV="1">
            <a:off x="2484438" y="2997200"/>
            <a:ext cx="1943100" cy="2087563"/>
          </a:xfrm>
          <a:prstGeom prst="line">
            <a:avLst/>
          </a:prstGeom>
          <a:ln w="9525" cap="flat" cmpd="sng">
            <a:solidFill>
              <a:schemeClr val="tx1"/>
            </a:solidFill>
            <a:prstDash val="solid"/>
            <a:headEnd type="none" w="med" len="med"/>
            <a:tailEnd type="triangle" w="med" len="med"/>
          </a:ln>
        </p:spPr>
      </p:sp>
      <p:sp>
        <p:nvSpPr>
          <p:cNvPr id="15370" name="Line 9"/>
          <p:cNvSpPr/>
          <p:nvPr/>
        </p:nvSpPr>
        <p:spPr>
          <a:xfrm>
            <a:off x="4932363" y="2636838"/>
            <a:ext cx="2303462" cy="2087562"/>
          </a:xfrm>
          <a:prstGeom prst="line">
            <a:avLst/>
          </a:prstGeom>
          <a:ln w="9525" cap="flat" cmpd="sng">
            <a:solidFill>
              <a:schemeClr val="tx1"/>
            </a:solidFill>
            <a:prstDash val="solid"/>
            <a:headEnd type="none" w="med" len="med"/>
            <a:tailEnd type="triangle" w="med" len="med"/>
          </a:ln>
        </p:spPr>
      </p:sp>
      <p:sp>
        <p:nvSpPr>
          <p:cNvPr id="15371" name="Line 10"/>
          <p:cNvSpPr/>
          <p:nvPr/>
        </p:nvSpPr>
        <p:spPr>
          <a:xfrm flipV="1">
            <a:off x="2484438" y="4941888"/>
            <a:ext cx="4175125" cy="215900"/>
          </a:xfrm>
          <a:prstGeom prst="line">
            <a:avLst/>
          </a:prstGeom>
          <a:ln w="9525" cap="flat" cmpd="sng">
            <a:solidFill>
              <a:schemeClr val="tx1"/>
            </a:solidFill>
            <a:prstDash val="solid"/>
            <a:headEnd type="none" w="med" len="med"/>
            <a:tailEnd type="triangle" w="med" len="med"/>
          </a:ln>
        </p:spPr>
      </p:sp>
      <p:sp>
        <p:nvSpPr>
          <p:cNvPr id="15372" name="Line 11"/>
          <p:cNvSpPr/>
          <p:nvPr/>
        </p:nvSpPr>
        <p:spPr>
          <a:xfrm flipH="1">
            <a:off x="2268538" y="5516563"/>
            <a:ext cx="4535487" cy="144462"/>
          </a:xfrm>
          <a:prstGeom prst="line">
            <a:avLst/>
          </a:prstGeom>
          <a:ln w="9525" cap="flat" cmpd="sng">
            <a:solidFill>
              <a:schemeClr val="tx1"/>
            </a:solidFill>
            <a:prstDash val="solid"/>
            <a:headEnd type="none" w="med" len="med"/>
            <a:tailEnd type="triangle" w="med" len="med"/>
          </a:ln>
        </p:spPr>
      </p:sp>
      <p:sp>
        <p:nvSpPr>
          <p:cNvPr id="15373" name="Line 12"/>
          <p:cNvSpPr/>
          <p:nvPr/>
        </p:nvSpPr>
        <p:spPr>
          <a:xfrm>
            <a:off x="4500563" y="2997200"/>
            <a:ext cx="2159000" cy="2016125"/>
          </a:xfrm>
          <a:prstGeom prst="line">
            <a:avLst/>
          </a:prstGeom>
          <a:ln w="9525" cap="flat" cmpd="sng">
            <a:solidFill>
              <a:schemeClr val="tx1"/>
            </a:solidFill>
            <a:prstDash val="solid"/>
            <a:headEnd type="none" w="med" len="med"/>
            <a:tailEnd type="triangle" w="med" len="med"/>
          </a:ln>
        </p:spPr>
      </p:sp>
      <p:sp>
        <p:nvSpPr>
          <p:cNvPr id="15374" name="Text Box 13"/>
          <p:cNvSpPr txBox="1"/>
          <p:nvPr/>
        </p:nvSpPr>
        <p:spPr>
          <a:xfrm>
            <a:off x="4787900" y="4005263"/>
            <a:ext cx="458788" cy="381000"/>
          </a:xfrm>
          <a:prstGeom prst="rect">
            <a:avLst/>
          </a:prstGeom>
          <a:noFill/>
          <a:ln w="9525">
            <a:noFill/>
          </a:ln>
        </p:spPr>
        <p:txBody>
          <a:bodyPr vert="eaVert">
            <a:spAutoFit/>
          </a:bodyPr>
          <a:lstStyle/>
          <a:p>
            <a:endParaRPr lang="zh-CN" altLang="zh-CN" dirty="0">
              <a:latin typeface="Verdana" panose="020B0604030504040204" pitchFamily="34" charset="0"/>
            </a:endParaRPr>
          </a:p>
        </p:txBody>
      </p:sp>
      <p:sp>
        <p:nvSpPr>
          <p:cNvPr id="15375" name="Text Box 18"/>
          <p:cNvSpPr txBox="1"/>
          <p:nvPr/>
        </p:nvSpPr>
        <p:spPr>
          <a:xfrm>
            <a:off x="3479800" y="4564063"/>
            <a:ext cx="2735263" cy="400050"/>
          </a:xfrm>
          <a:prstGeom prst="rect">
            <a:avLst/>
          </a:prstGeom>
          <a:noFill/>
          <a:ln w="9525">
            <a:noFill/>
          </a:ln>
        </p:spPr>
        <p:txBody>
          <a:bodyPr wrap="none">
            <a:spAutoFit/>
          </a:bodyPr>
          <a:lstStyle/>
          <a:p>
            <a:r>
              <a:rPr lang="zh-CN" altLang="en-US" dirty="0">
                <a:solidFill>
                  <a:srgbClr val="FF0000"/>
                </a:solidFill>
                <a:latin typeface="Verdana" panose="020B0604030504040204" pitchFamily="34" charset="0"/>
              </a:rPr>
              <a:t>协商作价为约</a:t>
            </a:r>
            <a:r>
              <a:rPr lang="en-US" altLang="zh-CN" dirty="0">
                <a:solidFill>
                  <a:srgbClr val="FF0000"/>
                </a:solidFill>
                <a:latin typeface="Verdana" panose="020B0604030504040204" pitchFamily="34" charset="0"/>
              </a:rPr>
              <a:t>20.5</a:t>
            </a:r>
            <a:r>
              <a:rPr lang="zh-CN" altLang="en-US" dirty="0">
                <a:solidFill>
                  <a:srgbClr val="FF0000"/>
                </a:solidFill>
                <a:latin typeface="Verdana" panose="020B0604030504040204" pitchFamily="34" charset="0"/>
              </a:rPr>
              <a:t>亿元</a:t>
            </a:r>
            <a:endParaRPr lang="zh-CN" altLang="en-US" dirty="0">
              <a:latin typeface="Verdana" panose="020B0604030504040204" pitchFamily="34" charset="0"/>
            </a:endParaRPr>
          </a:p>
        </p:txBody>
      </p:sp>
      <p:sp>
        <p:nvSpPr>
          <p:cNvPr id="15376" name="Text Box 19"/>
          <p:cNvSpPr txBox="1"/>
          <p:nvPr/>
        </p:nvSpPr>
        <p:spPr>
          <a:xfrm>
            <a:off x="4716463" y="5589588"/>
            <a:ext cx="184150" cy="366712"/>
          </a:xfrm>
          <a:prstGeom prst="rect">
            <a:avLst/>
          </a:prstGeom>
          <a:noFill/>
          <a:ln w="9525">
            <a:noFill/>
          </a:ln>
        </p:spPr>
        <p:txBody>
          <a:bodyPr wrap="none">
            <a:spAutoFit/>
          </a:bodyPr>
          <a:lstStyle/>
          <a:p>
            <a:endParaRPr lang="zh-CN" altLang="zh-CN" dirty="0">
              <a:latin typeface="Verdana" panose="020B0604030504040204" pitchFamily="34" charset="0"/>
            </a:endParaRPr>
          </a:p>
        </p:txBody>
      </p:sp>
      <p:sp>
        <p:nvSpPr>
          <p:cNvPr id="15377" name="Text Box 20"/>
          <p:cNvSpPr txBox="1"/>
          <p:nvPr/>
        </p:nvSpPr>
        <p:spPr>
          <a:xfrm>
            <a:off x="4140200" y="5589588"/>
            <a:ext cx="1195388" cy="400050"/>
          </a:xfrm>
          <a:prstGeom prst="rect">
            <a:avLst/>
          </a:prstGeom>
          <a:noFill/>
          <a:ln w="9525">
            <a:noFill/>
          </a:ln>
        </p:spPr>
        <p:txBody>
          <a:bodyPr wrap="none">
            <a:spAutoFit/>
          </a:bodyPr>
          <a:lstStyle/>
          <a:p>
            <a:r>
              <a:rPr lang="en-US" altLang="zh-CN" dirty="0">
                <a:latin typeface="Verdana" panose="020B0604030504040204" pitchFamily="34" charset="0"/>
              </a:rPr>
              <a:t>1.17</a:t>
            </a:r>
            <a:r>
              <a:rPr lang="zh-CN" altLang="en-US" dirty="0">
                <a:latin typeface="Verdana" panose="020B0604030504040204" pitchFamily="34" charset="0"/>
              </a:rPr>
              <a:t>亿股</a:t>
            </a:r>
          </a:p>
        </p:txBody>
      </p:sp>
    </p:spTree>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b"/>
          <a:lstStyle/>
          <a:p>
            <a:endParaRPr lang="zh-CN" altLang="en-US" dirty="0"/>
          </a:p>
        </p:txBody>
      </p:sp>
      <p:sp>
        <p:nvSpPr>
          <p:cNvPr id="16387" name="内容占位符 2"/>
          <p:cNvSpPr>
            <a:spLocks noGrp="1"/>
          </p:cNvSpPr>
          <p:nvPr>
            <p:ph idx="1"/>
          </p:nvPr>
        </p:nvSpPr>
        <p:spPr/>
        <p:txBody>
          <a:bodyPr vert="horz" wrap="square" lIns="91440" tIns="45720" rIns="91440" bIns="45720" anchor="t"/>
          <a:lstStyle/>
          <a:p>
            <a:pPr marL="0" indent="0">
              <a:buNone/>
            </a:pPr>
            <a:r>
              <a:rPr lang="en-US" altLang="zh-CN" sz="2400" b="1" dirty="0"/>
              <a:t>600962:</a:t>
            </a:r>
            <a:r>
              <a:rPr lang="zh-CN" altLang="en-US" sz="2400" b="1" dirty="0">
                <a:solidFill>
                  <a:srgbClr val="FF0000"/>
                </a:solidFill>
              </a:rPr>
              <a:t>国投中鲁拟终止重大资产重组及股票停牌的进展情况公告 </a:t>
            </a:r>
          </a:p>
          <a:p>
            <a:pPr marL="0" indent="0">
              <a:buNone/>
            </a:pPr>
            <a:r>
              <a:rPr lang="zh-CN" altLang="en-US" sz="2400" b="1" dirty="0"/>
              <a:t>公告日期：</a:t>
            </a:r>
            <a:r>
              <a:rPr lang="en-US" altLang="zh-CN" sz="2400" b="1" dirty="0"/>
              <a:t>2015-04-03</a:t>
            </a:r>
          </a:p>
          <a:p>
            <a:pPr marL="0" indent="0">
              <a:buNone/>
            </a:pPr>
            <a:r>
              <a:rPr lang="zh-CN" altLang="en-US" sz="2400" b="1" dirty="0"/>
              <a:t>公告编号：临</a:t>
            </a:r>
            <a:r>
              <a:rPr lang="en-US" altLang="zh-CN" sz="2400" b="1" dirty="0"/>
              <a:t>2015-014</a:t>
            </a:r>
            <a:br>
              <a:rPr lang="en-US" altLang="zh-CN" sz="2400" b="1" dirty="0"/>
            </a:br>
            <a:r>
              <a:rPr lang="zh-CN" altLang="en-US" sz="2400" b="1" dirty="0"/>
              <a:t>国投中鲁果汁股份有限公司拟终止重大资产重组及股票停牌的进展情况公告</a:t>
            </a:r>
            <a:br>
              <a:rPr lang="zh-CN" altLang="en-US" sz="2400" b="1" dirty="0"/>
            </a:br>
            <a:r>
              <a:rPr lang="zh-CN" altLang="en-US" sz="2400" b="1" dirty="0"/>
              <a:t/>
            </a:r>
            <a:br>
              <a:rPr lang="zh-CN" altLang="en-US" sz="2400" b="1" dirty="0"/>
            </a:br>
            <a:r>
              <a:rPr lang="zh-CN" altLang="en-US" sz="2400" b="1" dirty="0"/>
              <a:t>本公司董事会及全体董事保证本公告内容不存在任何虚假记载、误导性陈述或者重大遗漏，并对其内容的真实性、准确性和完整性承担个别及连带责任。</a:t>
            </a:r>
            <a:br>
              <a:rPr lang="zh-CN" altLang="en-US" sz="2400" b="1" dirty="0"/>
            </a:br>
            <a:r>
              <a:rPr lang="zh-CN" altLang="en-US" sz="2000" b="1" dirty="0"/>
              <a:t/>
            </a:r>
            <a:br>
              <a:rPr lang="zh-CN" altLang="en-US" sz="2000" b="1" dirty="0"/>
            </a:br>
            <a:endParaRPr lang="zh-CN" altLang="en-US" sz="2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00113" y="838200"/>
            <a:ext cx="6985000" cy="5400675"/>
          </a:xfrm>
        </p:spPr>
        <p:txBody>
          <a:bodyPr vert="horz" wrap="square" lIns="91440" tIns="45720" rIns="91440" bIns="45720" numCol="1" anchor="ctr" anchorCtr="0" compatLnSpc="1"/>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chemeClr val="tx1"/>
                </a:solidFill>
                <a:effectLst/>
                <a:uLnTx/>
                <a:uFillTx/>
                <a:latin typeface="+mj-lt"/>
                <a:ea typeface="宋体" panose="02010600030101010101" pitchFamily="2" charset="-122"/>
                <a:cs typeface="+mj-cs"/>
              </a:rPr>
              <a:t>补充解释：</a:t>
            </a:r>
            <a:br>
              <a:rPr kumimoji="0" lang="zh-CN" altLang="en-US" sz="2400" b="1" i="0" u="none" strike="noStrike" kern="0" cap="none" spc="0" normalizeH="0" baseline="0" noProof="0" smtClean="0">
                <a:ln>
                  <a:noFill/>
                </a:ln>
                <a:solidFill>
                  <a:schemeClr val="tx1"/>
                </a:solidFill>
                <a:effectLst/>
                <a:uLnTx/>
                <a:uFillTx/>
                <a:latin typeface="+mj-lt"/>
                <a:ea typeface="宋体" panose="02010600030101010101" pitchFamily="2" charset="-122"/>
                <a:cs typeface="+mj-cs"/>
              </a:rPr>
            </a:br>
            <a:r>
              <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国家税务总局关于股份制企业转增股本和派发红股征免个人所得税的通知</a:t>
            </a:r>
            <a:r>
              <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（国税发</a:t>
            </a:r>
            <a:r>
              <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[1997]198</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号）中所表述的“资本公积金”是指</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股份制企业股票溢价发行收入所形成的资本公积金。</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将此转增股本由个人取得的数额，不作为应税所得征收个人所得税。</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而与此不相符合的其他资本公积金分配个人所得部分，应当依法征收个人所得税。</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
            </a:r>
            <a:b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b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    </a:t>
            </a:r>
            <a:r>
              <a:rPr kumimoji="0" lang="zh-CN"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国家税务总局关于原城市信用社在转制为城市合作银行过程中个人股增值所得应纳个人所得税的批复</a:t>
            </a:r>
            <a:r>
              <a:rPr kumimoji="0" lang="zh-CN"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（国税函</a:t>
            </a:r>
            <a:r>
              <a:rPr kumimoji="0" lang="zh-CN"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[1998]289</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号）</a:t>
            </a:r>
            <a:r>
              <a:rPr kumimoji="0" lang="zh-CN" altLang="en-US" sz="17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j-cs"/>
              </a:rPr>
              <a:t>第二</a:t>
            </a:r>
            <a:r>
              <a:rPr kumimoji="0" lang="zh-CN" altLang="en-US" sz="1700" b="1" i="0" u="none" strike="noStrike" kern="0" cap="none" spc="0" normalizeH="0" baseline="0" noProof="0" smtClean="0">
                <a:ln>
                  <a:noFill/>
                </a:ln>
                <a:solidFill>
                  <a:schemeClr val="bg1"/>
                </a:solidFill>
                <a:effectLst/>
                <a:uLnTx/>
                <a:uFillTx/>
                <a:latin typeface="黑体" panose="02010609060101010101" pitchFamily="49" charset="-122"/>
                <a:ea typeface="黑体" panose="02010609060101010101" pitchFamily="49" charset="-122"/>
                <a:cs typeface="+mj-cs"/>
              </a:rPr>
              <a:t>条</a:t>
            </a:r>
            <a:br>
              <a:rPr kumimoji="0" lang="zh-CN" altLang="en-US" sz="1700" b="1" i="0" u="none" strike="noStrike" kern="0" cap="none" spc="0" normalizeH="0" baseline="0" noProof="0" smtClean="0">
                <a:ln>
                  <a:noFill/>
                </a:ln>
                <a:solidFill>
                  <a:schemeClr val="bg1"/>
                </a:solidFill>
                <a:effectLst/>
                <a:uLnTx/>
                <a:uFillTx/>
                <a:latin typeface="黑体" panose="02010609060101010101" pitchFamily="49" charset="-122"/>
                <a:ea typeface="黑体" panose="02010609060101010101" pitchFamily="49" charset="-122"/>
                <a:cs typeface="+mj-cs"/>
              </a:rPr>
            </a:br>
            <a:endParaRPr kumimoji="0" lang="zh-CN" altLang="en-US" sz="1700" b="1" i="0" u="none" strike="noStrike" kern="0" cap="none" spc="0" normalizeH="0" baseline="0" noProof="0" smtClean="0">
              <a:ln>
                <a:noFill/>
              </a:ln>
              <a:solidFill>
                <a:schemeClr val="bg1"/>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vert="horz" wrap="square" lIns="91440" tIns="45720" rIns="91440" bIns="45720" anchor="b"/>
          <a:lstStyle/>
          <a:p>
            <a:endParaRPr lang="zh-CN" altLang="en-US" dirty="0"/>
          </a:p>
        </p:txBody>
      </p:sp>
      <p:sp>
        <p:nvSpPr>
          <p:cNvPr id="89090"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1" i="0" u="none" strike="noStrike" kern="0" cap="none" spc="0" normalizeH="0" baseline="0" noProof="1">
                <a:ln>
                  <a:noFill/>
                </a:ln>
                <a:solidFill>
                  <a:schemeClr val="tx1"/>
                </a:solidFill>
                <a:effectLst/>
                <a:uLnTx/>
                <a:uFillTx/>
                <a:latin typeface="+mn-lt"/>
                <a:ea typeface="+mn-ea"/>
                <a:cs typeface="+mn-cs"/>
              </a:rPr>
              <a:t>国投中鲁果汁股份有限公司（以下简称“公司”或“本公司”）于</a:t>
            </a:r>
            <a:r>
              <a:rPr kumimoji="0" lang="en-US" altLang="zh-CN" sz="2000" b="1" i="0" u="none" strike="noStrike" kern="0" cap="none" spc="0" normalizeH="0" baseline="0" noProof="1">
                <a:ln>
                  <a:noFill/>
                </a:ln>
                <a:solidFill>
                  <a:schemeClr val="tx1"/>
                </a:solidFill>
                <a:effectLst/>
                <a:uLnTx/>
                <a:uFillTx/>
                <a:latin typeface="+mn-lt"/>
                <a:ea typeface="+mn-ea"/>
                <a:cs typeface="+mn-cs"/>
              </a:rPr>
              <a:t>2015</a:t>
            </a:r>
            <a:r>
              <a:rPr kumimoji="0" lang="zh-CN" altLang="en-US" sz="2000" b="1" i="0" u="none" strike="noStrike" kern="0" cap="none" spc="0" normalizeH="0" baseline="0" noProof="1">
                <a:ln>
                  <a:noFill/>
                </a:ln>
                <a:solidFill>
                  <a:schemeClr val="tx1"/>
                </a:solidFill>
                <a:effectLst/>
                <a:uLnTx/>
                <a:uFillTx/>
                <a:latin typeface="+mn-lt"/>
                <a:ea typeface="+mn-ea"/>
                <a:cs typeface="+mn-cs"/>
              </a:rPr>
              <a:t>年</a:t>
            </a:r>
            <a:r>
              <a:rPr kumimoji="0" lang="en-US" altLang="zh-CN" sz="2000" b="1" i="0" u="none" strike="noStrike" kern="0" cap="none" spc="0" normalizeH="0" baseline="0" noProof="1">
                <a:ln>
                  <a:noFill/>
                </a:ln>
                <a:solidFill>
                  <a:schemeClr val="tx1"/>
                </a:solidFill>
                <a:effectLst/>
                <a:uLnTx/>
                <a:uFillTx/>
                <a:latin typeface="+mn-lt"/>
                <a:ea typeface="+mn-ea"/>
                <a:cs typeface="+mn-cs"/>
              </a:rPr>
              <a:t>2</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13</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2</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27</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6</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20</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27</a:t>
            </a:r>
            <a:r>
              <a:rPr kumimoji="0" lang="zh-CN" altLang="en-US" sz="2000" b="1" i="0" u="none" strike="noStrike" kern="0" cap="none" spc="0" normalizeH="0" baseline="0" noProof="1">
                <a:ln>
                  <a:noFill/>
                </a:ln>
                <a:solidFill>
                  <a:schemeClr val="tx1"/>
                </a:solidFill>
                <a:effectLst/>
                <a:uLnTx/>
                <a:uFillTx/>
                <a:latin typeface="+mn-lt"/>
                <a:ea typeface="+mn-ea"/>
                <a:cs typeface="+mn-cs"/>
              </a:rPr>
              <a:t>日分别接到重大资产重组交易对方张惊涛先生的书面告知，</a:t>
            </a:r>
            <a:r>
              <a:rPr kumimoji="0" lang="zh-CN" altLang="en-US" sz="2000" b="1" i="0" u="none" strike="noStrike" kern="0" cap="none" spc="0" normalizeH="0" baseline="0" noProof="1">
                <a:ln>
                  <a:noFill/>
                </a:ln>
                <a:solidFill>
                  <a:srgbClr val="FF0000"/>
                </a:solidFill>
                <a:effectLst/>
                <a:uLnTx/>
                <a:uFillTx/>
                <a:latin typeface="+mn-lt"/>
                <a:ea typeface="+mn-ea"/>
                <a:cs typeface="+mn-cs"/>
              </a:rPr>
              <a:t>存在可能因为无力缴纳个人所得税税款资金问题导致公司重大资产重组方案调整或终止的重大事项</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，使本次重大资产重组具有重大不确定性。</a:t>
            </a:r>
            <a:br>
              <a:rPr kumimoji="0" lang="zh-CN" altLang="en-US" sz="2000" b="1" i="0" u="none" strike="noStrike" kern="0" cap="none" spc="0" normalizeH="0" baseline="0" noProof="0" dirty="0">
                <a:ln>
                  <a:noFill/>
                </a:ln>
                <a:solidFill>
                  <a:schemeClr val="tx1"/>
                </a:solidFill>
                <a:effectLst/>
                <a:uLnTx/>
                <a:uFillTx/>
                <a:latin typeface="+mn-lt"/>
                <a:ea typeface="+mn-ea"/>
                <a:cs typeface="+mn-cs"/>
              </a:rPr>
            </a:br>
            <a:r>
              <a:rPr kumimoji="0" lang="zh-CN" altLang="en-US" sz="2000" b="1" i="0" u="none" strike="noStrike" kern="0" cap="none" spc="0" normalizeH="0" baseline="0" noProof="0" dirty="0">
                <a:ln>
                  <a:noFill/>
                </a:ln>
                <a:solidFill>
                  <a:schemeClr val="tx1"/>
                </a:solidFill>
                <a:effectLst/>
                <a:uLnTx/>
                <a:uFillTx/>
                <a:latin typeface="+mn-lt"/>
                <a:ea typeface="+mn-ea"/>
                <a:cs typeface="+mn-cs"/>
              </a:rPr>
              <a:t/>
            </a:r>
            <a:br>
              <a:rPr kumimoji="0" lang="zh-CN" altLang="en-US" sz="2000" b="1" i="0" u="none" strike="noStrike" kern="0" cap="none" spc="0" normalizeH="0" baseline="0" noProof="0" dirty="0">
                <a:ln>
                  <a:noFill/>
                </a:ln>
                <a:solidFill>
                  <a:schemeClr val="tx1"/>
                </a:solidFill>
                <a:effectLst/>
                <a:uLnTx/>
                <a:uFillTx/>
                <a:latin typeface="+mn-lt"/>
                <a:ea typeface="+mn-ea"/>
                <a:cs typeface="+mn-cs"/>
              </a:rPr>
            </a:br>
            <a:r>
              <a:rPr kumimoji="0" lang="zh-CN" altLang="en-US" sz="2000" b="1" i="0" u="none" strike="noStrike" kern="0" cap="none" spc="0" normalizeH="0" baseline="0" noProof="0" dirty="0">
                <a:ln>
                  <a:noFill/>
                </a:ln>
                <a:solidFill>
                  <a:schemeClr val="tx1"/>
                </a:solidFill>
                <a:effectLst/>
                <a:uLnTx/>
                <a:uFillTx/>
                <a:latin typeface="+mn-lt"/>
                <a:ea typeface="+mn-ea"/>
                <a:cs typeface="+mn-cs"/>
              </a:rPr>
              <a:t>本公司已分别于</a:t>
            </a:r>
            <a:r>
              <a:rPr kumimoji="0" lang="en-US" altLang="zh-CN" sz="2000" b="1" i="0" u="none" strike="noStrike" kern="0" cap="none" spc="0" normalizeH="0" baseline="0" noProof="1">
                <a:ln>
                  <a:noFill/>
                </a:ln>
                <a:solidFill>
                  <a:schemeClr val="tx1"/>
                </a:solidFill>
                <a:effectLst/>
                <a:uLnTx/>
                <a:uFillTx/>
                <a:latin typeface="+mn-lt"/>
                <a:ea typeface="+mn-ea"/>
                <a:cs typeface="+mn-cs"/>
              </a:rPr>
              <a:t>2015</a:t>
            </a:r>
            <a:r>
              <a:rPr kumimoji="0" lang="zh-CN" altLang="en-US" sz="2000" b="1" i="0" u="none" strike="noStrike" kern="0" cap="none" spc="0" normalizeH="0" baseline="0" noProof="1">
                <a:ln>
                  <a:noFill/>
                </a:ln>
                <a:solidFill>
                  <a:schemeClr val="tx1"/>
                </a:solidFill>
                <a:effectLst/>
                <a:uLnTx/>
                <a:uFillTx/>
                <a:latin typeface="+mn-lt"/>
                <a:ea typeface="+mn-ea"/>
                <a:cs typeface="+mn-cs"/>
              </a:rPr>
              <a:t>年</a:t>
            </a:r>
            <a:r>
              <a:rPr kumimoji="0" lang="en-US" altLang="zh-CN" sz="2000" b="1" i="0" u="none" strike="noStrike" kern="0" cap="none" spc="0" normalizeH="0" baseline="0" noProof="1">
                <a:ln>
                  <a:noFill/>
                </a:ln>
                <a:solidFill>
                  <a:schemeClr val="tx1"/>
                </a:solidFill>
                <a:effectLst/>
                <a:uLnTx/>
                <a:uFillTx/>
                <a:latin typeface="+mn-lt"/>
                <a:ea typeface="+mn-ea"/>
                <a:cs typeface="+mn-cs"/>
              </a:rPr>
              <a:t>2</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14</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2</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28</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7</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14</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21</a:t>
            </a:r>
            <a:r>
              <a:rPr kumimoji="0" lang="zh-CN" altLang="en-US" sz="2000" b="1" i="0" u="none" strike="noStrike" kern="0" cap="none" spc="0" normalizeH="0" baseline="0" noProof="1">
                <a:ln>
                  <a:noFill/>
                </a:ln>
                <a:solidFill>
                  <a:schemeClr val="tx1"/>
                </a:solidFill>
                <a:effectLst/>
                <a:uLnTx/>
                <a:uFillTx/>
                <a:latin typeface="+mn-lt"/>
                <a:ea typeface="+mn-ea"/>
                <a:cs typeface="+mn-cs"/>
              </a:rPr>
              <a:t>日、</a:t>
            </a:r>
            <a:r>
              <a:rPr kumimoji="0" lang="en-US" altLang="zh-CN" sz="2000" b="1" i="0" u="none" strike="noStrike" kern="0" cap="none" spc="0" normalizeH="0" baseline="0" noProof="1">
                <a:ln>
                  <a:noFill/>
                </a:ln>
                <a:solidFill>
                  <a:schemeClr val="tx1"/>
                </a:solidFill>
                <a:effectLst/>
                <a:uLnTx/>
                <a:uFillTx/>
                <a:latin typeface="+mn-lt"/>
                <a:ea typeface="+mn-ea"/>
                <a:cs typeface="+mn-cs"/>
              </a:rPr>
              <a:t>3</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27</a:t>
            </a:r>
            <a:r>
              <a:rPr kumimoji="0" lang="zh-CN" altLang="en-US" sz="2000" b="1" i="0" u="none" strike="noStrike" kern="0" cap="none" spc="0" normalizeH="0" baseline="0" noProof="1">
                <a:ln>
                  <a:noFill/>
                </a:ln>
                <a:solidFill>
                  <a:schemeClr val="tx1"/>
                </a:solidFill>
                <a:effectLst/>
                <a:uLnTx/>
                <a:uFillTx/>
                <a:latin typeface="+mn-lt"/>
                <a:ea typeface="+mn-ea"/>
                <a:cs typeface="+mn-cs"/>
              </a:rPr>
              <a:t>日分别发布</a:t>
            </a:r>
            <a:r>
              <a:rPr kumimoji="0" lang="en-US" altLang="zh-CN" sz="2000" b="1" i="0" u="none" strike="noStrike" kern="0" cap="none" spc="0" normalizeH="0" baseline="0" noProof="1">
                <a:ln>
                  <a:noFill/>
                </a:ln>
                <a:solidFill>
                  <a:schemeClr val="tx1"/>
                </a:solidFill>
                <a:effectLst/>
                <a:uLnTx/>
                <a:uFillTx/>
                <a:latin typeface="+mn-lt"/>
                <a:ea typeface="+mn-ea"/>
                <a:cs typeface="+mn-cs"/>
              </a:rPr>
              <a:t>《</a:t>
            </a:r>
            <a:r>
              <a:rPr kumimoji="0" lang="zh-CN" altLang="en-US" sz="2000" b="1" i="0" u="none" strike="noStrike" kern="0" cap="none" spc="0" normalizeH="0" baseline="0" noProof="1">
                <a:ln>
                  <a:noFill/>
                </a:ln>
                <a:solidFill>
                  <a:schemeClr val="tx1"/>
                </a:solidFill>
                <a:effectLst/>
                <a:uLnTx/>
                <a:uFillTx/>
                <a:latin typeface="+mn-lt"/>
                <a:ea typeface="+mn-ea"/>
                <a:cs typeface="+mn-cs"/>
              </a:rPr>
              <a:t>国投中鲁重大事项停牌公告</a:t>
            </a:r>
            <a:r>
              <a:rPr kumimoji="0" lang="en-US" altLang="zh-CN" sz="2000" b="1" i="0" u="none" strike="noStrike" kern="0" cap="none" spc="0" normalizeH="0" baseline="0" noProof="1">
                <a:ln>
                  <a:noFill/>
                </a:ln>
                <a:solidFill>
                  <a:schemeClr val="tx1"/>
                </a:solidFill>
                <a:effectLst/>
                <a:uLnTx/>
                <a:uFillTx/>
                <a:latin typeface="+mn-lt"/>
                <a:ea typeface="+mn-ea"/>
                <a:cs typeface="+mn-cs"/>
              </a:rPr>
              <a:t>》</a:t>
            </a:r>
            <a:r>
              <a:rPr kumimoji="0" lang="zh-CN" altLang="en-US" sz="2000" b="1" i="0" u="none" strike="noStrike" kern="0" cap="none" spc="0" normalizeH="0" baseline="0" noProof="1">
                <a:ln>
                  <a:noFill/>
                </a:ln>
                <a:solidFill>
                  <a:schemeClr val="tx1"/>
                </a:solidFill>
                <a:effectLst/>
                <a:uLnTx/>
                <a:uFillTx/>
                <a:latin typeface="+mn-lt"/>
                <a:ea typeface="+mn-ea"/>
                <a:cs typeface="+mn-cs"/>
              </a:rPr>
              <a:t>及</a:t>
            </a:r>
            <a:r>
              <a:rPr kumimoji="0" lang="en-US" altLang="zh-CN" sz="2000" b="1" i="0" u="none" strike="noStrike" kern="0" cap="none" spc="0" normalizeH="0" baseline="0" noProof="1">
                <a:ln>
                  <a:noFill/>
                </a:ln>
                <a:solidFill>
                  <a:schemeClr val="tx1"/>
                </a:solidFill>
                <a:effectLst/>
                <a:uLnTx/>
                <a:uFillTx/>
                <a:latin typeface="+mn-lt"/>
                <a:ea typeface="+mn-ea"/>
                <a:cs typeface="+mn-cs"/>
              </a:rPr>
              <a:t>《</a:t>
            </a:r>
            <a:r>
              <a:rPr kumimoji="0" lang="zh-CN" altLang="en-US" sz="2000" b="1" i="0" u="none" strike="noStrike" kern="0" cap="none" spc="0" normalizeH="0" baseline="0" noProof="1">
                <a:ln>
                  <a:noFill/>
                </a:ln>
                <a:solidFill>
                  <a:schemeClr val="tx1"/>
                </a:solidFill>
                <a:effectLst/>
                <a:uLnTx/>
                <a:uFillTx/>
                <a:latin typeface="+mn-lt"/>
                <a:ea typeface="+mn-ea"/>
                <a:cs typeface="+mn-cs"/>
              </a:rPr>
              <a:t>国投中鲁重大事项进展情况及继续停牌公告</a:t>
            </a:r>
            <a:r>
              <a:rPr kumimoji="0" lang="en-US" altLang="zh-CN" sz="2000" b="1" i="0" u="none" strike="noStrike" kern="0" cap="none" spc="0" normalizeH="0" baseline="0" noProof="1">
                <a:ln>
                  <a:noFill/>
                </a:ln>
                <a:solidFill>
                  <a:schemeClr val="tx1"/>
                </a:solidFill>
                <a:effectLst/>
                <a:uLnTx/>
                <a:uFillTx/>
                <a:latin typeface="+mn-lt"/>
                <a:ea typeface="+mn-ea"/>
                <a:cs typeface="+mn-cs"/>
              </a:rPr>
              <a:t>》</a:t>
            </a:r>
            <a:r>
              <a:rPr kumimoji="0" lang="zh-CN" altLang="en-US" sz="2000" b="1" i="0" u="none" strike="noStrike" kern="0" cap="none" spc="0" normalizeH="0" baseline="0" noProof="1">
                <a:ln>
                  <a:noFill/>
                </a:ln>
                <a:solidFill>
                  <a:schemeClr val="tx1"/>
                </a:solidFill>
                <a:effectLst/>
                <a:uLnTx/>
                <a:uFillTx/>
                <a:latin typeface="+mn-lt"/>
                <a:ea typeface="+mn-ea"/>
                <a:cs typeface="+mn-cs"/>
              </a:rPr>
              <a:t>，公司股票自</a:t>
            </a:r>
            <a:r>
              <a:rPr kumimoji="0" lang="en-US" altLang="zh-CN" sz="2000" b="1" i="0" u="none" strike="noStrike" kern="0" cap="none" spc="0" normalizeH="0" baseline="0" noProof="1">
                <a:ln>
                  <a:noFill/>
                </a:ln>
                <a:solidFill>
                  <a:schemeClr val="tx1"/>
                </a:solidFill>
                <a:effectLst/>
                <a:uLnTx/>
                <a:uFillTx/>
                <a:latin typeface="+mn-lt"/>
                <a:ea typeface="+mn-ea"/>
                <a:cs typeface="+mn-cs"/>
              </a:rPr>
              <a:t>2015</a:t>
            </a:r>
            <a:r>
              <a:rPr kumimoji="0" lang="zh-CN" altLang="en-US" sz="2000" b="1" i="0" u="none" strike="noStrike" kern="0" cap="none" spc="0" normalizeH="0" baseline="0" noProof="1">
                <a:ln>
                  <a:noFill/>
                </a:ln>
                <a:solidFill>
                  <a:schemeClr val="tx1"/>
                </a:solidFill>
                <a:effectLst/>
                <a:uLnTx/>
                <a:uFillTx/>
                <a:latin typeface="+mn-lt"/>
                <a:ea typeface="+mn-ea"/>
                <a:cs typeface="+mn-cs"/>
              </a:rPr>
              <a:t>年</a:t>
            </a:r>
            <a:r>
              <a:rPr kumimoji="0" lang="en-US" altLang="zh-CN" sz="2000" b="1" i="0" u="none" strike="noStrike" kern="0" cap="none" spc="0" normalizeH="0" baseline="0" noProof="1">
                <a:ln>
                  <a:noFill/>
                </a:ln>
                <a:solidFill>
                  <a:schemeClr val="tx1"/>
                </a:solidFill>
                <a:effectLst/>
                <a:uLnTx/>
                <a:uFillTx/>
                <a:latin typeface="+mn-lt"/>
                <a:ea typeface="+mn-ea"/>
                <a:cs typeface="+mn-cs"/>
              </a:rPr>
              <a:t>2</a:t>
            </a:r>
            <a:r>
              <a:rPr kumimoji="0" lang="zh-CN" altLang="en-US" sz="2000" b="1" i="0" u="none" strike="noStrike" kern="0" cap="none" spc="0" normalizeH="0" baseline="0" noProof="1">
                <a:ln>
                  <a:noFill/>
                </a:ln>
                <a:solidFill>
                  <a:schemeClr val="tx1"/>
                </a:solidFill>
                <a:effectLst/>
                <a:uLnTx/>
                <a:uFillTx/>
                <a:latin typeface="+mn-lt"/>
                <a:ea typeface="+mn-ea"/>
                <a:cs typeface="+mn-cs"/>
              </a:rPr>
              <a:t>月</a:t>
            </a:r>
            <a:r>
              <a:rPr kumimoji="0" lang="en-US" altLang="zh-CN" sz="2000" b="1" i="0" u="none" strike="noStrike" kern="0" cap="none" spc="0" normalizeH="0" baseline="0" noProof="1">
                <a:ln>
                  <a:noFill/>
                </a:ln>
                <a:solidFill>
                  <a:schemeClr val="tx1"/>
                </a:solidFill>
                <a:effectLst/>
                <a:uLnTx/>
                <a:uFillTx/>
                <a:latin typeface="+mn-lt"/>
                <a:ea typeface="+mn-ea"/>
                <a:cs typeface="+mn-cs"/>
              </a:rPr>
              <a:t>16</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日起停牌。在公司股票停牌期间，本公司多次通过多种方式通知、催促张惊涛先生尽快解决个人所得税税款资金来源问题。</a:t>
            </a:r>
            <a:br>
              <a:rPr kumimoji="0" lang="zh-CN" altLang="en-US" sz="2000" b="1" i="0" u="none" strike="noStrike" kern="0" cap="none" spc="0" normalizeH="0" baseline="0" noProof="0" dirty="0">
                <a:ln>
                  <a:noFill/>
                </a:ln>
                <a:solidFill>
                  <a:schemeClr val="tx1"/>
                </a:solidFill>
                <a:effectLst/>
                <a:uLnTx/>
                <a:uFillTx/>
                <a:latin typeface="+mn-lt"/>
                <a:ea typeface="+mn-ea"/>
                <a:cs typeface="+mn-cs"/>
              </a:rPr>
            </a:br>
            <a:r>
              <a:rPr kumimoji="0" lang="zh-CN" altLang="en-US" sz="2000" b="0" i="0" u="none" strike="noStrike" kern="0" cap="none" spc="0" normalizeH="0" baseline="0" noProof="0" dirty="0">
                <a:ln>
                  <a:noFill/>
                </a:ln>
                <a:solidFill>
                  <a:schemeClr val="tx1"/>
                </a:solidFill>
                <a:effectLst/>
                <a:uLnTx/>
                <a:uFillTx/>
                <a:latin typeface="+mn-lt"/>
                <a:ea typeface="+mn-ea"/>
                <a:cs typeface="+mn-cs"/>
              </a:rPr>
              <a:t/>
            </a:r>
            <a:br>
              <a:rPr kumimoji="0" lang="zh-CN" altLang="en-US" sz="2000" b="0" i="0" u="none" strike="noStrike" kern="0" cap="none" spc="0" normalizeH="0" baseline="0" noProof="0" dirty="0">
                <a:ln>
                  <a:noFill/>
                </a:ln>
                <a:solidFill>
                  <a:schemeClr val="tx1"/>
                </a:solidFill>
                <a:effectLst/>
                <a:uLnTx/>
                <a:uFillTx/>
                <a:latin typeface="+mn-lt"/>
                <a:ea typeface="+mn-ea"/>
                <a:cs typeface="+mn-cs"/>
              </a:rPr>
            </a:br>
            <a:endParaRPr kumimoji="0" lang="zh-CN" altLang="en-US" sz="2000" b="0" i="0" u="none" strike="noStrike" kern="0" cap="none" spc="0" normalizeH="0" baseline="0" noProof="1">
              <a:ln>
                <a:noFill/>
              </a:ln>
              <a:solidFill>
                <a:schemeClr val="tx1"/>
              </a:solidFill>
              <a:effectLst/>
              <a:uLnTx/>
              <a:uFillTx/>
              <a:latin typeface="+mn-lt"/>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2000" b="0" i="0" u="none" strike="noStrike" kern="0" cap="none" spc="0" normalizeH="0" baseline="0" noProof="1">
              <a:ln>
                <a:noFill/>
              </a:ln>
              <a:solidFill>
                <a:schemeClr val="tx1"/>
              </a:solidFill>
              <a:effectLst/>
              <a:uLnTx/>
              <a:uFillTx/>
              <a:latin typeface="+mn-lt"/>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2000" b="0" i="0" u="none" strike="noStrike" kern="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b"/>
          <a:lstStyle/>
          <a:p>
            <a:endParaRPr lang="zh-CN" altLang="en-US" dirty="0"/>
          </a:p>
        </p:txBody>
      </p:sp>
      <p:sp>
        <p:nvSpPr>
          <p:cNvPr id="18435" name="内容占位符 2"/>
          <p:cNvSpPr>
            <a:spLocks noGrp="1"/>
          </p:cNvSpPr>
          <p:nvPr>
            <p:ph idx="1"/>
          </p:nvPr>
        </p:nvSpPr>
        <p:spPr/>
        <p:txBody>
          <a:bodyPr vert="horz" wrap="square" lIns="91440" tIns="45720" rIns="91440" bIns="45720" anchor="t"/>
          <a:lstStyle/>
          <a:p>
            <a:pPr marL="0" indent="0">
              <a:buNone/>
            </a:pPr>
            <a:r>
              <a:rPr lang="en-US" altLang="zh-CN" sz="2000" b="1" dirty="0"/>
              <a:t>2015</a:t>
            </a:r>
            <a:r>
              <a:rPr lang="zh-CN" altLang="en-US" sz="2000" b="1" dirty="0"/>
              <a:t>年</a:t>
            </a:r>
            <a:r>
              <a:rPr lang="en-US" altLang="zh-CN" sz="2000" b="1" dirty="0"/>
              <a:t>4</a:t>
            </a:r>
            <a:r>
              <a:rPr lang="zh-CN" altLang="en-US" sz="2000" b="1" dirty="0"/>
              <a:t>月</a:t>
            </a:r>
            <a:r>
              <a:rPr lang="en-US" altLang="zh-CN" sz="2000" b="1" dirty="0"/>
              <a:t>2</a:t>
            </a:r>
            <a:r>
              <a:rPr lang="zh-CN" altLang="en-US" sz="2000" b="1" dirty="0"/>
              <a:t>日，公司收到交易对方张惊涛发来的</a:t>
            </a:r>
            <a:r>
              <a:rPr lang="en-US" altLang="zh-CN" sz="2000" b="1" dirty="0"/>
              <a:t>《</a:t>
            </a:r>
            <a:r>
              <a:rPr lang="zh-CN" altLang="en-US" sz="2000" b="1" dirty="0"/>
              <a:t>关于拟终止国投中鲁果汁股份有限公司发行股份购买资产交易的函</a:t>
            </a:r>
            <a:r>
              <a:rPr lang="en-US" altLang="zh-CN" sz="2000" b="1" dirty="0"/>
              <a:t>》</a:t>
            </a:r>
            <a:r>
              <a:rPr lang="zh-CN" altLang="en-US" sz="2000" b="1" dirty="0"/>
              <a:t>，</a:t>
            </a:r>
            <a:r>
              <a:rPr lang="zh-CN" altLang="en-US" sz="2000" b="1" dirty="0">
                <a:solidFill>
                  <a:srgbClr val="FF0000"/>
                </a:solidFill>
              </a:rPr>
              <a:t>张惊涛先生拟与公司协商终止本次重组及相关协议。</a:t>
            </a:r>
            <a:br>
              <a:rPr lang="zh-CN" altLang="en-US" sz="2000" b="1" dirty="0">
                <a:solidFill>
                  <a:srgbClr val="FF0000"/>
                </a:solidFill>
              </a:rPr>
            </a:br>
            <a:r>
              <a:rPr lang="zh-CN" altLang="en-US" sz="2000" b="1" dirty="0"/>
              <a:t>本公司将尽快召开董事会和股东大会审议终止重大资产重组事宜相关议案，按照</a:t>
            </a:r>
            <a:r>
              <a:rPr lang="en-US" altLang="zh-CN" sz="2000" b="1" dirty="0"/>
              <a:t>《</a:t>
            </a:r>
            <a:r>
              <a:rPr lang="zh-CN" altLang="en-US" sz="2000" b="1" dirty="0"/>
              <a:t>上市公司重大资产重组信息披露及停复牌业务指引</a:t>
            </a:r>
            <a:r>
              <a:rPr lang="en-US" altLang="zh-CN" sz="2000" b="1" dirty="0"/>
              <a:t>》</a:t>
            </a:r>
            <a:r>
              <a:rPr lang="zh-CN" altLang="en-US" sz="2000" b="1" dirty="0"/>
              <a:t>的规定，履行终止相关程序，并在董事会召开后及时召开投资者说明会，披露相关情况公告并股票复牌，在此期间，本公司股票将继续停牌。</a:t>
            </a:r>
            <a:br>
              <a:rPr lang="zh-CN" altLang="en-US" sz="2000" b="1" dirty="0"/>
            </a:br>
            <a:r>
              <a:rPr lang="zh-CN" altLang="en-US" sz="2000" b="1" dirty="0"/>
              <a:t/>
            </a:r>
            <a:br>
              <a:rPr lang="zh-CN" altLang="en-US" sz="2000" b="1" dirty="0"/>
            </a:br>
            <a:r>
              <a:rPr lang="zh-CN" altLang="en-US" sz="2000" b="1" dirty="0"/>
              <a:t>本公司将根据重大资产重组进展情况及时履行信息披露义务，敬请广大投资者理性投资，注意投资风险。</a:t>
            </a:r>
            <a:br>
              <a:rPr lang="zh-CN" altLang="en-US" sz="2000" b="1" dirty="0"/>
            </a:br>
            <a:r>
              <a:rPr lang="zh-CN" altLang="en-US" sz="2000" b="1" dirty="0"/>
              <a:t>特此公告。</a:t>
            </a:r>
            <a:br>
              <a:rPr lang="zh-CN" altLang="en-US" sz="2000" b="1" dirty="0"/>
            </a:br>
            <a:r>
              <a:rPr lang="zh-CN" altLang="en-US" sz="2000" b="1" dirty="0"/>
              <a:t>国投中鲁果汁股份有限公司董事会</a:t>
            </a:r>
            <a:br>
              <a:rPr lang="zh-CN" altLang="en-US" sz="2000" b="1" dirty="0"/>
            </a:br>
            <a:r>
              <a:rPr lang="en-US" altLang="zh-CN" sz="2000" b="1" dirty="0"/>
              <a:t>2015</a:t>
            </a:r>
            <a:r>
              <a:rPr lang="zh-CN" altLang="en-US" sz="2000" b="1" dirty="0"/>
              <a:t>年</a:t>
            </a:r>
            <a:r>
              <a:rPr lang="en-US" altLang="zh-CN" sz="2000" b="1" dirty="0"/>
              <a:t>04</a:t>
            </a:r>
            <a:r>
              <a:rPr lang="zh-CN" altLang="en-US" sz="2000" b="1" dirty="0"/>
              <a:t>月</a:t>
            </a:r>
            <a:r>
              <a:rPr lang="en-US" altLang="zh-CN" sz="2000" b="1" dirty="0"/>
              <a:t>02</a:t>
            </a:r>
            <a:r>
              <a:rPr lang="zh-CN" altLang="en-US" sz="2000" b="1" dirty="0"/>
              <a:t>日</a:t>
            </a:r>
            <a:r>
              <a:rPr lang="zh-CN" altLang="en-US" b="1" dirty="0"/>
              <a:t/>
            </a:r>
            <a:br>
              <a:rPr lang="zh-CN" altLang="en-US" b="1" dirty="0"/>
            </a:br>
            <a:r>
              <a:rPr lang="zh-CN" altLang="en-US" dirty="0"/>
              <a:t/>
            </a:r>
            <a:br>
              <a:rPr lang="zh-CN" altLang="en-US" dirty="0"/>
            </a:b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subTitle" idx="1"/>
          </p:nvPr>
        </p:nvSpPr>
        <p:spPr>
          <a:xfrm>
            <a:off x="1155700" y="909638"/>
            <a:ext cx="6369050" cy="475138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40000"/>
              </a:spcAft>
              <a:buClrTx/>
              <a:buSzTx/>
              <a:buFont typeface="Wingdings" panose="05000000000000000000" pitchFamily="2" charset="2"/>
              <a:buNone/>
              <a:defRPr/>
            </a:pPr>
            <a:r>
              <a:rPr kumimoji="0" lang="en-US" altLang="zh-CN" sz="2400" b="0" i="0" u="none" strike="noStrike" kern="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关于进一步加强高收入者个人所得税征收管理的通知</a:t>
            </a:r>
            <a:r>
              <a:rPr kumimoji="0" lang="en-US" altLang="zh-CN" sz="2400" b="0" i="0" u="none" strike="noStrike" kern="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0" cap="none" spc="0" normalizeH="0" baseline="0" noProof="0" smtClean="0">
                <a:ln>
                  <a:noFill/>
                </a:ln>
                <a:solidFill>
                  <a:srgbClr val="FF0000"/>
                </a:solidFill>
                <a:effectLst/>
                <a:uLnTx/>
                <a:uFillTx/>
                <a:latin typeface="+mn-lt"/>
                <a:ea typeface="宋体" panose="02010600030101010101" pitchFamily="2" charset="-122"/>
                <a:cs typeface="+mn-cs"/>
              </a:rPr>
              <a:t>国税函</a:t>
            </a:r>
            <a:r>
              <a:rPr kumimoji="0" lang="en-US" altLang="zh-CN" sz="2400" b="1" i="0" u="none" strike="noStrike" kern="0" cap="none" spc="0" normalizeH="0" baseline="0" noProof="0" smtClean="0">
                <a:ln>
                  <a:noFill/>
                </a:ln>
                <a:solidFill>
                  <a:srgbClr val="FF0000"/>
                </a:solidFill>
                <a:effectLst/>
                <a:uLnTx/>
                <a:uFillTx/>
                <a:latin typeface="+mn-lt"/>
                <a:ea typeface="宋体" panose="02010600030101010101" pitchFamily="2" charset="-122"/>
                <a:cs typeface="+mn-cs"/>
              </a:rPr>
              <a:t>[2010]54</a:t>
            </a:r>
            <a:r>
              <a:rPr kumimoji="0" lang="zh-CN" altLang="en-US" sz="2400" b="1" i="0" u="none" strike="noStrike" kern="0" cap="none" spc="0" normalizeH="0" baseline="0" noProof="0" smtClean="0">
                <a:ln>
                  <a:noFill/>
                </a:ln>
                <a:solidFill>
                  <a:srgbClr val="FF0000"/>
                </a:solidFill>
                <a:effectLst/>
                <a:uLnTx/>
                <a:uFillTx/>
                <a:latin typeface="+mn-lt"/>
                <a:ea typeface="宋体" panose="02010600030101010101" pitchFamily="2" charset="-122"/>
                <a:cs typeface="+mn-cs"/>
              </a:rPr>
              <a:t>号</a:t>
            </a:r>
            <a:r>
              <a:rPr kumimoji="0" lang="zh-CN" altLang="en-US" sz="2400" b="0" i="0" u="none" strike="noStrike" kern="0" cap="none" spc="0" normalizeH="0" baseline="0" noProof="0" smtClean="0">
                <a:ln>
                  <a:noFill/>
                </a:ln>
                <a:solidFill>
                  <a:srgbClr val="FF0000"/>
                </a:solidFill>
                <a:effectLst/>
                <a:uLnTx/>
                <a:uFillTx/>
                <a:latin typeface="+mn-lt"/>
                <a:ea typeface="宋体" panose="02010600030101010101" pitchFamily="2" charset="-122"/>
                <a:cs typeface="+mn-cs"/>
              </a:rPr>
              <a:t>：</a:t>
            </a:r>
          </a:p>
          <a:p>
            <a:pPr marL="0" marR="0" lvl="0" indent="0" algn="l" defTabSz="914400" rtl="0" eaLnBrk="1" fontAlgn="base" latinLnBrk="0" hangingPunct="1">
              <a:lnSpc>
                <a:spcPct val="150000"/>
              </a:lnSpc>
              <a:spcBef>
                <a:spcPct val="0"/>
              </a:spcBef>
              <a:spcAft>
                <a:spcPct val="40000"/>
              </a:spcAft>
              <a:buClrTx/>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   （二）</a:t>
            </a:r>
            <a:r>
              <a:rPr kumimoji="0" lang="en-US" altLang="zh-CN"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1.</a:t>
            </a:r>
            <a:r>
              <a:rPr kumimoji="0" lang="zh-CN" altLang="en-US"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加强股息、红利所得征收管理。</a:t>
            </a:r>
            <a:r>
              <a:rPr kumimoji="0" lang="en-US" altLang="zh-CN"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加强企业转增注册资本和股本管理，</a:t>
            </a:r>
            <a:r>
              <a:rPr kumimoji="0" lang="zh-CN" altLang="en-US" sz="2400" b="1" i="0" u="none" strike="noStrike" kern="0" cap="none" spc="0" normalizeH="0" baseline="0" noProof="0" smtClean="0">
                <a:ln>
                  <a:noFill/>
                </a:ln>
                <a:solidFill>
                  <a:srgbClr val="FF0000"/>
                </a:solidFill>
                <a:effectLst/>
                <a:uLnTx/>
                <a:uFillTx/>
                <a:latin typeface="+mn-lt"/>
                <a:ea typeface="宋体" panose="02010600030101010101" pitchFamily="2" charset="-122"/>
                <a:cs typeface="+mn-cs"/>
              </a:rPr>
              <a:t>对以未分配利润、盈余公积和除股票溢价发行外的其他资本公积转增注册资本和股本的</a:t>
            </a:r>
            <a:r>
              <a:rPr kumimoji="0" lang="zh-CN" altLang="en-US"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，要按照“利息、股息、红利所得”项目，依据现行政策规定计征个人所得税。</a:t>
            </a:r>
            <a:br>
              <a:rPr kumimoji="0" lang="zh-CN" altLang="en-US" sz="2400" b="1"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br>
            <a:endPar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grpSp>
        <p:nvGrpSpPr>
          <p:cNvPr id="4098" name="Organization Chart 2"/>
          <p:cNvGrpSpPr>
            <a:grpSpLocks noRot="1" noChangeAspect="1"/>
          </p:cNvGrpSpPr>
          <p:nvPr/>
        </p:nvGrpSpPr>
        <p:grpSpPr>
          <a:xfrm>
            <a:off x="900113" y="1568450"/>
            <a:ext cx="6530975" cy="3294063"/>
            <a:chOff x="0" y="0"/>
            <a:chExt cx="3888" cy="720"/>
          </a:xfrm>
        </p:grpSpPr>
        <p:sp>
          <p:nvSpPr>
            <p:cNvPr id="4099" name="AutoShape 4"/>
            <p:cNvSpPr>
              <a:spLocks noRot="1" noChangeAspect="1"/>
            </p:cNvSpPr>
            <p:nvPr/>
          </p:nvSpPr>
          <p:spPr>
            <a:xfrm>
              <a:off x="0" y="0"/>
              <a:ext cx="3888" cy="720"/>
            </a:xfrm>
            <a:prstGeom prst="rect">
              <a:avLst/>
            </a:prstGeom>
            <a:noFill/>
            <a:ln w="9525">
              <a:noFill/>
            </a:ln>
          </p:spPr>
          <p:txBody>
            <a:bodyPr/>
            <a:lstStyle/>
            <a:p>
              <a:endParaRPr lang="zh-CN" altLang="en-US"/>
            </a:p>
          </p:txBody>
        </p:sp>
        <p:sp>
          <p:nvSpPr>
            <p:cNvPr id="4100" name="_s4100"/>
            <p:cNvSpPr/>
            <p:nvPr/>
          </p:nvSpPr>
          <p:spPr>
            <a:xfrm>
              <a:off x="1512" y="0"/>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b="1" dirty="0">
                  <a:latin typeface="Arial" panose="020B0604020202020204" pitchFamily="34" charset="0"/>
                  <a:ea typeface="宋体" panose="02010600030101010101" pitchFamily="2" charset="-122"/>
                </a:rPr>
                <a:t>目标公司</a:t>
              </a:r>
              <a:r>
                <a:rPr lang="en-US" altLang="zh-CN" sz="2400" b="1">
                  <a:latin typeface="Arial" panose="020B0604020202020204" pitchFamily="34" charset="0"/>
                  <a:ea typeface="宋体" panose="02010600030101010101" pitchFamily="2" charset="-122"/>
                </a:rPr>
                <a:t>5000</a:t>
              </a:r>
            </a:p>
          </p:txBody>
        </p:sp>
        <p:sp>
          <p:nvSpPr>
            <p:cNvPr id="4101" name="_s4101"/>
            <p:cNvSpPr/>
            <p:nvPr/>
          </p:nvSpPr>
          <p:spPr>
            <a:xfrm>
              <a:off x="0"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b="1" dirty="0">
                  <a:latin typeface="Arial" panose="020B0604020202020204" pitchFamily="34" charset="0"/>
                  <a:ea typeface="宋体" panose="02010600030101010101" pitchFamily="2" charset="-122"/>
                </a:rPr>
                <a:t>实收资本1</a:t>
              </a:r>
              <a:r>
                <a:rPr lang="en-US" altLang="zh-CN" sz="2400" b="1">
                  <a:latin typeface="Arial" panose="020B0604020202020204" pitchFamily="34" charset="0"/>
                  <a:ea typeface="宋体" panose="02010600030101010101" pitchFamily="2" charset="-122"/>
                </a:rPr>
                <a:t>000</a:t>
              </a:r>
            </a:p>
          </p:txBody>
        </p:sp>
        <p:cxnSp>
          <p:nvCxnSpPr>
            <p:cNvPr id="4102" name="_s4102"/>
            <p:cNvCxnSpPr>
              <a:stCxn id="4101" idx="0"/>
              <a:endCxn id="4100" idx="2"/>
            </p:cNvCxnSpPr>
            <p:nvPr/>
          </p:nvCxnSpPr>
          <p:spPr>
            <a:xfrm rot="16200000">
              <a:off x="1116" y="-396"/>
              <a:ext cx="144" cy="1512"/>
            </a:xfrm>
            <a:prstGeom prst="bentConnector3">
              <a:avLst>
                <a:gd name="adj1" fmla="val 40000"/>
              </a:avLst>
            </a:prstGeom>
            <a:ln w="28575" cap="flat" cmpd="sng">
              <a:solidFill>
                <a:schemeClr val="tx1"/>
              </a:solidFill>
              <a:prstDash val="solid"/>
              <a:miter/>
              <a:headEnd type="none" w="med" len="med"/>
              <a:tailEnd type="none" w="med" len="med"/>
            </a:ln>
          </p:spPr>
        </p:cxnSp>
        <p:sp>
          <p:nvSpPr>
            <p:cNvPr id="4103" name="_s4103"/>
            <p:cNvSpPr/>
            <p:nvPr/>
          </p:nvSpPr>
          <p:spPr>
            <a:xfrm>
              <a:off x="1008"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资本公积</a:t>
              </a:r>
              <a:r>
                <a:rPr lang="en-US" altLang="zh-CN" sz="2400">
                  <a:latin typeface="Arial" panose="020B0604020202020204" pitchFamily="34" charset="0"/>
                  <a:ea typeface="宋体" panose="02010600030101010101" pitchFamily="2" charset="-122"/>
                </a:rPr>
                <a:t>2500</a:t>
              </a:r>
            </a:p>
          </p:txBody>
        </p:sp>
        <p:cxnSp>
          <p:nvCxnSpPr>
            <p:cNvPr id="4104" name="_s4104"/>
            <p:cNvCxnSpPr>
              <a:stCxn id="4103" idx="0"/>
              <a:endCxn id="4100" idx="2"/>
            </p:cNvCxnSpPr>
            <p:nvPr/>
          </p:nvCxnSpPr>
          <p:spPr>
            <a:xfrm rot="16200000">
              <a:off x="1620" y="108"/>
              <a:ext cx="144" cy="504"/>
            </a:xfrm>
            <a:prstGeom prst="bentConnector3">
              <a:avLst>
                <a:gd name="adj1" fmla="val 40000"/>
              </a:avLst>
            </a:prstGeom>
            <a:ln w="28575" cap="flat" cmpd="sng">
              <a:solidFill>
                <a:schemeClr val="tx1"/>
              </a:solidFill>
              <a:prstDash val="solid"/>
              <a:miter/>
              <a:headEnd type="none" w="med" len="med"/>
              <a:tailEnd type="none" w="med" len="med"/>
            </a:ln>
          </p:spPr>
        </p:cxnSp>
        <p:sp>
          <p:nvSpPr>
            <p:cNvPr id="4105" name="_s4105"/>
            <p:cNvSpPr/>
            <p:nvPr/>
          </p:nvSpPr>
          <p:spPr>
            <a:xfrm>
              <a:off x="2016"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未分配利润</a:t>
              </a:r>
              <a:r>
                <a:rPr lang="en-US" altLang="zh-CN" sz="2400">
                  <a:latin typeface="Arial" panose="020B0604020202020204" pitchFamily="34" charset="0"/>
                  <a:ea typeface="宋体" panose="02010600030101010101" pitchFamily="2" charset="-122"/>
                </a:rPr>
                <a:t>1200</a:t>
              </a:r>
            </a:p>
          </p:txBody>
        </p:sp>
        <p:cxnSp>
          <p:nvCxnSpPr>
            <p:cNvPr id="4106" name="_s4106"/>
            <p:cNvCxnSpPr>
              <a:stCxn id="4105" idx="0"/>
              <a:endCxn id="4100" idx="2"/>
            </p:cNvCxnSpPr>
            <p:nvPr/>
          </p:nvCxnSpPr>
          <p:spPr>
            <a:xfrm rot="-16200000" flipH="1">
              <a:off x="2124" y="108"/>
              <a:ext cx="144" cy="504"/>
            </a:xfrm>
            <a:prstGeom prst="bentConnector3">
              <a:avLst>
                <a:gd name="adj1" fmla="val 40000"/>
              </a:avLst>
            </a:prstGeom>
            <a:ln w="28575" cap="flat" cmpd="sng">
              <a:solidFill>
                <a:schemeClr val="tx1"/>
              </a:solidFill>
              <a:prstDash val="solid"/>
              <a:miter/>
              <a:headEnd type="none" w="med" len="med"/>
              <a:tailEnd type="none" w="med" len="med"/>
            </a:ln>
          </p:spPr>
        </p:cxnSp>
        <p:sp>
          <p:nvSpPr>
            <p:cNvPr id="4107" name="_s4107"/>
            <p:cNvSpPr/>
            <p:nvPr/>
          </p:nvSpPr>
          <p:spPr>
            <a:xfrm>
              <a:off x="3024"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盈余公积</a:t>
              </a:r>
              <a:r>
                <a:rPr lang="en-US" altLang="zh-CN" sz="2400">
                  <a:latin typeface="Arial" panose="020B0604020202020204" pitchFamily="34" charset="0"/>
                  <a:ea typeface="宋体" panose="02010600030101010101" pitchFamily="2" charset="-122"/>
                </a:rPr>
                <a:t>300</a:t>
              </a:r>
            </a:p>
          </p:txBody>
        </p:sp>
        <p:cxnSp>
          <p:nvCxnSpPr>
            <p:cNvPr id="4108" name="_s4108"/>
            <p:cNvCxnSpPr>
              <a:stCxn id="4107" idx="0"/>
              <a:endCxn id="4100" idx="2"/>
            </p:cNvCxnSpPr>
            <p:nvPr/>
          </p:nvCxnSpPr>
          <p:spPr>
            <a:xfrm rot="-16200000" flipH="1">
              <a:off x="2628" y="-396"/>
              <a:ext cx="144" cy="1512"/>
            </a:xfrm>
            <a:prstGeom prst="bentConnector3">
              <a:avLst>
                <a:gd name="adj1" fmla="val 40000"/>
              </a:avLst>
            </a:prstGeom>
            <a:ln w="28575" cap="flat" cmpd="sng">
              <a:solidFill>
                <a:schemeClr val="tx1"/>
              </a:solidFill>
              <a:prstDash val="solid"/>
              <a:miter/>
              <a:headEnd type="none" w="med" len="med"/>
              <a:tailEnd type="none" w="med" len="med"/>
            </a:ln>
          </p:spPr>
        </p:cxnSp>
      </p:grpSp>
      <p:sp>
        <p:nvSpPr>
          <p:cNvPr id="4110" name="Text Box 14"/>
          <p:cNvSpPr txBox="1"/>
          <p:nvPr/>
        </p:nvSpPr>
        <p:spPr>
          <a:xfrm>
            <a:off x="684213" y="855663"/>
            <a:ext cx="3887787" cy="457200"/>
          </a:xfrm>
          <a:prstGeom prst="rect">
            <a:avLst/>
          </a:prstGeom>
          <a:noFill/>
          <a:ln w="9525">
            <a:noFill/>
          </a:ln>
        </p:spPr>
        <p:txBody>
          <a:bodyPr anchor="ctr">
            <a:spAutoFit/>
          </a:bodyPr>
          <a:lstStyle/>
          <a:p>
            <a:pPr lvl="0" eaLnBrk="1" hangingPunct="1"/>
            <a:r>
              <a:rPr lang="zh-CN" altLang="en-US" sz="2400" b="1" dirty="0">
                <a:latin typeface="Arial" panose="020B0604020202020204" pitchFamily="34" charset="0"/>
                <a:ea typeface="宋体" panose="02010600030101010101" pitchFamily="2" charset="-122"/>
              </a:rPr>
              <a:t>2008年4月经审计净资产：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85813" y="928688"/>
            <a:ext cx="6072188" cy="4071938"/>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en-US"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en-US"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5363" name="Rectangle 3"/>
          <p:cNvSpPr>
            <a:spLocks noGrp="1"/>
          </p:cNvSpPr>
          <p:nvPr>
            <p:ph type="subTitle"/>
          </p:nvPr>
        </p:nvSpPr>
        <p:spPr>
          <a:xfrm>
            <a:off x="979488" y="1771650"/>
            <a:ext cx="6562725" cy="3275013"/>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130000"/>
              </a:lnSpc>
            </a:pPr>
            <a:r>
              <a:rPr lang="zh-CN" altLang="en-US" sz="2800" b="1" dirty="0">
                <a:solidFill>
                  <a:srgbClr val="FF0000"/>
                </a:solidFill>
                <a:ea typeface="宋体" panose="02010600030101010101" pitchFamily="2" charset="-122"/>
              </a:rPr>
              <a:t>净资产折股的</a:t>
            </a:r>
            <a:r>
              <a:rPr lang="zh-CN" altLang="en-US" sz="2800" b="1" dirty="0">
                <a:solidFill>
                  <a:srgbClr val="FF0000"/>
                </a:solidFill>
                <a:latin typeface="黑体" panose="02010609060101010101" pitchFamily="49" charset="-122"/>
                <a:ea typeface="黑体" panose="02010609060101010101" pitchFamily="49" charset="-122"/>
              </a:rPr>
              <a:t>会计分录</a:t>
            </a:r>
            <a:r>
              <a:rPr lang="zh-CN" altLang="en-US" sz="2800" b="1" dirty="0">
                <a:latin typeface="黑体" panose="02010609060101010101" pitchFamily="49" charset="-122"/>
                <a:ea typeface="黑体" panose="02010609060101010101" pitchFamily="49" charset="-122"/>
              </a:rPr>
              <a:t>：</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借：资金公积          </a:t>
            </a:r>
            <a:r>
              <a:rPr lang="en-US" altLang="zh-CN" sz="2400" b="1" dirty="0">
                <a:solidFill>
                  <a:srgbClr val="FF5050"/>
                </a:solidFill>
                <a:latin typeface="黑体" panose="02010609060101010101" pitchFamily="49" charset="-122"/>
                <a:ea typeface="黑体" panose="02010609060101010101" pitchFamily="49" charset="-122"/>
              </a:rPr>
              <a:t>2500</a:t>
            </a:r>
            <a:r>
              <a:rPr lang="zh-CN" altLang="en-US" sz="2400" b="1" dirty="0">
                <a:solidFill>
                  <a:srgbClr val="FF5050"/>
                </a:solidFill>
                <a:latin typeface="黑体" panose="02010609060101010101" pitchFamily="49" charset="-122"/>
                <a:ea typeface="黑体" panose="02010609060101010101" pitchFamily="49" charset="-122"/>
              </a:rPr>
              <a:t>万</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    盈余公积           </a:t>
            </a:r>
            <a:r>
              <a:rPr lang="en-US" altLang="zh-CN" sz="2400" b="1" dirty="0">
                <a:latin typeface="黑体" panose="02010609060101010101" pitchFamily="49" charset="-122"/>
                <a:ea typeface="黑体" panose="02010609060101010101" pitchFamily="49" charset="-122"/>
              </a:rPr>
              <a:t>300</a:t>
            </a:r>
            <a:r>
              <a:rPr lang="zh-CN" altLang="en-US" sz="2400" b="1" dirty="0">
                <a:latin typeface="黑体" panose="02010609060101010101" pitchFamily="49" charset="-122"/>
                <a:ea typeface="黑体" panose="02010609060101010101" pitchFamily="49" charset="-122"/>
              </a:rPr>
              <a:t>万</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    未分配利润       </a:t>
            </a:r>
            <a:r>
              <a:rPr lang="en-US" altLang="zh-CN" sz="2400" b="1" dirty="0">
                <a:latin typeface="黑体" panose="02010609060101010101" pitchFamily="49" charset="-122"/>
                <a:ea typeface="黑体" panose="02010609060101010101" pitchFamily="49" charset="-122"/>
              </a:rPr>
              <a:t>1200 </a:t>
            </a:r>
            <a:r>
              <a:rPr lang="zh-CN" altLang="en-US" sz="2400" b="1" dirty="0">
                <a:latin typeface="黑体" panose="02010609060101010101" pitchFamily="49" charset="-122"/>
                <a:ea typeface="黑体" panose="02010609060101010101" pitchFamily="49" charset="-122"/>
              </a:rPr>
              <a:t>万</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    实收资本         1</a:t>
            </a:r>
            <a:r>
              <a:rPr lang="en-US" altLang="zh-CN" sz="2400" b="1" dirty="0">
                <a:latin typeface="黑体" panose="02010609060101010101" pitchFamily="49" charset="-122"/>
                <a:ea typeface="黑体" panose="02010609060101010101" pitchFamily="49" charset="-122"/>
              </a:rPr>
              <a:t>000 </a:t>
            </a:r>
            <a:r>
              <a:rPr lang="zh-CN" altLang="en-US" sz="2400" b="1" dirty="0">
                <a:latin typeface="黑体" panose="02010609060101010101" pitchFamily="49" charset="-122"/>
                <a:ea typeface="黑体" panose="02010609060101010101" pitchFamily="49" charset="-122"/>
              </a:rPr>
              <a:t>万     </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        贷：实收资本  </a:t>
            </a:r>
            <a:r>
              <a:rPr lang="en-US" altLang="zh-CN" sz="2400" b="1" dirty="0">
                <a:latin typeface="黑体" panose="02010609060101010101" pitchFamily="49" charset="-122"/>
                <a:ea typeface="黑体" panose="02010609060101010101" pitchFamily="49" charset="-122"/>
              </a:rPr>
              <a:t>4250</a:t>
            </a:r>
            <a:r>
              <a:rPr lang="zh-CN" altLang="en-US" sz="2400" b="1" dirty="0">
                <a:latin typeface="黑体" panose="02010609060101010101" pitchFamily="49" charset="-122"/>
                <a:ea typeface="黑体" panose="02010609060101010101" pitchFamily="49" charset="-122"/>
              </a:rPr>
              <a:t>万</a:t>
            </a:r>
          </a:p>
          <a:p>
            <a:pPr lvl="0" algn="l" eaLnBrk="1" hangingPunct="1">
              <a:lnSpc>
                <a:spcPct val="130000"/>
              </a:lnSpc>
            </a:pPr>
            <a:r>
              <a:rPr lang="zh-CN" altLang="en-US" sz="2400" b="1" dirty="0">
                <a:latin typeface="黑体" panose="02010609060101010101" pitchFamily="49" charset="-122"/>
                <a:ea typeface="黑体" panose="02010609060101010101" pitchFamily="49" charset="-122"/>
              </a:rPr>
              <a:t>            资本公积   </a:t>
            </a:r>
            <a:r>
              <a:rPr lang="en-US" altLang="zh-CN" sz="2400" b="1" dirty="0">
                <a:latin typeface="黑体" panose="02010609060101010101" pitchFamily="49" charset="-122"/>
                <a:ea typeface="黑体" panose="02010609060101010101" pitchFamily="49" charset="-122"/>
              </a:rPr>
              <a:t>725</a:t>
            </a:r>
            <a:r>
              <a:rPr lang="zh-CN" altLang="en-US" sz="2400" b="1" dirty="0">
                <a:latin typeface="黑体" panose="02010609060101010101" pitchFamily="49" charset="-122"/>
                <a:ea typeface="黑体" panose="02010609060101010101" pitchFamily="49" charset="-122"/>
              </a:rPr>
              <a:t>万</a:t>
            </a:r>
            <a:r>
              <a:rPr lang="zh-CN" altLang="en-US" b="1" dirty="0">
                <a:latin typeface="黑体" panose="02010609060101010101" pitchFamily="49" charset="-122"/>
                <a:ea typeface="黑体" panose="02010609060101010101" pitchFamily="49"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ppt_x</p:attrName>
                                        </p:attrNameLst>
                                      </p:cBhvr>
                                      <p:tavLst>
                                        <p:tav tm="0">
                                          <p:val>
                                            <p:strVal val="#ppt_x-.2"/>
                                          </p:val>
                                        </p:tav>
                                        <p:tav tm="100000">
                                          <p:val>
                                            <p:strVal val="#ppt_x"/>
                                          </p:val>
                                        </p:tav>
                                      </p:tavLst>
                                    </p:anim>
                                    <p:anim calcmode="lin" valueType="num">
                                      <p:cBhvr>
                                        <p:cTn id="8" dur="1000" fill="hold"/>
                                        <p:tgtEl>
                                          <p:spTgt spid="153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2"/>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15363">
                                            <p:txEl>
                                              <p:pRg st="0" end="0"/>
                                            </p:txEl>
                                          </p:spTgt>
                                        </p:tgtEl>
                                        <p:attrNameLst>
                                          <p:attrName>style.visibility</p:attrName>
                                        </p:attrNameLst>
                                      </p:cBhvr>
                                      <p:to>
                                        <p:strVal val="visible"/>
                                      </p:to>
                                    </p:set>
                                    <p:animEffect transition="in" filter="fade">
                                      <p:cBhvr>
                                        <p:cTn id="14" dur="500"/>
                                        <p:tgtEl>
                                          <p:spTgt spid="15363">
                                            <p:txEl>
                                              <p:pRg st="0" end="0"/>
                                            </p:txEl>
                                          </p:spTgt>
                                        </p:tgtEl>
                                      </p:cBhvr>
                                    </p:animEffect>
                                    <p:anim calcmode="lin" valueType="num">
                                      <p:cBhvr>
                                        <p:cTn id="15"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536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15363">
                                            <p:txEl>
                                              <p:pRg st="1" end="1"/>
                                            </p:txEl>
                                          </p:spTgt>
                                        </p:tgtEl>
                                        <p:attrNameLst>
                                          <p:attrName>style.visibility</p:attrName>
                                        </p:attrNameLst>
                                      </p:cBhvr>
                                      <p:to>
                                        <p:strVal val="visible"/>
                                      </p:to>
                                    </p:set>
                                    <p:animEffect transition="in" filter="fade">
                                      <p:cBhvr>
                                        <p:cTn id="21" dur="500"/>
                                        <p:tgtEl>
                                          <p:spTgt spid="15363">
                                            <p:txEl>
                                              <p:pRg st="1" end="1"/>
                                            </p:txEl>
                                          </p:spTgt>
                                        </p:tgtEl>
                                      </p:cBhvr>
                                    </p:animEffect>
                                    <p:anim calcmode="lin" valueType="num">
                                      <p:cBhvr>
                                        <p:cTn id="22"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536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fill="hold" grpId="0" nodeType="clickEffect">
                                  <p:stCondLst>
                                    <p:cond delay="0"/>
                                  </p:stCondLst>
                                  <p:childTnLst>
                                    <p:set>
                                      <p:cBhvr>
                                        <p:cTn id="27" dur="indefinite" fill="hold">
                                          <p:stCondLst>
                                            <p:cond delay="0"/>
                                          </p:stCondLst>
                                        </p:cTn>
                                        <p:tgtEl>
                                          <p:spTgt spid="15363">
                                            <p:txEl>
                                              <p:pRg st="2" end="2"/>
                                            </p:txEl>
                                          </p:spTgt>
                                        </p:tgtEl>
                                        <p:attrNameLst>
                                          <p:attrName>style.visibility</p:attrName>
                                        </p:attrNameLst>
                                      </p:cBhvr>
                                      <p:to>
                                        <p:strVal val="visible"/>
                                      </p:to>
                                    </p:set>
                                    <p:animEffect transition="in" filter="fade">
                                      <p:cBhvr>
                                        <p:cTn id="28" dur="500"/>
                                        <p:tgtEl>
                                          <p:spTgt spid="15363">
                                            <p:txEl>
                                              <p:pRg st="2" end="2"/>
                                            </p:txEl>
                                          </p:spTgt>
                                        </p:tgtEl>
                                      </p:cBhvr>
                                    </p:animEffect>
                                    <p:anim calcmode="lin" valueType="num">
                                      <p:cBhvr>
                                        <p:cTn id="2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536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indefinite" fill="hold">
                                          <p:stCondLst>
                                            <p:cond delay="0"/>
                                          </p:stCondLst>
                                        </p:cTn>
                                        <p:tgtEl>
                                          <p:spTgt spid="15363">
                                            <p:txEl>
                                              <p:pRg st="3" end="3"/>
                                            </p:txEl>
                                          </p:spTgt>
                                        </p:tgtEl>
                                        <p:attrNameLst>
                                          <p:attrName>style.visibility</p:attrName>
                                        </p:attrNameLst>
                                      </p:cBhvr>
                                      <p:to>
                                        <p:strVal val="visible"/>
                                      </p:to>
                                    </p:set>
                                    <p:animEffect transition="in" filter="fade">
                                      <p:cBhvr>
                                        <p:cTn id="35" dur="500"/>
                                        <p:tgtEl>
                                          <p:spTgt spid="15363">
                                            <p:txEl>
                                              <p:pRg st="3" end="3"/>
                                            </p:txEl>
                                          </p:spTgt>
                                        </p:tgtEl>
                                      </p:cBhvr>
                                    </p:animEffect>
                                    <p:anim calcmode="lin" valueType="num">
                                      <p:cBhvr>
                                        <p:cTn id="36"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536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0" presetClass="entr" presetSubtype="0" fill="hold" grpId="0" nodeType="clickEffect">
                                  <p:stCondLst>
                                    <p:cond delay="0"/>
                                  </p:stCondLst>
                                  <p:childTnLst>
                                    <p:set>
                                      <p:cBhvr>
                                        <p:cTn id="41" dur="indefinite" fill="hold">
                                          <p:stCondLst>
                                            <p:cond delay="0"/>
                                          </p:stCondLst>
                                        </p:cTn>
                                        <p:tgtEl>
                                          <p:spTgt spid="15363">
                                            <p:txEl>
                                              <p:pRg st="4" end="4"/>
                                            </p:txEl>
                                          </p:spTgt>
                                        </p:tgtEl>
                                        <p:attrNameLst>
                                          <p:attrName>style.visibility</p:attrName>
                                        </p:attrNameLst>
                                      </p:cBhvr>
                                      <p:to>
                                        <p:strVal val="visible"/>
                                      </p:to>
                                    </p:set>
                                    <p:animEffect transition="in" filter="fade">
                                      <p:cBhvr>
                                        <p:cTn id="42" dur="500"/>
                                        <p:tgtEl>
                                          <p:spTgt spid="15363">
                                            <p:txEl>
                                              <p:pRg st="4" end="4"/>
                                            </p:txEl>
                                          </p:spTgt>
                                        </p:tgtEl>
                                      </p:cBhvr>
                                    </p:animEffect>
                                    <p:anim calcmode="lin" valueType="num">
                                      <p:cBhvr>
                                        <p:cTn id="43"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536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entr" presetSubtype="0" fill="hold" grpId="0" nodeType="clickEffect">
                                  <p:stCondLst>
                                    <p:cond delay="0"/>
                                  </p:stCondLst>
                                  <p:childTnLst>
                                    <p:set>
                                      <p:cBhvr>
                                        <p:cTn id="48" dur="indefinite" fill="hold">
                                          <p:stCondLst>
                                            <p:cond delay="0"/>
                                          </p:stCondLst>
                                        </p:cTn>
                                        <p:tgtEl>
                                          <p:spTgt spid="15363">
                                            <p:txEl>
                                              <p:pRg st="5" end="5"/>
                                            </p:txEl>
                                          </p:spTgt>
                                        </p:tgtEl>
                                        <p:attrNameLst>
                                          <p:attrName>style.visibility</p:attrName>
                                        </p:attrNameLst>
                                      </p:cBhvr>
                                      <p:to>
                                        <p:strVal val="visible"/>
                                      </p:to>
                                    </p:set>
                                    <p:animEffect transition="in" filter="fade">
                                      <p:cBhvr>
                                        <p:cTn id="49" dur="500"/>
                                        <p:tgtEl>
                                          <p:spTgt spid="15363">
                                            <p:txEl>
                                              <p:pRg st="5" end="5"/>
                                            </p:txEl>
                                          </p:spTgt>
                                        </p:tgtEl>
                                      </p:cBhvr>
                                    </p:animEffect>
                                    <p:anim calcmode="lin" valueType="num">
                                      <p:cBhvr>
                                        <p:cTn id="50"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15363">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0" presetClass="entr" presetSubtype="0" fill="hold" grpId="0" nodeType="clickEffect">
                                  <p:stCondLst>
                                    <p:cond delay="0"/>
                                  </p:stCondLst>
                                  <p:childTnLst>
                                    <p:set>
                                      <p:cBhvr>
                                        <p:cTn id="55" dur="indefinite" fill="hold">
                                          <p:stCondLst>
                                            <p:cond delay="0"/>
                                          </p:stCondLst>
                                        </p:cTn>
                                        <p:tgtEl>
                                          <p:spTgt spid="15363">
                                            <p:txEl>
                                              <p:pRg st="6" end="6"/>
                                            </p:txEl>
                                          </p:spTgt>
                                        </p:tgtEl>
                                        <p:attrNameLst>
                                          <p:attrName>style.visibility</p:attrName>
                                        </p:attrNameLst>
                                      </p:cBhvr>
                                      <p:to>
                                        <p:strVal val="visible"/>
                                      </p:to>
                                    </p:set>
                                    <p:animEffect transition="in" filter="fade">
                                      <p:cBhvr>
                                        <p:cTn id="56" dur="500"/>
                                        <p:tgtEl>
                                          <p:spTgt spid="15363">
                                            <p:txEl>
                                              <p:pRg st="6" end="6"/>
                                            </p:txEl>
                                          </p:spTgt>
                                        </p:tgtEl>
                                      </p:cBhvr>
                                    </p:animEffect>
                                    <p:anim calcmode="lin" valueType="num">
                                      <p:cBhvr>
                                        <p:cTn id="57"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15363">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23555" name="Rectangle 3"/>
          <p:cNvSpPr>
            <a:spLocks noGrp="1"/>
          </p:cNvSpPr>
          <p:nvPr>
            <p:ph type="subTitle"/>
          </p:nvPr>
        </p:nvSpPr>
        <p:spPr>
          <a:xfrm>
            <a:off x="1155700" y="4437063"/>
            <a:ext cx="6442075" cy="1441450"/>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90000"/>
              </a:lnSpc>
            </a:pPr>
            <a:r>
              <a:rPr lang="zh-CN" altLang="en-US" sz="2400" b="1" dirty="0">
                <a:latin typeface="黑体" panose="02010609060101010101" pitchFamily="49" charset="-122"/>
                <a:ea typeface="黑体" panose="02010609060101010101" pitchFamily="49" charset="-122"/>
              </a:rPr>
              <a:t>新股本</a:t>
            </a:r>
            <a:r>
              <a:rPr lang="en-US" altLang="zh-CN" sz="2400" b="1" dirty="0">
                <a:latin typeface="黑体" panose="02010609060101010101" pitchFamily="49" charset="-122"/>
                <a:ea typeface="黑体" panose="02010609060101010101" pitchFamily="49" charset="-122"/>
              </a:rPr>
              <a:t>4250</a:t>
            </a:r>
            <a:r>
              <a:rPr lang="zh-CN" altLang="en-US" sz="2400" b="1" dirty="0">
                <a:latin typeface="黑体" panose="02010609060101010101" pitchFamily="49" charset="-122"/>
                <a:ea typeface="黑体" panose="02010609060101010101" pitchFamily="49" charset="-122"/>
              </a:rPr>
              <a:t>万</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 原有</a:t>
            </a:r>
            <a:r>
              <a:rPr lang="en-US" altLang="zh-CN" sz="2400" b="1" dirty="0">
                <a:latin typeface="黑体" panose="02010609060101010101" pitchFamily="49" charset="-122"/>
                <a:ea typeface="黑体" panose="02010609060101010101" pitchFamily="49" charset="-122"/>
              </a:rPr>
              <a:t>1000</a:t>
            </a:r>
            <a:r>
              <a:rPr lang="zh-CN" altLang="en-US" sz="2400" b="1" dirty="0">
                <a:latin typeface="黑体" panose="02010609060101010101" pitchFamily="49" charset="-122"/>
                <a:ea typeface="黑体" panose="02010609060101010101" pitchFamily="49" charset="-122"/>
              </a:rPr>
              <a:t>万</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增加</a:t>
            </a:r>
            <a:r>
              <a:rPr lang="en-US" altLang="zh-CN" sz="2400" b="1" dirty="0">
                <a:latin typeface="黑体" panose="02010609060101010101" pitchFamily="49" charset="-122"/>
                <a:ea typeface="黑体" panose="02010609060101010101" pitchFamily="49" charset="-122"/>
              </a:rPr>
              <a:t>3250</a:t>
            </a:r>
          </a:p>
          <a:p>
            <a:pPr lvl="0" algn="l" eaLnBrk="1" hangingPunct="1">
              <a:lnSpc>
                <a:spcPct val="90000"/>
              </a:lnSpc>
            </a:pPr>
            <a:r>
              <a:rPr lang="zh-CN" altLang="en-US" sz="2400" b="1" dirty="0">
                <a:latin typeface="黑体" panose="02010609060101010101" pitchFamily="49" charset="-122"/>
                <a:ea typeface="黑体" panose="02010609060101010101" pitchFamily="49" charset="-122"/>
              </a:rPr>
              <a:t>资本公积</a:t>
            </a:r>
            <a:r>
              <a:rPr lang="en-US" altLang="zh-CN" sz="2400" b="1" dirty="0">
                <a:latin typeface="黑体" panose="02010609060101010101" pitchFamily="49" charset="-122"/>
                <a:ea typeface="黑体" panose="02010609060101010101" pitchFamily="49" charset="-122"/>
              </a:rPr>
              <a:t>:725</a:t>
            </a:r>
            <a:r>
              <a:rPr lang="zh-CN" altLang="en-US" sz="2400" b="1" dirty="0">
                <a:latin typeface="黑体" panose="02010609060101010101" pitchFamily="49" charset="-122"/>
                <a:ea typeface="黑体" panose="02010609060101010101" pitchFamily="49" charset="-122"/>
              </a:rPr>
              <a:t>万</a:t>
            </a:r>
          </a:p>
        </p:txBody>
      </p:sp>
      <p:sp>
        <p:nvSpPr>
          <p:cNvPr id="45060" name="Rectangle 4"/>
          <p:cNvSpPr/>
          <p:nvPr/>
        </p:nvSpPr>
        <p:spPr>
          <a:xfrm>
            <a:off x="1403350" y="1184275"/>
            <a:ext cx="2306638" cy="8651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400" dirty="0">
                <a:latin typeface="Arial" panose="020B0604020202020204" pitchFamily="34" charset="0"/>
                <a:ea typeface="宋体" panose="02010600030101010101" pitchFamily="2" charset="-122"/>
              </a:rPr>
              <a:t>资本公积</a:t>
            </a:r>
            <a:r>
              <a:rPr lang="en-US" altLang="zh-CN" sz="2400" dirty="0">
                <a:latin typeface="Arial" panose="020B0604020202020204" pitchFamily="34" charset="0"/>
                <a:ea typeface="宋体" panose="02010600030101010101" pitchFamily="2" charset="-122"/>
              </a:rPr>
              <a:t>2500</a:t>
            </a:r>
            <a:endParaRPr lang="zh-CN" altLang="en-US" sz="2400" dirty="0">
              <a:latin typeface="Arial" panose="020B0604020202020204" pitchFamily="34" charset="0"/>
              <a:ea typeface="宋体" panose="02010600030101010101" pitchFamily="2" charset="-122"/>
            </a:endParaRPr>
          </a:p>
        </p:txBody>
      </p:sp>
      <p:sp>
        <p:nvSpPr>
          <p:cNvPr id="45061" name="Rectangle 5"/>
          <p:cNvSpPr/>
          <p:nvPr/>
        </p:nvSpPr>
        <p:spPr>
          <a:xfrm>
            <a:off x="1404938" y="3429000"/>
            <a:ext cx="2305050" cy="7921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400" dirty="0">
                <a:latin typeface="Arial" panose="020B0604020202020204" pitchFamily="34" charset="0"/>
                <a:ea typeface="宋体" panose="02010600030101010101" pitchFamily="2" charset="-122"/>
              </a:rPr>
              <a:t>盈余公积</a:t>
            </a:r>
            <a:r>
              <a:rPr lang="en-US" altLang="zh-CN" sz="2400" dirty="0">
                <a:latin typeface="Arial" panose="020B0604020202020204" pitchFamily="34" charset="0"/>
                <a:ea typeface="宋体" panose="02010600030101010101" pitchFamily="2" charset="-122"/>
              </a:rPr>
              <a:t>300</a:t>
            </a:r>
          </a:p>
        </p:txBody>
      </p:sp>
      <p:sp>
        <p:nvSpPr>
          <p:cNvPr id="45062" name="Rectangle 6"/>
          <p:cNvSpPr/>
          <p:nvPr/>
        </p:nvSpPr>
        <p:spPr>
          <a:xfrm>
            <a:off x="1404938" y="2300288"/>
            <a:ext cx="230505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400" dirty="0">
                <a:latin typeface="Arial" panose="020B0604020202020204" pitchFamily="34" charset="0"/>
                <a:ea typeface="宋体" panose="02010600030101010101" pitchFamily="2" charset="-122"/>
              </a:rPr>
              <a:t>未分配利润</a:t>
            </a:r>
            <a:r>
              <a:rPr lang="en-US" altLang="zh-CN" sz="2400" dirty="0">
                <a:latin typeface="Arial" panose="020B0604020202020204" pitchFamily="34" charset="0"/>
                <a:ea typeface="宋体" panose="02010600030101010101" pitchFamily="2" charset="-122"/>
              </a:rPr>
              <a:t>1200</a:t>
            </a:r>
          </a:p>
        </p:txBody>
      </p:sp>
      <p:sp>
        <p:nvSpPr>
          <p:cNvPr id="45063" name="Rectangle 7"/>
          <p:cNvSpPr/>
          <p:nvPr/>
        </p:nvSpPr>
        <p:spPr>
          <a:xfrm>
            <a:off x="4500563" y="2301875"/>
            <a:ext cx="2592387"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400" dirty="0">
                <a:latin typeface="Arial" panose="020B0604020202020204" pitchFamily="34" charset="0"/>
                <a:ea typeface="宋体" panose="02010600030101010101" pitchFamily="2" charset="-122"/>
              </a:rPr>
              <a:t>合计</a:t>
            </a:r>
            <a:r>
              <a:rPr lang="en-US" altLang="zh-CN" sz="2400" dirty="0">
                <a:latin typeface="Arial" panose="020B0604020202020204" pitchFamily="34" charset="0"/>
                <a:ea typeface="宋体" panose="02010600030101010101" pitchFamily="2" charset="-122"/>
              </a:rPr>
              <a:t>4000</a:t>
            </a:r>
            <a:r>
              <a:rPr lang="zh-CN" altLang="en-US" sz="2400" dirty="0">
                <a:latin typeface="Arial" panose="020B0604020202020204" pitchFamily="34" charset="0"/>
                <a:ea typeface="宋体" panose="02010600030101010101" pitchFamily="2" charset="-122"/>
              </a:rPr>
              <a:t>万</a:t>
            </a:r>
          </a:p>
        </p:txBody>
      </p:sp>
      <p:sp>
        <p:nvSpPr>
          <p:cNvPr id="45064" name="AutoShape 8"/>
          <p:cNvSpPr/>
          <p:nvPr/>
        </p:nvSpPr>
        <p:spPr>
          <a:xfrm>
            <a:off x="3709988" y="1571625"/>
            <a:ext cx="576262" cy="2376488"/>
          </a:xfrm>
          <a:prstGeom prst="rightBrace">
            <a:avLst>
              <a:gd name="adj1" fmla="val 34366"/>
              <a:gd name="adj2" fmla="val 50000"/>
            </a:avLst>
          </a:prstGeom>
          <a:noFill/>
          <a:ln w="9525" cap="flat" cmpd="sng">
            <a:solidFill>
              <a:schemeClr val="tx1"/>
            </a:solidFill>
            <a:prstDash val="solid"/>
            <a:headEnd type="none" w="med" len="med"/>
            <a:tailEnd type="none" w="med" len="med"/>
          </a:ln>
        </p:spPr>
        <p:txBody>
          <a:bodyPr anchor="ctr"/>
          <a:lstStyle/>
          <a:p>
            <a:pPr lvl="0" eaLnBrk="1" hangingPunct="1"/>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23554"/>
                                        </p:tgtEl>
                                        <p:attrNameLst>
                                          <p:attrName>style.visibility</p:attrName>
                                        </p:attrNameLst>
                                      </p:cBhvr>
                                      <p:to>
                                        <p:strVal val="visible"/>
                                      </p:to>
                                    </p:set>
                                    <p:anim calcmode="lin" valueType="num">
                                      <p:cBhvr>
                                        <p:cTn id="7" dur="1000" fill="hold"/>
                                        <p:tgtEl>
                                          <p:spTgt spid="23554"/>
                                        </p:tgtEl>
                                        <p:attrNameLst>
                                          <p:attrName>ppt_x</p:attrName>
                                        </p:attrNameLst>
                                      </p:cBhvr>
                                      <p:tavLst>
                                        <p:tav tm="0">
                                          <p:val>
                                            <p:strVal val="#ppt_x-.2"/>
                                          </p:val>
                                        </p:tav>
                                        <p:tav tm="100000">
                                          <p:val>
                                            <p:strVal val="#ppt_x"/>
                                          </p:val>
                                        </p:tav>
                                      </p:tavLst>
                                    </p:anim>
                                    <p:anim calcmode="lin" valueType="num">
                                      <p:cBhvr>
                                        <p:cTn id="8" dur="1000" fill="hold"/>
                                        <p:tgtEl>
                                          <p:spTgt spid="235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554"/>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23555">
                                            <p:txEl>
                                              <p:pRg st="0" end="0"/>
                                            </p:txEl>
                                          </p:spTgt>
                                        </p:tgtEl>
                                        <p:attrNameLst>
                                          <p:attrName>style.visibility</p:attrName>
                                        </p:attrNameLst>
                                      </p:cBhvr>
                                      <p:to>
                                        <p:strVal val="visible"/>
                                      </p:to>
                                    </p:set>
                                    <p:animEffect transition="in" filter="fade">
                                      <p:cBhvr>
                                        <p:cTn id="14" dur="500"/>
                                        <p:tgtEl>
                                          <p:spTgt spid="23555">
                                            <p:txEl>
                                              <p:pRg st="0" end="0"/>
                                            </p:txEl>
                                          </p:spTgt>
                                        </p:tgtEl>
                                      </p:cBhvr>
                                    </p:animEffect>
                                    <p:anim calcmode="lin" valueType="num">
                                      <p:cBhvr>
                                        <p:cTn id="15"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355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indefinite" fill="hold">
                                          <p:stCondLst>
                                            <p:cond delay="0"/>
                                          </p:stCondLst>
                                        </p:cTn>
                                        <p:tgtEl>
                                          <p:spTgt spid="23555">
                                            <p:txEl>
                                              <p:pRg st="1" end="1"/>
                                            </p:txEl>
                                          </p:spTgt>
                                        </p:tgtEl>
                                        <p:attrNameLst>
                                          <p:attrName>style.visibility</p:attrName>
                                        </p:attrNameLst>
                                      </p:cBhvr>
                                      <p:to>
                                        <p:strVal val="visible"/>
                                      </p:to>
                                    </p:set>
                                    <p:animEffect transition="in" filter="fade">
                                      <p:cBhvr>
                                        <p:cTn id="21" dur="500"/>
                                        <p:tgtEl>
                                          <p:spTgt spid="23555">
                                            <p:txEl>
                                              <p:pRg st="1" end="1"/>
                                            </p:txEl>
                                          </p:spTgt>
                                        </p:tgtEl>
                                      </p:cBhvr>
                                    </p:animEffect>
                                    <p:anim calcmode="lin" valueType="num">
                                      <p:cBhvr>
                                        <p:cTn id="22"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3555">
                                            <p:txEl>
                                              <p:pRg st="1" end="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p:bldP spid="235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sym typeface="+mn-ea"/>
              </a:rPr>
              <a:t>资本运作税务风险控制</a:t>
            </a:r>
            <a:endParaRPr lang="zh-CN" altLang="en-US" sz="4000"/>
          </a:p>
        </p:txBody>
      </p:sp>
      <p:sp>
        <p:nvSpPr>
          <p:cNvPr id="3" name="内容占位符 2"/>
          <p:cNvSpPr>
            <a:spLocks noGrp="1"/>
          </p:cNvSpPr>
          <p:nvPr>
            <p:ph idx="1"/>
          </p:nvPr>
        </p:nvSpPr>
        <p:spPr/>
        <p:txBody>
          <a:bodyPr>
            <a:normAutofit/>
          </a:bodyPr>
          <a:lstStyle/>
          <a:p>
            <a:pPr marL="635" indent="0">
              <a:buNone/>
            </a:pPr>
            <a:r>
              <a:rPr lang="zh-CN" altLang="en-US" dirty="0">
                <a:solidFill>
                  <a:schemeClr val="hlink"/>
                </a:solidFill>
                <a:latin typeface="黑体" panose="02010609060101010101" pitchFamily="49" charset="-122"/>
                <a:ea typeface="黑体" panose="02010609060101010101" pitchFamily="49" charset="-122"/>
                <a:cs typeface="+mj-cs"/>
                <a:sym typeface="+mn-ea"/>
              </a:rPr>
              <a:t>一、公司</a:t>
            </a:r>
            <a:r>
              <a:rPr lang="zh-CN" altLang="en-US" dirty="0">
                <a:latin typeface="黑体" panose="02010609060101010101" pitchFamily="49" charset="-122"/>
                <a:ea typeface="黑体" panose="02010609060101010101" pitchFamily="49" charset="-122"/>
                <a:cs typeface="+mj-cs"/>
                <a:sym typeface="+mn-ea"/>
              </a:rPr>
              <a:t>股权架构调整进行股权转让的税务风险控制</a:t>
            </a:r>
          </a:p>
          <a:p>
            <a:pPr marL="635" indent="0">
              <a:buNone/>
            </a:pPr>
            <a:r>
              <a:rPr lang="en-US" altLang="zh-CN" dirty="0">
                <a:latin typeface="黑体" panose="02010609060101010101" pitchFamily="49" charset="-122"/>
                <a:ea typeface="黑体" panose="02010609060101010101" pitchFamily="49" charset="-122"/>
                <a:cs typeface="+mj-cs"/>
                <a:sym typeface="+mn-ea"/>
              </a:rPr>
              <a:t>1</a:t>
            </a:r>
            <a:r>
              <a:rPr lang="zh-CN" altLang="en-US" dirty="0">
                <a:latin typeface="黑体" panose="02010609060101010101" pitchFamily="49" charset="-122"/>
                <a:ea typeface="黑体" panose="02010609060101010101" pitchFamily="49" charset="-122"/>
                <a:cs typeface="+mj-cs"/>
                <a:sym typeface="+mn-ea"/>
              </a:rPr>
              <a:t>、</a:t>
            </a:r>
            <a:r>
              <a:rPr lang="zh-CN" altLang="en-US" dirty="0">
                <a:solidFill>
                  <a:srgbClr val="FF5050"/>
                </a:solidFill>
                <a:latin typeface="黑体" panose="02010609060101010101" pitchFamily="49" charset="-122"/>
                <a:ea typeface="黑体" panose="02010609060101010101" pitchFamily="49" charset="-122"/>
                <a:sym typeface="+mn-ea"/>
              </a:rPr>
              <a:t>直接架构</a:t>
            </a:r>
            <a:r>
              <a:rPr lang="zh-CN" altLang="en-US" dirty="0">
                <a:solidFill>
                  <a:schemeClr val="hlink"/>
                </a:solidFill>
                <a:latin typeface="黑体" panose="02010609060101010101" pitchFamily="49" charset="-122"/>
                <a:ea typeface="黑体" panose="02010609060101010101" pitchFamily="49" charset="-122"/>
                <a:sym typeface="+mn-ea"/>
              </a:rPr>
              <a:t>与</a:t>
            </a:r>
            <a:r>
              <a:rPr lang="zh-CN" altLang="en-US" dirty="0">
                <a:solidFill>
                  <a:srgbClr val="FF5050"/>
                </a:solidFill>
                <a:latin typeface="黑体" panose="02010609060101010101" pitchFamily="49" charset="-122"/>
                <a:ea typeface="黑体" panose="02010609060101010101" pitchFamily="49" charset="-122"/>
                <a:sym typeface="+mn-ea"/>
              </a:rPr>
              <a:t>间接架构调整</a:t>
            </a:r>
            <a:r>
              <a:rPr lang="zh-CN" altLang="en-US" dirty="0">
                <a:latin typeface="黑体" panose="02010609060101010101" pitchFamily="49" charset="-122"/>
                <a:ea typeface="黑体" panose="02010609060101010101" pitchFamily="49" charset="-122"/>
                <a:cs typeface="+mj-cs"/>
                <a:sym typeface="+mn-ea"/>
              </a:rPr>
              <a:t>的税务风险控制</a:t>
            </a:r>
          </a:p>
          <a:p>
            <a:pPr marL="635" indent="0">
              <a:buNone/>
            </a:pPr>
            <a:r>
              <a:rPr lang="en-US" altLang="zh-CN" dirty="0">
                <a:latin typeface="黑体" panose="02010609060101010101" pitchFamily="49" charset="-122"/>
                <a:ea typeface="黑体" panose="02010609060101010101" pitchFamily="49" charset="-122"/>
                <a:cs typeface="+mj-cs"/>
                <a:sym typeface="+mn-ea"/>
              </a:rPr>
              <a:t>2</a:t>
            </a:r>
            <a:r>
              <a:rPr lang="zh-CN" altLang="en-US" dirty="0">
                <a:latin typeface="黑体" panose="02010609060101010101" pitchFamily="49" charset="-122"/>
                <a:ea typeface="黑体" panose="02010609060101010101" pitchFamily="49" charset="-122"/>
                <a:cs typeface="+mj-cs"/>
                <a:sym typeface="+mn-ea"/>
              </a:rPr>
              <a:t>、合伙企业持股平台的税务风险控制</a:t>
            </a:r>
          </a:p>
          <a:p>
            <a:pPr marL="635" indent="0">
              <a:buNone/>
            </a:pPr>
            <a:r>
              <a:rPr lang="en-US" altLang="zh-CN" dirty="0">
                <a:latin typeface="黑体" panose="02010609060101010101" pitchFamily="49" charset="-122"/>
                <a:ea typeface="黑体" panose="02010609060101010101" pitchFamily="49" charset="-122"/>
                <a:cs typeface="+mj-cs"/>
                <a:sym typeface="+mn-ea"/>
              </a:rPr>
              <a:t>3</a:t>
            </a:r>
            <a:r>
              <a:rPr lang="zh-CN" altLang="en-US" dirty="0">
                <a:latin typeface="黑体" panose="02010609060101010101" pitchFamily="49" charset="-122"/>
                <a:ea typeface="黑体" panose="02010609060101010101" pitchFamily="49" charset="-122"/>
                <a:cs typeface="+mj-cs"/>
                <a:sym typeface="+mn-ea"/>
              </a:rPr>
              <a:t>、</a:t>
            </a:r>
            <a:r>
              <a:rPr lang="en-US" altLang="zh-CN" dirty="0">
                <a:latin typeface="黑体" panose="02010609060101010101" pitchFamily="49" charset="-122"/>
                <a:ea typeface="黑体" panose="02010609060101010101" pitchFamily="49" charset="-122"/>
                <a:cs typeface="+mj-cs"/>
                <a:sym typeface="+mn-ea"/>
              </a:rPr>
              <a:t>3</a:t>
            </a:r>
            <a:r>
              <a:rPr lang="zh-CN" altLang="en-US" dirty="0">
                <a:latin typeface="黑体" panose="02010609060101010101" pitchFamily="49" charset="-122"/>
                <a:ea typeface="黑体" panose="02010609060101010101" pitchFamily="49" charset="-122"/>
                <a:cs typeface="+mj-cs"/>
                <a:sym typeface="+mn-ea"/>
              </a:rPr>
              <a:t>层股权架构的税务风险控制</a:t>
            </a:r>
          </a:p>
          <a:p>
            <a:pPr marL="635" indent="0">
              <a:buNone/>
            </a:pPr>
            <a:r>
              <a:rPr lang="en-US" altLang="zh-CN" dirty="0">
                <a:latin typeface="黑体" panose="02010609060101010101" pitchFamily="49" charset="-122"/>
                <a:ea typeface="黑体" panose="02010609060101010101" pitchFamily="49" charset="-122"/>
                <a:cs typeface="+mj-cs"/>
                <a:sym typeface="+mn-ea"/>
              </a:rPr>
              <a:t>4</a:t>
            </a:r>
            <a:r>
              <a:rPr lang="zh-CN" altLang="en-US" dirty="0">
                <a:latin typeface="黑体" panose="02010609060101010101" pitchFamily="49" charset="-122"/>
                <a:ea typeface="黑体" panose="02010609060101010101" pitchFamily="49" charset="-122"/>
                <a:cs typeface="+mj-cs"/>
                <a:sym typeface="+mn-ea"/>
              </a:rPr>
              <a:t>、境内上市</a:t>
            </a:r>
            <a:r>
              <a:rPr lang="zh-CN" altLang="en-US">
                <a:sym typeface="+mn-ea"/>
              </a:rPr>
              <a:t>去红筹</a:t>
            </a:r>
            <a:r>
              <a:rPr lang="zh-CN" altLang="en-US" dirty="0">
                <a:latin typeface="黑体" panose="02010609060101010101" pitchFamily="49" charset="-122"/>
                <a:ea typeface="黑体" panose="02010609060101010101" pitchFamily="49" charset="-122"/>
                <a:cs typeface="+mj-cs"/>
                <a:sym typeface="+mn-ea"/>
              </a:rPr>
              <a:t>架构的税务风险控制</a:t>
            </a:r>
          </a:p>
          <a:p>
            <a:pPr marL="635" indent="0">
              <a:buNone/>
            </a:pPr>
            <a:r>
              <a:rPr lang="zh-CN" altLang="en-US" dirty="0">
                <a:latin typeface="黑体" panose="02010609060101010101" pitchFamily="49" charset="-122"/>
                <a:ea typeface="黑体" panose="02010609060101010101" pitchFamily="49" charset="-122"/>
                <a:cs typeface="+mj-cs"/>
                <a:sym typeface="+mn-ea"/>
              </a:rPr>
              <a:t>二、股权收购的税务风险控制</a:t>
            </a:r>
          </a:p>
          <a:p>
            <a:pPr marL="635" indent="0">
              <a:buNone/>
            </a:pPr>
            <a:r>
              <a:rPr lang="zh-CN" altLang="en-US" dirty="0">
                <a:latin typeface="黑体" panose="02010609060101010101" pitchFamily="49" charset="-122"/>
                <a:ea typeface="黑体" panose="02010609060101010101" pitchFamily="49" charset="-122"/>
                <a:cs typeface="+mj-cs"/>
                <a:sym typeface="+mn-ea"/>
              </a:rPr>
              <a:t>三、资产划转的税务风险控制</a:t>
            </a:r>
          </a:p>
          <a:p>
            <a:pPr marL="635" indent="0">
              <a:buNone/>
            </a:pPr>
            <a:r>
              <a:rPr lang="zh-CN" altLang="en-US" dirty="0">
                <a:latin typeface="黑体" panose="02010609060101010101" pitchFamily="49" charset="-122"/>
                <a:ea typeface="黑体" panose="02010609060101010101" pitchFamily="49" charset="-122"/>
                <a:cs typeface="+mj-cs"/>
                <a:sym typeface="+mn-ea"/>
              </a:rPr>
              <a:t>四、全方位讲解发行股份购买资产借壳上市的经典案例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1428750" y="1357313"/>
            <a:ext cx="6697663" cy="1393825"/>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200" b="0"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34</a:t>
            </a:r>
            <a:r>
              <a:rPr kumimoji="0" lang="zh-CN" altLang="en-US" sz="2200" b="0"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名自然人股东：</a:t>
            </a:r>
            <a:br>
              <a:rPr kumimoji="0" lang="zh-CN" altLang="en-US" sz="2200" b="0"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br>
            <a:endParaRPr kumimoji="0" lang="zh-CN" altLang="en-US" sz="2200" b="0"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endParaRPr>
          </a:p>
        </p:txBody>
      </p:sp>
      <p:sp>
        <p:nvSpPr>
          <p:cNvPr id="46083" name="Rectangle 3"/>
          <p:cNvSpPr>
            <a:spLocks noGrp="1"/>
          </p:cNvSpPr>
          <p:nvPr>
            <p:ph type="subTitle"/>
          </p:nvPr>
        </p:nvSpPr>
        <p:spPr>
          <a:xfrm>
            <a:off x="1238250" y="1871663"/>
            <a:ext cx="6130925" cy="2008187"/>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r>
              <a:rPr lang="zh-CN" altLang="en-US" sz="2800" b="1" dirty="0">
                <a:latin typeface="黑体" panose="02010609060101010101" pitchFamily="49" charset="-122"/>
                <a:ea typeface="黑体" panose="02010609060101010101" pitchFamily="49" charset="-122"/>
              </a:rPr>
              <a:t>应交个人所得税：</a:t>
            </a:r>
            <a:r>
              <a:rPr lang="en-US" altLang="zh-CN" sz="2800" b="1" dirty="0">
                <a:latin typeface="黑体" panose="02010609060101010101" pitchFamily="49" charset="-122"/>
                <a:ea typeface="黑体" panose="02010609060101010101" pitchFamily="49" charset="-122"/>
              </a:rPr>
              <a:t>3250*20%=650</a:t>
            </a:r>
            <a:r>
              <a:rPr lang="zh-CN" altLang="en-US" sz="2800" b="1" dirty="0">
                <a:latin typeface="黑体" panose="02010609060101010101" pitchFamily="49" charset="-122"/>
                <a:ea typeface="黑体" panose="02010609060101010101" pitchFamily="49" charset="-122"/>
              </a:rPr>
              <a:t>万，</a:t>
            </a:r>
          </a:p>
          <a:p>
            <a:pPr lvl="0" algn="l" eaLnBrk="1" hangingPunct="1"/>
            <a:r>
              <a:rPr lang="zh-CN" altLang="en-US" sz="2800" b="1" dirty="0">
                <a:latin typeface="黑体" panose="02010609060101010101" pitchFamily="49" charset="-122"/>
                <a:ea typeface="黑体" panose="02010609060101010101" pitchFamily="49" charset="-122"/>
              </a:rPr>
              <a:t>税务人员的观点对吗？</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47107" name="Rectangle 3"/>
          <p:cNvSpPr>
            <a:spLocks noGrp="1"/>
          </p:cNvSpPr>
          <p:nvPr>
            <p:ph idx="1"/>
          </p:nvPr>
        </p:nvSpPr>
        <p:spPr/>
        <p:txBody>
          <a:bodyPr vert="horz" wrap="square" lIns="0" tIns="0" rIns="0" bIns="0" anchor="t"/>
          <a:lstStyle/>
          <a:p>
            <a:pPr>
              <a:buNone/>
            </a:pPr>
            <a:r>
              <a:rPr lang="zh-CN" altLang="en-US" sz="1800" b="1" dirty="0">
                <a:ea typeface="宋体" panose="02010600030101010101" pitchFamily="2" charset="-122"/>
              </a:rPr>
              <a:t>   </a:t>
            </a:r>
            <a:r>
              <a:rPr lang="zh-CN" altLang="en-US" sz="2400" b="1" dirty="0">
                <a:ea typeface="宋体" panose="02010600030101010101" pitchFamily="2" charset="-122"/>
              </a:rPr>
              <a:t>分析：</a:t>
            </a:r>
          </a:p>
          <a:p>
            <a:pPr>
              <a:buNone/>
            </a:pPr>
            <a:r>
              <a:rPr lang="zh-CN" altLang="en-US" sz="2400" b="1" dirty="0">
                <a:ea typeface="宋体" panose="02010600030101010101" pitchFamily="2" charset="-122"/>
              </a:rPr>
              <a:t>   在企业设立、经营过程中，账面上往往会积累一定数额的</a:t>
            </a:r>
            <a:r>
              <a:rPr lang="zh-CN" altLang="en-US" sz="2400" b="1" dirty="0">
                <a:solidFill>
                  <a:schemeClr val="hlink"/>
                </a:solidFill>
                <a:ea typeface="宋体" panose="02010600030101010101" pitchFamily="2" charset="-122"/>
              </a:rPr>
              <a:t>资本公积金、盈余公积金和未分配利润</a:t>
            </a:r>
            <a:r>
              <a:rPr lang="zh-CN" altLang="en-US" sz="2400" b="1" dirty="0">
                <a:ea typeface="宋体" panose="02010600030101010101" pitchFamily="2" charset="-122"/>
              </a:rPr>
              <a:t>等</a:t>
            </a:r>
            <a:r>
              <a:rPr lang="zh-CN" altLang="en-US" sz="2400" b="1" dirty="0">
                <a:solidFill>
                  <a:srgbClr val="FF5050"/>
                </a:solidFill>
                <a:ea typeface="宋体" panose="02010600030101010101" pitchFamily="2" charset="-122"/>
              </a:rPr>
              <a:t>盈余积累</a:t>
            </a:r>
            <a:r>
              <a:rPr lang="zh-CN" altLang="en-US" sz="2400" b="1" dirty="0">
                <a:ea typeface="宋体" panose="02010600030101010101" pitchFamily="2" charset="-122"/>
              </a:rPr>
              <a:t>，有的数额还很大。</a:t>
            </a:r>
          </a:p>
          <a:p>
            <a:pPr>
              <a:buNone/>
            </a:pPr>
            <a:r>
              <a:rPr lang="zh-CN" altLang="en-US" sz="2400" b="1" dirty="0">
                <a:ea typeface="宋体" panose="02010600030101010101" pitchFamily="2" charset="-122"/>
              </a:rPr>
              <a:t>   当企业股权发生转让时，转让方和收购方就面临如何处理这些盈余积累的问题：</a:t>
            </a:r>
          </a:p>
          <a:p>
            <a:pPr>
              <a:buNone/>
            </a:pPr>
            <a:endParaRPr lang="zh-CN" altLang="en-US" sz="2400" b="1" dirty="0">
              <a:ea typeface="宋体" panose="02010600030101010101" pitchFamily="2" charset="-122"/>
            </a:endParaRPr>
          </a:p>
          <a:p>
            <a:pPr>
              <a:buNone/>
            </a:pPr>
            <a:r>
              <a:rPr lang="zh-CN" altLang="en-US" sz="2400" b="1" dirty="0">
                <a:ea typeface="宋体" panose="02010600030101010101" pitchFamily="2" charset="-122"/>
              </a:rPr>
              <a:t>   </a:t>
            </a:r>
            <a:r>
              <a:rPr lang="zh-CN" altLang="en-US" sz="2400" b="1" dirty="0">
                <a:solidFill>
                  <a:srgbClr val="FF5050"/>
                </a:solidFill>
                <a:ea typeface="宋体" panose="02010600030101010101" pitchFamily="2" charset="-122"/>
              </a:rPr>
              <a:t>是先分配再转让股权？</a:t>
            </a:r>
          </a:p>
          <a:p>
            <a:pPr>
              <a:buNone/>
            </a:pPr>
            <a:r>
              <a:rPr lang="zh-CN" altLang="en-US" sz="2400" b="1" dirty="0">
                <a:solidFill>
                  <a:srgbClr val="FF5050"/>
                </a:solidFill>
                <a:ea typeface="宋体" panose="02010600030101010101" pitchFamily="2" charset="-122"/>
              </a:rPr>
              <a:t>   还是不分配直接转让股权？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00038" y="252413"/>
            <a:ext cx="8520113" cy="647700"/>
          </a:xfrm>
        </p:spPr>
        <p:txBody>
          <a:bodyPr vert="horz" wrap="square" lIns="0" tIns="45720" rIns="0" bIns="45720" numCol="1" anchor="t"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600" b="0"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   如果是法人股东：</a:t>
            </a:r>
          </a:p>
        </p:txBody>
      </p:sp>
      <p:sp>
        <p:nvSpPr>
          <p:cNvPr id="48131" name="Rectangle 3"/>
          <p:cNvSpPr>
            <a:spLocks noGrp="1"/>
          </p:cNvSpPr>
          <p:nvPr>
            <p:ph idx="1"/>
          </p:nvPr>
        </p:nvSpPr>
        <p:spPr/>
        <p:txBody>
          <a:bodyPr vert="horz" wrap="square" lIns="0" tIns="0" rIns="0" bIns="0" anchor="t"/>
          <a:lstStyle/>
          <a:p>
            <a:pPr>
              <a:buNone/>
            </a:pPr>
            <a:r>
              <a:rPr lang="zh-CN" altLang="en-US" sz="1800" b="1" dirty="0">
                <a:ea typeface="宋体" panose="02010600030101010101" pitchFamily="2" charset="-122"/>
              </a:rPr>
              <a:t>    </a:t>
            </a:r>
            <a:r>
              <a:rPr lang="zh-CN" altLang="en-US" sz="2400" b="1" dirty="0">
                <a:ea typeface="宋体" panose="02010600030101010101" pitchFamily="2" charset="-122"/>
              </a:rPr>
              <a:t>中华人民共和国企业所得税法第二十六条</a:t>
            </a:r>
          </a:p>
          <a:p>
            <a:pPr>
              <a:buNone/>
            </a:pPr>
            <a:r>
              <a:rPr lang="zh-CN" altLang="en-US" sz="2400" b="1" dirty="0">
                <a:ea typeface="宋体" panose="02010600030101010101" pitchFamily="2" charset="-122"/>
              </a:rPr>
              <a:t>    企业的下列收入为免税收入：</a:t>
            </a:r>
          </a:p>
          <a:p>
            <a:pPr>
              <a:buNone/>
            </a:pPr>
            <a:r>
              <a:rPr lang="zh-CN" altLang="en-US" sz="2400" b="1" dirty="0">
                <a:ea typeface="宋体" panose="02010600030101010101" pitchFamily="2" charset="-122"/>
              </a:rPr>
              <a:t>　　（一）国债利息收入；</a:t>
            </a:r>
          </a:p>
          <a:p>
            <a:pPr>
              <a:buNone/>
            </a:pPr>
            <a:r>
              <a:rPr lang="zh-CN" altLang="en-US" sz="2400" b="1" dirty="0">
                <a:ea typeface="宋体" panose="02010600030101010101" pitchFamily="2" charset="-122"/>
              </a:rPr>
              <a:t>　　（二）</a:t>
            </a:r>
            <a:r>
              <a:rPr lang="zh-CN" altLang="en-US" sz="2400" b="1" dirty="0">
                <a:solidFill>
                  <a:srgbClr val="FF5050"/>
                </a:solidFill>
                <a:ea typeface="宋体" panose="02010600030101010101" pitchFamily="2" charset="-122"/>
              </a:rPr>
              <a:t>符合条件的居民企业之间的股息、红利等权益性投资收益；</a:t>
            </a:r>
          </a:p>
          <a:p>
            <a:pPr>
              <a:buNone/>
            </a:pPr>
            <a:r>
              <a:rPr lang="zh-CN" altLang="en-US" sz="2400" b="1" dirty="0">
                <a:ea typeface="宋体" panose="02010600030101010101" pitchFamily="2" charset="-122"/>
              </a:rPr>
              <a:t>　　（三）在中国境内设立机构、场所的非居民企业从居民企业取得与该机构、场所有实际联系的股息、红利等权益性投资收益；</a:t>
            </a:r>
          </a:p>
          <a:p>
            <a:pPr>
              <a:buNone/>
            </a:pPr>
            <a:r>
              <a:rPr lang="zh-CN" altLang="en-US" sz="2400" b="1" dirty="0">
                <a:ea typeface="宋体" panose="02010600030101010101" pitchFamily="2" charset="-122"/>
              </a:rPr>
              <a:t>　　（四）符合条件的非营利组织的收入。</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62819" name="Rectangle 3"/>
          <p:cNvSpPr>
            <a:spLocks noGrp="1" noChangeArrowheads="1"/>
          </p:cNvSpPr>
          <p:nvPr>
            <p:ph idx="1"/>
          </p:nvPr>
        </p:nvSpPr>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None/>
              <a:defRPr/>
            </a:pPr>
            <a:r>
              <a:rPr kumimoji="0" lang="zh-CN" altLang="en-US" sz="1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   </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国税函（</a:t>
            </a:r>
            <a:r>
              <a:rPr kumimoji="0" lang="zh-CN"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2010</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79</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号</a:t>
            </a:r>
            <a:r>
              <a:rPr kumimoji="0" lang="zh-CN"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国家税务总局关于贯彻落实企业所得税法若干税收问题的通知</a:t>
            </a:r>
            <a:r>
              <a:rPr kumimoji="0" lang="zh-CN"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中的第四款：</a:t>
            </a:r>
            <a:b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b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      “被投资企业将</a:t>
            </a:r>
            <a:r>
              <a:rPr kumimoji="0" lang="zh-CN" altLang="en-US" sz="28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股权（票）溢价</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t>所形成的资本公积转为股本的，不作为投资方企业的股息、红利收入，投资方企业也不得增加该项长期投资的计税基础。”</a:t>
            </a:r>
            <a:b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rPr>
            </a:br>
            <a:endPar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50179" name="Rectangle 3"/>
          <p:cNvSpPr>
            <a:spLocks noGrp="1"/>
          </p:cNvSpPr>
          <p:nvPr>
            <p:ph idx="1"/>
          </p:nvPr>
        </p:nvSpPr>
        <p:spPr/>
        <p:txBody>
          <a:bodyPr vert="horz" wrap="square" lIns="0" tIns="0" rIns="0" bIns="0" anchor="t"/>
          <a:lstStyle/>
          <a:p>
            <a:pPr>
              <a:buNone/>
            </a:pPr>
            <a:r>
              <a:rPr lang="zh-CN" altLang="en-US" dirty="0">
                <a:ea typeface="宋体" panose="02010600030101010101" pitchFamily="2" charset="-122"/>
              </a:rPr>
              <a:t>   </a:t>
            </a:r>
            <a:r>
              <a:rPr lang="zh-CN" altLang="en-US" sz="2400" b="1" dirty="0">
                <a:ea typeface="宋体" panose="02010600030101010101" pitchFamily="2" charset="-122"/>
              </a:rPr>
              <a:t>如果是个人股东：</a:t>
            </a:r>
          </a:p>
          <a:p>
            <a:pPr>
              <a:buNone/>
            </a:pPr>
            <a:r>
              <a:rPr lang="zh-CN" altLang="en-US" sz="2400" b="1" dirty="0">
                <a:ea typeface="宋体" panose="02010600030101010101" pitchFamily="2" charset="-122"/>
              </a:rPr>
              <a:t>   对于转让方而言，先将盈余积累转增股本，或者</a:t>
            </a:r>
            <a:r>
              <a:rPr lang="zh-CN" altLang="en-US" sz="2400" b="1" dirty="0">
                <a:solidFill>
                  <a:schemeClr val="hlink"/>
                </a:solidFill>
                <a:ea typeface="宋体" panose="02010600030101010101" pitchFamily="2" charset="-122"/>
              </a:rPr>
              <a:t>分配，需要按“利息、股息、红利所得”缴纳个人所得税；</a:t>
            </a:r>
          </a:p>
          <a:p>
            <a:pPr>
              <a:buNone/>
            </a:pPr>
            <a:r>
              <a:rPr lang="zh-CN" altLang="en-US" sz="2400" b="1" dirty="0">
                <a:ea typeface="宋体" panose="02010600030101010101" pitchFamily="2" charset="-122"/>
              </a:rPr>
              <a:t>   如果</a:t>
            </a:r>
            <a:r>
              <a:rPr lang="zh-CN" altLang="en-US" sz="2400" b="1" dirty="0">
                <a:solidFill>
                  <a:srgbClr val="FF5050"/>
                </a:solidFill>
                <a:ea typeface="宋体" panose="02010600030101010101" pitchFamily="2" charset="-122"/>
              </a:rPr>
              <a:t>不分配，直接含在股权中转让</a:t>
            </a:r>
            <a:r>
              <a:rPr lang="zh-CN" altLang="en-US" sz="2400" b="1" dirty="0">
                <a:ea typeface="宋体" panose="02010600030101010101" pitchFamily="2" charset="-122"/>
              </a:rPr>
              <a:t>，</a:t>
            </a:r>
            <a:r>
              <a:rPr lang="zh-CN" altLang="en-US" sz="2400" b="1" dirty="0">
                <a:solidFill>
                  <a:schemeClr val="hlink"/>
                </a:solidFill>
                <a:ea typeface="宋体" panose="02010600030101010101" pitchFamily="2" charset="-122"/>
              </a:rPr>
              <a:t>则按“财产转让所得”缴纳个人所得税。</a:t>
            </a:r>
          </a:p>
          <a:p>
            <a:pPr>
              <a:buNone/>
            </a:pPr>
            <a:r>
              <a:rPr lang="zh-CN" altLang="en-US" sz="2400" b="1" dirty="0">
                <a:ea typeface="宋体" panose="02010600030101010101" pitchFamily="2" charset="-122"/>
              </a:rPr>
              <a:t>   两种方式下转让方都需要按</a:t>
            </a:r>
            <a:r>
              <a:rPr lang="en-US" altLang="zh-CN" sz="2400" b="1" dirty="0">
                <a:ea typeface="宋体" panose="02010600030101010101" pitchFamily="2" charset="-122"/>
              </a:rPr>
              <a:t>20%</a:t>
            </a:r>
            <a:r>
              <a:rPr lang="zh-CN" altLang="en-US" sz="2400" b="1" dirty="0">
                <a:ea typeface="宋体" panose="02010600030101010101" pitchFamily="2" charset="-122"/>
              </a:rPr>
              <a:t>的税率缴纳个人所得税，税负差别不大</a:t>
            </a:r>
            <a:r>
              <a:rPr lang="zh-CN" altLang="en-US" sz="2400" dirty="0">
                <a:ea typeface="宋体" panose="02010600030101010101" pitchFamily="2"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0" tIns="45720" rIns="0" bIns="45720" anchor="t"/>
          <a:lstStyle/>
          <a:p>
            <a:r>
              <a:rPr lang="zh-CN" altLang="en-US" sz="3500" b="0" dirty="0">
                <a:solidFill>
                  <a:srgbClr val="FF5050"/>
                </a:solidFill>
                <a:ea typeface="宋体" panose="02010600030101010101" pitchFamily="2" charset="-122"/>
              </a:rPr>
              <a:t>法人股东：最好</a:t>
            </a:r>
            <a:r>
              <a:rPr lang="zh-CN" altLang="en-US" sz="3500" b="0" dirty="0">
                <a:solidFill>
                  <a:schemeClr val="accent2"/>
                </a:solidFill>
                <a:ea typeface="宋体" panose="02010600030101010101" pitchFamily="2" charset="-122"/>
              </a:rPr>
              <a:t>先分配再转让</a:t>
            </a:r>
          </a:p>
        </p:txBody>
      </p:sp>
      <p:graphicFrame>
        <p:nvGraphicFramePr>
          <p:cNvPr id="164886" name="Group 22"/>
          <p:cNvGraphicFramePr>
            <a:graphicFrameLocks noGrp="1"/>
          </p:cNvGraphicFramePr>
          <p:nvPr>
            <p:ph idx="1"/>
          </p:nvPr>
        </p:nvGraphicFramePr>
        <p:xfrm>
          <a:off x="295275" y="1498600"/>
          <a:ext cx="8524875" cy="4516438"/>
        </p:xfrm>
        <a:graphic>
          <a:graphicData uri="http://schemas.openxmlformats.org/drawingml/2006/table">
            <a:tbl>
              <a:tblPr/>
              <a:tblGrid>
                <a:gridCol w="2841625"/>
                <a:gridCol w="2841625"/>
                <a:gridCol w="2841625"/>
              </a:tblGrid>
              <a:tr h="1498600">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转让方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股息分配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含权转让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法人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免税</a:t>
                      </a:r>
                    </a:p>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先分配再转让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交税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25">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自然人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交税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交税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00038" y="252413"/>
            <a:ext cx="8520113" cy="647700"/>
          </a:xfrm>
        </p:spPr>
        <p:txBody>
          <a:bodyPr vert="horz" wrap="square" lIns="0" tIns="45720" rIns="0" bIns="45720" numCol="1" anchor="t"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1500" b="0"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cs typeface="+mj-cs"/>
              </a:rPr>
              <a:t>企业意见：</a:t>
            </a:r>
            <a:r>
              <a:rPr kumimoji="0" lang="zh-CN" altLang="en-US" sz="1500" b="0" i="0" u="none" strike="noStrike" kern="0" cap="none" spc="0" normalizeH="0" baseline="0" noProof="0" smtClean="0">
                <a:ln>
                  <a:noFill/>
                </a:ln>
                <a:solidFill>
                  <a:schemeClr val="bg1"/>
                </a:solidFill>
                <a:effectLst/>
                <a:uLnTx/>
                <a:uFillTx/>
                <a:latin typeface="+mj-lt"/>
                <a:ea typeface="宋体" panose="02010600030101010101" pitchFamily="2" charset="-122"/>
                <a:cs typeface="+mj-cs"/>
              </a:rPr>
              <a:t>当收购方获得股权后，如果将盈余积累转增股本或分配，按此前的政策规定，应视同取得“利息、股息、红利所得”，缴纳个人所得税。对于收购方而言，影响则很大。</a:t>
            </a:r>
          </a:p>
        </p:txBody>
      </p:sp>
      <p:graphicFrame>
        <p:nvGraphicFramePr>
          <p:cNvPr id="165891" name="Group 3"/>
          <p:cNvGraphicFramePr>
            <a:graphicFrameLocks noGrp="1"/>
          </p:cNvGraphicFramePr>
          <p:nvPr>
            <p:ph idx="1"/>
          </p:nvPr>
        </p:nvGraphicFramePr>
        <p:xfrm>
          <a:off x="34925" y="1268413"/>
          <a:ext cx="9109075" cy="5545138"/>
        </p:xfrm>
        <a:graphic>
          <a:graphicData uri="http://schemas.openxmlformats.org/drawingml/2006/table">
            <a:tbl>
              <a:tblPr/>
              <a:tblGrid>
                <a:gridCol w="2520950"/>
                <a:gridCol w="3844925"/>
                <a:gridCol w="2743200"/>
              </a:tblGrid>
              <a:tr h="2808288">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rgbClr val="FF5050"/>
                          </a:solidFill>
                          <a:effectLst/>
                          <a:latin typeface="Arial" panose="020B0604020202020204" pitchFamily="34" charset="0"/>
                          <a:ea typeface="宋体" panose="02010600030101010101" pitchFamily="2" charset="-122"/>
                          <a:cs typeface="Arial" panose="020B0604020202020204" pitchFamily="34" charset="0"/>
                        </a:rPr>
                        <a:t>受让方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转让方在</a:t>
                      </a:r>
                      <a:r>
                        <a:rPr kumimoji="0" lang="zh-CN" altLang="en-US" sz="1600" b="1" i="0" u="none" strike="noStrike" cap="none" normalizeH="0" baseline="0" smtClean="0">
                          <a:ln>
                            <a:noFill/>
                          </a:ln>
                          <a:solidFill>
                            <a:srgbClr val="FF5050"/>
                          </a:solidFill>
                          <a:effectLst/>
                          <a:latin typeface="Arial" panose="020B0604020202020204" pitchFamily="34" charset="0"/>
                          <a:ea typeface="宋体" panose="02010600030101010101" pitchFamily="2" charset="-122"/>
                          <a:cs typeface="Arial" panose="020B0604020202020204" pitchFamily="34" charset="0"/>
                        </a:rPr>
                        <a:t>股权转让前已分配盈余积累</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，相应的股权转让价格就会降低，</a:t>
                      </a:r>
                      <a:r>
                        <a:rPr kumimoji="0" lang="zh-CN" altLang="en-US" sz="16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收购方支付的金额会降低。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转让方在</a:t>
                      </a:r>
                      <a:r>
                        <a:rPr kumimoji="0" lang="zh-CN" altLang="en-US" sz="1600" b="1" i="0" u="none" strike="noStrike" cap="none" normalizeH="0" baseline="0" smtClean="0">
                          <a:ln>
                            <a:noFill/>
                          </a:ln>
                          <a:solidFill>
                            <a:srgbClr val="FF5050"/>
                          </a:solidFill>
                          <a:effectLst/>
                          <a:latin typeface="Arial" panose="020B0604020202020204" pitchFamily="34" charset="0"/>
                          <a:ea typeface="宋体" panose="02010600030101010101" pitchFamily="2" charset="-122"/>
                          <a:cs typeface="Arial" panose="020B0604020202020204" pitchFamily="34" charset="0"/>
                        </a:rPr>
                        <a:t>股权转让前不分配盈余积累</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，股权转让价格将包含盈余积累，</a:t>
                      </a:r>
                      <a:r>
                        <a:rPr kumimoji="0" lang="zh-CN" altLang="en-US" sz="16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收购方支付的</a:t>
                      </a:r>
                      <a:r>
                        <a:rPr kumimoji="0" lang="zh-CN" altLang="en-US" sz="1600" b="1" i="0" u="none" strike="noStrike" cap="none" normalizeH="0" baseline="0" smtClean="0">
                          <a:ln>
                            <a:noFill/>
                          </a:ln>
                          <a:solidFill>
                            <a:srgbClr val="FF5050"/>
                          </a:solidFill>
                          <a:effectLst/>
                          <a:latin typeface="Arial" panose="020B0604020202020204" pitchFamily="34" charset="0"/>
                          <a:ea typeface="宋体" panose="02010600030101010101" pitchFamily="2" charset="-122"/>
                          <a:cs typeface="Arial" panose="020B0604020202020204" pitchFamily="34" charset="0"/>
                        </a:rPr>
                        <a:t>金额大</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6850">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Black" panose="020B0A04020102020204" pitchFamily="34" charset="0"/>
                          <a:ea typeface="黑体" panose="02010609060101010101" pitchFamily="49" charset="-122"/>
                          <a:cs typeface="Arial" panose="020B0604020202020204" pitchFamily="34" charset="0"/>
                        </a:rPr>
                        <a:t>自然人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同</a:t>
                      </a:r>
                      <a:r>
                        <a:rPr kumimoji="0" lang="zh-CN" altLang="en-US" sz="16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样一笔盈余积累，</a:t>
                      </a:r>
                      <a:r>
                        <a:rPr kumimoji="0" lang="zh-CN" altLang="en-US" sz="1600" b="1" i="0" u="none" strike="noStrike" cap="none" normalizeH="0" baseline="0" smtClean="0">
                          <a:ln>
                            <a:noFill/>
                          </a:ln>
                          <a:solidFill>
                            <a:srgbClr val="FF5050"/>
                          </a:solidFill>
                          <a:effectLst/>
                          <a:latin typeface="Arial" panose="020B0604020202020204" pitchFamily="34" charset="0"/>
                          <a:ea typeface="宋体" panose="02010600030101010101" pitchFamily="2" charset="-122"/>
                          <a:cs typeface="Arial" panose="020B0604020202020204" pitchFamily="34" charset="0"/>
                        </a:rPr>
                        <a:t>在股权收购前分配，收购方不承担税负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r>
                        <a:rPr kumimoji="0" lang="zh-CN" altLang="en-US" sz="16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在股权收购后分配，收购方要承担</a:t>
                      </a:r>
                      <a:r>
                        <a:rPr kumimoji="0" lang="en-US" altLang="zh-CN" sz="16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20%</a:t>
                      </a:r>
                      <a:r>
                        <a:rPr kumimoji="0" lang="zh-CN" altLang="en-US" sz="16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的税负。 </a:t>
                      </a:r>
                    </a:p>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endParaRPr kumimoji="0" lang="zh-CN" altLang="en-US" sz="1600" b="1" i="0" u="none" strike="noStrike" cap="none" normalizeH="0" baseline="0" smtClean="0">
                        <a:ln>
                          <a:noFill/>
                        </a:ln>
                        <a:solidFill>
                          <a:srgbClr val="FF5050"/>
                        </a:solidFill>
                        <a:effectLst>
                          <a:outerShdw blurRad="38100" dist="38100" dir="2700000" algn="tl">
                            <a:srgbClr val="C0C0C0"/>
                          </a:outerShdw>
                        </a:effectLst>
                        <a:latin typeface="Arial Black" panose="020B0A04020102020204" pitchFamily="34" charset="0"/>
                        <a:ea typeface="黑体" panose="02010609060101010101" pitchFamily="49"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40000"/>
                        </a:spcAft>
                        <a:buClrTx/>
                        <a:buSzTx/>
                        <a:buFont typeface="Wingdings" panose="05000000000000000000" pitchFamily="2" charset="2"/>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6"/>
          <p:cNvSpPr>
            <a:spLocks noGrp="1"/>
          </p:cNvSpPr>
          <p:nvPr>
            <p:ph type="title"/>
          </p:nvPr>
        </p:nvSpPr>
        <p:spPr>
          <a:xfrm>
            <a:off x="457200" y="276225"/>
            <a:ext cx="8229600" cy="676275"/>
          </a:xfrm>
        </p:spPr>
        <p:txBody>
          <a:bodyPr vert="horz" wrap="square" lIns="0" tIns="45720" rIns="0" bIns="45720" anchor="ctr"/>
          <a:lstStyle/>
          <a:p>
            <a:pPr eaLnBrk="1" hangingPunct="1"/>
            <a:r>
              <a:rPr lang="zh-CN" altLang="en-US" dirty="0">
                <a:ea typeface="宋体" panose="02010600030101010101" pitchFamily="2" charset="-122"/>
                <a:sym typeface="Arial" panose="020B0604020202020204" pitchFamily="34" charset="0"/>
              </a:rPr>
              <a:t>♠出台2013年23号公告的背景♠基本案情</a:t>
            </a:r>
            <a:endParaRPr lang="zh-CN" altLang="en-US" dirty="0">
              <a:ea typeface="宋体" panose="02010600030101010101" pitchFamily="2" charset="-122"/>
            </a:endParaRPr>
          </a:p>
        </p:txBody>
      </p:sp>
      <p:grpSp>
        <p:nvGrpSpPr>
          <p:cNvPr id="2" name="Group 3"/>
          <p:cNvGrpSpPr/>
          <p:nvPr/>
        </p:nvGrpSpPr>
        <p:grpSpPr>
          <a:xfrm>
            <a:off x="5221288" y="5065713"/>
            <a:ext cx="2446337" cy="1389062"/>
            <a:chOff x="0" y="0"/>
            <a:chExt cx="3854" cy="2188"/>
          </a:xfrm>
        </p:grpSpPr>
        <p:sp>
          <p:nvSpPr>
            <p:cNvPr id="54295" name="椭圆 21"/>
            <p:cNvSpPr/>
            <p:nvPr/>
          </p:nvSpPr>
          <p:spPr>
            <a:xfrm>
              <a:off x="0" y="0"/>
              <a:ext cx="3854" cy="2189"/>
            </a:xfrm>
            <a:prstGeom prst="ellipse">
              <a:avLst/>
            </a:prstGeom>
            <a:solidFill>
              <a:schemeClr val="bg1"/>
            </a:solidFill>
            <a:ln w="9525">
              <a:noFill/>
            </a:ln>
          </p:spPr>
          <p:txBody>
            <a:bodyPr anchor="ctr"/>
            <a:lstStyle/>
            <a:p>
              <a:pPr lvl="0" algn="ctr" eaLnBrk="1" hangingPunct="1">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54296" name="Text Box 5"/>
            <p:cNvSpPr txBox="1"/>
            <p:nvPr/>
          </p:nvSpPr>
          <p:spPr>
            <a:xfrm>
              <a:off x="341" y="200"/>
              <a:ext cx="3400" cy="1872"/>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华文中宋" panose="02010600040101010101" pitchFamily="2" charset="-122"/>
                  <a:ea typeface="华文中宋" panose="02010600040101010101" pitchFamily="2" charset="-122"/>
                  <a:sym typeface="微软雅黑" panose="020B0503020204020204" pitchFamily="2" charset="-122"/>
                </a:rPr>
                <a:t>事实上，新股东对该部分已支付对价。</a:t>
              </a:r>
            </a:p>
          </p:txBody>
        </p:sp>
      </p:grpSp>
      <p:grpSp>
        <p:nvGrpSpPr>
          <p:cNvPr id="3" name="Group 6"/>
          <p:cNvGrpSpPr/>
          <p:nvPr/>
        </p:nvGrpSpPr>
        <p:grpSpPr>
          <a:xfrm>
            <a:off x="1835150" y="4078288"/>
            <a:ext cx="3744913" cy="2735262"/>
            <a:chOff x="0" y="0"/>
            <a:chExt cx="5898" cy="4308"/>
          </a:xfrm>
        </p:grpSpPr>
        <p:sp>
          <p:nvSpPr>
            <p:cNvPr id="54288" name="椭圆 12"/>
            <p:cNvSpPr/>
            <p:nvPr/>
          </p:nvSpPr>
          <p:spPr>
            <a:xfrm>
              <a:off x="113" y="0"/>
              <a:ext cx="5332" cy="4308"/>
            </a:xfrm>
            <a:prstGeom prst="ellipse">
              <a:avLst/>
            </a:prstGeom>
            <a:solidFill>
              <a:schemeClr val="bg1"/>
            </a:solidFill>
            <a:ln w="9525">
              <a:noFill/>
            </a:ln>
          </p:spPr>
          <p:txBody>
            <a:bodyPr anchor="ctr"/>
            <a:lstStyle/>
            <a:p>
              <a:pPr lvl="0" algn="ctr" eaLnBrk="1" hangingPunct="1">
                <a:buFont typeface="Arial" panose="020B0604020202020204" pitchFamily="34" charset="0"/>
                <a:buNone/>
              </a:pPr>
              <a:endParaRPr lang="zh-CN" altLang="en-US" sz="1800" b="1" dirty="0">
                <a:latin typeface="黑体" panose="02010609060101010101" pitchFamily="49" charset="-122"/>
                <a:ea typeface="黑体" panose="02010609060101010101" pitchFamily="49" charset="-122"/>
              </a:endParaRPr>
            </a:p>
          </p:txBody>
        </p:sp>
        <p:sp>
          <p:nvSpPr>
            <p:cNvPr id="54289" name="Text Box 8"/>
            <p:cNvSpPr txBox="1"/>
            <p:nvPr/>
          </p:nvSpPr>
          <p:spPr>
            <a:xfrm>
              <a:off x="1024" y="323"/>
              <a:ext cx="4650" cy="696"/>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原股东(法人)在</a:t>
              </a:r>
            </a:p>
          </p:txBody>
        </p:sp>
        <p:sp>
          <p:nvSpPr>
            <p:cNvPr id="54290" name="Text Box 9"/>
            <p:cNvSpPr txBox="1"/>
            <p:nvPr/>
          </p:nvSpPr>
          <p:spPr>
            <a:xfrm>
              <a:off x="342" y="890"/>
              <a:ext cx="5443" cy="696"/>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股权转让之前未转增股</a:t>
              </a:r>
            </a:p>
          </p:txBody>
        </p:sp>
        <p:sp>
          <p:nvSpPr>
            <p:cNvPr id="54291" name="Text Box 10"/>
            <p:cNvSpPr txBox="1"/>
            <p:nvPr/>
          </p:nvSpPr>
          <p:spPr>
            <a:xfrm>
              <a:off x="0" y="1571"/>
              <a:ext cx="5899" cy="696"/>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仿宋_GB2312" pitchFamily="49" charset="-122"/>
                  <a:ea typeface="仿宋_GB2312" pitchFamily="49" charset="-122"/>
                </a:rPr>
                <a:t>本，而在股权交易时将资</a:t>
              </a:r>
            </a:p>
          </p:txBody>
        </p:sp>
        <p:sp>
          <p:nvSpPr>
            <p:cNvPr id="54292" name="Text Box 11"/>
            <p:cNvSpPr txBox="1"/>
            <p:nvPr/>
          </p:nvSpPr>
          <p:spPr>
            <a:xfrm>
              <a:off x="97" y="2138"/>
              <a:ext cx="534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仿宋_GB2312" pitchFamily="49" charset="-122"/>
                  <a:ea typeface="仿宋_GB2312" pitchFamily="49" charset="-122"/>
                </a:rPr>
                <a:t>本公积、盈余公积、未分</a:t>
              </a:r>
            </a:p>
          </p:txBody>
        </p:sp>
        <p:sp>
          <p:nvSpPr>
            <p:cNvPr id="54293" name="Text Box 12"/>
            <p:cNvSpPr txBox="1"/>
            <p:nvPr/>
          </p:nvSpPr>
          <p:spPr>
            <a:xfrm>
              <a:off x="229" y="2705"/>
              <a:ext cx="488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配利润并计入转让价格</a:t>
              </a:r>
            </a:p>
          </p:txBody>
        </p:sp>
        <p:sp>
          <p:nvSpPr>
            <p:cNvPr id="54294" name="Text Box 13"/>
            <p:cNvSpPr txBox="1"/>
            <p:nvPr/>
          </p:nvSpPr>
          <p:spPr>
            <a:xfrm>
              <a:off x="909" y="3272"/>
              <a:ext cx="3662" cy="696"/>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仿宋_GB2312" pitchFamily="49" charset="-122"/>
                  <a:ea typeface="仿宋_GB2312" pitchFamily="49" charset="-122"/>
                </a:rPr>
                <a:t>缴纳企业所得税。</a:t>
              </a:r>
            </a:p>
          </p:txBody>
        </p:sp>
      </p:grpSp>
      <p:grpSp>
        <p:nvGrpSpPr>
          <p:cNvPr id="4" name="Group 14"/>
          <p:cNvGrpSpPr/>
          <p:nvPr/>
        </p:nvGrpSpPr>
        <p:grpSpPr>
          <a:xfrm>
            <a:off x="6007100" y="3357563"/>
            <a:ext cx="2454275" cy="1655762"/>
            <a:chOff x="0" y="0"/>
            <a:chExt cx="3865" cy="2608"/>
          </a:xfrm>
        </p:grpSpPr>
        <p:sp>
          <p:nvSpPr>
            <p:cNvPr id="54286" name="椭圆 18"/>
            <p:cNvSpPr/>
            <p:nvPr/>
          </p:nvSpPr>
          <p:spPr>
            <a:xfrm>
              <a:off x="0" y="0"/>
              <a:ext cx="3856" cy="2608"/>
            </a:xfrm>
            <a:prstGeom prst="ellipse">
              <a:avLst/>
            </a:prstGeom>
            <a:solidFill>
              <a:schemeClr val="bg1"/>
            </a:solidFill>
            <a:ln w="9525">
              <a:noFill/>
            </a:ln>
          </p:spPr>
          <p:txBody>
            <a:bodyPr anchor="ctr"/>
            <a:lstStyle/>
            <a:p>
              <a:pPr lvl="0" algn="ctr" eaLnBrk="1" hangingPunct="1">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54287" name="Text Box 16"/>
            <p:cNvSpPr txBox="1"/>
            <p:nvPr/>
          </p:nvSpPr>
          <p:spPr>
            <a:xfrm>
              <a:off x="361" y="159"/>
              <a:ext cx="3504" cy="2448"/>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Arial" panose="020B0604020202020204" pitchFamily="34" charset="0"/>
                  <a:ea typeface="仿宋_GB2312" pitchFamily="49" charset="-122"/>
                </a:rPr>
                <a:t>如对其此次转增股本征税则存在</a:t>
              </a:r>
              <a:r>
                <a:rPr lang="zh-CN" altLang="en-US" sz="2400" b="1" u="sng" dirty="0">
                  <a:latin typeface="Arial" panose="020B0604020202020204" pitchFamily="34" charset="0"/>
                  <a:ea typeface="仿宋_GB2312" pitchFamily="49" charset="-122"/>
                </a:rPr>
                <a:t>重复征税</a:t>
              </a:r>
            </a:p>
            <a:p>
              <a:pPr lvl="0" eaLnBrk="1" hangingPunct="1">
                <a:buFont typeface="Arial" panose="020B0604020202020204" pitchFamily="34" charset="0"/>
                <a:buNone/>
              </a:pPr>
              <a:r>
                <a:rPr lang="zh-CN" altLang="en-US" sz="2400" b="1" dirty="0">
                  <a:latin typeface="Arial" panose="020B0604020202020204" pitchFamily="34" charset="0"/>
                  <a:ea typeface="仿宋_GB2312" pitchFamily="49" charset="-122"/>
                </a:rPr>
                <a:t>      问题。</a:t>
              </a:r>
            </a:p>
          </p:txBody>
        </p:sp>
      </p:grpSp>
      <p:grpSp>
        <p:nvGrpSpPr>
          <p:cNvPr id="5" name="Group 17"/>
          <p:cNvGrpSpPr/>
          <p:nvPr/>
        </p:nvGrpSpPr>
        <p:grpSpPr>
          <a:xfrm>
            <a:off x="76200" y="836613"/>
            <a:ext cx="5000625" cy="3770312"/>
            <a:chOff x="0" y="0"/>
            <a:chExt cx="7875" cy="5938"/>
          </a:xfrm>
        </p:grpSpPr>
        <p:sp>
          <p:nvSpPr>
            <p:cNvPr id="54279" name="Text Box 19"/>
            <p:cNvSpPr txBox="1"/>
            <p:nvPr/>
          </p:nvSpPr>
          <p:spPr>
            <a:xfrm>
              <a:off x="1601" y="139"/>
              <a:ext cx="442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某省几十个自然人，</a:t>
              </a:r>
            </a:p>
          </p:txBody>
        </p:sp>
        <p:sp>
          <p:nvSpPr>
            <p:cNvPr id="54280" name="Text Box 20"/>
            <p:cNvSpPr txBox="1"/>
            <p:nvPr/>
          </p:nvSpPr>
          <p:spPr>
            <a:xfrm>
              <a:off x="628" y="870"/>
              <a:ext cx="580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以股权收购的方式溢价收购</a:t>
              </a:r>
            </a:p>
          </p:txBody>
        </p:sp>
        <p:sp>
          <p:nvSpPr>
            <p:cNvPr id="54281" name="Text Box 21"/>
            <p:cNvSpPr txBox="1"/>
            <p:nvPr/>
          </p:nvSpPr>
          <p:spPr>
            <a:xfrm>
              <a:off x="122" y="1701"/>
              <a:ext cx="718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仿宋_GB2312" pitchFamily="49" charset="-122"/>
                  <a:ea typeface="仿宋_GB2312" pitchFamily="49" charset="-122"/>
                </a:rPr>
                <a:t>某企业100%股权后，将该企业原帐</a:t>
              </a:r>
            </a:p>
          </p:txBody>
        </p:sp>
        <p:sp>
          <p:nvSpPr>
            <p:cNvPr id="54282" name="Text Box 22"/>
            <p:cNvSpPr txBox="1"/>
            <p:nvPr/>
          </p:nvSpPr>
          <p:spPr>
            <a:xfrm>
              <a:off x="0" y="2381"/>
              <a:ext cx="764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仿宋_GB2312" pitchFamily="49" charset="-122"/>
                  <a:ea typeface="仿宋_GB2312" pitchFamily="49" charset="-122"/>
                </a:rPr>
                <a:t>面金额中的“资本公积、盈余公积、</a:t>
              </a:r>
            </a:p>
          </p:txBody>
        </p:sp>
        <p:sp>
          <p:nvSpPr>
            <p:cNvPr id="54283" name="Text Box 23"/>
            <p:cNvSpPr txBox="1"/>
            <p:nvPr/>
          </p:nvSpPr>
          <p:spPr>
            <a:xfrm>
              <a:off x="251" y="3061"/>
              <a:ext cx="5808" cy="696"/>
            </a:xfrm>
            <a:prstGeom prst="rect">
              <a:avLst/>
            </a:prstGeom>
            <a:noFill/>
            <a:ln w="9525">
              <a:noFill/>
            </a:ln>
          </p:spPr>
          <p:txBody>
            <a:bodyPr wrap="none">
              <a:spAutoFit/>
            </a:bodyPr>
            <a:lstStyle/>
            <a:p>
              <a:pPr lvl="0" eaLnBrk="1" hangingPunct="1">
                <a:buFont typeface="Arial" panose="020B0604020202020204" pitchFamily="34" charset="0"/>
                <a:buNone/>
              </a:pPr>
              <a:r>
                <a:rPr lang="zh-CN" altLang="en-US" sz="2300" b="1" dirty="0">
                  <a:latin typeface="仿宋_GB2312" pitchFamily="49" charset="-122"/>
                  <a:ea typeface="仿宋_GB2312" pitchFamily="49" charset="-122"/>
                </a:rPr>
                <a:t>未分配利润”等盈余积累转</a:t>
              </a:r>
            </a:p>
          </p:txBody>
        </p:sp>
        <p:sp>
          <p:nvSpPr>
            <p:cNvPr id="54284" name="Text Box 24"/>
            <p:cNvSpPr txBox="1"/>
            <p:nvPr/>
          </p:nvSpPr>
          <p:spPr>
            <a:xfrm>
              <a:off x="505" y="3742"/>
              <a:ext cx="5525" cy="696"/>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增股本，上述行为是否要</a:t>
              </a:r>
            </a:p>
          </p:txBody>
        </p:sp>
        <p:sp>
          <p:nvSpPr>
            <p:cNvPr id="54285" name="Text Box 25"/>
            <p:cNvSpPr txBox="1"/>
            <p:nvPr/>
          </p:nvSpPr>
          <p:spPr>
            <a:xfrm>
              <a:off x="1488" y="4477"/>
              <a:ext cx="2304" cy="696"/>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仿宋_GB2312" pitchFamily="49" charset="-122"/>
                </a:rPr>
                <a:t>征税？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fade">
                                      <p:cBhvr>
                                        <p:cTn id="7" dur="1000"/>
                                        <p:tgtEl>
                                          <p:spTgt spid="104450"/>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ppt_x"/>
                                          </p:val>
                                        </p:tav>
                                        <p:tav tm="100000">
                                          <p:val>
                                            <p:strVal val="#ppt_x"/>
                                          </p:val>
                                        </p:tav>
                                      </p:tavLst>
                                    </p:anim>
                                    <p:anim calcmode="lin" valueType="num">
                                      <p:cBhvr additive="base">
                                        <p:cTn id="17"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ldLvl="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天平"/>
          <p:cNvPicPr>
            <a:picLocks noChangeAspect="1"/>
          </p:cNvPicPr>
          <p:nvPr/>
        </p:nvPicPr>
        <p:blipFill>
          <a:blip r:embed="rId2"/>
          <a:stretch>
            <a:fillRect/>
          </a:stretch>
        </p:blipFill>
        <p:spPr>
          <a:xfrm>
            <a:off x="3694113" y="2493963"/>
            <a:ext cx="5341937" cy="3887787"/>
          </a:xfrm>
          <a:prstGeom prst="rect">
            <a:avLst/>
          </a:prstGeom>
          <a:noFill/>
          <a:ln w="9525">
            <a:noFill/>
          </a:ln>
        </p:spPr>
      </p:pic>
      <p:sp>
        <p:nvSpPr>
          <p:cNvPr id="105475" name="标题 2"/>
          <p:cNvSpPr>
            <a:spLocks noGrp="1"/>
          </p:cNvSpPr>
          <p:nvPr>
            <p:ph type="title"/>
          </p:nvPr>
        </p:nvSpPr>
        <p:spPr>
          <a:xfrm>
            <a:off x="466725" y="412750"/>
            <a:ext cx="8229600" cy="488950"/>
          </a:xfrm>
        </p:spPr>
        <p:txBody>
          <a:bodyPr vert="horz" wrap="square" lIns="0" tIns="45720" rIns="0" bIns="45720" anchor="t"/>
          <a:lstStyle/>
          <a:p>
            <a:pPr eaLnBrk="1" hangingPunct="1"/>
            <a:r>
              <a:rPr lang="zh-CN" altLang="en-US" dirty="0">
                <a:solidFill>
                  <a:schemeClr val="tx1"/>
                </a:solidFill>
                <a:ea typeface="宋体" panose="02010600030101010101" pitchFamily="2" charset="-122"/>
                <a:sym typeface="Arial" panose="020B0604020202020204" pitchFamily="34" charset="0"/>
              </a:rPr>
              <a:t>♠出台2013年第23号公告的背景♠</a:t>
            </a:r>
          </a:p>
        </p:txBody>
      </p:sp>
      <p:sp>
        <p:nvSpPr>
          <p:cNvPr id="55300" name="直接连接符 16"/>
          <p:cNvSpPr/>
          <p:nvPr/>
        </p:nvSpPr>
        <p:spPr>
          <a:xfrm rot="5400000">
            <a:off x="141288" y="404813"/>
            <a:ext cx="612775" cy="4762"/>
          </a:xfrm>
          <a:prstGeom prst="line">
            <a:avLst/>
          </a:prstGeom>
          <a:ln w="28575" cap="flat" cmpd="sng">
            <a:solidFill>
              <a:srgbClr val="0070C0"/>
            </a:solidFill>
            <a:prstDash val="solid"/>
            <a:headEnd type="none" w="med" len="med"/>
            <a:tailEnd type="none" w="med" len="med"/>
          </a:ln>
        </p:spPr>
      </p:sp>
      <p:sp>
        <p:nvSpPr>
          <p:cNvPr id="55301" name="直接连接符 17"/>
          <p:cNvSpPr/>
          <p:nvPr/>
        </p:nvSpPr>
        <p:spPr>
          <a:xfrm rot="5400000">
            <a:off x="330200" y="239713"/>
            <a:ext cx="360363" cy="1587"/>
          </a:xfrm>
          <a:prstGeom prst="line">
            <a:avLst/>
          </a:prstGeom>
          <a:ln w="28575" cap="flat" cmpd="sng">
            <a:solidFill>
              <a:srgbClr val="0070C0"/>
            </a:solidFill>
            <a:prstDash val="solid"/>
            <a:headEnd type="none" w="med" len="med"/>
            <a:tailEnd type="none" w="med" len="med"/>
          </a:ln>
        </p:spPr>
      </p:sp>
      <p:sp>
        <p:nvSpPr>
          <p:cNvPr id="105479" name="Text Box 7"/>
          <p:cNvSpPr txBox="1"/>
          <p:nvPr/>
        </p:nvSpPr>
        <p:spPr>
          <a:xfrm>
            <a:off x="466725" y="5153025"/>
            <a:ext cx="6804025" cy="1371600"/>
          </a:xfrm>
          <a:prstGeom prst="rect">
            <a:avLst/>
          </a:prstGeom>
          <a:noFill/>
          <a:ln w="9525">
            <a:noFill/>
          </a:ln>
        </p:spPr>
        <p:txBody>
          <a:bodyPr>
            <a:spAutoFit/>
          </a:bodyPr>
          <a:lstStyle/>
          <a:p>
            <a:pPr lvl="0" eaLnBrk="1" hangingPunct="1">
              <a:buFont typeface="Arial" panose="020B0604020202020204" pitchFamily="34" charset="0"/>
              <a:buNone/>
            </a:pPr>
            <a:r>
              <a:rPr lang="zh-CN" altLang="en-US" sz="2800" b="1" dirty="0">
                <a:latin typeface="Arial" panose="020B0604020202020204" pitchFamily="34" charset="0"/>
                <a:ea typeface="华文楷体" panose="02010600040101010101" pitchFamily="2" charset="-122"/>
              </a:rPr>
              <a:t>出台23号公告的目的：</a:t>
            </a:r>
          </a:p>
          <a:p>
            <a:pPr lvl="0" eaLnBrk="1" hangingPunct="1">
              <a:buFont typeface="Arial" panose="020B0604020202020204" pitchFamily="34" charset="0"/>
              <a:buNone/>
            </a:pPr>
            <a:r>
              <a:rPr lang="zh-CN" altLang="en-US" sz="2800" b="1" dirty="0">
                <a:latin typeface="宋体" panose="02010600030101010101" pitchFamily="2" charset="-122"/>
                <a:ea typeface="宋体" panose="02010600030101010101" pitchFamily="2" charset="-122"/>
              </a:rPr>
              <a:t>*</a:t>
            </a:r>
            <a:r>
              <a:rPr lang="zh-CN" altLang="en-US" sz="2800" b="1" dirty="0">
                <a:latin typeface="Arial" panose="020B0604020202020204" pitchFamily="34" charset="0"/>
                <a:ea typeface="华文楷体" panose="02010600040101010101" pitchFamily="2" charset="-122"/>
              </a:rPr>
              <a:t>避免重复征税；</a:t>
            </a:r>
          </a:p>
          <a:p>
            <a:pPr lvl="0" eaLnBrk="1" hangingPunct="1">
              <a:buFont typeface="Arial" panose="020B0604020202020204" pitchFamily="34" charset="0"/>
              <a:buNone/>
            </a:pPr>
            <a:r>
              <a:rPr lang="zh-CN" altLang="en-US" sz="2800" b="1" dirty="0">
                <a:latin typeface="宋体" panose="02010600030101010101" pitchFamily="2" charset="-122"/>
                <a:ea typeface="宋体" panose="02010600030101010101" pitchFamily="2" charset="-122"/>
              </a:rPr>
              <a:t>*</a:t>
            </a:r>
            <a:r>
              <a:rPr lang="zh-CN" altLang="en-US" sz="2800" b="1" dirty="0">
                <a:latin typeface="Arial" panose="020B0604020202020204" pitchFamily="34" charset="0"/>
                <a:ea typeface="华文楷体" panose="02010600040101010101" pitchFamily="2" charset="-122"/>
              </a:rPr>
              <a:t>平衡盈余积累先分配，后分配的税负差异</a:t>
            </a:r>
          </a:p>
        </p:txBody>
      </p:sp>
      <p:sp>
        <p:nvSpPr>
          <p:cNvPr id="105480" name="Text Box 8"/>
          <p:cNvSpPr txBox="1"/>
          <p:nvPr/>
        </p:nvSpPr>
        <p:spPr>
          <a:xfrm>
            <a:off x="395288" y="1196975"/>
            <a:ext cx="5976937" cy="2255838"/>
          </a:xfrm>
          <a:prstGeom prst="rect">
            <a:avLst/>
          </a:prstGeom>
          <a:noFill/>
          <a:ln w="9525">
            <a:noFill/>
          </a:ln>
        </p:spPr>
        <p:txBody>
          <a:bodyPr>
            <a:spAutoFit/>
          </a:bodyPr>
          <a:lstStyle/>
          <a:p>
            <a:pPr lvl="0" eaLnBrk="1" hangingPunct="1">
              <a:buFont typeface="Arial" panose="020B0604020202020204" pitchFamily="34" charset="0"/>
              <a:buNone/>
            </a:pPr>
            <a:r>
              <a:rPr lang="zh-CN" altLang="en-US" sz="3000" b="1" dirty="0">
                <a:latin typeface="华文新魏" panose="02010800040101010101" pitchFamily="2" charset="-122"/>
                <a:ea typeface="华文新魏" panose="02010800040101010101" pitchFamily="2" charset="-122"/>
                <a:sym typeface="宋体" panose="02010600030101010101" pitchFamily="2" charset="-122"/>
              </a:rPr>
              <a:t>而且，</a:t>
            </a:r>
            <a:r>
              <a:rPr lang="zh-CN" altLang="en-US" sz="2800" b="1" dirty="0">
                <a:latin typeface="华文新魏" panose="02010800040101010101" pitchFamily="2" charset="-122"/>
                <a:ea typeface="华文新魏" panose="02010800040101010101" pitchFamily="2" charset="-122"/>
              </a:rPr>
              <a:t>同样一笔盈余积累，在股权收购前分配，收购方不承担税负；在股权收购后分配，收购方要承担</a:t>
            </a:r>
            <a:r>
              <a:rPr lang="en-US" altLang="zh-CN" sz="2800" b="1" dirty="0">
                <a:latin typeface="华文新魏" panose="02010800040101010101" pitchFamily="2" charset="-122"/>
                <a:ea typeface="华文新魏" panose="02010800040101010101" pitchFamily="2" charset="-122"/>
              </a:rPr>
              <a:t>20%</a:t>
            </a:r>
            <a:r>
              <a:rPr lang="zh-CN" altLang="en-US" sz="2800" b="1" dirty="0">
                <a:latin typeface="华文新魏" panose="02010800040101010101" pitchFamily="2" charset="-122"/>
                <a:ea typeface="华文新魏" panose="02010800040101010101" pitchFamily="2" charset="-122"/>
              </a:rPr>
              <a:t>的税负。原股东事先利润分配与事后分配存在</a:t>
            </a:r>
            <a:r>
              <a:rPr lang="zh-CN" altLang="en-US" sz="2800" b="1" u="sng" dirty="0">
                <a:latin typeface="华文新魏" panose="02010800040101010101" pitchFamily="2" charset="-122"/>
                <a:ea typeface="华文新魏" panose="02010800040101010101" pitchFamily="2" charset="-122"/>
                <a:sym typeface="宋体" panose="02010600030101010101" pitchFamily="2" charset="-122"/>
              </a:rPr>
              <a:t>较大税负差异</a:t>
            </a:r>
            <a:r>
              <a:rPr lang="zh-CN" altLang="en-US" sz="2800" b="1" dirty="0">
                <a:latin typeface="华文新魏" panose="02010800040101010101" pitchFamily="2" charset="-122"/>
                <a:ea typeface="华文新魏" panose="02010800040101010101" pitchFamily="2" charset="-122"/>
                <a:sym typeface="宋体" panose="02010600030101010101" pitchFamily="2" charset="-122"/>
              </a:rPr>
              <a:t>。</a:t>
            </a:r>
          </a:p>
        </p:txBody>
      </p:sp>
      <p:pic>
        <p:nvPicPr>
          <p:cNvPr id="105481" name="Picture 9" descr="天平2"/>
          <p:cNvPicPr>
            <a:picLocks noChangeAspect="1"/>
          </p:cNvPicPr>
          <p:nvPr/>
        </p:nvPicPr>
        <p:blipFill>
          <a:blip r:embed="rId3"/>
          <a:stretch>
            <a:fillRect/>
          </a:stretch>
        </p:blipFill>
        <p:spPr>
          <a:xfrm>
            <a:off x="3681413" y="3333750"/>
            <a:ext cx="5354637" cy="2687638"/>
          </a:xfrm>
          <a:prstGeom prst="rect">
            <a:avLst/>
          </a:prstGeom>
          <a:noFill/>
          <a:ln w="9525">
            <a:noFill/>
          </a:ln>
        </p:spPr>
      </p:pic>
      <p:grpSp>
        <p:nvGrpSpPr>
          <p:cNvPr id="2" name="Group 10"/>
          <p:cNvGrpSpPr/>
          <p:nvPr/>
        </p:nvGrpSpPr>
        <p:grpSpPr>
          <a:xfrm>
            <a:off x="7288213" y="2782888"/>
            <a:ext cx="1604962" cy="1725612"/>
            <a:chOff x="0" y="0"/>
            <a:chExt cx="2526" cy="2718"/>
          </a:xfrm>
        </p:grpSpPr>
        <p:pic>
          <p:nvPicPr>
            <p:cNvPr id="55306" name="Picture 11" descr="钱袋子"/>
            <p:cNvPicPr>
              <a:picLocks noChangeAspect="1"/>
            </p:cNvPicPr>
            <p:nvPr/>
          </p:nvPicPr>
          <p:blipFill>
            <a:blip r:embed="rId4"/>
            <a:stretch>
              <a:fillRect/>
            </a:stretch>
          </p:blipFill>
          <p:spPr>
            <a:xfrm>
              <a:off x="0" y="0"/>
              <a:ext cx="2526" cy="2719"/>
            </a:xfrm>
            <a:prstGeom prst="rect">
              <a:avLst/>
            </a:prstGeom>
            <a:noFill/>
            <a:ln w="9525">
              <a:noFill/>
            </a:ln>
          </p:spPr>
        </p:pic>
        <p:sp>
          <p:nvSpPr>
            <p:cNvPr id="55307" name="Text Box 12"/>
            <p:cNvSpPr txBox="1"/>
            <p:nvPr/>
          </p:nvSpPr>
          <p:spPr>
            <a:xfrm>
              <a:off x="1022" y="1403"/>
              <a:ext cx="938" cy="864"/>
            </a:xfrm>
            <a:prstGeom prst="rect">
              <a:avLst/>
            </a:prstGeom>
            <a:noFill/>
            <a:ln w="9525">
              <a:noFill/>
            </a:ln>
          </p:spPr>
          <p:txBody>
            <a:bodyPr>
              <a:spAutoFit/>
            </a:bodyPr>
            <a:lstStyle/>
            <a:p>
              <a:pPr lvl="0" eaLnBrk="1" hangingPunct="1">
                <a:buFont typeface="Arial" panose="020B0604020202020204" pitchFamily="34" charset="0"/>
                <a:buNone/>
              </a:pPr>
              <a:r>
                <a:rPr lang="zh-CN" altLang="en-US" sz="3000" b="1" dirty="0">
                  <a:latin typeface="Arial" panose="020B0604020202020204" pitchFamily="34" charset="0"/>
                  <a:ea typeface="黑体" panose="02010609060101010101" pitchFamily="49" charset="-122"/>
                </a:rPr>
                <a:t>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fade">
                                      <p:cBhvr>
                                        <p:cTn id="7" dur="1000"/>
                                        <p:tgtEl>
                                          <p:spTgt spid="105475"/>
                                        </p:tgtEl>
                                      </p:cBhvr>
                                    </p:animEffect>
                                  </p:childTnLst>
                                </p:cTn>
                              </p:par>
                            </p:childTnLst>
                          </p:cTn>
                        </p:par>
                        <p:par>
                          <p:cTn id="8" fill="hold">
                            <p:stCondLst>
                              <p:cond delay="1000"/>
                            </p:stCondLst>
                            <p:childTnLst>
                              <p:par>
                                <p:cTn id="9" presetID="1" presetClass="entr" presetSubtype="0" fill="hold" grpId="3" nodeType="afterEffect">
                                  <p:stCondLst>
                                    <p:cond delay="0"/>
                                  </p:stCondLst>
                                  <p:childTnLst>
                                    <p:set>
                                      <p:cBhvr>
                                        <p:cTn id="10" dur="1" fill="hold">
                                          <p:stCondLst>
                                            <p:cond delay="0"/>
                                          </p:stCondLst>
                                        </p:cTn>
                                        <p:tgtEl>
                                          <p:spTgt spid="10548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5481"/>
                                        </p:tgtEl>
                                        <p:attrNameLst>
                                          <p:attrName>style.visibility</p:attrName>
                                        </p:attrNameLst>
                                      </p:cBhvr>
                                      <p:to>
                                        <p:strVal val="hidden"/>
                                      </p:to>
                                    </p:set>
                                  </p:childTnLst>
                                </p:cTn>
                              </p:par>
                              <p:par>
                                <p:cTn id="13" presetID="47"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0547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5479"/>
                                        </p:tgtEl>
                                        <p:attrNameLst>
                                          <p:attrName>style.visibility</p:attrName>
                                        </p:attrNameLst>
                                      </p:cBhvr>
                                      <p:to>
                                        <p:strVal val="visible"/>
                                      </p:to>
                                    </p:set>
                                    <p:anim calcmode="lin" valueType="num">
                                      <p:cBhvr>
                                        <p:cTn id="24" dur="1000" fill="hold"/>
                                        <p:tgtEl>
                                          <p:spTgt spid="105479"/>
                                        </p:tgtEl>
                                        <p:attrNameLst>
                                          <p:attrName>ppt_w</p:attrName>
                                        </p:attrNameLst>
                                      </p:cBhvr>
                                      <p:tavLst>
                                        <p:tav tm="0">
                                          <p:val>
                                            <p:fltVal val="0"/>
                                          </p:val>
                                        </p:tav>
                                        <p:tav tm="100000">
                                          <p:val>
                                            <p:strVal val="#ppt_w"/>
                                          </p:val>
                                        </p:tav>
                                      </p:tavLst>
                                    </p:anim>
                                    <p:anim calcmode="lin" valueType="num">
                                      <p:cBhvr>
                                        <p:cTn id="25" dur="1000" fill="hold"/>
                                        <p:tgtEl>
                                          <p:spTgt spid="105479"/>
                                        </p:tgtEl>
                                        <p:attrNameLst>
                                          <p:attrName>ppt_h</p:attrName>
                                        </p:attrNameLst>
                                      </p:cBhvr>
                                      <p:tavLst>
                                        <p:tav tm="0">
                                          <p:val>
                                            <p:fltVal val="0"/>
                                          </p:val>
                                        </p:tav>
                                        <p:tav tm="100000">
                                          <p:val>
                                            <p:strVal val="#ppt_h"/>
                                          </p:val>
                                        </p:tav>
                                      </p:tavLst>
                                    </p:anim>
                                    <p:animEffect transition="in" filter="fade">
                                      <p:cBhvr>
                                        <p:cTn id="26" dur="1000"/>
                                        <p:tgtEl>
                                          <p:spTgt spid="10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ldLvl="0"/>
      <p:bldP spid="105479" grpId="0" bldLvl="0"/>
      <p:bldP spid="105480" grpId="0" bldLvl="0"/>
      <p:bldP spid="105480" grpId="1" bldLvl="0"/>
      <p:bldP spid="105480" grpId="2" bldLvl="0"/>
      <p:bldP spid="105480" grpId="3" bldLvl="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8"/>
          <p:cNvPicPr>
            <a:picLocks noChangeAspect="1"/>
          </p:cNvPicPr>
          <p:nvPr/>
        </p:nvPicPr>
        <p:blipFill>
          <a:blip r:embed="rId2">
            <a:lum bright="100000"/>
          </a:blip>
          <a:srcRect l="16588" t="18027" r="18188" b="19626"/>
          <a:stretch>
            <a:fillRect/>
          </a:stretch>
        </p:blipFill>
        <p:spPr>
          <a:xfrm>
            <a:off x="0" y="0"/>
            <a:ext cx="9144000" cy="6831013"/>
          </a:xfrm>
          <a:prstGeom prst="rect">
            <a:avLst/>
          </a:prstGeom>
          <a:noFill/>
          <a:ln w="9525">
            <a:noFill/>
          </a:ln>
        </p:spPr>
      </p:pic>
      <p:pic>
        <p:nvPicPr>
          <p:cNvPr id="56323" name="Picture 3"/>
          <p:cNvPicPr>
            <a:picLocks noChangeAspect="1"/>
          </p:cNvPicPr>
          <p:nvPr/>
        </p:nvPicPr>
        <p:blipFill>
          <a:blip r:embed="rId3"/>
          <a:srcRect t="16154" r="40894" b="53685"/>
          <a:stretch>
            <a:fillRect/>
          </a:stretch>
        </p:blipFill>
        <p:spPr>
          <a:xfrm>
            <a:off x="2286000" y="112713"/>
            <a:ext cx="6858000" cy="2667000"/>
          </a:xfrm>
          <a:prstGeom prst="rect">
            <a:avLst/>
          </a:prstGeom>
          <a:noFill/>
          <a:ln w="9525">
            <a:noFill/>
          </a:ln>
        </p:spPr>
      </p:pic>
      <p:pic>
        <p:nvPicPr>
          <p:cNvPr id="56324" name="Picture 3"/>
          <p:cNvPicPr>
            <a:picLocks noChangeAspect="1"/>
          </p:cNvPicPr>
          <p:nvPr/>
        </p:nvPicPr>
        <p:blipFill>
          <a:blip r:embed="rId3"/>
          <a:srcRect t="24773" r="59364" b="53685"/>
          <a:stretch>
            <a:fillRect/>
          </a:stretch>
        </p:blipFill>
        <p:spPr>
          <a:xfrm>
            <a:off x="2122488" y="4908550"/>
            <a:ext cx="4714875" cy="1905000"/>
          </a:xfrm>
          <a:prstGeom prst="rect">
            <a:avLst/>
          </a:prstGeom>
          <a:noFill/>
          <a:ln w="9525">
            <a:noFill/>
          </a:ln>
        </p:spPr>
      </p:pic>
      <p:sp>
        <p:nvSpPr>
          <p:cNvPr id="56325" name="直接连接符 15"/>
          <p:cNvSpPr/>
          <p:nvPr/>
        </p:nvSpPr>
        <p:spPr>
          <a:xfrm rot="5400000">
            <a:off x="141288" y="404813"/>
            <a:ext cx="612775" cy="4762"/>
          </a:xfrm>
          <a:prstGeom prst="line">
            <a:avLst/>
          </a:prstGeom>
          <a:ln w="28575" cap="flat" cmpd="sng">
            <a:solidFill>
              <a:srgbClr val="0070C0"/>
            </a:solidFill>
            <a:prstDash val="solid"/>
            <a:headEnd type="none" w="med" len="med"/>
            <a:tailEnd type="none" w="med" len="med"/>
          </a:ln>
        </p:spPr>
      </p:sp>
      <p:sp>
        <p:nvSpPr>
          <p:cNvPr id="56326" name="直接连接符 16"/>
          <p:cNvSpPr/>
          <p:nvPr/>
        </p:nvSpPr>
        <p:spPr>
          <a:xfrm rot="5400000">
            <a:off x="330200" y="239713"/>
            <a:ext cx="360363" cy="1587"/>
          </a:xfrm>
          <a:prstGeom prst="line">
            <a:avLst/>
          </a:prstGeom>
          <a:ln w="28575" cap="flat" cmpd="sng">
            <a:solidFill>
              <a:srgbClr val="0070C0"/>
            </a:solidFill>
            <a:prstDash val="solid"/>
            <a:headEnd type="none" w="med" len="med"/>
            <a:tailEnd type="none" w="med" len="med"/>
          </a:ln>
        </p:spPr>
      </p:sp>
      <p:sp>
        <p:nvSpPr>
          <p:cNvPr id="106503" name="标题 6"/>
          <p:cNvSpPr>
            <a:spLocks noGrp="1"/>
          </p:cNvSpPr>
          <p:nvPr/>
        </p:nvSpPr>
        <p:spPr>
          <a:xfrm>
            <a:off x="457200" y="15875"/>
            <a:ext cx="8229600" cy="676275"/>
          </a:xfrm>
          <a:prstGeom prst="rect">
            <a:avLst/>
          </a:prstGeom>
          <a:noFill/>
          <a:ln w="9525">
            <a:noFill/>
          </a:ln>
        </p:spPr>
        <p:txBody>
          <a:bodyPr anchor="ctr"/>
          <a:lstStyle/>
          <a:p>
            <a:pPr lvl="0" eaLnBrk="0" hangingPunct="0">
              <a:lnSpc>
                <a:spcPct val="90000"/>
              </a:lnSpc>
            </a:pPr>
            <a:r>
              <a:rPr lang="zh-CN" altLang="en-US" sz="2600" b="1" dirty="0">
                <a:solidFill>
                  <a:srgbClr val="0066CC"/>
                </a:solidFill>
                <a:latin typeface="黑体" panose="02010609060101010101" pitchFamily="49" charset="-122"/>
                <a:ea typeface="黑体" panose="02010609060101010101" pitchFamily="49" charset="-122"/>
                <a:sym typeface="Arial" panose="020B0604020202020204" pitchFamily="34" charset="0"/>
              </a:rPr>
              <a:t>♠税总2013年23号公告的主要内容♠</a:t>
            </a:r>
          </a:p>
        </p:txBody>
      </p:sp>
      <p:sp>
        <p:nvSpPr>
          <p:cNvPr id="106504" name="Text Box 8"/>
          <p:cNvSpPr txBox="1"/>
          <p:nvPr/>
        </p:nvSpPr>
        <p:spPr>
          <a:xfrm>
            <a:off x="755650" y="1484313"/>
            <a:ext cx="7561263" cy="4786312"/>
          </a:xfrm>
          <a:prstGeom prst="rect">
            <a:avLst/>
          </a:prstGeom>
          <a:noFill/>
          <a:ln w="9525">
            <a:noFill/>
          </a:ln>
        </p:spPr>
        <p:txBody>
          <a:bodyPr>
            <a:spAutoFit/>
          </a:bodyPr>
          <a:lstStyle/>
          <a:p>
            <a:pPr lvl="0" eaLnBrk="1" hangingPunct="1">
              <a:buFont typeface="Arial" panose="020B0604020202020204" pitchFamily="34" charset="0"/>
              <a:buNone/>
            </a:pPr>
            <a:r>
              <a:rPr lang="en-US" altLang="zh-CN" sz="2800" b="1" dirty="0">
                <a:latin typeface="仿宋_GB2312" pitchFamily="49" charset="-122"/>
                <a:ea typeface="仿宋_GB2312" pitchFamily="49" charset="-122"/>
              </a:rPr>
              <a:t>1</a:t>
            </a:r>
            <a:r>
              <a:rPr lang="zh-CN" altLang="en-US" sz="2800" b="1" dirty="0">
                <a:latin typeface="仿宋_GB2312" pitchFamily="49" charset="-122"/>
                <a:ea typeface="仿宋_GB2312" pitchFamily="49" charset="-122"/>
              </a:rPr>
              <a:t>名或多名个人投资者收购方式取得被收购企业</a:t>
            </a:r>
            <a:r>
              <a:rPr lang="en-US" altLang="zh-CN" sz="2800" b="1" dirty="0">
                <a:latin typeface="仿宋_GB2312" pitchFamily="49" charset="-122"/>
                <a:ea typeface="仿宋_GB2312" pitchFamily="49" charset="-122"/>
              </a:rPr>
              <a:t>100%</a:t>
            </a:r>
            <a:r>
              <a:rPr lang="zh-CN" altLang="en-US" sz="2800" b="1" dirty="0">
                <a:latin typeface="仿宋_GB2312" pitchFamily="49" charset="-122"/>
                <a:ea typeface="仿宋_GB2312" pitchFamily="49" charset="-122"/>
              </a:rPr>
              <a:t>股权，股权收购前，原账面金额中的“资本公积、盈余公积、未分配利润”等盈余积累未转增股本，</a:t>
            </a:r>
            <a:r>
              <a:rPr lang="zh-CN" altLang="en-US" sz="2800" b="1" u="sng" dirty="0">
                <a:latin typeface="仿宋_GB2312" pitchFamily="49" charset="-122"/>
                <a:ea typeface="仿宋_GB2312" pitchFamily="49" charset="-122"/>
              </a:rPr>
              <a:t>而在股权交易时将其一并计入股权转让价格并履行了所得税纳税义务</a:t>
            </a:r>
            <a:r>
              <a:rPr lang="zh-CN" altLang="en-US" sz="2800" b="1" dirty="0">
                <a:latin typeface="仿宋_GB2312" pitchFamily="49" charset="-122"/>
                <a:ea typeface="仿宋_GB2312" pitchFamily="49" charset="-122"/>
              </a:rPr>
              <a:t>。</a:t>
            </a:r>
          </a:p>
          <a:p>
            <a:pPr lvl="0" eaLnBrk="1" hangingPunct="1">
              <a:buFont typeface="Arial" panose="020B0604020202020204" pitchFamily="34" charset="0"/>
              <a:buNone/>
            </a:pPr>
            <a:endParaRPr lang="zh-CN" altLang="en-US" sz="2800" b="1" dirty="0">
              <a:latin typeface="仿宋_GB2312" pitchFamily="49" charset="-122"/>
              <a:ea typeface="仿宋_GB2312" pitchFamily="49" charset="-122"/>
            </a:endParaRPr>
          </a:p>
          <a:p>
            <a:pPr lvl="0" eaLnBrk="1" hangingPunct="1">
              <a:buFont typeface="Arial" panose="020B0604020202020204" pitchFamily="34" charset="0"/>
              <a:buNone/>
            </a:pPr>
            <a:r>
              <a:rPr lang="zh-CN" altLang="en-US" sz="2800" b="1" dirty="0">
                <a:latin typeface="仿宋_GB2312" pitchFamily="49" charset="-122"/>
                <a:ea typeface="仿宋_GB2312" pitchFamily="49" charset="-122"/>
              </a:rPr>
              <a:t>股权收购后，将原账面金额中的盈余积累转增股本，对新股东取得的已计入个人投资者股权收购价格中的盈余积累转增股本的部分，</a:t>
            </a:r>
            <a:r>
              <a:rPr lang="zh-CN" altLang="en-US" sz="2800" b="1" u="sng" dirty="0">
                <a:latin typeface="仿宋_GB2312" pitchFamily="49" charset="-122"/>
                <a:ea typeface="仿宋_GB2312" pitchFamily="49" charset="-122"/>
              </a:rPr>
              <a:t>原则上不宜征收个人所得税</a:t>
            </a:r>
            <a:r>
              <a:rPr lang="zh-CN" altLang="en-US" sz="2800" b="1" dirty="0">
                <a:latin typeface="仿宋_GB2312" pitchFamily="49" charset="-122"/>
                <a:ea typeface="仿宋_GB2312" pitchFamily="49" charset="-122"/>
              </a:rPr>
              <a:t>.实践中，区分以下两种情形处理:</a:t>
            </a:r>
            <a:endParaRPr lang="en-US" altLang="zh-CN" sz="2800"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fade">
                                      <p:cBhvr>
                                        <p:cTn id="7" dur="1000"/>
                                        <p:tgtEl>
                                          <p:spTgt spid="10650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6504"/>
                                        </p:tgtEl>
                                        <p:attrNameLst>
                                          <p:attrName>style.visibility</p:attrName>
                                        </p:attrNameLst>
                                      </p:cBhvr>
                                      <p:to>
                                        <p:strVal val="visible"/>
                                      </p:to>
                                    </p:set>
                                    <p:animEffect transition="in" filter="wipe(up)">
                                      <p:cBhvr>
                                        <p:cTn id="11" dur="1000"/>
                                        <p:tgtEl>
                                          <p:spTgt spid="10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bldLvl="0"/>
      <p:bldP spid="106503" grpId="1" bldLvl="0"/>
      <p:bldP spid="106504"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4000" dirty="0">
                <a:solidFill>
                  <a:schemeClr val="hlink"/>
                </a:solidFill>
                <a:latin typeface="黑体" panose="02010609060101010101" pitchFamily="49" charset="-122"/>
                <a:ea typeface="黑体" panose="02010609060101010101" pitchFamily="49" charset="-122"/>
                <a:cs typeface="+mj-cs"/>
                <a:sym typeface="+mn-ea"/>
              </a:rPr>
              <a:t>一、公司</a:t>
            </a:r>
            <a:r>
              <a:rPr lang="zh-CN" altLang="en-US" sz="4000" dirty="0">
                <a:latin typeface="黑体" panose="02010609060101010101" pitchFamily="49" charset="-122"/>
                <a:ea typeface="黑体" panose="02010609060101010101" pitchFamily="49" charset="-122"/>
                <a:cs typeface="+mj-cs"/>
                <a:sym typeface="+mn-ea"/>
              </a:rPr>
              <a:t>股权架构调整进行股权转让的税务风险控制</a:t>
            </a:r>
          </a:p>
          <a:p>
            <a:endParaRPr lang="zh-CN" altLang="en-US" sz="4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图片 3"/>
          <p:cNvPicPr>
            <a:picLocks noChangeAspect="1"/>
          </p:cNvPicPr>
          <p:nvPr/>
        </p:nvPicPr>
        <p:blipFill>
          <a:blip r:embed="rId2">
            <a:lum bright="6000" contrast="-24001"/>
          </a:blip>
          <a:srcRect r="26486"/>
          <a:stretch>
            <a:fillRect/>
          </a:stretch>
        </p:blipFill>
        <p:spPr>
          <a:xfrm>
            <a:off x="8358188" y="0"/>
            <a:ext cx="785812" cy="6858000"/>
          </a:xfrm>
          <a:prstGeom prst="rect">
            <a:avLst/>
          </a:prstGeom>
          <a:noFill/>
          <a:ln w="9525">
            <a:noFill/>
          </a:ln>
        </p:spPr>
      </p:pic>
      <p:grpSp>
        <p:nvGrpSpPr>
          <p:cNvPr id="2" name="Group 3"/>
          <p:cNvGrpSpPr/>
          <p:nvPr/>
        </p:nvGrpSpPr>
        <p:grpSpPr>
          <a:xfrm>
            <a:off x="7569200" y="2122488"/>
            <a:ext cx="1579563" cy="1008062"/>
            <a:chOff x="0" y="0"/>
            <a:chExt cx="2804" cy="1588"/>
          </a:xfrm>
        </p:grpSpPr>
        <p:sp>
          <p:nvSpPr>
            <p:cNvPr id="110596" name="AutoShape 4"/>
            <p:cNvSpPr>
              <a:spLocks noChangeArrowheads="1"/>
            </p:cNvSpPr>
            <p:nvPr/>
          </p:nvSpPr>
          <p:spPr bwMode="auto">
            <a:xfrm>
              <a:off x="0" y="0"/>
              <a:ext cx="2804" cy="1588"/>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9441" name="Text Box 5"/>
            <p:cNvSpPr txBox="1"/>
            <p:nvPr/>
          </p:nvSpPr>
          <p:spPr>
            <a:xfrm>
              <a:off x="340" y="340"/>
              <a:ext cx="2240" cy="816"/>
            </a:xfrm>
            <a:prstGeom prst="rect">
              <a:avLst/>
            </a:prstGeom>
            <a:noFill/>
            <a:ln w="9525">
              <a:noFill/>
            </a:ln>
          </p:spPr>
          <p:txBody>
            <a:bodyPr>
              <a:spAutoFit/>
            </a:bodyPr>
            <a:lstStyle/>
            <a:p>
              <a:pPr lvl="0" eaLnBrk="1" hangingPunct="1">
                <a:buFont typeface="Arial" panose="020B0604020202020204" pitchFamily="34" charset="0"/>
                <a:buNone/>
              </a:pPr>
              <a:r>
                <a:rPr lang="zh-CN" altLang="en-US" sz="2800" b="1" dirty="0">
                  <a:latin typeface="黑体" panose="02010609060101010101" pitchFamily="49" charset="-122"/>
                  <a:ea typeface="黑体" panose="02010609060101010101" pitchFamily="49" charset="-122"/>
                </a:rPr>
                <a:t>不征税</a:t>
              </a:r>
              <a:r>
                <a:rPr lang="zh-CN" altLang="en-US" sz="2800" b="1" dirty="0">
                  <a:solidFill>
                    <a:srgbClr val="9900CC"/>
                  </a:solidFill>
                  <a:latin typeface="黑体" panose="02010609060101010101" pitchFamily="49" charset="-122"/>
                  <a:ea typeface="黑体" panose="02010609060101010101" pitchFamily="49" charset="-122"/>
                </a:rPr>
                <a:t>。</a:t>
              </a:r>
            </a:p>
          </p:txBody>
        </p:sp>
      </p:grpSp>
      <p:sp>
        <p:nvSpPr>
          <p:cNvPr id="59396" name="直接连接符 5"/>
          <p:cNvSpPr/>
          <p:nvPr/>
        </p:nvSpPr>
        <p:spPr>
          <a:xfrm rot="5400000">
            <a:off x="141288" y="404813"/>
            <a:ext cx="612775" cy="4762"/>
          </a:xfrm>
          <a:prstGeom prst="line">
            <a:avLst/>
          </a:prstGeom>
          <a:ln w="28575" cap="flat" cmpd="sng">
            <a:solidFill>
              <a:srgbClr val="0070C0"/>
            </a:solidFill>
            <a:prstDash val="solid"/>
            <a:headEnd type="none" w="med" len="med"/>
            <a:tailEnd type="none" w="med" len="med"/>
          </a:ln>
        </p:spPr>
      </p:sp>
      <p:sp>
        <p:nvSpPr>
          <p:cNvPr id="59397" name="直接连接符 6"/>
          <p:cNvSpPr/>
          <p:nvPr/>
        </p:nvSpPr>
        <p:spPr>
          <a:xfrm rot="5400000">
            <a:off x="330200" y="239713"/>
            <a:ext cx="360363" cy="1587"/>
          </a:xfrm>
          <a:prstGeom prst="line">
            <a:avLst/>
          </a:prstGeom>
          <a:ln w="28575" cap="flat" cmpd="sng">
            <a:solidFill>
              <a:srgbClr val="0070C0"/>
            </a:solidFill>
            <a:prstDash val="solid"/>
            <a:headEnd type="none" w="med" len="med"/>
            <a:tailEnd type="none" w="med" len="med"/>
          </a:ln>
        </p:spPr>
      </p:sp>
      <p:sp>
        <p:nvSpPr>
          <p:cNvPr id="59398" name="矩形 8"/>
          <p:cNvSpPr/>
          <p:nvPr/>
        </p:nvSpPr>
        <p:spPr>
          <a:xfrm>
            <a:off x="0" y="6762750"/>
            <a:ext cx="9144000" cy="95250"/>
          </a:xfrm>
          <a:prstGeom prst="rect">
            <a:avLst/>
          </a:prstGeom>
          <a:solidFill>
            <a:srgbClr val="0070C0"/>
          </a:solidFill>
          <a:ln w="9525">
            <a:noFill/>
          </a:ln>
        </p:spPr>
        <p:txBody>
          <a:bodyPr anchor="ctr"/>
          <a:lstStyle/>
          <a:p>
            <a:pPr lvl="0" eaLnBrk="1" hangingPunct="1">
              <a:buFont typeface="Arial" panose="020B0604020202020204" pitchFamily="34" charset="0"/>
              <a:buNone/>
            </a:pPr>
            <a:endParaRPr lang="zh-CN" altLang="en-US" sz="18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9399" name="Text Box 9"/>
          <p:cNvSpPr txBox="1"/>
          <p:nvPr/>
        </p:nvSpPr>
        <p:spPr>
          <a:xfrm>
            <a:off x="395288" y="355600"/>
            <a:ext cx="6054725" cy="457200"/>
          </a:xfrm>
          <a:prstGeom prst="rect">
            <a:avLst/>
          </a:prstGeom>
          <a:noFill/>
          <a:ln w="9525">
            <a:noFill/>
          </a:ln>
        </p:spPr>
        <p:txBody>
          <a:bodyPr>
            <a:spAutoFit/>
          </a:bodyPr>
          <a:lstStyle/>
          <a:p>
            <a:pPr lvl="0" eaLnBrk="1" hangingPunct="1">
              <a:buFont typeface="Arial" panose="020B0604020202020204" pitchFamily="34" charset="0"/>
              <a:buNone/>
            </a:pPr>
            <a:endParaRPr lang="zh-CN" altLang="en-US" sz="2400" b="1" dirty="0">
              <a:solidFill>
                <a:srgbClr val="808080"/>
              </a:solidFill>
              <a:latin typeface="Arial" panose="020B0604020202020204" pitchFamily="34" charset="0"/>
              <a:ea typeface="黑体" panose="02010609060101010101" pitchFamily="49" charset="-122"/>
            </a:endParaRPr>
          </a:p>
        </p:txBody>
      </p:sp>
      <p:sp>
        <p:nvSpPr>
          <p:cNvPr id="59400" name="AutoShape 10"/>
          <p:cNvSpPr/>
          <p:nvPr/>
        </p:nvSpPr>
        <p:spPr>
          <a:xfrm flipH="1">
            <a:off x="5245100" y="1828800"/>
            <a:ext cx="73025" cy="193675"/>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01" name="AutoShape 11"/>
          <p:cNvSpPr/>
          <p:nvPr/>
        </p:nvSpPr>
        <p:spPr>
          <a:xfrm flipH="1">
            <a:off x="3656013" y="1816100"/>
            <a:ext cx="71437" cy="193675"/>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02" name="AutoShape 12"/>
          <p:cNvSpPr/>
          <p:nvPr/>
        </p:nvSpPr>
        <p:spPr>
          <a:xfrm flipH="1">
            <a:off x="7748588" y="1147763"/>
            <a:ext cx="71437" cy="190500"/>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03" name="AutoShape 13"/>
          <p:cNvSpPr/>
          <p:nvPr/>
        </p:nvSpPr>
        <p:spPr>
          <a:xfrm flipH="1">
            <a:off x="6164263" y="1147763"/>
            <a:ext cx="71437" cy="190500"/>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04" name="Text Box 14"/>
          <p:cNvSpPr txBox="1"/>
          <p:nvPr/>
        </p:nvSpPr>
        <p:spPr>
          <a:xfrm>
            <a:off x="3924300" y="1689100"/>
            <a:ext cx="1114425" cy="530225"/>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b="1" dirty="0">
                <a:solidFill>
                  <a:schemeClr val="bg1"/>
                </a:solidFill>
                <a:latin typeface="Arial" panose="020B0604020202020204" pitchFamily="34" charset="0"/>
                <a:ea typeface="宋体" panose="02010600030101010101" pitchFamily="2" charset="-122"/>
              </a:rPr>
              <a:t>694号文</a:t>
            </a:r>
          </a:p>
        </p:txBody>
      </p:sp>
      <p:sp>
        <p:nvSpPr>
          <p:cNvPr id="59405" name="Text Box 15"/>
          <p:cNvSpPr txBox="1"/>
          <p:nvPr/>
        </p:nvSpPr>
        <p:spPr>
          <a:xfrm>
            <a:off x="6451600" y="931863"/>
            <a:ext cx="1089025" cy="528637"/>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b="1" dirty="0">
                <a:solidFill>
                  <a:srgbClr val="FFFFFF"/>
                </a:solidFill>
                <a:latin typeface="华文新魏" panose="02010800040101010101" pitchFamily="2" charset="-122"/>
                <a:ea typeface="华文新魏" panose="02010800040101010101" pitchFamily="2" charset="-122"/>
              </a:rPr>
              <a:t>9号公告</a:t>
            </a:r>
          </a:p>
        </p:txBody>
      </p:sp>
      <p:sp>
        <p:nvSpPr>
          <p:cNvPr id="110608" name="Text Box 16"/>
          <p:cNvSpPr txBox="1"/>
          <p:nvPr/>
        </p:nvSpPr>
        <p:spPr>
          <a:xfrm>
            <a:off x="906463" y="188913"/>
            <a:ext cx="7050087" cy="45720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rgbClr val="0000CC"/>
                </a:solidFill>
                <a:latin typeface="黑体" panose="02010609060101010101" pitchFamily="49" charset="-122"/>
                <a:ea typeface="黑体" panose="02010609060101010101" pitchFamily="49" charset="-122"/>
              </a:rPr>
              <a:t>案例1图解：</a:t>
            </a:r>
          </a:p>
        </p:txBody>
      </p:sp>
      <p:cxnSp>
        <p:nvCxnSpPr>
          <p:cNvPr id="110609" name="AutoShape 17"/>
          <p:cNvCxnSpPr/>
          <p:nvPr/>
        </p:nvCxnSpPr>
        <p:spPr>
          <a:xfrm flipH="1">
            <a:off x="5143500" y="1690688"/>
            <a:ext cx="2706688" cy="0"/>
          </a:xfrm>
          <a:prstGeom prst="straightConnector1">
            <a:avLst/>
          </a:prstGeom>
          <a:ln w="31750" cap="flat" cmpd="sng">
            <a:solidFill>
              <a:srgbClr val="800080"/>
            </a:solidFill>
            <a:prstDash val="solid"/>
            <a:headEnd type="none" w="med" len="med"/>
            <a:tailEnd type="none" w="med" len="med"/>
          </a:ln>
        </p:spPr>
      </p:cxnSp>
      <p:sp>
        <p:nvSpPr>
          <p:cNvPr id="110610" name="Text Box 18"/>
          <p:cNvSpPr txBox="1"/>
          <p:nvPr/>
        </p:nvSpPr>
        <p:spPr>
          <a:xfrm>
            <a:off x="5076825" y="1243013"/>
            <a:ext cx="3076575" cy="45720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dirty="0">
                <a:latin typeface="黑体" panose="02010609060101010101" pitchFamily="49" charset="-122"/>
                <a:ea typeface="黑体" panose="02010609060101010101" pitchFamily="49" charset="-122"/>
              </a:rPr>
              <a:t>盈余累积合计4000万</a:t>
            </a:r>
          </a:p>
        </p:txBody>
      </p:sp>
      <p:grpSp>
        <p:nvGrpSpPr>
          <p:cNvPr id="3" name="Group 19"/>
          <p:cNvGrpSpPr/>
          <p:nvPr/>
        </p:nvGrpSpPr>
        <p:grpSpPr>
          <a:xfrm>
            <a:off x="301625" y="836613"/>
            <a:ext cx="1839913" cy="1319212"/>
            <a:chOff x="0" y="0"/>
            <a:chExt cx="4004" cy="2520"/>
          </a:xfrm>
        </p:grpSpPr>
        <p:sp>
          <p:nvSpPr>
            <p:cNvPr id="59438" name="AutoShape 20"/>
            <p:cNvSpPr/>
            <p:nvPr/>
          </p:nvSpPr>
          <p:spPr>
            <a:xfrm>
              <a:off x="0" y="0"/>
              <a:ext cx="4005" cy="2520"/>
            </a:xfrm>
            <a:prstGeom prst="roundRect">
              <a:avLst>
                <a:gd name="adj" fmla="val 12699"/>
              </a:avLst>
            </a:prstGeom>
            <a:solidFill>
              <a:schemeClr val="accent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39" name="AutoShape 21"/>
            <p:cNvSpPr/>
            <p:nvPr/>
          </p:nvSpPr>
          <p:spPr>
            <a:xfrm>
              <a:off x="85" y="675"/>
              <a:ext cx="3793" cy="175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sp>
        <p:nvSpPr>
          <p:cNvPr id="110614" name="Text Box 22"/>
          <p:cNvSpPr txBox="1"/>
          <p:nvPr/>
        </p:nvSpPr>
        <p:spPr>
          <a:xfrm>
            <a:off x="395288" y="1196975"/>
            <a:ext cx="2270125" cy="822325"/>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华文楷体" panose="02010600040101010101" pitchFamily="2" charset="-122"/>
                <a:ea typeface="华文楷体" panose="02010600040101010101" pitchFamily="2" charset="-122"/>
              </a:rPr>
              <a:t>支付对价：</a:t>
            </a:r>
            <a:r>
              <a:rPr lang="zh-CN" altLang="en-US" sz="2400" b="1" u="sng" dirty="0">
                <a:latin typeface="华文楷体" panose="02010600040101010101" pitchFamily="2" charset="-122"/>
                <a:ea typeface="华文楷体" panose="02010600040101010101" pitchFamily="2" charset="-122"/>
              </a:rPr>
              <a:t>5500万</a:t>
            </a:r>
          </a:p>
        </p:txBody>
      </p:sp>
      <p:grpSp>
        <p:nvGrpSpPr>
          <p:cNvPr id="4" name="Group 23"/>
          <p:cNvGrpSpPr/>
          <p:nvPr/>
        </p:nvGrpSpPr>
        <p:grpSpPr>
          <a:xfrm>
            <a:off x="906463" y="3068638"/>
            <a:ext cx="6332537" cy="3711575"/>
            <a:chOff x="0" y="0"/>
            <a:chExt cx="9972" cy="5846"/>
          </a:xfrm>
        </p:grpSpPr>
        <p:grpSp>
          <p:nvGrpSpPr>
            <p:cNvPr id="59429" name="Group 24"/>
            <p:cNvGrpSpPr/>
            <p:nvPr/>
          </p:nvGrpSpPr>
          <p:grpSpPr>
            <a:xfrm>
              <a:off x="0" y="0"/>
              <a:ext cx="9973" cy="5846"/>
              <a:chOff x="0" y="0"/>
              <a:chExt cx="9973" cy="5846"/>
            </a:xfrm>
          </p:grpSpPr>
          <p:sp>
            <p:nvSpPr>
              <p:cNvPr id="59431" name="Oval 25"/>
              <p:cNvSpPr/>
              <p:nvPr/>
            </p:nvSpPr>
            <p:spPr>
              <a:xfrm>
                <a:off x="1213" y="3758"/>
                <a:ext cx="8760" cy="2088"/>
              </a:xfrm>
              <a:prstGeom prst="ellipse">
                <a:avLst/>
              </a:prstGeom>
              <a:gradFill rotWithShape="1">
                <a:gsLst>
                  <a:gs pos="0">
                    <a:srgbClr val="292929"/>
                  </a:gs>
                  <a:gs pos="100000">
                    <a:srgbClr val="FFFFFF"/>
                  </a:gs>
                </a:gsLst>
                <a:lin ang="2700000" scaled="1"/>
                <a:tileRect/>
              </a:gradFill>
              <a:ln w="9525">
                <a:noFill/>
              </a:ln>
            </p:spPr>
            <p:txBody>
              <a:bodyPr vert="eaVert" wrap="none" lIns="92075" tIns="46038" rIns="92075" bIns="46038"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0618" name="Oval 26"/>
              <p:cNvSpPr>
                <a:spLocks noChangeArrowheads="1"/>
              </p:cNvSpPr>
              <p:nvPr/>
            </p:nvSpPr>
            <p:spPr bwMode="auto">
              <a:xfrm rot="20580000">
                <a:off x="127" y="433"/>
                <a:ext cx="8955" cy="4748"/>
              </a:xfrm>
              <a:prstGeom prst="ellipse">
                <a:avLst/>
              </a:prstGeom>
              <a:gradFill rotWithShape="0">
                <a:gsLst>
                  <a:gs pos="0">
                    <a:schemeClr val="bg2">
                      <a:gamma/>
                      <a:shade val="39216"/>
                      <a:invGamma/>
                    </a:schemeClr>
                  </a:gs>
                  <a:gs pos="50000">
                    <a:schemeClr val="bg2"/>
                  </a:gs>
                  <a:gs pos="100000">
                    <a:schemeClr val="bg2">
                      <a:gamma/>
                      <a:shade val="39216"/>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9433" name="Oval 27"/>
              <p:cNvSpPr/>
              <p:nvPr/>
            </p:nvSpPr>
            <p:spPr>
              <a:xfrm rot="-1020000">
                <a:off x="158" y="176"/>
                <a:ext cx="8762" cy="4602"/>
              </a:xfrm>
              <a:prstGeom prst="ellipse">
                <a:avLst/>
              </a:prstGeom>
              <a:solidFill>
                <a:schemeClr val="folHlink"/>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0620" name="Arc 28"/>
              <p:cNvSpPr/>
              <p:nvPr/>
            </p:nvSpPr>
            <p:spPr bwMode="auto">
              <a:xfrm rot="20580000">
                <a:off x="4342" y="0"/>
                <a:ext cx="4485" cy="3098"/>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6667"/>
                      <a:invGamma/>
                    </a:schemeClr>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9435" name="Arc 29"/>
              <p:cNvSpPr/>
              <p:nvPr/>
            </p:nvSpPr>
            <p:spPr>
              <a:xfrm rot="-960000" flipH="1">
                <a:off x="545" y="2952"/>
                <a:ext cx="5168" cy="2325"/>
              </a:xfrm>
              <a:custGeom>
                <a:avLst/>
                <a:gdLst>
                  <a:gd name="txL" fmla="*/ 0 w 25114"/>
                  <a:gd name="txT" fmla="*/ 0 h 21600"/>
                  <a:gd name="txR" fmla="*/ 25114 w 25114"/>
                  <a:gd name="txB" fmla="*/ 21600 h 21600"/>
                </a:gdLst>
                <a:ahLst/>
                <a:cxnLst>
                  <a:cxn ang="0">
                    <a:pos x="0" y="0"/>
                  </a:cxn>
                  <a:cxn ang="0">
                    <a:pos x="0" y="0"/>
                  </a:cxn>
                  <a:cxn ang="0">
                    <a:pos x="0" y="0"/>
                  </a:cxn>
                </a:cxnLst>
                <a:rect l="txL" t="txT" r="txR" b="txB"/>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rgbClr val="D4964A"/>
                  </a:gs>
                  <a:gs pos="100000">
                    <a:srgbClr val="815B2D"/>
                  </a:gs>
                </a:gsLst>
                <a:lin ang="27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36" name="Arc 30"/>
              <p:cNvSpPr/>
              <p:nvPr/>
            </p:nvSpPr>
            <p:spPr>
              <a:xfrm rot="-1020000">
                <a:off x="1939" y="142"/>
                <a:ext cx="5015" cy="2230"/>
              </a:xfrm>
              <a:custGeom>
                <a:avLst/>
                <a:gdLst>
                  <a:gd name="txL" fmla="*/ 0 w 23826"/>
                  <a:gd name="txT" fmla="*/ 0 h 21600"/>
                  <a:gd name="txR" fmla="*/ 23826 w 23826"/>
                  <a:gd name="txB" fmla="*/ 21600 h 21600"/>
                </a:gdLst>
                <a:ahLst/>
                <a:cxnLst>
                  <a:cxn ang="0">
                    <a:pos x="0" y="0"/>
                  </a:cxn>
                  <a:cxn ang="0">
                    <a:pos x="0" y="0"/>
                  </a:cxn>
                  <a:cxn ang="0">
                    <a:pos x="0" y="0"/>
                  </a:cxn>
                </a:cxnLst>
                <a:rect l="txL" t="txT" r="txR" b="txB"/>
                <a:pathLst>
                  <a:path w="23826" h="21600" fill="none">
                    <a:moveTo>
                      <a:pt x="0" y="2683"/>
                    </a:moveTo>
                    <a:cubicBezTo>
                      <a:pt x="3193" y="923"/>
                      <a:pt x="6780" y="-1"/>
                      <a:pt x="10427" y="0"/>
                    </a:cubicBezTo>
                    <a:cubicBezTo>
                      <a:pt x="15290" y="0"/>
                      <a:pt x="20011" y="1641"/>
                      <a:pt x="23825" y="4658"/>
                    </a:cubicBezTo>
                  </a:path>
                  <a:path w="23826" h="21600" stroke="0">
                    <a:moveTo>
                      <a:pt x="0" y="2683"/>
                    </a:moveTo>
                    <a:cubicBezTo>
                      <a:pt x="3193" y="923"/>
                      <a:pt x="6780" y="-1"/>
                      <a:pt x="10427" y="0"/>
                    </a:cubicBezTo>
                    <a:cubicBezTo>
                      <a:pt x="15290" y="0"/>
                      <a:pt x="20011" y="1641"/>
                      <a:pt x="23825" y="4658"/>
                    </a:cubicBezTo>
                    <a:lnTo>
                      <a:pt x="10427" y="21600"/>
                    </a:lnTo>
                    <a:close/>
                  </a:path>
                </a:pathLst>
              </a:custGeom>
              <a:solidFill>
                <a:schemeClr val="accent2"/>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0623" name="Arc 31"/>
              <p:cNvSpPr/>
              <p:nvPr/>
            </p:nvSpPr>
            <p:spPr bwMode="auto">
              <a:xfrm rot="20640000" flipH="1">
                <a:off x="0" y="960"/>
                <a:ext cx="4487" cy="3326"/>
              </a:xfrm>
              <a:custGeom>
                <a:avLst/>
                <a:gdLst>
                  <a:gd name="G0" fmla="+- 0 0 0"/>
                  <a:gd name="G1" fmla="+- 20162 0 0"/>
                  <a:gd name="G2" fmla="+- 21600 0 0"/>
                  <a:gd name="T0" fmla="*/ 7749 w 21600"/>
                  <a:gd name="T1" fmla="*/ 0 h 30685"/>
                  <a:gd name="T2" fmla="*/ 18863 w 21600"/>
                  <a:gd name="T3" fmla="*/ 30685 h 30685"/>
                  <a:gd name="T4" fmla="*/ 0 w 21600"/>
                  <a:gd name="T5" fmla="*/ 20162 h 30685"/>
                </a:gdLst>
                <a:ahLst/>
                <a:cxnLst>
                  <a:cxn ang="0">
                    <a:pos x="T0" y="T1"/>
                  </a:cxn>
                  <a:cxn ang="0">
                    <a:pos x="T2" y="T3"/>
                  </a:cxn>
                  <a:cxn ang="0">
                    <a:pos x="T4" y="T5"/>
                  </a:cxn>
                </a:cxnLst>
                <a:rect l="0" t="0" r="r" b="b"/>
                <a:pathLst>
                  <a:path w="21600" h="30685" fill="none" extrusionOk="0">
                    <a:moveTo>
                      <a:pt x="7749" y="-1"/>
                    </a:moveTo>
                    <a:cubicBezTo>
                      <a:pt x="16093" y="3206"/>
                      <a:pt x="21600" y="11222"/>
                      <a:pt x="21600" y="20162"/>
                    </a:cubicBezTo>
                    <a:cubicBezTo>
                      <a:pt x="21600" y="23845"/>
                      <a:pt x="20657" y="27468"/>
                      <a:pt x="18863" y="30685"/>
                    </a:cubicBezTo>
                  </a:path>
                  <a:path w="21600" h="30685" stroke="0" extrusionOk="0">
                    <a:moveTo>
                      <a:pt x="7749" y="-1"/>
                    </a:moveTo>
                    <a:cubicBezTo>
                      <a:pt x="16093" y="3206"/>
                      <a:pt x="21600" y="11222"/>
                      <a:pt x="21600" y="20162"/>
                    </a:cubicBezTo>
                    <a:cubicBezTo>
                      <a:pt x="21600" y="23845"/>
                      <a:pt x="20657" y="27468"/>
                      <a:pt x="18863" y="30685"/>
                    </a:cubicBezTo>
                    <a:lnTo>
                      <a:pt x="0" y="20162"/>
                    </a:lnTo>
                    <a:close/>
                  </a:path>
                </a:pathLst>
              </a:custGeom>
              <a:gradFill rotWithShape="1">
                <a:gsLst>
                  <a:gs pos="0">
                    <a:schemeClr val="accent1"/>
                  </a:gs>
                  <a:gs pos="100000">
                    <a:schemeClr val="accent1">
                      <a:gamma/>
                      <a:shade val="54510"/>
                      <a:invGamma/>
                    </a:schemeClr>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10624" name="Oval 32"/>
            <p:cNvSpPr>
              <a:spLocks noChangeArrowheads="1"/>
            </p:cNvSpPr>
            <p:nvPr/>
          </p:nvSpPr>
          <p:spPr bwMode="auto">
            <a:xfrm rot="20580000">
              <a:off x="2460" y="1300"/>
              <a:ext cx="4245" cy="2110"/>
            </a:xfrm>
            <a:prstGeom prst="ellipse">
              <a:avLst/>
            </a:prstGeom>
            <a:gradFill rotWithShape="0">
              <a:gsLst>
                <a:gs pos="0">
                  <a:schemeClr val="bg2"/>
                </a:gs>
                <a:gs pos="50000">
                  <a:schemeClr val="bg2">
                    <a:gamma/>
                    <a:tint val="24314"/>
                    <a:invGamma/>
                  </a:schemeClr>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10625" name="Text Box 33"/>
          <p:cNvSpPr txBox="1"/>
          <p:nvPr/>
        </p:nvSpPr>
        <p:spPr>
          <a:xfrm>
            <a:off x="1409700" y="45735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实收资本</a:t>
            </a:r>
          </a:p>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1000万</a:t>
            </a:r>
          </a:p>
        </p:txBody>
      </p:sp>
      <p:sp>
        <p:nvSpPr>
          <p:cNvPr id="110626" name="Text Box 34"/>
          <p:cNvSpPr txBox="1"/>
          <p:nvPr/>
        </p:nvSpPr>
        <p:spPr>
          <a:xfrm>
            <a:off x="3314700" y="33543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盈余公积</a:t>
            </a:r>
          </a:p>
        </p:txBody>
      </p:sp>
      <p:sp>
        <p:nvSpPr>
          <p:cNvPr id="110627" name="Text Box 35"/>
          <p:cNvSpPr txBox="1"/>
          <p:nvPr/>
        </p:nvSpPr>
        <p:spPr>
          <a:xfrm>
            <a:off x="5143500" y="36591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未分配利润</a:t>
            </a:r>
          </a:p>
        </p:txBody>
      </p:sp>
      <p:sp>
        <p:nvSpPr>
          <p:cNvPr id="110628" name="Text Box 36"/>
          <p:cNvSpPr txBox="1"/>
          <p:nvPr/>
        </p:nvSpPr>
        <p:spPr>
          <a:xfrm>
            <a:off x="2628900" y="55641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资本公积</a:t>
            </a:r>
          </a:p>
        </p:txBody>
      </p:sp>
      <p:sp>
        <p:nvSpPr>
          <p:cNvPr id="59416" name="Oval 37"/>
          <p:cNvSpPr/>
          <p:nvPr/>
        </p:nvSpPr>
        <p:spPr>
          <a:xfrm rot="-1020000">
            <a:off x="2571750" y="4144963"/>
            <a:ext cx="2587625" cy="1112837"/>
          </a:xfrm>
          <a:prstGeom prst="ellipse">
            <a:avLst/>
          </a:prstGeom>
          <a:solidFill>
            <a:srgbClr val="FFFFFF"/>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0630" name="未知"/>
          <p:cNvSpPr/>
          <p:nvPr/>
        </p:nvSpPr>
        <p:spPr>
          <a:xfrm>
            <a:off x="1487488" y="2252663"/>
            <a:ext cx="4094162" cy="1376362"/>
          </a:xfrm>
          <a:custGeom>
            <a:avLst/>
            <a:gdLst>
              <a:gd name="txL" fmla="*/ 0 w 735"/>
              <a:gd name="txT" fmla="*/ 0 h 532"/>
              <a:gd name="txR" fmla="*/ 735 w 735"/>
              <a:gd name="txB" fmla="*/ 532 h 532"/>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Lst>
            <a:rect l="txL" t="txT" r="txR" b="tx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0631" name="Line 39"/>
          <p:cNvSpPr/>
          <p:nvPr/>
        </p:nvSpPr>
        <p:spPr>
          <a:xfrm>
            <a:off x="5143500" y="1690688"/>
            <a:ext cx="101600" cy="2170112"/>
          </a:xfrm>
          <a:prstGeom prst="line">
            <a:avLst/>
          </a:prstGeom>
          <a:ln w="38100" cap="flat" cmpd="sng">
            <a:solidFill>
              <a:srgbClr val="800080"/>
            </a:solidFill>
            <a:prstDash val="solid"/>
            <a:headEnd type="none" w="med" len="med"/>
            <a:tailEnd type="stealth" w="lg" len="lg"/>
          </a:ln>
        </p:spPr>
      </p:sp>
      <p:sp>
        <p:nvSpPr>
          <p:cNvPr id="110632" name="Line 40"/>
          <p:cNvSpPr/>
          <p:nvPr/>
        </p:nvSpPr>
        <p:spPr>
          <a:xfrm flipH="1">
            <a:off x="3656013" y="1689100"/>
            <a:ext cx="1487487" cy="4117975"/>
          </a:xfrm>
          <a:prstGeom prst="line">
            <a:avLst/>
          </a:prstGeom>
          <a:ln w="38100" cap="flat" cmpd="sng">
            <a:solidFill>
              <a:srgbClr val="800080"/>
            </a:solidFill>
            <a:prstDash val="solid"/>
            <a:headEnd type="none" w="med" len="med"/>
            <a:tailEnd type="stealth" w="lg" len="lg"/>
          </a:ln>
        </p:spPr>
      </p:sp>
      <p:sp>
        <p:nvSpPr>
          <p:cNvPr id="110633" name="Text Box 41"/>
          <p:cNvSpPr txBox="1"/>
          <p:nvPr/>
        </p:nvSpPr>
        <p:spPr>
          <a:xfrm>
            <a:off x="2916238" y="4294188"/>
            <a:ext cx="1817687" cy="822325"/>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Arial" panose="020B0604020202020204" pitchFamily="34" charset="0"/>
                <a:ea typeface="黑体" panose="02010609060101010101" pitchFamily="49" charset="-122"/>
              </a:rPr>
              <a:t>所有者 权益</a:t>
            </a:r>
          </a:p>
          <a:p>
            <a:pPr lvl="0" eaLnBrk="1" hangingPunct="1">
              <a:buFont typeface="Arial" panose="020B0604020202020204" pitchFamily="34" charset="0"/>
              <a:buNone/>
            </a:pPr>
            <a:r>
              <a:rPr lang="zh-CN" altLang="en-US" sz="2400" b="1" dirty="0">
                <a:latin typeface="Arial" panose="020B0604020202020204" pitchFamily="34" charset="0"/>
                <a:ea typeface="黑体" panose="02010609060101010101" pitchFamily="49" charset="-122"/>
              </a:rPr>
              <a:t>合计5000万</a:t>
            </a:r>
          </a:p>
        </p:txBody>
      </p:sp>
      <p:sp>
        <p:nvSpPr>
          <p:cNvPr id="110634" name="Line 42"/>
          <p:cNvSpPr/>
          <p:nvPr/>
        </p:nvSpPr>
        <p:spPr>
          <a:xfrm flipH="1">
            <a:off x="3727450" y="1689100"/>
            <a:ext cx="1416050" cy="1739900"/>
          </a:xfrm>
          <a:prstGeom prst="line">
            <a:avLst/>
          </a:prstGeom>
          <a:ln w="38100" cap="flat" cmpd="sng">
            <a:solidFill>
              <a:srgbClr val="800080"/>
            </a:solidFill>
            <a:prstDash val="solid"/>
            <a:headEnd type="none" w="med" len="med"/>
            <a:tailEnd type="stealth" w="lg" len="lg"/>
          </a:ln>
        </p:spPr>
      </p:sp>
      <p:sp>
        <p:nvSpPr>
          <p:cNvPr id="110635" name="Text Box 43"/>
          <p:cNvSpPr txBox="1"/>
          <p:nvPr/>
        </p:nvSpPr>
        <p:spPr>
          <a:xfrm>
            <a:off x="2195513" y="2276475"/>
            <a:ext cx="1966912" cy="854075"/>
          </a:xfrm>
          <a:prstGeom prst="rect">
            <a:avLst/>
          </a:prstGeom>
          <a:noFill/>
          <a:ln w="9525">
            <a:noFill/>
          </a:ln>
        </p:spPr>
        <p:txBody>
          <a:bodyPr>
            <a:spAutoFit/>
          </a:bodyPr>
          <a:lstStyle/>
          <a:p>
            <a:pPr lvl="0" eaLnBrk="1" hangingPunct="1">
              <a:buFont typeface="Arial" panose="020B0604020202020204" pitchFamily="34" charset="0"/>
              <a:buNone/>
            </a:pPr>
            <a:r>
              <a:rPr lang="zh-CN" altLang="en-US" sz="1800" b="1" dirty="0">
                <a:latin typeface="Arial" panose="020B0604020202020204" pitchFamily="34" charset="0"/>
                <a:ea typeface="宋体" panose="02010600030101010101" pitchFamily="2" charset="-122"/>
              </a:rPr>
              <a:t>     </a:t>
            </a:r>
            <a:r>
              <a:rPr lang="zh-CN" altLang="en-US" sz="2200" b="1" dirty="0">
                <a:latin typeface="Arial Unicode MS" panose="020B0604020202020204" charset="-122"/>
                <a:ea typeface="Arial Unicode MS" panose="020B0604020202020204" charset="-122"/>
              </a:rPr>
              <a:t>   4500万</a:t>
            </a:r>
            <a:r>
              <a:rPr lang="zh-CN" altLang="en-US" b="1" dirty="0">
                <a:latin typeface="Arial" panose="020B0604020202020204" pitchFamily="34" charset="0"/>
                <a:ea typeface="宋体" panose="02010600030101010101" pitchFamily="2" charset="-122"/>
              </a:rPr>
              <a:t> </a:t>
            </a:r>
            <a:endParaRPr lang="zh-CN" altLang="en-US" sz="800" b="1" dirty="0">
              <a:latin typeface="Arial" panose="020B0604020202020204" pitchFamily="34" charset="0"/>
              <a:ea typeface="宋体" panose="02010600030101010101" pitchFamily="2" charset="-122"/>
            </a:endParaRPr>
          </a:p>
          <a:p>
            <a:pPr lvl="0" eaLnBrk="1" hangingPunct="1">
              <a:buFont typeface="Arial" panose="020B0604020202020204" pitchFamily="34" charset="0"/>
              <a:buNone/>
            </a:pPr>
            <a:endParaRPr lang="zh-CN" altLang="en-US" sz="800" b="1" dirty="0">
              <a:latin typeface="Arial" panose="020B0604020202020204" pitchFamily="34" charset="0"/>
              <a:ea typeface="宋体" panose="02010600030101010101" pitchFamily="2" charset="-122"/>
            </a:endParaRPr>
          </a:p>
          <a:p>
            <a:pPr lvl="0" eaLnBrk="1" hangingPunct="1">
              <a:buFont typeface="Arial" panose="020B0604020202020204" pitchFamily="34" charset="0"/>
              <a:buNone/>
            </a:pPr>
            <a:r>
              <a:rPr lang="zh-CN" altLang="en-US" b="1" dirty="0">
                <a:latin typeface="Arial" panose="020B0604020202020204" pitchFamily="34" charset="0"/>
                <a:ea typeface="黑体" panose="02010609060101010101" pitchFamily="49" charset="-122"/>
              </a:rPr>
              <a:t>对价盈余积累</a:t>
            </a:r>
          </a:p>
        </p:txBody>
      </p:sp>
      <p:grpSp>
        <p:nvGrpSpPr>
          <p:cNvPr id="6" name="Group 44"/>
          <p:cNvGrpSpPr/>
          <p:nvPr/>
        </p:nvGrpSpPr>
        <p:grpSpPr>
          <a:xfrm>
            <a:off x="509588" y="2173288"/>
            <a:ext cx="1150937" cy="2400300"/>
            <a:chOff x="0" y="0"/>
            <a:chExt cx="1812" cy="3780"/>
          </a:xfrm>
        </p:grpSpPr>
        <p:sp>
          <p:nvSpPr>
            <p:cNvPr id="59427" name="未知"/>
            <p:cNvSpPr/>
            <p:nvPr/>
          </p:nvSpPr>
          <p:spPr>
            <a:xfrm>
              <a:off x="1236" y="0"/>
              <a:ext cx="577" cy="3781"/>
            </a:xfrm>
            <a:custGeom>
              <a:avLst/>
              <a:gdLst>
                <a:gd name="txL" fmla="*/ 0 w 142"/>
                <a:gd name="txT" fmla="*/ 0 h 604"/>
                <a:gd name="txR" fmla="*/ 142 w 142"/>
                <a:gd name="txB" fmla="*/ 604 h 604"/>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9428" name="Text Box 46"/>
            <p:cNvSpPr txBox="1"/>
            <p:nvPr/>
          </p:nvSpPr>
          <p:spPr>
            <a:xfrm>
              <a:off x="0" y="1375"/>
              <a:ext cx="1622" cy="1584"/>
            </a:xfrm>
            <a:prstGeom prst="rect">
              <a:avLst/>
            </a:prstGeom>
            <a:noFill/>
            <a:ln w="9525">
              <a:noFill/>
            </a:ln>
          </p:spPr>
          <p:txBody>
            <a:bodyPr>
              <a:spAutoFit/>
            </a:bodyPr>
            <a:lstStyle/>
            <a:p>
              <a:pPr lvl="0" eaLnBrk="1" hangingPunct="1">
                <a:buFont typeface="Arial" panose="020B0604020202020204" pitchFamily="34" charset="0"/>
                <a:buNone/>
              </a:pPr>
              <a:r>
                <a:rPr lang="zh-CN" altLang="en-US" b="1" dirty="0">
                  <a:latin typeface="Arial" panose="020B0604020202020204" pitchFamily="34" charset="0"/>
                  <a:ea typeface="宋体" panose="02010600030101010101" pitchFamily="2" charset="-122"/>
                </a:rPr>
                <a:t>1000万对价实收资本</a:t>
              </a:r>
            </a:p>
          </p:txBody>
        </p:sp>
      </p:grpSp>
      <p:grpSp>
        <p:nvGrpSpPr>
          <p:cNvPr id="7" name="Group 47"/>
          <p:cNvGrpSpPr/>
          <p:nvPr/>
        </p:nvGrpSpPr>
        <p:grpSpPr>
          <a:xfrm>
            <a:off x="5724525" y="1676400"/>
            <a:ext cx="2160588" cy="1952625"/>
            <a:chOff x="0" y="0"/>
            <a:chExt cx="3402" cy="3076"/>
          </a:xfrm>
        </p:grpSpPr>
        <p:sp>
          <p:nvSpPr>
            <p:cNvPr id="110640" name="AutoShape 48"/>
            <p:cNvSpPr>
              <a:spLocks noChangeArrowheads="1"/>
            </p:cNvSpPr>
            <p:nvPr/>
          </p:nvSpPr>
          <p:spPr bwMode="auto">
            <a:xfrm>
              <a:off x="0" y="0"/>
              <a:ext cx="3402" cy="3076"/>
            </a:xfrm>
            <a:prstGeom prst="rightArrow">
              <a:avLst>
                <a:gd name="adj1" fmla="val 67750"/>
                <a:gd name="adj2" fmla="val 73155"/>
              </a:avLst>
            </a:prstGeom>
            <a:gradFill rotWithShape="1">
              <a:gsLst>
                <a:gs pos="0">
                  <a:schemeClr val="bg2">
                    <a:gamma/>
                    <a:shade val="46275"/>
                    <a:invGamma/>
                    <a:alpha val="12000"/>
                  </a:schemeClr>
                </a:gs>
                <a:gs pos="100000">
                  <a:schemeClr val="bg2"/>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9426" name="Text Box 49"/>
            <p:cNvSpPr txBox="1"/>
            <p:nvPr/>
          </p:nvSpPr>
          <p:spPr>
            <a:xfrm>
              <a:off x="0" y="719"/>
              <a:ext cx="2904" cy="1800"/>
            </a:xfrm>
            <a:prstGeom prst="rect">
              <a:avLst/>
            </a:prstGeom>
            <a:noFill/>
            <a:ln w="9525">
              <a:noFill/>
            </a:ln>
          </p:spPr>
          <p:txBody>
            <a:bodyPr>
              <a:spAutoFit/>
            </a:bodyPr>
            <a:lstStyle/>
            <a:p>
              <a:pPr lvl="0" eaLnBrk="1" hangingPunct="1">
                <a:buFont typeface="Arial" panose="020B0604020202020204" pitchFamily="34" charset="0"/>
                <a:buNone/>
              </a:pPr>
              <a:r>
                <a:rPr lang="zh-CN" altLang="en-US" sz="2300" b="1" dirty="0">
                  <a:latin typeface="Arial" panose="020B0604020202020204" pitchFamily="34" charset="0"/>
                  <a:ea typeface="方正姚体" panose="02010601030101010101" pitchFamily="2" charset="-122"/>
                </a:rPr>
                <a:t>盈余累积已计入股权交易价格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0608"/>
                                        </p:tgtEl>
                                        <p:attrNameLst>
                                          <p:attrName>style.visibility</p:attrName>
                                        </p:attrNameLst>
                                      </p:cBhvr>
                                      <p:to>
                                        <p:strVal val="visible"/>
                                      </p:to>
                                    </p:set>
                                    <p:animEffect transition="in" filter="fade">
                                      <p:cBhvr>
                                        <p:cTn id="7" dur="1000"/>
                                        <p:tgtEl>
                                          <p:spTgt spid="1106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633"/>
                                        </p:tgtEl>
                                        <p:attrNameLst>
                                          <p:attrName>style.visibility</p:attrName>
                                        </p:attrNameLst>
                                      </p:cBhvr>
                                      <p:to>
                                        <p:strVal val="visible"/>
                                      </p:to>
                                    </p:set>
                                    <p:animEffect transition="in" filter="fade">
                                      <p:cBhvr>
                                        <p:cTn id="12" dur="1000"/>
                                        <p:tgtEl>
                                          <p:spTgt spid="11063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0625"/>
                                        </p:tgtEl>
                                        <p:attrNameLst>
                                          <p:attrName>style.visibility</p:attrName>
                                        </p:attrNameLst>
                                      </p:cBhvr>
                                      <p:to>
                                        <p:strVal val="visible"/>
                                      </p:to>
                                    </p:set>
                                    <p:animEffect transition="in" filter="fade">
                                      <p:cBhvr>
                                        <p:cTn id="20" dur="1000"/>
                                        <p:tgtEl>
                                          <p:spTgt spid="1106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0628"/>
                                        </p:tgtEl>
                                        <p:attrNameLst>
                                          <p:attrName>style.visibility</p:attrName>
                                        </p:attrNameLst>
                                      </p:cBhvr>
                                      <p:to>
                                        <p:strVal val="visible"/>
                                      </p:to>
                                    </p:set>
                                    <p:animEffect transition="in" filter="fade">
                                      <p:cBhvr>
                                        <p:cTn id="25" dur="1000"/>
                                        <p:tgtEl>
                                          <p:spTgt spid="1106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0626"/>
                                        </p:tgtEl>
                                        <p:attrNameLst>
                                          <p:attrName>style.visibility</p:attrName>
                                        </p:attrNameLst>
                                      </p:cBhvr>
                                      <p:to>
                                        <p:strVal val="visible"/>
                                      </p:to>
                                    </p:set>
                                    <p:animEffect transition="in" filter="fade">
                                      <p:cBhvr>
                                        <p:cTn id="30" dur="1000"/>
                                        <p:tgtEl>
                                          <p:spTgt spid="1106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0627"/>
                                        </p:tgtEl>
                                        <p:attrNameLst>
                                          <p:attrName>style.visibility</p:attrName>
                                        </p:attrNameLst>
                                      </p:cBhvr>
                                      <p:to>
                                        <p:strVal val="visible"/>
                                      </p:to>
                                    </p:set>
                                    <p:animEffect transition="in" filter="fade">
                                      <p:cBhvr>
                                        <p:cTn id="35" dur="1000"/>
                                        <p:tgtEl>
                                          <p:spTgt spid="110627"/>
                                        </p:tgtEl>
                                      </p:cBhvr>
                                    </p:animEffect>
                                  </p:childTnLst>
                                </p:cTn>
                              </p:par>
                              <p:par>
                                <p:cTn id="36" presetID="22" presetClass="entr" presetSubtype="4" fill="hold" nodeType="withEffect">
                                  <p:stCondLst>
                                    <p:cond delay="0"/>
                                  </p:stCondLst>
                                  <p:childTnLst>
                                    <p:set>
                                      <p:cBhvr>
                                        <p:cTn id="37" dur="1" fill="hold">
                                          <p:stCondLst>
                                            <p:cond delay="0"/>
                                          </p:stCondLst>
                                        </p:cTn>
                                        <p:tgtEl>
                                          <p:spTgt spid="110632"/>
                                        </p:tgtEl>
                                        <p:attrNameLst>
                                          <p:attrName>style.visibility</p:attrName>
                                        </p:attrNameLst>
                                      </p:cBhvr>
                                      <p:to>
                                        <p:strVal val="visible"/>
                                      </p:to>
                                    </p:set>
                                    <p:animEffect transition="in" filter="wipe(down)">
                                      <p:cBhvr>
                                        <p:cTn id="38" dur="500"/>
                                        <p:tgtEl>
                                          <p:spTgt spid="110632"/>
                                        </p:tgtEl>
                                      </p:cBhvr>
                                    </p:animEffect>
                                  </p:childTnLst>
                                </p:cTn>
                              </p:par>
                              <p:par>
                                <p:cTn id="39" presetID="22" presetClass="entr" presetSubtype="4" fill="hold" nodeType="withEffect">
                                  <p:stCondLst>
                                    <p:cond delay="0"/>
                                  </p:stCondLst>
                                  <p:childTnLst>
                                    <p:set>
                                      <p:cBhvr>
                                        <p:cTn id="40" dur="1" fill="hold">
                                          <p:stCondLst>
                                            <p:cond delay="0"/>
                                          </p:stCondLst>
                                        </p:cTn>
                                        <p:tgtEl>
                                          <p:spTgt spid="110634"/>
                                        </p:tgtEl>
                                        <p:attrNameLst>
                                          <p:attrName>style.visibility</p:attrName>
                                        </p:attrNameLst>
                                      </p:cBhvr>
                                      <p:to>
                                        <p:strVal val="visible"/>
                                      </p:to>
                                    </p:set>
                                    <p:animEffect transition="in" filter="wipe(down)">
                                      <p:cBhvr>
                                        <p:cTn id="41" dur="500"/>
                                        <p:tgtEl>
                                          <p:spTgt spid="110634"/>
                                        </p:tgtEl>
                                      </p:cBhvr>
                                    </p:animEffect>
                                  </p:childTnLst>
                                </p:cTn>
                              </p:par>
                              <p:par>
                                <p:cTn id="42" presetID="22" presetClass="entr" presetSubtype="4" fill="hold" nodeType="withEffect">
                                  <p:stCondLst>
                                    <p:cond delay="0"/>
                                  </p:stCondLst>
                                  <p:childTnLst>
                                    <p:set>
                                      <p:cBhvr>
                                        <p:cTn id="43" dur="1" fill="hold">
                                          <p:stCondLst>
                                            <p:cond delay="0"/>
                                          </p:stCondLst>
                                        </p:cTn>
                                        <p:tgtEl>
                                          <p:spTgt spid="110631"/>
                                        </p:tgtEl>
                                        <p:attrNameLst>
                                          <p:attrName>style.visibility</p:attrName>
                                        </p:attrNameLst>
                                      </p:cBhvr>
                                      <p:to>
                                        <p:strVal val="visible"/>
                                      </p:to>
                                    </p:set>
                                    <p:animEffect transition="in" filter="wipe(down)">
                                      <p:cBhvr>
                                        <p:cTn id="44" dur="500"/>
                                        <p:tgtEl>
                                          <p:spTgt spid="110631"/>
                                        </p:tgtEl>
                                      </p:cBhvr>
                                    </p:animEffect>
                                  </p:childTnLst>
                                </p:cTn>
                              </p:par>
                              <p:par>
                                <p:cTn id="45" presetID="22" presetClass="entr" presetSubtype="8" fill="hold" nodeType="withEffect">
                                  <p:stCondLst>
                                    <p:cond delay="0"/>
                                  </p:stCondLst>
                                  <p:childTnLst>
                                    <p:set>
                                      <p:cBhvr>
                                        <p:cTn id="46" dur="1" fill="hold">
                                          <p:stCondLst>
                                            <p:cond delay="0"/>
                                          </p:stCondLst>
                                        </p:cTn>
                                        <p:tgtEl>
                                          <p:spTgt spid="110609"/>
                                        </p:tgtEl>
                                        <p:attrNameLst>
                                          <p:attrName>style.visibility</p:attrName>
                                        </p:attrNameLst>
                                      </p:cBhvr>
                                      <p:to>
                                        <p:strVal val="visible"/>
                                      </p:to>
                                    </p:set>
                                    <p:animEffect transition="in" filter="wipe(left)">
                                      <p:cBhvr>
                                        <p:cTn id="47" dur="500"/>
                                        <p:tgtEl>
                                          <p:spTgt spid="11060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0610"/>
                                        </p:tgtEl>
                                        <p:attrNameLst>
                                          <p:attrName>style.visibility</p:attrName>
                                        </p:attrNameLst>
                                      </p:cBhvr>
                                      <p:to>
                                        <p:strVal val="visible"/>
                                      </p:to>
                                    </p:set>
                                    <p:animEffect transition="in" filter="wipe(left)">
                                      <p:cBhvr>
                                        <p:cTn id="50" dur="1000"/>
                                        <p:tgtEl>
                                          <p:spTgt spid="11061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1000" fill="hold"/>
                                        <p:tgtEl>
                                          <p:spTgt spid="3"/>
                                        </p:tgtEl>
                                        <p:attrNameLst>
                                          <p:attrName>ppt_x</p:attrName>
                                        </p:attrNameLst>
                                      </p:cBhvr>
                                      <p:tavLst>
                                        <p:tav tm="0">
                                          <p:val>
                                            <p:strVal val="#ppt_x"/>
                                          </p:val>
                                        </p:tav>
                                        <p:tav tm="100000">
                                          <p:val>
                                            <p:strVal val="#ppt_x"/>
                                          </p:val>
                                        </p:tav>
                                      </p:tavLst>
                                    </p:anim>
                                    <p:anim calcmode="lin" valueType="num">
                                      <p:cBhvr additive="base">
                                        <p:cTn id="56" dur="1000" fill="hold"/>
                                        <p:tgtEl>
                                          <p:spTgt spid="3"/>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10614"/>
                                        </p:tgtEl>
                                        <p:attrNameLst>
                                          <p:attrName>style.visibility</p:attrName>
                                        </p:attrNameLst>
                                      </p:cBhvr>
                                      <p:to>
                                        <p:strVal val="visible"/>
                                      </p:to>
                                    </p:set>
                                    <p:anim calcmode="lin" valueType="num">
                                      <p:cBhvr additive="base">
                                        <p:cTn id="59" dur="1000" fill="hold"/>
                                        <p:tgtEl>
                                          <p:spTgt spid="110614"/>
                                        </p:tgtEl>
                                        <p:attrNameLst>
                                          <p:attrName>ppt_x</p:attrName>
                                        </p:attrNameLst>
                                      </p:cBhvr>
                                      <p:tavLst>
                                        <p:tav tm="0">
                                          <p:val>
                                            <p:strVal val="#ppt_x"/>
                                          </p:val>
                                        </p:tav>
                                        <p:tav tm="100000">
                                          <p:val>
                                            <p:strVal val="#ppt_x"/>
                                          </p:val>
                                        </p:tav>
                                      </p:tavLst>
                                    </p:anim>
                                    <p:anim calcmode="lin" valueType="num">
                                      <p:cBhvr additive="base">
                                        <p:cTn id="60" dur="1000" fill="hold"/>
                                        <p:tgtEl>
                                          <p:spTgt spid="110614"/>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up)">
                                      <p:cBhvr>
                                        <p:cTn id="65" dur="10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0630"/>
                                        </p:tgtEl>
                                        <p:attrNameLst>
                                          <p:attrName>style.visibility</p:attrName>
                                        </p:attrNameLst>
                                      </p:cBhvr>
                                      <p:to>
                                        <p:strVal val="visible"/>
                                      </p:to>
                                    </p:set>
                                    <p:animEffect transition="in" filter="wipe(up)">
                                      <p:cBhvr>
                                        <p:cTn id="70" dur="1000"/>
                                        <p:tgtEl>
                                          <p:spTgt spid="110630"/>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10635"/>
                                        </p:tgtEl>
                                        <p:attrNameLst>
                                          <p:attrName>style.visibility</p:attrName>
                                        </p:attrNameLst>
                                      </p:cBhvr>
                                      <p:to>
                                        <p:strVal val="visible"/>
                                      </p:to>
                                    </p:set>
                                    <p:animEffect transition="in" filter="wipe(up)">
                                      <p:cBhvr>
                                        <p:cTn id="73" dur="1000"/>
                                        <p:tgtEl>
                                          <p:spTgt spid="1106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wipe(left)">
                                      <p:cBhvr>
                                        <p:cTn id="78" dur="10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p:cTn id="83" dur="1000" fill="hold"/>
                                        <p:tgtEl>
                                          <p:spTgt spid="2"/>
                                        </p:tgtEl>
                                        <p:attrNameLst>
                                          <p:attrName>ppt_w</p:attrName>
                                        </p:attrNameLst>
                                      </p:cBhvr>
                                      <p:tavLst>
                                        <p:tav tm="0">
                                          <p:val>
                                            <p:fltVal val="0"/>
                                          </p:val>
                                        </p:tav>
                                        <p:tav tm="100000">
                                          <p:val>
                                            <p:strVal val="#ppt_w"/>
                                          </p:val>
                                        </p:tav>
                                      </p:tavLst>
                                    </p:anim>
                                    <p:anim calcmode="lin" valueType="num">
                                      <p:cBhvr>
                                        <p:cTn id="84" dur="1000" fill="hold"/>
                                        <p:tgtEl>
                                          <p:spTgt spid="2"/>
                                        </p:tgtEl>
                                        <p:attrNameLst>
                                          <p:attrName>ppt_h</p:attrName>
                                        </p:attrNameLst>
                                      </p:cBhvr>
                                      <p:tavLst>
                                        <p:tav tm="0">
                                          <p:val>
                                            <p:fltVal val="0"/>
                                          </p:val>
                                        </p:tav>
                                        <p:tav tm="100000">
                                          <p:val>
                                            <p:strVal val="#ppt_h"/>
                                          </p:val>
                                        </p:tav>
                                      </p:tavLst>
                                    </p:anim>
                                    <p:animEffect transition="in" filter="fade">
                                      <p:cBhvr>
                                        <p:cTn id="8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8" grpId="0" bldLvl="0"/>
      <p:bldP spid="110610" grpId="0" bldLvl="0"/>
      <p:bldP spid="110614" grpId="0" bldLvl="0"/>
      <p:bldP spid="110625" grpId="0" bldLvl="0"/>
      <p:bldP spid="110626" grpId="0" bldLvl="0"/>
      <p:bldP spid="110627" grpId="0" bldLvl="0"/>
      <p:bldP spid="110628" grpId="0" bldLvl="0"/>
      <p:bldP spid="110630" grpId="0" bldLvl="0" animBg="1"/>
      <p:bldP spid="110633" grpId="0" bldLvl="0"/>
      <p:bldP spid="110635" grpId="0"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p:nvPr/>
        </p:nvSpPr>
        <p:spPr>
          <a:xfrm>
            <a:off x="6929438" y="4443413"/>
            <a:ext cx="17827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pic>
        <p:nvPicPr>
          <p:cNvPr id="62467" name="图片 3"/>
          <p:cNvPicPr>
            <a:picLocks noChangeAspect="1"/>
          </p:cNvPicPr>
          <p:nvPr/>
        </p:nvPicPr>
        <p:blipFill>
          <a:blip r:embed="rId2">
            <a:lum bright="6000" contrast="-24001"/>
          </a:blip>
          <a:srcRect r="26486"/>
          <a:stretch>
            <a:fillRect/>
          </a:stretch>
        </p:blipFill>
        <p:spPr>
          <a:xfrm>
            <a:off x="8358188" y="0"/>
            <a:ext cx="785812" cy="6858000"/>
          </a:xfrm>
          <a:prstGeom prst="rect">
            <a:avLst/>
          </a:prstGeom>
          <a:noFill/>
          <a:ln w="9525">
            <a:noFill/>
          </a:ln>
        </p:spPr>
      </p:pic>
      <p:sp>
        <p:nvSpPr>
          <p:cNvPr id="62468" name="直接连接符 5"/>
          <p:cNvSpPr/>
          <p:nvPr/>
        </p:nvSpPr>
        <p:spPr>
          <a:xfrm rot="5400000">
            <a:off x="141288" y="404813"/>
            <a:ext cx="612775" cy="4762"/>
          </a:xfrm>
          <a:prstGeom prst="line">
            <a:avLst/>
          </a:prstGeom>
          <a:ln w="28575" cap="flat" cmpd="sng">
            <a:solidFill>
              <a:srgbClr val="0070C0"/>
            </a:solidFill>
            <a:prstDash val="solid"/>
            <a:headEnd type="none" w="med" len="med"/>
            <a:tailEnd type="none" w="med" len="med"/>
          </a:ln>
        </p:spPr>
      </p:sp>
      <p:sp>
        <p:nvSpPr>
          <p:cNvPr id="62469" name="直接连接符 6"/>
          <p:cNvSpPr/>
          <p:nvPr/>
        </p:nvSpPr>
        <p:spPr>
          <a:xfrm rot="5400000">
            <a:off x="330200" y="239713"/>
            <a:ext cx="360363" cy="1587"/>
          </a:xfrm>
          <a:prstGeom prst="line">
            <a:avLst/>
          </a:prstGeom>
          <a:ln w="28575" cap="flat" cmpd="sng">
            <a:solidFill>
              <a:srgbClr val="0070C0"/>
            </a:solidFill>
            <a:prstDash val="solid"/>
            <a:headEnd type="none" w="med" len="med"/>
            <a:tailEnd type="none" w="med" len="med"/>
          </a:ln>
        </p:spPr>
      </p:sp>
      <p:sp>
        <p:nvSpPr>
          <p:cNvPr id="62470" name="矩形 8"/>
          <p:cNvSpPr/>
          <p:nvPr/>
        </p:nvSpPr>
        <p:spPr>
          <a:xfrm>
            <a:off x="0" y="6762750"/>
            <a:ext cx="9144000" cy="95250"/>
          </a:xfrm>
          <a:prstGeom prst="rect">
            <a:avLst/>
          </a:prstGeom>
          <a:solidFill>
            <a:srgbClr val="0070C0"/>
          </a:solidFill>
          <a:ln w="9525">
            <a:noFill/>
          </a:ln>
        </p:spPr>
        <p:txBody>
          <a:bodyPr anchor="ctr"/>
          <a:lstStyle/>
          <a:p>
            <a:pPr lvl="0" eaLnBrk="1" hangingPunct="1">
              <a:buFont typeface="Arial" panose="020B0604020202020204" pitchFamily="34" charset="0"/>
              <a:buNone/>
            </a:pPr>
            <a:endParaRPr lang="zh-CN" altLang="en-US" sz="18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2471" name="Text Box 7"/>
          <p:cNvSpPr txBox="1"/>
          <p:nvPr/>
        </p:nvSpPr>
        <p:spPr>
          <a:xfrm>
            <a:off x="395288" y="355600"/>
            <a:ext cx="6054725" cy="457200"/>
          </a:xfrm>
          <a:prstGeom prst="rect">
            <a:avLst/>
          </a:prstGeom>
          <a:noFill/>
          <a:ln w="9525">
            <a:noFill/>
          </a:ln>
        </p:spPr>
        <p:txBody>
          <a:bodyPr>
            <a:spAutoFit/>
          </a:bodyPr>
          <a:lstStyle/>
          <a:p>
            <a:pPr lvl="0" eaLnBrk="1" hangingPunct="1">
              <a:buFont typeface="Arial" panose="020B0604020202020204" pitchFamily="34" charset="0"/>
              <a:buNone/>
            </a:pPr>
            <a:endParaRPr lang="zh-CN" altLang="en-US" sz="2400" b="1" dirty="0">
              <a:solidFill>
                <a:srgbClr val="808080"/>
              </a:solidFill>
              <a:latin typeface="Arial" panose="020B0604020202020204" pitchFamily="34" charset="0"/>
              <a:ea typeface="黑体" panose="02010609060101010101" pitchFamily="49" charset="-122"/>
            </a:endParaRPr>
          </a:p>
        </p:txBody>
      </p:sp>
      <p:sp>
        <p:nvSpPr>
          <p:cNvPr id="62472" name="AutoShape 8"/>
          <p:cNvSpPr/>
          <p:nvPr/>
        </p:nvSpPr>
        <p:spPr>
          <a:xfrm flipH="1">
            <a:off x="5245100" y="1828800"/>
            <a:ext cx="73025" cy="193675"/>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473" name="AutoShape 9"/>
          <p:cNvSpPr/>
          <p:nvPr/>
        </p:nvSpPr>
        <p:spPr>
          <a:xfrm flipH="1">
            <a:off x="3656013" y="1816100"/>
            <a:ext cx="71437" cy="193675"/>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474" name="AutoShape 10"/>
          <p:cNvSpPr/>
          <p:nvPr/>
        </p:nvSpPr>
        <p:spPr>
          <a:xfrm flipH="1">
            <a:off x="7748588" y="1147763"/>
            <a:ext cx="71437" cy="190500"/>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475" name="AutoShape 11"/>
          <p:cNvSpPr/>
          <p:nvPr/>
        </p:nvSpPr>
        <p:spPr>
          <a:xfrm flipH="1">
            <a:off x="6164263" y="1147763"/>
            <a:ext cx="71437" cy="190500"/>
          </a:xfrm>
          <a:prstGeom prst="octagon">
            <a:avLst>
              <a:gd name="adj" fmla="val 29287"/>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476" name="Text Box 12"/>
          <p:cNvSpPr txBox="1"/>
          <p:nvPr/>
        </p:nvSpPr>
        <p:spPr>
          <a:xfrm>
            <a:off x="3924300" y="1689100"/>
            <a:ext cx="1114425" cy="530225"/>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b="1" dirty="0">
                <a:solidFill>
                  <a:schemeClr val="bg1"/>
                </a:solidFill>
                <a:latin typeface="Arial" panose="020B0604020202020204" pitchFamily="34" charset="0"/>
                <a:ea typeface="宋体" panose="02010600030101010101" pitchFamily="2" charset="-122"/>
              </a:rPr>
              <a:t>694号文</a:t>
            </a:r>
          </a:p>
        </p:txBody>
      </p:sp>
      <p:sp>
        <p:nvSpPr>
          <p:cNvPr id="62477" name="Text Box 13"/>
          <p:cNvSpPr txBox="1"/>
          <p:nvPr/>
        </p:nvSpPr>
        <p:spPr>
          <a:xfrm>
            <a:off x="6451600" y="931863"/>
            <a:ext cx="1089025" cy="528637"/>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b="1" dirty="0">
                <a:solidFill>
                  <a:srgbClr val="FFFFFF"/>
                </a:solidFill>
                <a:latin typeface="华文新魏" panose="02010800040101010101" pitchFamily="2" charset="-122"/>
                <a:ea typeface="华文新魏" panose="02010800040101010101" pitchFamily="2" charset="-122"/>
              </a:rPr>
              <a:t>9号公告</a:t>
            </a:r>
          </a:p>
        </p:txBody>
      </p:sp>
      <p:sp>
        <p:nvSpPr>
          <p:cNvPr id="115726" name="Text Box 14"/>
          <p:cNvSpPr txBox="1"/>
          <p:nvPr/>
        </p:nvSpPr>
        <p:spPr>
          <a:xfrm>
            <a:off x="906463" y="188913"/>
            <a:ext cx="7050087" cy="45720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rgbClr val="0000CC"/>
                </a:solidFill>
                <a:latin typeface="黑体" panose="02010609060101010101" pitchFamily="49" charset="-122"/>
                <a:ea typeface="黑体" panose="02010609060101010101" pitchFamily="49" charset="-122"/>
              </a:rPr>
              <a:t>案例2图解：</a:t>
            </a:r>
          </a:p>
        </p:txBody>
      </p:sp>
      <p:cxnSp>
        <p:nvCxnSpPr>
          <p:cNvPr id="115727" name="AutoShape 15"/>
          <p:cNvCxnSpPr/>
          <p:nvPr/>
        </p:nvCxnSpPr>
        <p:spPr>
          <a:xfrm flipH="1">
            <a:off x="5651500" y="1689100"/>
            <a:ext cx="2706688" cy="0"/>
          </a:xfrm>
          <a:prstGeom prst="straightConnector1">
            <a:avLst/>
          </a:prstGeom>
          <a:ln w="31750" cap="flat" cmpd="sng">
            <a:solidFill>
              <a:srgbClr val="800080"/>
            </a:solidFill>
            <a:prstDash val="solid"/>
            <a:headEnd type="none" w="med" len="med"/>
            <a:tailEnd type="none" w="med" len="med"/>
          </a:ln>
        </p:spPr>
      </p:cxnSp>
      <p:sp>
        <p:nvSpPr>
          <p:cNvPr id="115728" name="Text Box 16"/>
          <p:cNvSpPr txBox="1"/>
          <p:nvPr/>
        </p:nvSpPr>
        <p:spPr>
          <a:xfrm>
            <a:off x="5581650" y="1109663"/>
            <a:ext cx="3076575" cy="45720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dirty="0">
                <a:latin typeface="黑体" panose="02010609060101010101" pitchFamily="49" charset="-122"/>
                <a:ea typeface="黑体" panose="02010609060101010101" pitchFamily="49" charset="-122"/>
              </a:rPr>
              <a:t>盈余累积合计4000万</a:t>
            </a:r>
          </a:p>
        </p:txBody>
      </p:sp>
      <p:grpSp>
        <p:nvGrpSpPr>
          <p:cNvPr id="2" name="Group 17"/>
          <p:cNvGrpSpPr/>
          <p:nvPr/>
        </p:nvGrpSpPr>
        <p:grpSpPr>
          <a:xfrm>
            <a:off x="301625" y="836613"/>
            <a:ext cx="1839913" cy="1319212"/>
            <a:chOff x="0" y="0"/>
            <a:chExt cx="4004" cy="2520"/>
          </a:xfrm>
        </p:grpSpPr>
        <p:sp>
          <p:nvSpPr>
            <p:cNvPr id="62526" name="AutoShape 18"/>
            <p:cNvSpPr/>
            <p:nvPr/>
          </p:nvSpPr>
          <p:spPr>
            <a:xfrm>
              <a:off x="0" y="0"/>
              <a:ext cx="4005" cy="2520"/>
            </a:xfrm>
            <a:prstGeom prst="roundRect">
              <a:avLst>
                <a:gd name="adj" fmla="val 12699"/>
              </a:avLst>
            </a:prstGeom>
            <a:solidFill>
              <a:schemeClr val="accent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527" name="AutoShape 19"/>
            <p:cNvSpPr/>
            <p:nvPr/>
          </p:nvSpPr>
          <p:spPr>
            <a:xfrm>
              <a:off x="85" y="675"/>
              <a:ext cx="3793" cy="175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sp>
        <p:nvSpPr>
          <p:cNvPr id="115732" name="Text Box 20"/>
          <p:cNvSpPr txBox="1"/>
          <p:nvPr/>
        </p:nvSpPr>
        <p:spPr>
          <a:xfrm>
            <a:off x="395288" y="1196975"/>
            <a:ext cx="2270125" cy="822325"/>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华文楷体" panose="02010600040101010101" pitchFamily="2" charset="-122"/>
                <a:ea typeface="华文楷体" panose="02010600040101010101" pitchFamily="2" charset="-122"/>
              </a:rPr>
              <a:t>支付对价：</a:t>
            </a:r>
            <a:r>
              <a:rPr lang="zh-CN" altLang="en-US" sz="2400" b="1" u="sng" dirty="0">
                <a:latin typeface="华文楷体" panose="02010600040101010101" pitchFamily="2" charset="-122"/>
                <a:ea typeface="华文楷体" panose="02010600040101010101" pitchFamily="2" charset="-122"/>
              </a:rPr>
              <a:t>4500万</a:t>
            </a:r>
          </a:p>
        </p:txBody>
      </p:sp>
      <p:grpSp>
        <p:nvGrpSpPr>
          <p:cNvPr id="3" name="Group 21"/>
          <p:cNvGrpSpPr/>
          <p:nvPr/>
        </p:nvGrpSpPr>
        <p:grpSpPr>
          <a:xfrm>
            <a:off x="906463" y="3068638"/>
            <a:ext cx="6332537" cy="3711575"/>
            <a:chOff x="0" y="0"/>
            <a:chExt cx="9972" cy="5846"/>
          </a:xfrm>
        </p:grpSpPr>
        <p:grpSp>
          <p:nvGrpSpPr>
            <p:cNvPr id="62517" name="Group 22"/>
            <p:cNvGrpSpPr/>
            <p:nvPr/>
          </p:nvGrpSpPr>
          <p:grpSpPr>
            <a:xfrm>
              <a:off x="0" y="0"/>
              <a:ext cx="9973" cy="5846"/>
              <a:chOff x="0" y="0"/>
              <a:chExt cx="9973" cy="5846"/>
            </a:xfrm>
          </p:grpSpPr>
          <p:sp>
            <p:nvSpPr>
              <p:cNvPr id="62519" name="Oval 23"/>
              <p:cNvSpPr/>
              <p:nvPr/>
            </p:nvSpPr>
            <p:spPr>
              <a:xfrm>
                <a:off x="1213" y="3758"/>
                <a:ext cx="8760" cy="2088"/>
              </a:xfrm>
              <a:prstGeom prst="ellipse">
                <a:avLst/>
              </a:prstGeom>
              <a:gradFill rotWithShape="1">
                <a:gsLst>
                  <a:gs pos="0">
                    <a:srgbClr val="292929"/>
                  </a:gs>
                  <a:gs pos="100000">
                    <a:srgbClr val="FFFFFF"/>
                  </a:gs>
                </a:gsLst>
                <a:lin ang="2700000" scaled="1"/>
                <a:tileRect/>
              </a:gradFill>
              <a:ln w="9525">
                <a:noFill/>
              </a:ln>
            </p:spPr>
            <p:txBody>
              <a:bodyPr vert="eaVert" wrap="none" lIns="92075" tIns="46038" rIns="92075" bIns="46038"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5736" name="Oval 24"/>
              <p:cNvSpPr>
                <a:spLocks noChangeArrowheads="1"/>
              </p:cNvSpPr>
              <p:nvPr/>
            </p:nvSpPr>
            <p:spPr bwMode="auto">
              <a:xfrm rot="20580000">
                <a:off x="127" y="433"/>
                <a:ext cx="8955" cy="4748"/>
              </a:xfrm>
              <a:prstGeom prst="ellipse">
                <a:avLst/>
              </a:prstGeom>
              <a:gradFill rotWithShape="0">
                <a:gsLst>
                  <a:gs pos="0">
                    <a:schemeClr val="bg2">
                      <a:gamma/>
                      <a:shade val="39216"/>
                      <a:invGamma/>
                    </a:schemeClr>
                  </a:gs>
                  <a:gs pos="50000">
                    <a:schemeClr val="bg2"/>
                  </a:gs>
                  <a:gs pos="100000">
                    <a:schemeClr val="bg2">
                      <a:gamma/>
                      <a:shade val="39216"/>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521" name="Oval 25"/>
              <p:cNvSpPr/>
              <p:nvPr/>
            </p:nvSpPr>
            <p:spPr>
              <a:xfrm rot="-1020000">
                <a:off x="158" y="176"/>
                <a:ext cx="8762" cy="4602"/>
              </a:xfrm>
              <a:prstGeom prst="ellipse">
                <a:avLst/>
              </a:prstGeom>
              <a:solidFill>
                <a:schemeClr val="folHlink"/>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5738" name="Arc 26"/>
              <p:cNvSpPr/>
              <p:nvPr/>
            </p:nvSpPr>
            <p:spPr bwMode="auto">
              <a:xfrm rot="20580000">
                <a:off x="4342" y="0"/>
                <a:ext cx="4485" cy="3098"/>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6667"/>
                      <a:invGamma/>
                    </a:schemeClr>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523" name="Arc 27"/>
              <p:cNvSpPr/>
              <p:nvPr/>
            </p:nvSpPr>
            <p:spPr>
              <a:xfrm rot="-960000" flipH="1">
                <a:off x="545" y="2952"/>
                <a:ext cx="5168" cy="2325"/>
              </a:xfrm>
              <a:custGeom>
                <a:avLst/>
                <a:gdLst>
                  <a:gd name="txL" fmla="*/ 0 w 25114"/>
                  <a:gd name="txT" fmla="*/ 0 h 21600"/>
                  <a:gd name="txR" fmla="*/ 25114 w 25114"/>
                  <a:gd name="txB" fmla="*/ 21600 h 21600"/>
                </a:gdLst>
                <a:ahLst/>
                <a:cxnLst>
                  <a:cxn ang="0">
                    <a:pos x="0" y="0"/>
                  </a:cxn>
                  <a:cxn ang="0">
                    <a:pos x="0" y="0"/>
                  </a:cxn>
                  <a:cxn ang="0">
                    <a:pos x="0" y="0"/>
                  </a:cxn>
                </a:cxnLst>
                <a:rect l="txL" t="txT" r="txR" b="txB"/>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rgbClr val="D4964A"/>
                  </a:gs>
                  <a:gs pos="100000">
                    <a:srgbClr val="815B2D"/>
                  </a:gs>
                </a:gsLst>
                <a:lin ang="27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524" name="Arc 28"/>
              <p:cNvSpPr/>
              <p:nvPr/>
            </p:nvSpPr>
            <p:spPr>
              <a:xfrm rot="-1020000">
                <a:off x="1939" y="142"/>
                <a:ext cx="5015" cy="2230"/>
              </a:xfrm>
              <a:custGeom>
                <a:avLst/>
                <a:gdLst>
                  <a:gd name="txL" fmla="*/ 0 w 23826"/>
                  <a:gd name="txT" fmla="*/ 0 h 21600"/>
                  <a:gd name="txR" fmla="*/ 23826 w 23826"/>
                  <a:gd name="txB" fmla="*/ 21600 h 21600"/>
                </a:gdLst>
                <a:ahLst/>
                <a:cxnLst>
                  <a:cxn ang="0">
                    <a:pos x="0" y="0"/>
                  </a:cxn>
                  <a:cxn ang="0">
                    <a:pos x="0" y="0"/>
                  </a:cxn>
                  <a:cxn ang="0">
                    <a:pos x="0" y="0"/>
                  </a:cxn>
                </a:cxnLst>
                <a:rect l="txL" t="txT" r="txR" b="txB"/>
                <a:pathLst>
                  <a:path w="23826" h="21600" fill="none">
                    <a:moveTo>
                      <a:pt x="0" y="2683"/>
                    </a:moveTo>
                    <a:cubicBezTo>
                      <a:pt x="3193" y="923"/>
                      <a:pt x="6780" y="-1"/>
                      <a:pt x="10427" y="0"/>
                    </a:cubicBezTo>
                    <a:cubicBezTo>
                      <a:pt x="15290" y="0"/>
                      <a:pt x="20011" y="1641"/>
                      <a:pt x="23825" y="4658"/>
                    </a:cubicBezTo>
                  </a:path>
                  <a:path w="23826" h="21600" stroke="0">
                    <a:moveTo>
                      <a:pt x="0" y="2683"/>
                    </a:moveTo>
                    <a:cubicBezTo>
                      <a:pt x="3193" y="923"/>
                      <a:pt x="6780" y="-1"/>
                      <a:pt x="10427" y="0"/>
                    </a:cubicBezTo>
                    <a:cubicBezTo>
                      <a:pt x="15290" y="0"/>
                      <a:pt x="20011" y="1641"/>
                      <a:pt x="23825" y="4658"/>
                    </a:cubicBezTo>
                    <a:lnTo>
                      <a:pt x="10427" y="21600"/>
                    </a:lnTo>
                    <a:close/>
                  </a:path>
                </a:pathLst>
              </a:custGeom>
              <a:solidFill>
                <a:schemeClr val="accent2"/>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5741" name="Arc 29"/>
              <p:cNvSpPr/>
              <p:nvPr/>
            </p:nvSpPr>
            <p:spPr bwMode="auto">
              <a:xfrm rot="20640000" flipH="1">
                <a:off x="0" y="960"/>
                <a:ext cx="4487" cy="3326"/>
              </a:xfrm>
              <a:custGeom>
                <a:avLst/>
                <a:gdLst>
                  <a:gd name="G0" fmla="+- 0 0 0"/>
                  <a:gd name="G1" fmla="+- 20162 0 0"/>
                  <a:gd name="G2" fmla="+- 21600 0 0"/>
                  <a:gd name="T0" fmla="*/ 7749 w 21600"/>
                  <a:gd name="T1" fmla="*/ 0 h 30685"/>
                  <a:gd name="T2" fmla="*/ 18863 w 21600"/>
                  <a:gd name="T3" fmla="*/ 30685 h 30685"/>
                  <a:gd name="T4" fmla="*/ 0 w 21600"/>
                  <a:gd name="T5" fmla="*/ 20162 h 30685"/>
                </a:gdLst>
                <a:ahLst/>
                <a:cxnLst>
                  <a:cxn ang="0">
                    <a:pos x="T0" y="T1"/>
                  </a:cxn>
                  <a:cxn ang="0">
                    <a:pos x="T2" y="T3"/>
                  </a:cxn>
                  <a:cxn ang="0">
                    <a:pos x="T4" y="T5"/>
                  </a:cxn>
                </a:cxnLst>
                <a:rect l="0" t="0" r="r" b="b"/>
                <a:pathLst>
                  <a:path w="21600" h="30685" fill="none" extrusionOk="0">
                    <a:moveTo>
                      <a:pt x="7749" y="-1"/>
                    </a:moveTo>
                    <a:cubicBezTo>
                      <a:pt x="16093" y="3206"/>
                      <a:pt x="21600" y="11222"/>
                      <a:pt x="21600" y="20162"/>
                    </a:cubicBezTo>
                    <a:cubicBezTo>
                      <a:pt x="21600" y="23845"/>
                      <a:pt x="20657" y="27468"/>
                      <a:pt x="18863" y="30685"/>
                    </a:cubicBezTo>
                  </a:path>
                  <a:path w="21600" h="30685" stroke="0" extrusionOk="0">
                    <a:moveTo>
                      <a:pt x="7749" y="-1"/>
                    </a:moveTo>
                    <a:cubicBezTo>
                      <a:pt x="16093" y="3206"/>
                      <a:pt x="21600" y="11222"/>
                      <a:pt x="21600" y="20162"/>
                    </a:cubicBezTo>
                    <a:cubicBezTo>
                      <a:pt x="21600" y="23845"/>
                      <a:pt x="20657" y="27468"/>
                      <a:pt x="18863" y="30685"/>
                    </a:cubicBezTo>
                    <a:lnTo>
                      <a:pt x="0" y="20162"/>
                    </a:lnTo>
                    <a:close/>
                  </a:path>
                </a:pathLst>
              </a:custGeom>
              <a:gradFill rotWithShape="1">
                <a:gsLst>
                  <a:gs pos="0">
                    <a:schemeClr val="accent1"/>
                  </a:gs>
                  <a:gs pos="100000">
                    <a:schemeClr val="accent1">
                      <a:gamma/>
                      <a:shade val="54510"/>
                      <a:invGamma/>
                    </a:schemeClr>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15742" name="Oval 30"/>
            <p:cNvSpPr>
              <a:spLocks noChangeArrowheads="1"/>
            </p:cNvSpPr>
            <p:nvPr/>
          </p:nvSpPr>
          <p:spPr bwMode="auto">
            <a:xfrm rot="20580000">
              <a:off x="2460" y="1300"/>
              <a:ext cx="4245" cy="2110"/>
            </a:xfrm>
            <a:prstGeom prst="ellipse">
              <a:avLst/>
            </a:prstGeom>
            <a:gradFill rotWithShape="0">
              <a:gsLst>
                <a:gs pos="0">
                  <a:schemeClr val="bg2"/>
                </a:gs>
                <a:gs pos="50000">
                  <a:schemeClr val="bg2">
                    <a:gamma/>
                    <a:tint val="24314"/>
                    <a:invGamma/>
                  </a:schemeClr>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15743" name="Text Box 31"/>
          <p:cNvSpPr txBox="1"/>
          <p:nvPr/>
        </p:nvSpPr>
        <p:spPr>
          <a:xfrm>
            <a:off x="1409700" y="45735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实收资本</a:t>
            </a:r>
          </a:p>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1000万</a:t>
            </a:r>
          </a:p>
        </p:txBody>
      </p:sp>
      <p:sp>
        <p:nvSpPr>
          <p:cNvPr id="115744" name="Text Box 32"/>
          <p:cNvSpPr txBox="1"/>
          <p:nvPr/>
        </p:nvSpPr>
        <p:spPr>
          <a:xfrm>
            <a:off x="3314700" y="33543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盈余公积</a:t>
            </a:r>
          </a:p>
        </p:txBody>
      </p:sp>
      <p:sp>
        <p:nvSpPr>
          <p:cNvPr id="115745" name="Text Box 33"/>
          <p:cNvSpPr txBox="1"/>
          <p:nvPr/>
        </p:nvSpPr>
        <p:spPr>
          <a:xfrm>
            <a:off x="5143500" y="36591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未分配利润</a:t>
            </a:r>
          </a:p>
        </p:txBody>
      </p:sp>
      <p:grpSp>
        <p:nvGrpSpPr>
          <p:cNvPr id="5" name="Group 34"/>
          <p:cNvGrpSpPr/>
          <p:nvPr/>
        </p:nvGrpSpPr>
        <p:grpSpPr>
          <a:xfrm>
            <a:off x="4200525" y="4175125"/>
            <a:ext cx="2728913" cy="2397125"/>
            <a:chOff x="0" y="0"/>
            <a:chExt cx="1719" cy="1511"/>
          </a:xfrm>
        </p:grpSpPr>
        <p:sp>
          <p:nvSpPr>
            <p:cNvPr id="115747" name="未知"/>
            <p:cNvSpPr/>
            <p:nvPr/>
          </p:nvSpPr>
          <p:spPr bwMode="auto">
            <a:xfrm>
              <a:off x="590" y="385"/>
              <a:ext cx="1117" cy="1119"/>
            </a:xfrm>
            <a:custGeom>
              <a:avLst/>
              <a:gdLst/>
              <a:ahLst/>
              <a:cxnLst>
                <a:cxn ang="0">
                  <a:pos x="21" y="888"/>
                </a:cxn>
                <a:cxn ang="0">
                  <a:pos x="1117" y="0"/>
                </a:cxn>
                <a:cxn ang="0">
                  <a:pos x="1093" y="256"/>
                </a:cxn>
                <a:cxn ang="0">
                  <a:pos x="717" y="704"/>
                </a:cxn>
                <a:cxn ang="0">
                  <a:pos x="17" y="1119"/>
                </a:cxn>
                <a:cxn ang="0">
                  <a:pos x="21" y="888"/>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shade val="60784"/>
                    <a:invGamma/>
                  </a:schemeClr>
                </a:gs>
                <a:gs pos="100000">
                  <a:schemeClr val="folHlink"/>
                </a:gs>
              </a:gsLst>
              <a:lin ang="0" scaled="1"/>
            </a:gradFill>
            <a:ln w="9525">
              <a:noFill/>
              <a:rou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5748" name="Arc 36"/>
            <p:cNvSpPr/>
            <p:nvPr/>
          </p:nvSpPr>
          <p:spPr bwMode="auto">
            <a:xfrm rot="20539204">
              <a:off x="0" y="0"/>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46275"/>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5749" name="未知"/>
            <p:cNvSpPr/>
            <p:nvPr/>
          </p:nvSpPr>
          <p:spPr bwMode="auto">
            <a:xfrm>
              <a:off x="45" y="685"/>
              <a:ext cx="582" cy="826"/>
            </a:xfrm>
            <a:custGeom>
              <a:avLst/>
              <a:gdLst/>
              <a:ahLst/>
              <a:cxnLst>
                <a:cxn ang="0">
                  <a:pos x="582" y="572"/>
                </a:cxn>
                <a:cxn ang="0">
                  <a:pos x="562" y="826"/>
                </a:cxn>
                <a:cxn ang="0">
                  <a:pos x="0" y="42"/>
                </a:cxn>
                <a:cxn ang="0">
                  <a:pos x="90" y="0"/>
                </a:cxn>
                <a:cxn ang="0">
                  <a:pos x="582" y="572"/>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shade val="46275"/>
                    <a:invGamma/>
                  </a:schemeClr>
                </a:gs>
              </a:gsLst>
              <a:lin ang="0" scaled="1"/>
            </a:gradFill>
            <a:ln w="9525">
              <a:noFill/>
              <a:rou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516" name="Text Box 38"/>
            <p:cNvSpPr txBox="1"/>
            <p:nvPr/>
          </p:nvSpPr>
          <p:spPr>
            <a:xfrm>
              <a:off x="499" y="553"/>
              <a:ext cx="574" cy="231"/>
            </a:xfrm>
            <a:prstGeom prst="rect">
              <a:avLst/>
            </a:prstGeom>
            <a:noFill/>
            <a:ln w="9525">
              <a:noFill/>
            </a:ln>
          </p:spPr>
          <p:txBody>
            <a:bodyPr wrap="none">
              <a:spAutoFit/>
            </a:bodyPr>
            <a:lstStyle/>
            <a:p>
              <a:pPr lvl="0" algn="ctr" eaLnBrk="0" hangingPunct="0">
                <a:buFont typeface="Arial" panose="020B0604020202020204" pitchFamily="34" charset="0"/>
                <a:buNone/>
              </a:pPr>
              <a:endParaRPr lang="zh-CN" altLang="en-US" sz="2400" b="1" dirty="0">
                <a:solidFill>
                  <a:srgbClr val="CCCC00"/>
                </a:solidFill>
                <a:latin typeface="隶书" panose="02010509060101010101" pitchFamily="49" charset="-122"/>
                <a:ea typeface="隶书" panose="02010509060101010101" pitchFamily="49" charset="-122"/>
              </a:endParaRPr>
            </a:p>
          </p:txBody>
        </p:sp>
      </p:grpSp>
      <p:sp>
        <p:nvSpPr>
          <p:cNvPr id="115751" name="Text Box 39"/>
          <p:cNvSpPr txBox="1"/>
          <p:nvPr/>
        </p:nvSpPr>
        <p:spPr>
          <a:xfrm>
            <a:off x="2628900" y="5564188"/>
            <a:ext cx="911225" cy="366712"/>
          </a:xfrm>
          <a:prstGeom prst="rect">
            <a:avLst/>
          </a:prstGeom>
          <a:noFill/>
          <a:ln w="9525">
            <a:noFill/>
          </a:ln>
        </p:spPr>
        <p:txBody>
          <a:bodyPr wrap="none">
            <a:spAutoFit/>
          </a:bodyPr>
          <a:lstStyle/>
          <a:p>
            <a:pPr lvl="0" algn="ctr" eaLnBrk="0" hangingPunct="0">
              <a:buFont typeface="Arial" panose="020B0604020202020204" pitchFamily="34" charset="0"/>
              <a:buNone/>
            </a:pPr>
            <a:r>
              <a:rPr lang="zh-CN" altLang="en-US" sz="2400" b="1" dirty="0">
                <a:solidFill>
                  <a:srgbClr val="FFFFFF"/>
                </a:solidFill>
                <a:latin typeface="Verdana" panose="020B0604030504040204" pitchFamily="34" charset="0"/>
                <a:ea typeface="华文楷体" panose="02010600040101010101" pitchFamily="2" charset="-122"/>
              </a:rPr>
              <a:t>资本公积</a:t>
            </a:r>
          </a:p>
        </p:txBody>
      </p:sp>
      <p:sp>
        <p:nvSpPr>
          <p:cNvPr id="62489" name="Oval 40"/>
          <p:cNvSpPr/>
          <p:nvPr/>
        </p:nvSpPr>
        <p:spPr>
          <a:xfrm rot="-1020000">
            <a:off x="2571750" y="4144963"/>
            <a:ext cx="2587625" cy="1112837"/>
          </a:xfrm>
          <a:prstGeom prst="ellipse">
            <a:avLst/>
          </a:prstGeom>
          <a:solidFill>
            <a:srgbClr val="FFFFFF"/>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5753" name="未知"/>
          <p:cNvSpPr/>
          <p:nvPr/>
        </p:nvSpPr>
        <p:spPr>
          <a:xfrm>
            <a:off x="1487488" y="2252663"/>
            <a:ext cx="4094162" cy="1376362"/>
          </a:xfrm>
          <a:custGeom>
            <a:avLst/>
            <a:gdLst>
              <a:gd name="txL" fmla="*/ 0 w 735"/>
              <a:gd name="txT" fmla="*/ 0 h 532"/>
              <a:gd name="txR" fmla="*/ 735 w 735"/>
              <a:gd name="txB" fmla="*/ 532 h 532"/>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Lst>
            <a:rect l="txL" t="txT" r="txR" b="tx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5754" name="Line 42"/>
          <p:cNvSpPr/>
          <p:nvPr/>
        </p:nvSpPr>
        <p:spPr>
          <a:xfrm flipH="1">
            <a:off x="5245100" y="1689100"/>
            <a:ext cx="407988" cy="2171700"/>
          </a:xfrm>
          <a:prstGeom prst="line">
            <a:avLst/>
          </a:prstGeom>
          <a:ln w="38100" cap="flat" cmpd="sng">
            <a:solidFill>
              <a:srgbClr val="800080"/>
            </a:solidFill>
            <a:prstDash val="solid"/>
            <a:headEnd type="none" w="med" len="med"/>
            <a:tailEnd type="stealth" w="lg" len="lg"/>
          </a:ln>
        </p:spPr>
      </p:sp>
      <p:sp>
        <p:nvSpPr>
          <p:cNvPr id="115755" name="Line 43"/>
          <p:cNvSpPr/>
          <p:nvPr/>
        </p:nvSpPr>
        <p:spPr>
          <a:xfrm flipH="1">
            <a:off x="3656013" y="1689100"/>
            <a:ext cx="1995487" cy="4116388"/>
          </a:xfrm>
          <a:prstGeom prst="line">
            <a:avLst/>
          </a:prstGeom>
          <a:ln w="38100" cap="flat" cmpd="sng">
            <a:solidFill>
              <a:srgbClr val="800080"/>
            </a:solidFill>
            <a:prstDash val="solid"/>
            <a:headEnd type="none" w="med" len="med"/>
            <a:tailEnd type="stealth" w="lg" len="lg"/>
          </a:ln>
        </p:spPr>
      </p:sp>
      <p:sp>
        <p:nvSpPr>
          <p:cNvPr id="115756" name="Text Box 44"/>
          <p:cNvSpPr txBox="1"/>
          <p:nvPr/>
        </p:nvSpPr>
        <p:spPr>
          <a:xfrm>
            <a:off x="2916238" y="4294188"/>
            <a:ext cx="1817687" cy="822325"/>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Arial" panose="020B0604020202020204" pitchFamily="34" charset="0"/>
                <a:ea typeface="黑体" panose="02010609060101010101" pitchFamily="49" charset="-122"/>
              </a:rPr>
              <a:t>所有者 权益</a:t>
            </a:r>
          </a:p>
          <a:p>
            <a:pPr lvl="0" eaLnBrk="1" hangingPunct="1">
              <a:buFont typeface="Arial" panose="020B0604020202020204" pitchFamily="34" charset="0"/>
              <a:buNone/>
            </a:pPr>
            <a:r>
              <a:rPr lang="zh-CN" altLang="en-US" sz="2400" b="1" dirty="0">
                <a:latin typeface="Arial" panose="020B0604020202020204" pitchFamily="34" charset="0"/>
                <a:ea typeface="黑体" panose="02010609060101010101" pitchFamily="49" charset="-122"/>
              </a:rPr>
              <a:t>合计5000万</a:t>
            </a:r>
          </a:p>
        </p:txBody>
      </p:sp>
      <p:sp>
        <p:nvSpPr>
          <p:cNvPr id="115757" name="Line 45"/>
          <p:cNvSpPr/>
          <p:nvPr/>
        </p:nvSpPr>
        <p:spPr>
          <a:xfrm flipH="1">
            <a:off x="3727450" y="1689100"/>
            <a:ext cx="1924050" cy="1739900"/>
          </a:xfrm>
          <a:prstGeom prst="line">
            <a:avLst/>
          </a:prstGeom>
          <a:ln w="38100" cap="flat" cmpd="sng">
            <a:solidFill>
              <a:srgbClr val="800080"/>
            </a:solidFill>
            <a:prstDash val="solid"/>
            <a:headEnd type="none" w="med" len="med"/>
            <a:tailEnd type="stealth" w="lg" len="lg"/>
          </a:ln>
        </p:spPr>
      </p:sp>
      <p:sp>
        <p:nvSpPr>
          <p:cNvPr id="115758" name="Text Box 46"/>
          <p:cNvSpPr txBox="1"/>
          <p:nvPr/>
        </p:nvSpPr>
        <p:spPr>
          <a:xfrm>
            <a:off x="2339975" y="2317750"/>
            <a:ext cx="1966913" cy="822325"/>
          </a:xfrm>
          <a:prstGeom prst="rect">
            <a:avLst/>
          </a:prstGeom>
          <a:noFill/>
          <a:ln w="9525">
            <a:noFill/>
          </a:ln>
        </p:spPr>
        <p:txBody>
          <a:bodyPr>
            <a:spAutoFit/>
          </a:bodyPr>
          <a:lstStyle/>
          <a:p>
            <a:pPr lvl="0" eaLnBrk="1" hangingPunct="1">
              <a:buFont typeface="Arial" panose="020B0604020202020204" pitchFamily="34" charset="0"/>
              <a:buNone/>
            </a:pPr>
            <a:r>
              <a:rPr lang="zh-CN" altLang="en-US" sz="1800"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3500万 </a:t>
            </a:r>
            <a:endParaRPr lang="zh-CN" altLang="en-US" sz="800" b="1" dirty="0">
              <a:latin typeface="Arial" panose="020B0604020202020204" pitchFamily="34" charset="0"/>
              <a:ea typeface="宋体" panose="02010600030101010101" pitchFamily="2" charset="-122"/>
            </a:endParaRPr>
          </a:p>
          <a:p>
            <a:pPr lvl="0" eaLnBrk="1" hangingPunct="1">
              <a:buFont typeface="Arial" panose="020B0604020202020204" pitchFamily="34" charset="0"/>
              <a:buNone/>
            </a:pPr>
            <a:endParaRPr lang="zh-CN" altLang="en-US" sz="800" b="1" dirty="0">
              <a:latin typeface="Arial" panose="020B0604020202020204" pitchFamily="34" charset="0"/>
              <a:ea typeface="宋体" panose="02010600030101010101" pitchFamily="2" charset="-122"/>
            </a:endParaRPr>
          </a:p>
          <a:p>
            <a:pPr lvl="0" eaLnBrk="1" hangingPunct="1">
              <a:buFont typeface="Arial" panose="020B0604020202020204" pitchFamily="34" charset="0"/>
              <a:buNone/>
            </a:pPr>
            <a:r>
              <a:rPr lang="zh-CN" altLang="en-US" b="1" dirty="0">
                <a:latin typeface="Arial" panose="020B0604020202020204" pitchFamily="34" charset="0"/>
                <a:ea typeface="黑体" panose="02010609060101010101" pitchFamily="49" charset="-122"/>
              </a:rPr>
              <a:t>对价盈余积累</a:t>
            </a:r>
          </a:p>
        </p:txBody>
      </p:sp>
      <p:sp>
        <p:nvSpPr>
          <p:cNvPr id="115759" name="Line 47"/>
          <p:cNvSpPr>
            <a:spLocks noChangeShapeType="1"/>
          </p:cNvSpPr>
          <p:nvPr/>
        </p:nvSpPr>
        <p:spPr bwMode="auto">
          <a:xfrm>
            <a:off x="6181725" y="5372100"/>
            <a:ext cx="1127125" cy="1588"/>
          </a:xfrm>
          <a:prstGeom prst="line">
            <a:avLst/>
          </a:prstGeom>
          <a:noFill/>
          <a:ln w="57150" cap="rnd">
            <a:solidFill>
              <a:srgbClr val="000000"/>
            </a:solidFill>
            <a:prstDash val="sysDot"/>
            <a:rou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60" name="Text Box 48"/>
          <p:cNvSpPr txBox="1"/>
          <p:nvPr/>
        </p:nvSpPr>
        <p:spPr>
          <a:xfrm>
            <a:off x="7164388" y="4910138"/>
            <a:ext cx="1568450" cy="823912"/>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rgbClr val="333333"/>
                </a:solidFill>
                <a:latin typeface="Arial" panose="020B0604020202020204" pitchFamily="34" charset="0"/>
                <a:ea typeface="黑体" panose="02010609060101010101" pitchFamily="49" charset="-122"/>
              </a:rPr>
              <a:t>差额部分需征税：</a:t>
            </a:r>
          </a:p>
        </p:txBody>
      </p:sp>
      <p:grpSp>
        <p:nvGrpSpPr>
          <p:cNvPr id="6" name="Group 49"/>
          <p:cNvGrpSpPr/>
          <p:nvPr/>
        </p:nvGrpSpPr>
        <p:grpSpPr>
          <a:xfrm>
            <a:off x="509588" y="2173288"/>
            <a:ext cx="1150937" cy="2400300"/>
            <a:chOff x="0" y="0"/>
            <a:chExt cx="1812" cy="3780"/>
          </a:xfrm>
        </p:grpSpPr>
        <p:sp>
          <p:nvSpPr>
            <p:cNvPr id="62511" name="未知"/>
            <p:cNvSpPr/>
            <p:nvPr/>
          </p:nvSpPr>
          <p:spPr>
            <a:xfrm>
              <a:off x="1236" y="0"/>
              <a:ext cx="577" cy="3781"/>
            </a:xfrm>
            <a:custGeom>
              <a:avLst/>
              <a:gdLst>
                <a:gd name="txL" fmla="*/ 0 w 142"/>
                <a:gd name="txT" fmla="*/ 0 h 604"/>
                <a:gd name="txR" fmla="*/ 142 w 142"/>
                <a:gd name="txB" fmla="*/ 604 h 604"/>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512" name="Text Box 51"/>
            <p:cNvSpPr txBox="1"/>
            <p:nvPr/>
          </p:nvSpPr>
          <p:spPr>
            <a:xfrm>
              <a:off x="0" y="1375"/>
              <a:ext cx="1622" cy="1584"/>
            </a:xfrm>
            <a:prstGeom prst="rect">
              <a:avLst/>
            </a:prstGeom>
            <a:noFill/>
            <a:ln w="9525">
              <a:noFill/>
            </a:ln>
          </p:spPr>
          <p:txBody>
            <a:bodyPr>
              <a:spAutoFit/>
            </a:bodyPr>
            <a:lstStyle/>
            <a:p>
              <a:pPr lvl="0" eaLnBrk="1" hangingPunct="1">
                <a:buFont typeface="Arial" panose="020B0604020202020204" pitchFamily="34" charset="0"/>
                <a:buNone/>
              </a:pPr>
              <a:r>
                <a:rPr lang="zh-CN" altLang="en-US" b="1" dirty="0">
                  <a:latin typeface="Arial" panose="020B0604020202020204" pitchFamily="34" charset="0"/>
                  <a:ea typeface="宋体" panose="02010600030101010101" pitchFamily="2" charset="-122"/>
                </a:rPr>
                <a:t>1000万对价实收资本</a:t>
              </a:r>
            </a:p>
          </p:txBody>
        </p:sp>
      </p:grpSp>
      <p:grpSp>
        <p:nvGrpSpPr>
          <p:cNvPr id="7" name="Group 52"/>
          <p:cNvGrpSpPr/>
          <p:nvPr/>
        </p:nvGrpSpPr>
        <p:grpSpPr>
          <a:xfrm>
            <a:off x="6961188" y="2060575"/>
            <a:ext cx="1643062" cy="2808288"/>
            <a:chOff x="0" y="0"/>
            <a:chExt cx="2587" cy="4422"/>
          </a:xfrm>
        </p:grpSpPr>
        <p:grpSp>
          <p:nvGrpSpPr>
            <p:cNvPr id="62507" name="Group 53"/>
            <p:cNvGrpSpPr/>
            <p:nvPr/>
          </p:nvGrpSpPr>
          <p:grpSpPr>
            <a:xfrm>
              <a:off x="97" y="0"/>
              <a:ext cx="2490" cy="4422"/>
              <a:chOff x="0" y="0"/>
              <a:chExt cx="2490" cy="4422"/>
            </a:xfrm>
          </p:grpSpPr>
          <p:sp>
            <p:nvSpPr>
              <p:cNvPr id="62509" name="Rectangle 54"/>
              <p:cNvSpPr/>
              <p:nvPr/>
            </p:nvSpPr>
            <p:spPr>
              <a:xfrm>
                <a:off x="0" y="0"/>
                <a:ext cx="2453" cy="3978"/>
              </a:xfrm>
              <a:prstGeom prst="rect">
                <a:avLst/>
              </a:prstGeom>
              <a:gradFill rotWithShape="1">
                <a:gsLst>
                  <a:gs pos="0">
                    <a:srgbClr val="FFFFFF">
                      <a:alpha val="0"/>
                    </a:srgbClr>
                  </a:gs>
                  <a:gs pos="100000">
                    <a:srgbClr val="E1C797"/>
                  </a:gs>
                </a:gsLst>
                <a:lin ang="5400000" scaled="1"/>
                <a:tileRect/>
              </a:gra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2510" name="Oval 55"/>
              <p:cNvSpPr/>
              <p:nvPr/>
            </p:nvSpPr>
            <p:spPr>
              <a:xfrm>
                <a:off x="0" y="3788"/>
                <a:ext cx="2490" cy="63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sp>
          <p:nvSpPr>
            <p:cNvPr id="62508" name="Text Box 56"/>
            <p:cNvSpPr txBox="1"/>
            <p:nvPr/>
          </p:nvSpPr>
          <p:spPr>
            <a:xfrm>
              <a:off x="0" y="1758"/>
              <a:ext cx="2587" cy="1872"/>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dirty="0">
                  <a:latin typeface="Arial" panose="020B0604020202020204" pitchFamily="34" charset="0"/>
                  <a:ea typeface="宋体" panose="02010600030101010101" pitchFamily="2" charset="-122"/>
                </a:rPr>
                <a:t>4000万</a:t>
              </a:r>
            </a:p>
            <a:p>
              <a:pPr lvl="0" eaLnBrk="1" hangingPunct="1">
                <a:buFont typeface="Arial" panose="020B0604020202020204" pitchFamily="34" charset="0"/>
                <a:buNone/>
              </a:pPr>
              <a:r>
                <a:rPr lang="zh-CN" altLang="en-US" sz="2400" dirty="0">
                  <a:latin typeface="Arial" panose="020B0604020202020204" pitchFamily="34" charset="0"/>
                  <a:ea typeface="宋体" panose="02010600030101010101" pitchFamily="2" charset="-122"/>
                </a:rPr>
                <a:t>—3500万</a:t>
              </a:r>
            </a:p>
            <a:p>
              <a:pPr lvl="0" eaLnBrk="1" hangingPunct="1">
                <a:buFont typeface="Arial" panose="020B0604020202020204" pitchFamily="34" charset="0"/>
                <a:buNone/>
              </a:pPr>
              <a:r>
                <a:rPr lang="zh-CN" altLang="en-US" sz="2400" dirty="0">
                  <a:latin typeface="Arial" panose="020B0604020202020204" pitchFamily="34" charset="0"/>
                  <a:ea typeface="宋体" panose="02010600030101010101" pitchFamily="2" charset="-122"/>
                </a:rPr>
                <a:t>=500万</a:t>
              </a:r>
            </a:p>
          </p:txBody>
        </p:sp>
      </p:grpSp>
      <p:grpSp>
        <p:nvGrpSpPr>
          <p:cNvPr id="9" name="Group 57"/>
          <p:cNvGrpSpPr/>
          <p:nvPr/>
        </p:nvGrpSpPr>
        <p:grpSpPr>
          <a:xfrm>
            <a:off x="6964363" y="1844675"/>
            <a:ext cx="2216150" cy="1008063"/>
            <a:chOff x="0" y="0"/>
            <a:chExt cx="3489" cy="1588"/>
          </a:xfrm>
        </p:grpSpPr>
        <p:sp>
          <p:nvSpPr>
            <p:cNvPr id="115770" name="AutoShape 58"/>
            <p:cNvSpPr>
              <a:spLocks noChangeArrowheads="1"/>
            </p:cNvSpPr>
            <p:nvPr/>
          </p:nvSpPr>
          <p:spPr bwMode="auto">
            <a:xfrm>
              <a:off x="0" y="0"/>
              <a:ext cx="2974" cy="1588"/>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506" name="Text Box 59"/>
            <p:cNvSpPr txBox="1"/>
            <p:nvPr/>
          </p:nvSpPr>
          <p:spPr>
            <a:xfrm>
              <a:off x="197" y="114"/>
              <a:ext cx="3293" cy="1296"/>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dirty="0">
                  <a:latin typeface="Arial Unicode MS" panose="020B0604020202020204" charset="-122"/>
                  <a:ea typeface="Arial Unicode MS" panose="020B0604020202020204" charset="-122"/>
                </a:rPr>
                <a:t>500x20%=</a:t>
              </a:r>
            </a:p>
            <a:p>
              <a:pPr lvl="0" eaLnBrk="1" hangingPunct="1">
                <a:buFont typeface="Arial" panose="020B0604020202020204" pitchFamily="34" charset="0"/>
                <a:buNone/>
              </a:pPr>
              <a:r>
                <a:rPr lang="zh-CN" altLang="en-US" sz="2400" dirty="0">
                  <a:latin typeface="Arial Unicode MS" panose="020B0604020202020204" charset="-122"/>
                  <a:ea typeface="Arial Unicode MS" panose="020B0604020202020204" charset="-122"/>
                </a:rPr>
                <a:t>100万</a:t>
              </a:r>
            </a:p>
          </p:txBody>
        </p:sp>
      </p:grpSp>
      <p:grpSp>
        <p:nvGrpSpPr>
          <p:cNvPr id="10" name="Group 60"/>
          <p:cNvGrpSpPr/>
          <p:nvPr/>
        </p:nvGrpSpPr>
        <p:grpSpPr>
          <a:xfrm>
            <a:off x="5768975" y="2070100"/>
            <a:ext cx="1323975" cy="561975"/>
            <a:chOff x="0" y="0"/>
            <a:chExt cx="2084" cy="884"/>
          </a:xfrm>
        </p:grpSpPr>
        <p:sp>
          <p:nvSpPr>
            <p:cNvPr id="115773" name="AutoShape 61"/>
            <p:cNvSpPr>
              <a:spLocks noChangeArrowheads="1"/>
            </p:cNvSpPr>
            <p:nvPr/>
          </p:nvSpPr>
          <p:spPr bwMode="auto">
            <a:xfrm>
              <a:off x="0" y="0"/>
              <a:ext cx="2084" cy="884"/>
            </a:xfrm>
            <a:prstGeom prst="homePlate">
              <a:avLst>
                <a:gd name="adj" fmla="val 35335"/>
              </a:avLst>
            </a:prstGeom>
            <a:solidFill>
              <a:srgbClr val="FF00FF"/>
            </a:solidFill>
            <a:ln w="19050">
              <a:solidFill>
                <a:srgbClr val="FEFFFF"/>
              </a:solidFill>
              <a:miter lim="800000"/>
            </a:ln>
            <a:effectLst>
              <a:outerShdw dist="53882" dir="2700000"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504" name="Text Box 62"/>
            <p:cNvSpPr txBox="1"/>
            <p:nvPr/>
          </p:nvSpPr>
          <p:spPr>
            <a:xfrm>
              <a:off x="0" y="99"/>
              <a:ext cx="1839" cy="72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latin typeface="Arial" panose="020B0604020202020204" pitchFamily="34" charset="0"/>
                  <a:ea typeface="黑体" panose="02010609060101010101" pitchFamily="49" charset="-122"/>
                </a:rPr>
                <a:t>应纳税：</a:t>
              </a:r>
            </a:p>
          </p:txBody>
        </p:sp>
      </p:grpSp>
      <p:sp>
        <p:nvSpPr>
          <p:cNvPr id="115775" name="Text Box 63"/>
          <p:cNvSpPr txBox="1"/>
          <p:nvPr/>
        </p:nvSpPr>
        <p:spPr>
          <a:xfrm>
            <a:off x="4567238" y="4797425"/>
            <a:ext cx="2255837" cy="823913"/>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chemeClr val="bg1"/>
                </a:solidFill>
                <a:latin typeface="华文楷体" panose="02010600040101010101" pitchFamily="2" charset="-122"/>
                <a:ea typeface="华文楷体" panose="02010600040101010101" pitchFamily="2" charset="-122"/>
              </a:rPr>
              <a:t>未计入股权交易价格部分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5726"/>
                                        </p:tgtEl>
                                        <p:attrNameLst>
                                          <p:attrName>style.visibility</p:attrName>
                                        </p:attrNameLst>
                                      </p:cBhvr>
                                      <p:to>
                                        <p:strVal val="visible"/>
                                      </p:to>
                                    </p:set>
                                    <p:animEffect transition="in" filter="fade">
                                      <p:cBhvr>
                                        <p:cTn id="7" dur="1000"/>
                                        <p:tgtEl>
                                          <p:spTgt spid="1157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756"/>
                                        </p:tgtEl>
                                        <p:attrNameLst>
                                          <p:attrName>style.visibility</p:attrName>
                                        </p:attrNameLst>
                                      </p:cBhvr>
                                      <p:to>
                                        <p:strVal val="visible"/>
                                      </p:to>
                                    </p:set>
                                    <p:animEffect transition="in" filter="fade">
                                      <p:cBhvr>
                                        <p:cTn id="12" dur="1000"/>
                                        <p:tgtEl>
                                          <p:spTgt spid="115756"/>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5743"/>
                                        </p:tgtEl>
                                        <p:attrNameLst>
                                          <p:attrName>style.visibility</p:attrName>
                                        </p:attrNameLst>
                                      </p:cBhvr>
                                      <p:to>
                                        <p:strVal val="visible"/>
                                      </p:to>
                                    </p:set>
                                    <p:animEffect transition="in" filter="fade">
                                      <p:cBhvr>
                                        <p:cTn id="20" dur="1000"/>
                                        <p:tgtEl>
                                          <p:spTgt spid="1157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5751"/>
                                        </p:tgtEl>
                                        <p:attrNameLst>
                                          <p:attrName>style.visibility</p:attrName>
                                        </p:attrNameLst>
                                      </p:cBhvr>
                                      <p:to>
                                        <p:strVal val="visible"/>
                                      </p:to>
                                    </p:set>
                                    <p:animEffect transition="in" filter="fade">
                                      <p:cBhvr>
                                        <p:cTn id="25" dur="1000"/>
                                        <p:tgtEl>
                                          <p:spTgt spid="11575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5744"/>
                                        </p:tgtEl>
                                        <p:attrNameLst>
                                          <p:attrName>style.visibility</p:attrName>
                                        </p:attrNameLst>
                                      </p:cBhvr>
                                      <p:to>
                                        <p:strVal val="visible"/>
                                      </p:to>
                                    </p:set>
                                    <p:animEffect transition="in" filter="fade">
                                      <p:cBhvr>
                                        <p:cTn id="30" dur="1000"/>
                                        <p:tgtEl>
                                          <p:spTgt spid="1157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5745"/>
                                        </p:tgtEl>
                                        <p:attrNameLst>
                                          <p:attrName>style.visibility</p:attrName>
                                        </p:attrNameLst>
                                      </p:cBhvr>
                                      <p:to>
                                        <p:strVal val="visible"/>
                                      </p:to>
                                    </p:set>
                                    <p:animEffect transition="in" filter="fade">
                                      <p:cBhvr>
                                        <p:cTn id="35" dur="1000"/>
                                        <p:tgtEl>
                                          <p:spTgt spid="115745"/>
                                        </p:tgtEl>
                                      </p:cBhvr>
                                    </p:animEffect>
                                  </p:childTnLst>
                                </p:cTn>
                              </p:par>
                              <p:par>
                                <p:cTn id="36" presetID="22" presetClass="entr" presetSubtype="4" fill="hold" nodeType="withEffect">
                                  <p:stCondLst>
                                    <p:cond delay="0"/>
                                  </p:stCondLst>
                                  <p:childTnLst>
                                    <p:set>
                                      <p:cBhvr>
                                        <p:cTn id="37" dur="1" fill="hold">
                                          <p:stCondLst>
                                            <p:cond delay="0"/>
                                          </p:stCondLst>
                                        </p:cTn>
                                        <p:tgtEl>
                                          <p:spTgt spid="115755"/>
                                        </p:tgtEl>
                                        <p:attrNameLst>
                                          <p:attrName>style.visibility</p:attrName>
                                        </p:attrNameLst>
                                      </p:cBhvr>
                                      <p:to>
                                        <p:strVal val="visible"/>
                                      </p:to>
                                    </p:set>
                                    <p:animEffect transition="in" filter="wipe(down)">
                                      <p:cBhvr>
                                        <p:cTn id="38" dur="500"/>
                                        <p:tgtEl>
                                          <p:spTgt spid="115755"/>
                                        </p:tgtEl>
                                      </p:cBhvr>
                                    </p:animEffect>
                                  </p:childTnLst>
                                </p:cTn>
                              </p:par>
                              <p:par>
                                <p:cTn id="39" presetID="22" presetClass="entr" presetSubtype="4" fill="hold" nodeType="withEffect">
                                  <p:stCondLst>
                                    <p:cond delay="0"/>
                                  </p:stCondLst>
                                  <p:childTnLst>
                                    <p:set>
                                      <p:cBhvr>
                                        <p:cTn id="40" dur="1" fill="hold">
                                          <p:stCondLst>
                                            <p:cond delay="0"/>
                                          </p:stCondLst>
                                        </p:cTn>
                                        <p:tgtEl>
                                          <p:spTgt spid="115757"/>
                                        </p:tgtEl>
                                        <p:attrNameLst>
                                          <p:attrName>style.visibility</p:attrName>
                                        </p:attrNameLst>
                                      </p:cBhvr>
                                      <p:to>
                                        <p:strVal val="visible"/>
                                      </p:to>
                                    </p:set>
                                    <p:animEffect transition="in" filter="wipe(down)">
                                      <p:cBhvr>
                                        <p:cTn id="41" dur="500"/>
                                        <p:tgtEl>
                                          <p:spTgt spid="115757"/>
                                        </p:tgtEl>
                                      </p:cBhvr>
                                    </p:animEffect>
                                  </p:childTnLst>
                                </p:cTn>
                              </p:par>
                              <p:par>
                                <p:cTn id="42" presetID="22" presetClass="entr" presetSubtype="4" fill="hold" nodeType="withEffect">
                                  <p:stCondLst>
                                    <p:cond delay="0"/>
                                  </p:stCondLst>
                                  <p:childTnLst>
                                    <p:set>
                                      <p:cBhvr>
                                        <p:cTn id="43" dur="1" fill="hold">
                                          <p:stCondLst>
                                            <p:cond delay="0"/>
                                          </p:stCondLst>
                                        </p:cTn>
                                        <p:tgtEl>
                                          <p:spTgt spid="115754"/>
                                        </p:tgtEl>
                                        <p:attrNameLst>
                                          <p:attrName>style.visibility</p:attrName>
                                        </p:attrNameLst>
                                      </p:cBhvr>
                                      <p:to>
                                        <p:strVal val="visible"/>
                                      </p:to>
                                    </p:set>
                                    <p:animEffect transition="in" filter="wipe(down)">
                                      <p:cBhvr>
                                        <p:cTn id="44" dur="500"/>
                                        <p:tgtEl>
                                          <p:spTgt spid="115754"/>
                                        </p:tgtEl>
                                      </p:cBhvr>
                                    </p:animEffect>
                                  </p:childTnLst>
                                </p:cTn>
                              </p:par>
                              <p:par>
                                <p:cTn id="45" presetID="22" presetClass="entr" presetSubtype="8" fill="hold" nodeType="withEffect">
                                  <p:stCondLst>
                                    <p:cond delay="0"/>
                                  </p:stCondLst>
                                  <p:childTnLst>
                                    <p:set>
                                      <p:cBhvr>
                                        <p:cTn id="46" dur="1" fill="hold">
                                          <p:stCondLst>
                                            <p:cond delay="0"/>
                                          </p:stCondLst>
                                        </p:cTn>
                                        <p:tgtEl>
                                          <p:spTgt spid="115727"/>
                                        </p:tgtEl>
                                        <p:attrNameLst>
                                          <p:attrName>style.visibility</p:attrName>
                                        </p:attrNameLst>
                                      </p:cBhvr>
                                      <p:to>
                                        <p:strVal val="visible"/>
                                      </p:to>
                                    </p:set>
                                    <p:animEffect transition="in" filter="wipe(left)">
                                      <p:cBhvr>
                                        <p:cTn id="47" dur="500"/>
                                        <p:tgtEl>
                                          <p:spTgt spid="1157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5728"/>
                                        </p:tgtEl>
                                        <p:attrNameLst>
                                          <p:attrName>style.visibility</p:attrName>
                                        </p:attrNameLst>
                                      </p:cBhvr>
                                      <p:to>
                                        <p:strVal val="visible"/>
                                      </p:to>
                                    </p:set>
                                    <p:animEffect transition="in" filter="wipe(left)">
                                      <p:cBhvr>
                                        <p:cTn id="50" dur="1000"/>
                                        <p:tgtEl>
                                          <p:spTgt spid="11572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1000" fill="hold"/>
                                        <p:tgtEl>
                                          <p:spTgt spid="2"/>
                                        </p:tgtEl>
                                        <p:attrNameLst>
                                          <p:attrName>ppt_x</p:attrName>
                                        </p:attrNameLst>
                                      </p:cBhvr>
                                      <p:tavLst>
                                        <p:tav tm="0">
                                          <p:val>
                                            <p:strVal val="#ppt_x"/>
                                          </p:val>
                                        </p:tav>
                                        <p:tav tm="100000">
                                          <p:val>
                                            <p:strVal val="#ppt_x"/>
                                          </p:val>
                                        </p:tav>
                                      </p:tavLst>
                                    </p:anim>
                                    <p:anim calcmode="lin" valueType="num">
                                      <p:cBhvr additive="base">
                                        <p:cTn id="56" dur="1000" fill="hold"/>
                                        <p:tgtEl>
                                          <p:spTgt spid="2"/>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15732"/>
                                        </p:tgtEl>
                                        <p:attrNameLst>
                                          <p:attrName>style.visibility</p:attrName>
                                        </p:attrNameLst>
                                      </p:cBhvr>
                                      <p:to>
                                        <p:strVal val="visible"/>
                                      </p:to>
                                    </p:set>
                                    <p:anim calcmode="lin" valueType="num">
                                      <p:cBhvr additive="base">
                                        <p:cTn id="59" dur="1000" fill="hold"/>
                                        <p:tgtEl>
                                          <p:spTgt spid="115732"/>
                                        </p:tgtEl>
                                        <p:attrNameLst>
                                          <p:attrName>ppt_x</p:attrName>
                                        </p:attrNameLst>
                                      </p:cBhvr>
                                      <p:tavLst>
                                        <p:tav tm="0">
                                          <p:val>
                                            <p:strVal val="#ppt_x"/>
                                          </p:val>
                                        </p:tav>
                                        <p:tav tm="100000">
                                          <p:val>
                                            <p:strVal val="#ppt_x"/>
                                          </p:val>
                                        </p:tav>
                                      </p:tavLst>
                                    </p:anim>
                                    <p:anim calcmode="lin" valueType="num">
                                      <p:cBhvr additive="base">
                                        <p:cTn id="60" dur="1000" fill="hold"/>
                                        <p:tgtEl>
                                          <p:spTgt spid="115732"/>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up)">
                                      <p:cBhvr>
                                        <p:cTn id="65" dur="10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5753"/>
                                        </p:tgtEl>
                                        <p:attrNameLst>
                                          <p:attrName>style.visibility</p:attrName>
                                        </p:attrNameLst>
                                      </p:cBhvr>
                                      <p:to>
                                        <p:strVal val="visible"/>
                                      </p:to>
                                    </p:set>
                                    <p:animEffect transition="in" filter="wipe(up)">
                                      <p:cBhvr>
                                        <p:cTn id="70" dur="1000"/>
                                        <p:tgtEl>
                                          <p:spTgt spid="115753"/>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15758"/>
                                        </p:tgtEl>
                                        <p:attrNameLst>
                                          <p:attrName>style.visibility</p:attrName>
                                        </p:attrNameLst>
                                      </p:cBhvr>
                                      <p:to>
                                        <p:strVal val="visible"/>
                                      </p:to>
                                    </p:set>
                                    <p:animEffect transition="in" filter="wipe(up)">
                                      <p:cBhvr>
                                        <p:cTn id="73" dur="1000"/>
                                        <p:tgtEl>
                                          <p:spTgt spid="11575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1000"/>
                                        <p:tgtEl>
                                          <p:spTgt spid="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5775"/>
                                        </p:tgtEl>
                                        <p:attrNameLst>
                                          <p:attrName>style.visibility</p:attrName>
                                        </p:attrNameLst>
                                      </p:cBhvr>
                                      <p:to>
                                        <p:strVal val="visible"/>
                                      </p:to>
                                    </p:set>
                                    <p:animEffect transition="in" filter="fade">
                                      <p:cBhvr>
                                        <p:cTn id="81" dur="1000"/>
                                        <p:tgtEl>
                                          <p:spTgt spid="11577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15759"/>
                                        </p:tgtEl>
                                        <p:attrNameLst>
                                          <p:attrName>style.visibility</p:attrName>
                                        </p:attrNameLst>
                                      </p:cBhvr>
                                      <p:to>
                                        <p:strVal val="visible"/>
                                      </p:to>
                                    </p:set>
                                    <p:animEffect transition="in" filter="wipe(left)">
                                      <p:cBhvr>
                                        <p:cTn id="86" dur="500"/>
                                        <p:tgtEl>
                                          <p:spTgt spid="11575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5714"/>
                                        </p:tgtEl>
                                        <p:attrNameLst>
                                          <p:attrName>style.visibility</p:attrName>
                                        </p:attrNameLst>
                                      </p:cBhvr>
                                      <p:to>
                                        <p:strVal val="visible"/>
                                      </p:to>
                                    </p:set>
                                    <p:animEffect transition="in" filter="fade">
                                      <p:cBhvr>
                                        <p:cTn id="91" dur="1000"/>
                                        <p:tgtEl>
                                          <p:spTgt spid="11571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5760"/>
                                        </p:tgtEl>
                                        <p:attrNameLst>
                                          <p:attrName>style.visibility</p:attrName>
                                        </p:attrNameLst>
                                      </p:cBhvr>
                                      <p:to>
                                        <p:strVal val="visible"/>
                                      </p:to>
                                    </p:set>
                                    <p:animEffect transition="in" filter="fade">
                                      <p:cBhvr>
                                        <p:cTn id="94" dur="1000"/>
                                        <p:tgtEl>
                                          <p:spTgt spid="11576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wipe(down)">
                                      <p:cBhvr>
                                        <p:cTn id="99" dur="1000"/>
                                        <p:tgtEl>
                                          <p:spTgt spid="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wipe(left)">
                                      <p:cBhvr>
                                        <p:cTn id="104" dur="1000"/>
                                        <p:tgtEl>
                                          <p:spTgt spid="10"/>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1000" fill="hold"/>
                                        <p:tgtEl>
                                          <p:spTgt spid="9"/>
                                        </p:tgtEl>
                                        <p:attrNameLst>
                                          <p:attrName>ppt_w</p:attrName>
                                        </p:attrNameLst>
                                      </p:cBhvr>
                                      <p:tavLst>
                                        <p:tav tm="0">
                                          <p:val>
                                            <p:fltVal val="0"/>
                                          </p:val>
                                        </p:tav>
                                        <p:tav tm="100000">
                                          <p:val>
                                            <p:strVal val="#ppt_w"/>
                                          </p:val>
                                        </p:tav>
                                      </p:tavLst>
                                    </p:anim>
                                    <p:anim calcmode="lin" valueType="num">
                                      <p:cBhvr>
                                        <p:cTn id="110" dur="1000" fill="hold"/>
                                        <p:tgtEl>
                                          <p:spTgt spid="9"/>
                                        </p:tgtEl>
                                        <p:attrNameLst>
                                          <p:attrName>ppt_h</p:attrName>
                                        </p:attrNameLst>
                                      </p:cBhvr>
                                      <p:tavLst>
                                        <p:tav tm="0">
                                          <p:val>
                                            <p:fltVal val="0"/>
                                          </p:val>
                                        </p:tav>
                                        <p:tav tm="100000">
                                          <p:val>
                                            <p:strVal val="#ppt_h"/>
                                          </p:val>
                                        </p:tav>
                                      </p:tavLst>
                                    </p:anim>
                                    <p:animEffect transition="in" filter="fade">
                                      <p:cBhvr>
                                        <p:cTn id="1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ldLvl="0" animBg="1"/>
      <p:bldP spid="115726" grpId="0" bldLvl="0"/>
      <p:bldP spid="115728" grpId="0" bldLvl="0"/>
      <p:bldP spid="115732" grpId="0" bldLvl="0"/>
      <p:bldP spid="115743" grpId="0" bldLvl="0"/>
      <p:bldP spid="115744" grpId="0" bldLvl="0"/>
      <p:bldP spid="115745" grpId="0" bldLvl="0"/>
      <p:bldP spid="115751" grpId="0" bldLvl="0"/>
      <p:bldP spid="115753" grpId="0" bldLvl="0" animBg="1"/>
      <p:bldP spid="115756" grpId="0" bldLvl="0"/>
      <p:bldP spid="115758" grpId="0" bldLvl="0"/>
      <p:bldP spid="115760" grpId="0" bldLvl="0"/>
      <p:bldP spid="115775" grpId="0" bldLvl="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3"/>
          <p:cNvPicPr>
            <a:picLocks noChangeAspect="1"/>
          </p:cNvPicPr>
          <p:nvPr/>
        </p:nvPicPr>
        <p:blipFill>
          <a:blip r:embed="rId2">
            <a:lum bright="6000" contrast="-24001"/>
          </a:blip>
          <a:srcRect r="26486"/>
          <a:stretch>
            <a:fillRect/>
          </a:stretch>
        </p:blipFill>
        <p:spPr>
          <a:xfrm>
            <a:off x="8358188" y="0"/>
            <a:ext cx="785812" cy="6858000"/>
          </a:xfrm>
          <a:prstGeom prst="rect">
            <a:avLst/>
          </a:prstGeom>
          <a:noFill/>
          <a:ln w="9525">
            <a:noFill/>
          </a:ln>
        </p:spPr>
      </p:pic>
      <p:sp>
        <p:nvSpPr>
          <p:cNvPr id="63491" name="直接连接符 5"/>
          <p:cNvSpPr/>
          <p:nvPr/>
        </p:nvSpPr>
        <p:spPr>
          <a:xfrm rot="5400000">
            <a:off x="141288" y="404813"/>
            <a:ext cx="612775" cy="6350"/>
          </a:xfrm>
          <a:prstGeom prst="line">
            <a:avLst/>
          </a:prstGeom>
          <a:ln w="28575" cap="flat" cmpd="sng">
            <a:solidFill>
              <a:srgbClr val="0070C0"/>
            </a:solidFill>
            <a:prstDash val="solid"/>
            <a:headEnd type="none" w="med" len="med"/>
            <a:tailEnd type="none" w="med" len="med"/>
          </a:ln>
        </p:spPr>
      </p:sp>
      <p:sp>
        <p:nvSpPr>
          <p:cNvPr id="63492" name="直接连接符 6"/>
          <p:cNvSpPr/>
          <p:nvPr/>
        </p:nvSpPr>
        <p:spPr>
          <a:xfrm rot="5400000">
            <a:off x="330200" y="239713"/>
            <a:ext cx="360363" cy="1587"/>
          </a:xfrm>
          <a:prstGeom prst="line">
            <a:avLst/>
          </a:prstGeom>
          <a:ln w="28575" cap="flat" cmpd="sng">
            <a:solidFill>
              <a:srgbClr val="0070C0"/>
            </a:solidFill>
            <a:prstDash val="solid"/>
            <a:headEnd type="none" w="med" len="med"/>
            <a:tailEnd type="none" w="med" len="med"/>
          </a:ln>
        </p:spPr>
      </p:sp>
      <p:sp>
        <p:nvSpPr>
          <p:cNvPr id="63493" name="矩形 8"/>
          <p:cNvSpPr/>
          <p:nvPr/>
        </p:nvSpPr>
        <p:spPr>
          <a:xfrm>
            <a:off x="0" y="6762750"/>
            <a:ext cx="9144000" cy="95250"/>
          </a:xfrm>
          <a:prstGeom prst="rect">
            <a:avLst/>
          </a:prstGeom>
          <a:solidFill>
            <a:srgbClr val="0070C0"/>
          </a:solidFill>
          <a:ln w="9525">
            <a:noFill/>
          </a:ln>
        </p:spPr>
        <p:txBody>
          <a:bodyPr anchor="ctr"/>
          <a:lstStyle/>
          <a:p>
            <a:pPr lvl="0" eaLnBrk="1" hangingPunct="1">
              <a:buFont typeface="Arial" panose="020B0604020202020204" pitchFamily="34" charset="0"/>
              <a:buNone/>
            </a:pPr>
            <a:endParaRPr lang="zh-CN" altLang="en-US" sz="18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6742" name="标题 6"/>
          <p:cNvSpPr>
            <a:spLocks noGrp="1"/>
          </p:cNvSpPr>
          <p:nvPr/>
        </p:nvSpPr>
        <p:spPr>
          <a:xfrm>
            <a:off x="393700" y="260350"/>
            <a:ext cx="8229600" cy="679450"/>
          </a:xfrm>
          <a:prstGeom prst="rect">
            <a:avLst/>
          </a:prstGeom>
          <a:noFill/>
          <a:ln w="9525">
            <a:noFill/>
          </a:ln>
        </p:spPr>
        <p:txBody>
          <a:bodyPr anchor="ctr"/>
          <a:lstStyle/>
          <a:p>
            <a:pPr lvl="0" eaLnBrk="0" hangingPunct="0">
              <a:lnSpc>
                <a:spcPct val="90000"/>
              </a:lnSpc>
            </a:pPr>
            <a:r>
              <a:rPr lang="zh-CN" altLang="en-US" sz="3000" b="1" dirty="0">
                <a:solidFill>
                  <a:srgbClr val="003399"/>
                </a:solidFill>
                <a:latin typeface="Arial" panose="020B0604020202020204" pitchFamily="34" charset="0"/>
                <a:ea typeface="宋体" panose="02010600030101010101" pitchFamily="2" charset="-122"/>
                <a:sym typeface="Arial" panose="020B0604020202020204" pitchFamily="34" charset="0"/>
              </a:rPr>
              <a:t>♦新政适用范围：</a:t>
            </a:r>
          </a:p>
        </p:txBody>
      </p:sp>
      <p:grpSp>
        <p:nvGrpSpPr>
          <p:cNvPr id="2" name="Group 7"/>
          <p:cNvGrpSpPr/>
          <p:nvPr/>
        </p:nvGrpSpPr>
        <p:grpSpPr>
          <a:xfrm>
            <a:off x="538163" y="2608263"/>
            <a:ext cx="7780337" cy="1303337"/>
            <a:chOff x="0" y="0"/>
            <a:chExt cx="12252" cy="2052"/>
          </a:xfrm>
        </p:grpSpPr>
        <p:grpSp>
          <p:nvGrpSpPr>
            <p:cNvPr id="63518" name="Group 8"/>
            <p:cNvGrpSpPr/>
            <p:nvPr/>
          </p:nvGrpSpPr>
          <p:grpSpPr>
            <a:xfrm>
              <a:off x="0" y="0"/>
              <a:ext cx="12252" cy="2053"/>
              <a:chOff x="0" y="0"/>
              <a:chExt cx="12252" cy="2053"/>
            </a:xfrm>
          </p:grpSpPr>
          <p:grpSp>
            <p:nvGrpSpPr>
              <p:cNvPr id="63520" name="Group 9"/>
              <p:cNvGrpSpPr/>
              <p:nvPr/>
            </p:nvGrpSpPr>
            <p:grpSpPr>
              <a:xfrm>
                <a:off x="342" y="0"/>
                <a:ext cx="9640" cy="1447"/>
                <a:chOff x="0" y="0"/>
                <a:chExt cx="4058" cy="480"/>
              </a:xfrm>
            </p:grpSpPr>
            <p:sp>
              <p:nvSpPr>
                <p:cNvPr id="116746" name="AutoShape 10"/>
                <p:cNvSpPr>
                  <a:spLocks noChangeArrowheads="1"/>
                </p:cNvSpPr>
                <p:nvPr/>
              </p:nvSpPr>
              <p:spPr bwMode="auto">
                <a:xfrm>
                  <a:off x="0" y="0"/>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63524" name="Group 11"/>
                <p:cNvGrpSpPr/>
                <p:nvPr/>
              </p:nvGrpSpPr>
              <p:grpSpPr>
                <a:xfrm>
                  <a:off x="10" y="15"/>
                  <a:ext cx="4043" cy="444"/>
                  <a:chOff x="0" y="0"/>
                  <a:chExt cx="3988" cy="444"/>
                </a:xfrm>
              </p:grpSpPr>
              <p:sp>
                <p:nvSpPr>
                  <p:cNvPr id="116748" name="AutoShape 12"/>
                  <p:cNvSpPr>
                    <a:spLocks noChangeArrowheads="1"/>
                  </p:cNvSpPr>
                  <p:nvPr/>
                </p:nvSpPr>
                <p:spPr bwMode="auto">
                  <a:xfrm>
                    <a:off x="14" y="329"/>
                    <a:ext cx="3974"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6749" name="AutoShape 13"/>
                  <p:cNvSpPr>
                    <a:spLocks noChangeArrowheads="1"/>
                  </p:cNvSpPr>
                  <p:nvPr/>
                </p:nvSpPr>
                <p:spPr bwMode="auto">
                  <a:xfrm>
                    <a:off x="14" y="0"/>
                    <a:ext cx="3974"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pic>
            <p:nvPicPr>
              <p:cNvPr id="63521" name="Picture 14" descr="1"/>
              <p:cNvPicPr>
                <a:picLocks noChangeAspect="1"/>
              </p:cNvPicPr>
              <p:nvPr/>
            </p:nvPicPr>
            <p:blipFill>
              <a:blip r:embed="rId3">
                <a:lum bright="-6000" contrast="24000"/>
              </a:blip>
              <a:srcRect l="42606" t="64474" r="19473"/>
              <a:stretch>
                <a:fillRect/>
              </a:stretch>
            </p:blipFill>
            <p:spPr>
              <a:xfrm>
                <a:off x="0" y="59"/>
                <a:ext cx="1247" cy="1994"/>
              </a:xfrm>
              <a:prstGeom prst="rect">
                <a:avLst/>
              </a:prstGeom>
              <a:noFill/>
              <a:ln w="9525">
                <a:noFill/>
              </a:ln>
            </p:spPr>
          </p:pic>
          <p:sp>
            <p:nvSpPr>
              <p:cNvPr id="63522" name="Text Box 15"/>
              <p:cNvSpPr txBox="1"/>
              <p:nvPr/>
            </p:nvSpPr>
            <p:spPr>
              <a:xfrm>
                <a:off x="1362" y="182"/>
                <a:ext cx="10890" cy="72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chemeClr val="bg1"/>
                    </a:solidFill>
                    <a:latin typeface="Arial" panose="020B0604020202020204" pitchFamily="34" charset="0"/>
                    <a:ea typeface="方正姚体" panose="02010601030101010101" pitchFamily="2" charset="-122"/>
                  </a:rPr>
                  <a:t>收购主体必须全部都是自然人股东</a:t>
                </a:r>
              </a:p>
            </p:txBody>
          </p:sp>
        </p:grpSp>
        <p:sp>
          <p:nvSpPr>
            <p:cNvPr id="63519" name="Text Box 16"/>
            <p:cNvSpPr txBox="1"/>
            <p:nvPr/>
          </p:nvSpPr>
          <p:spPr>
            <a:xfrm>
              <a:off x="567" y="182"/>
              <a:ext cx="600" cy="960"/>
            </a:xfrm>
            <a:prstGeom prst="rect">
              <a:avLst/>
            </a:prstGeom>
            <a:noFill/>
            <a:ln w="9525">
              <a:noFill/>
            </a:ln>
          </p:spPr>
          <p:txBody>
            <a:bodyPr>
              <a:spAutoFit/>
            </a:bodyPr>
            <a:lstStyle/>
            <a:p>
              <a:pPr lvl="0" algn="ctr" eaLnBrk="1" hangingPunct="1">
                <a:spcBef>
                  <a:spcPct val="50000"/>
                </a:spcBef>
                <a:buFont typeface="Arial" panose="020B0604020202020204" pitchFamily="34" charset="0"/>
                <a:buNone/>
              </a:pPr>
              <a:r>
                <a:rPr lang="en-US" altLang="zh-CN" sz="2400" b="1" dirty="0">
                  <a:solidFill>
                    <a:srgbClr val="FFFFFF"/>
                  </a:solidFill>
                  <a:latin typeface="Arial" panose="020B0604020202020204" pitchFamily="34" charset="0"/>
                  <a:ea typeface="宋体" panose="02010600030101010101" pitchFamily="2" charset="-122"/>
                </a:rPr>
                <a:t>1</a:t>
              </a:r>
            </a:p>
          </p:txBody>
        </p:sp>
      </p:grpSp>
      <p:grpSp>
        <p:nvGrpSpPr>
          <p:cNvPr id="6" name="Group 17"/>
          <p:cNvGrpSpPr/>
          <p:nvPr/>
        </p:nvGrpSpPr>
        <p:grpSpPr>
          <a:xfrm>
            <a:off x="538163" y="3954463"/>
            <a:ext cx="6338887" cy="1300162"/>
            <a:chOff x="0" y="0"/>
            <a:chExt cx="9982" cy="2050"/>
          </a:xfrm>
        </p:grpSpPr>
        <p:grpSp>
          <p:nvGrpSpPr>
            <p:cNvPr id="63509" name="Group 18"/>
            <p:cNvGrpSpPr/>
            <p:nvPr/>
          </p:nvGrpSpPr>
          <p:grpSpPr>
            <a:xfrm>
              <a:off x="0" y="0"/>
              <a:ext cx="9982" cy="2050"/>
              <a:chOff x="0" y="0"/>
              <a:chExt cx="9982" cy="2050"/>
            </a:xfrm>
          </p:grpSpPr>
          <p:grpSp>
            <p:nvGrpSpPr>
              <p:cNvPr id="63511" name="Group 19"/>
              <p:cNvGrpSpPr/>
              <p:nvPr/>
            </p:nvGrpSpPr>
            <p:grpSpPr>
              <a:xfrm>
                <a:off x="340" y="0"/>
                <a:ext cx="9642" cy="1447"/>
                <a:chOff x="0" y="0"/>
                <a:chExt cx="4058" cy="480"/>
              </a:xfrm>
            </p:grpSpPr>
            <p:sp>
              <p:nvSpPr>
                <p:cNvPr id="116756" name="AutoShape 20"/>
                <p:cNvSpPr>
                  <a:spLocks noChangeArrowheads="1"/>
                </p:cNvSpPr>
                <p:nvPr/>
              </p:nvSpPr>
              <p:spPr bwMode="auto">
                <a:xfrm>
                  <a:off x="0" y="0"/>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63515" name="Group 21"/>
                <p:cNvGrpSpPr/>
                <p:nvPr/>
              </p:nvGrpSpPr>
              <p:grpSpPr>
                <a:xfrm>
                  <a:off x="10" y="15"/>
                  <a:ext cx="4043" cy="444"/>
                  <a:chOff x="0" y="0"/>
                  <a:chExt cx="3988" cy="444"/>
                </a:xfrm>
              </p:grpSpPr>
              <p:sp>
                <p:nvSpPr>
                  <p:cNvPr id="116758" name="AutoShape 22"/>
                  <p:cNvSpPr>
                    <a:spLocks noChangeArrowheads="1"/>
                  </p:cNvSpPr>
                  <p:nvPr/>
                </p:nvSpPr>
                <p:spPr bwMode="auto">
                  <a:xfrm>
                    <a:off x="14" y="329"/>
                    <a:ext cx="3974"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6759" name="AutoShape 23"/>
                  <p:cNvSpPr>
                    <a:spLocks noChangeArrowheads="1"/>
                  </p:cNvSpPr>
                  <p:nvPr/>
                </p:nvSpPr>
                <p:spPr bwMode="auto">
                  <a:xfrm>
                    <a:off x="14" y="0"/>
                    <a:ext cx="3974"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pic>
            <p:nvPicPr>
              <p:cNvPr id="63512" name="Picture 24" descr="1"/>
              <p:cNvPicPr>
                <a:picLocks noChangeAspect="1"/>
              </p:cNvPicPr>
              <p:nvPr/>
            </p:nvPicPr>
            <p:blipFill>
              <a:blip r:embed="rId3">
                <a:lum bright="-6000" contrast="24000"/>
              </a:blip>
              <a:srcRect l="42606" t="64474" r="19473"/>
              <a:stretch>
                <a:fillRect/>
              </a:stretch>
            </p:blipFill>
            <p:spPr>
              <a:xfrm>
                <a:off x="0" y="56"/>
                <a:ext cx="1247" cy="1994"/>
              </a:xfrm>
              <a:prstGeom prst="rect">
                <a:avLst/>
              </a:prstGeom>
              <a:noFill/>
              <a:ln w="9525">
                <a:noFill/>
              </a:ln>
            </p:spPr>
          </p:pic>
          <p:sp>
            <p:nvSpPr>
              <p:cNvPr id="63513" name="Text Box 25"/>
              <p:cNvSpPr txBox="1"/>
              <p:nvPr/>
            </p:nvSpPr>
            <p:spPr>
              <a:xfrm>
                <a:off x="1363" y="183"/>
                <a:ext cx="5671" cy="72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chemeClr val="bg1"/>
                    </a:solidFill>
                    <a:latin typeface="Arial" panose="020B0604020202020204" pitchFamily="34" charset="0"/>
                    <a:ea typeface="方正姚体" panose="02010601030101010101" pitchFamily="2" charset="-122"/>
                  </a:rPr>
                  <a:t>股权取得方式为股权收购</a:t>
                </a:r>
              </a:p>
            </p:txBody>
          </p:sp>
        </p:grpSp>
        <p:sp>
          <p:nvSpPr>
            <p:cNvPr id="63510" name="Text Box 26"/>
            <p:cNvSpPr txBox="1"/>
            <p:nvPr/>
          </p:nvSpPr>
          <p:spPr>
            <a:xfrm>
              <a:off x="567" y="171"/>
              <a:ext cx="600" cy="960"/>
            </a:xfrm>
            <a:prstGeom prst="rect">
              <a:avLst/>
            </a:prstGeom>
            <a:noFill/>
            <a:ln w="9525">
              <a:noFill/>
            </a:ln>
          </p:spPr>
          <p:txBody>
            <a:bodyPr>
              <a:spAutoFit/>
            </a:bodyPr>
            <a:lstStyle/>
            <a:p>
              <a:pPr lvl="0" algn="ctr" eaLnBrk="1" hangingPunct="1">
                <a:spcBef>
                  <a:spcPct val="50000"/>
                </a:spcBef>
                <a:buFont typeface="Arial" panose="020B0604020202020204" pitchFamily="34" charset="0"/>
                <a:buNone/>
              </a:pPr>
              <a:r>
                <a:rPr lang="en-US" altLang="zh-CN" sz="2400" b="1" dirty="0">
                  <a:solidFill>
                    <a:srgbClr val="FFFFFF"/>
                  </a:solidFill>
                  <a:latin typeface="Arial" panose="020B0604020202020204" pitchFamily="34" charset="0"/>
                  <a:ea typeface="宋体" panose="02010600030101010101" pitchFamily="2" charset="-122"/>
                </a:rPr>
                <a:t>2</a:t>
              </a:r>
            </a:p>
          </p:txBody>
        </p:sp>
      </p:grpSp>
      <p:grpSp>
        <p:nvGrpSpPr>
          <p:cNvPr id="10" name="Group 27"/>
          <p:cNvGrpSpPr/>
          <p:nvPr/>
        </p:nvGrpSpPr>
        <p:grpSpPr>
          <a:xfrm>
            <a:off x="107950" y="5299075"/>
            <a:ext cx="6877050" cy="1298575"/>
            <a:chOff x="0" y="0"/>
            <a:chExt cx="10832" cy="2048"/>
          </a:xfrm>
        </p:grpSpPr>
        <p:grpSp>
          <p:nvGrpSpPr>
            <p:cNvPr id="63499" name="Group 28"/>
            <p:cNvGrpSpPr/>
            <p:nvPr/>
          </p:nvGrpSpPr>
          <p:grpSpPr>
            <a:xfrm>
              <a:off x="0" y="0"/>
              <a:ext cx="10832" cy="2048"/>
              <a:chOff x="0" y="0"/>
              <a:chExt cx="10832" cy="2048"/>
            </a:xfrm>
          </p:grpSpPr>
          <p:grpSp>
            <p:nvGrpSpPr>
              <p:cNvPr id="63501" name="Group 29"/>
              <p:cNvGrpSpPr/>
              <p:nvPr/>
            </p:nvGrpSpPr>
            <p:grpSpPr>
              <a:xfrm>
                <a:off x="0" y="0"/>
                <a:ext cx="10547" cy="2048"/>
                <a:chOff x="0" y="0"/>
                <a:chExt cx="10547" cy="2048"/>
              </a:xfrm>
            </p:grpSpPr>
            <p:grpSp>
              <p:nvGrpSpPr>
                <p:cNvPr id="63503" name="Group 30"/>
                <p:cNvGrpSpPr/>
                <p:nvPr/>
              </p:nvGrpSpPr>
              <p:grpSpPr>
                <a:xfrm>
                  <a:off x="341" y="0"/>
                  <a:ext cx="10207" cy="1447"/>
                  <a:chOff x="0" y="0"/>
                  <a:chExt cx="4058" cy="480"/>
                </a:xfrm>
              </p:grpSpPr>
              <p:sp>
                <p:nvSpPr>
                  <p:cNvPr id="116767" name="AutoShape 31"/>
                  <p:cNvSpPr>
                    <a:spLocks noChangeArrowheads="1"/>
                  </p:cNvSpPr>
                  <p:nvPr/>
                </p:nvSpPr>
                <p:spPr bwMode="auto">
                  <a:xfrm>
                    <a:off x="0" y="0"/>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63506" name="Group 32"/>
                  <p:cNvGrpSpPr/>
                  <p:nvPr/>
                </p:nvGrpSpPr>
                <p:grpSpPr>
                  <a:xfrm>
                    <a:off x="10" y="15"/>
                    <a:ext cx="4043" cy="444"/>
                    <a:chOff x="0" y="0"/>
                    <a:chExt cx="3988" cy="444"/>
                  </a:xfrm>
                </p:grpSpPr>
                <p:sp>
                  <p:nvSpPr>
                    <p:cNvPr id="116769" name="AutoShape 33"/>
                    <p:cNvSpPr>
                      <a:spLocks noChangeArrowheads="1"/>
                    </p:cNvSpPr>
                    <p:nvPr/>
                  </p:nvSpPr>
                  <p:spPr bwMode="auto">
                    <a:xfrm>
                      <a:off x="0" y="329"/>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6770" name="AutoShape 34"/>
                    <p:cNvSpPr>
                      <a:spLocks noChangeArrowheads="1"/>
                    </p:cNvSpPr>
                    <p:nvPr/>
                  </p:nvSpPr>
                  <p:spPr bwMode="auto">
                    <a:xfrm>
                      <a:off x="0" y="0"/>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pic>
              <p:nvPicPr>
                <p:cNvPr id="63504" name="Picture 35" descr="1"/>
                <p:cNvPicPr>
                  <a:picLocks noChangeAspect="1"/>
                </p:cNvPicPr>
                <p:nvPr/>
              </p:nvPicPr>
              <p:blipFill>
                <a:blip r:embed="rId3">
                  <a:lum bright="-6000" contrast="24000"/>
                </a:blip>
                <a:srcRect l="42606" t="64474" r="19473"/>
                <a:stretch>
                  <a:fillRect/>
                </a:stretch>
              </p:blipFill>
              <p:spPr>
                <a:xfrm>
                  <a:off x="0" y="56"/>
                  <a:ext cx="1247" cy="1993"/>
                </a:xfrm>
                <a:prstGeom prst="rect">
                  <a:avLst/>
                </a:prstGeom>
                <a:noFill/>
                <a:ln w="9525">
                  <a:noFill/>
                </a:ln>
              </p:spPr>
            </p:pic>
          </p:grpSp>
          <p:sp>
            <p:nvSpPr>
              <p:cNvPr id="63502" name="Text Box 36"/>
              <p:cNvSpPr txBox="1"/>
              <p:nvPr/>
            </p:nvSpPr>
            <p:spPr>
              <a:xfrm>
                <a:off x="1248" y="332"/>
                <a:ext cx="9585" cy="720"/>
              </a:xfrm>
              <a:prstGeom prst="rect">
                <a:avLst/>
              </a:prstGeom>
              <a:noFill/>
              <a:ln w="9525">
                <a:noFill/>
              </a:ln>
            </p:spPr>
            <p:txBody>
              <a:bodyPr>
                <a:spAutoFit/>
              </a:bodyPr>
              <a:lstStyle/>
              <a:p>
                <a:pPr lvl="0" eaLnBrk="1" hangingPunct="1">
                  <a:buFont typeface="Arial" panose="020B0604020202020204" pitchFamily="34" charset="0"/>
                  <a:buNone/>
                </a:pPr>
                <a:r>
                  <a:rPr lang="zh-CN" altLang="en-US" sz="2400" b="1" dirty="0">
                    <a:solidFill>
                      <a:schemeClr val="bg1"/>
                    </a:solidFill>
                    <a:latin typeface="Arial" panose="020B0604020202020204" pitchFamily="34" charset="0"/>
                    <a:ea typeface="方正姚体" panose="02010601030101010101" pitchFamily="2" charset="-122"/>
                  </a:rPr>
                  <a:t>被收购的股权为被收购企业股权的100%</a:t>
                </a:r>
                <a:endParaRPr lang="en-US" altLang="zh-CN" sz="2400" b="1" dirty="0">
                  <a:solidFill>
                    <a:schemeClr val="bg1"/>
                  </a:solidFill>
                  <a:latin typeface="Arial" panose="020B0604020202020204" pitchFamily="34" charset="0"/>
                  <a:ea typeface="方正姚体" panose="02010601030101010101" pitchFamily="2" charset="-122"/>
                </a:endParaRPr>
              </a:p>
            </p:txBody>
          </p:sp>
        </p:grpSp>
        <p:sp>
          <p:nvSpPr>
            <p:cNvPr id="63500" name="Text Box 37"/>
            <p:cNvSpPr txBox="1"/>
            <p:nvPr/>
          </p:nvSpPr>
          <p:spPr>
            <a:xfrm>
              <a:off x="567" y="332"/>
              <a:ext cx="600" cy="960"/>
            </a:xfrm>
            <a:prstGeom prst="rect">
              <a:avLst/>
            </a:prstGeom>
            <a:noFill/>
            <a:ln w="9525">
              <a:noFill/>
            </a:ln>
          </p:spPr>
          <p:txBody>
            <a:bodyPr>
              <a:spAutoFit/>
            </a:bodyPr>
            <a:lstStyle/>
            <a:p>
              <a:pPr lvl="0" algn="ctr" eaLnBrk="1" hangingPunct="1">
                <a:spcBef>
                  <a:spcPct val="50000"/>
                </a:spcBef>
                <a:buFont typeface="Arial" panose="020B0604020202020204" pitchFamily="34" charset="0"/>
                <a:buNone/>
              </a:pPr>
              <a:r>
                <a:rPr lang="en-US" altLang="zh-CN" sz="2400" b="1" dirty="0">
                  <a:solidFill>
                    <a:srgbClr val="FFFFFF"/>
                  </a:solidFill>
                  <a:latin typeface="Arial" panose="020B0604020202020204" pitchFamily="34" charset="0"/>
                  <a:ea typeface="宋体" panose="02010600030101010101" pitchFamily="2" charset="-122"/>
                </a:rPr>
                <a:t>3</a:t>
              </a:r>
            </a:p>
          </p:txBody>
        </p:sp>
      </p:grpSp>
      <p:sp>
        <p:nvSpPr>
          <p:cNvPr id="116774" name="Text Box 38"/>
          <p:cNvSpPr txBox="1"/>
          <p:nvPr/>
        </p:nvSpPr>
        <p:spPr>
          <a:xfrm>
            <a:off x="450850" y="931863"/>
            <a:ext cx="7939088" cy="944562"/>
          </a:xfrm>
          <a:prstGeom prst="rect">
            <a:avLst/>
          </a:prstGeom>
          <a:noFill/>
          <a:ln w="9525">
            <a:noFill/>
          </a:ln>
        </p:spPr>
        <p:txBody>
          <a:bodyPr>
            <a:spAutoFit/>
          </a:bodyPr>
          <a:lstStyle/>
          <a:p>
            <a:pPr lvl="0" eaLnBrk="1" hangingPunct="1">
              <a:buFont typeface="Arial" panose="020B0604020202020204" pitchFamily="34" charset="0"/>
              <a:buNone/>
            </a:pPr>
            <a:r>
              <a:rPr lang="en-US" altLang="zh-CN" sz="2800" dirty="0">
                <a:latin typeface="Arial" panose="020B0604020202020204" pitchFamily="34" charset="0"/>
                <a:ea typeface="华文新魏" panose="02010800040101010101" pitchFamily="2" charset="-122"/>
              </a:rPr>
              <a:t>23</a:t>
            </a:r>
            <a:r>
              <a:rPr lang="zh-CN" altLang="en-US" sz="2800" dirty="0">
                <a:latin typeface="Arial" panose="020B0604020202020204" pitchFamily="34" charset="0"/>
                <a:ea typeface="华文新魏" panose="02010800040101010101" pitchFamily="2" charset="-122"/>
              </a:rPr>
              <a:t>号公告规定：一名或多名</a:t>
            </a:r>
            <a:r>
              <a:rPr lang="zh-CN" altLang="en-US" sz="2800" u="sng" dirty="0">
                <a:latin typeface="Arial" panose="020B0604020202020204" pitchFamily="34" charset="0"/>
                <a:ea typeface="华文新魏" panose="02010800040101010101" pitchFamily="2" charset="-122"/>
              </a:rPr>
              <a:t>个人投资者</a:t>
            </a:r>
            <a:r>
              <a:rPr lang="zh-CN" altLang="en-US" sz="2800" dirty="0">
                <a:latin typeface="Arial" panose="020B0604020202020204" pitchFamily="34" charset="0"/>
                <a:ea typeface="华文新魏" panose="02010800040101010101" pitchFamily="2" charset="-122"/>
              </a:rPr>
              <a:t>以</a:t>
            </a:r>
            <a:r>
              <a:rPr lang="zh-CN" altLang="en-US" sz="2800" u="sng" dirty="0">
                <a:latin typeface="Arial" panose="020B0604020202020204" pitchFamily="34" charset="0"/>
                <a:ea typeface="华文新魏" panose="02010800040101010101" pitchFamily="2" charset="-122"/>
              </a:rPr>
              <a:t>股权收购</a:t>
            </a:r>
            <a:r>
              <a:rPr lang="zh-CN" altLang="en-US" sz="2800" dirty="0">
                <a:latin typeface="Arial" panose="020B0604020202020204" pitchFamily="34" charset="0"/>
                <a:ea typeface="华文新魏" panose="02010800040101010101" pitchFamily="2" charset="-122"/>
              </a:rPr>
              <a:t>方式取得被收购企业</a:t>
            </a:r>
            <a:r>
              <a:rPr lang="en-US" altLang="zh-CN" sz="2800" u="sng" dirty="0">
                <a:latin typeface="Arial" panose="020B0604020202020204" pitchFamily="34" charset="0"/>
                <a:ea typeface="华文新魏" panose="02010800040101010101" pitchFamily="2" charset="-122"/>
              </a:rPr>
              <a:t>100%</a:t>
            </a:r>
            <a:r>
              <a:rPr lang="zh-CN" altLang="en-US" sz="2800" u="sng" dirty="0">
                <a:latin typeface="Arial" panose="020B0604020202020204" pitchFamily="34" charset="0"/>
                <a:ea typeface="华文新魏" panose="02010800040101010101" pitchFamily="2" charset="-122"/>
              </a:rPr>
              <a:t>股权</a:t>
            </a:r>
            <a:r>
              <a:rPr lang="zh-CN" altLang="en-US" sz="2800" dirty="0">
                <a:latin typeface="Arial" panose="020B0604020202020204" pitchFamily="34"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fade">
                                      <p:cBhvr>
                                        <p:cTn id="7" dur="1000"/>
                                        <p:tgtEl>
                                          <p:spTgt spid="11674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6774"/>
                                        </p:tgtEl>
                                        <p:attrNameLst>
                                          <p:attrName>style.visibility</p:attrName>
                                        </p:attrNameLst>
                                      </p:cBhvr>
                                      <p:to>
                                        <p:strVal val="visible"/>
                                      </p:to>
                                    </p:set>
                                    <p:animEffect transition="in" filter="fade">
                                      <p:cBhvr>
                                        <p:cTn id="11" dur="2000"/>
                                        <p:tgtEl>
                                          <p:spTgt spid="1167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bldLvl="0"/>
      <p:bldP spid="116774" grpId="0" bldLvl="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1097091" y="982148"/>
            <a:ext cx="3655181" cy="823912"/>
          </a:xfrm>
        </p:spPr>
        <p:txBody>
          <a:bodyPr>
            <a:noAutofit/>
          </a:bodyPr>
          <a:lstStyle/>
          <a:p>
            <a:r>
              <a:rPr lang="en-US" altLang="zh-CN" sz="2400" dirty="0">
                <a:solidFill>
                  <a:srgbClr val="FF5050"/>
                </a:solidFill>
                <a:latin typeface="黑体" panose="02010609060101010101" pitchFamily="49" charset="-122"/>
                <a:ea typeface="黑体" panose="02010609060101010101" pitchFamily="49" charset="-122"/>
                <a:sym typeface="+mn-ea"/>
              </a:rPr>
              <a:t>2</a:t>
            </a:r>
            <a:r>
              <a:rPr lang="zh-CN" altLang="en-US" sz="2400" dirty="0">
                <a:solidFill>
                  <a:srgbClr val="FF5050"/>
                </a:solidFill>
                <a:latin typeface="黑体" panose="02010609060101010101" pitchFamily="49" charset="-122"/>
                <a:ea typeface="黑体" panose="02010609060101010101" pitchFamily="49" charset="-122"/>
                <a:sym typeface="+mn-ea"/>
              </a:rPr>
              <a:t>、直接架构变间接架构</a:t>
            </a:r>
          </a:p>
        </p:txBody>
      </p:sp>
      <p:graphicFrame>
        <p:nvGraphicFramePr>
          <p:cNvPr id="38" name="内容占位符 37"/>
          <p:cNvGraphicFramePr>
            <a:graphicFrameLocks noGrp="1"/>
          </p:cNvGraphicFramePr>
          <p:nvPr>
            <p:ph sz="half" idx="2"/>
          </p:nvPr>
        </p:nvGraphicFramePr>
        <p:xfrm>
          <a:off x="890081" y="2653949"/>
          <a:ext cx="3655060" cy="762000"/>
        </p:xfrm>
        <a:graphic>
          <a:graphicData uri="http://schemas.openxmlformats.org/drawingml/2006/table">
            <a:tbl>
              <a:tblPr firstRow="1" bandRow="1">
                <a:tableStyleId>{5C22544A-7EE6-4342-B048-85BDC9FD1C3A}</a:tableStyleId>
              </a:tblPr>
              <a:tblGrid>
                <a:gridCol w="1827530"/>
                <a:gridCol w="1827530"/>
              </a:tblGrid>
              <a:tr h="381000">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r>
            </a:tbl>
          </a:graphicData>
        </a:graphic>
      </p:graphicFrame>
      <p:sp>
        <p:nvSpPr>
          <p:cNvPr id="5" name="文本占位符 4"/>
          <p:cNvSpPr>
            <a:spLocks noGrp="1"/>
          </p:cNvSpPr>
          <p:nvPr>
            <p:ph type="body" sz="quarter" idx="3"/>
          </p:nvPr>
        </p:nvSpPr>
        <p:spPr>
          <a:xfrm>
            <a:off x="4899714" y="982148"/>
            <a:ext cx="3673182" cy="823912"/>
          </a:xfrm>
        </p:spPr>
        <p:txBody>
          <a:bodyPr/>
          <a:lstStyle/>
          <a:p>
            <a:endParaRPr lang="zh-CN" altLang="en-US"/>
          </a:p>
        </p:txBody>
      </p:sp>
      <p:sp>
        <p:nvSpPr>
          <p:cNvPr id="7" name="椭圆 6"/>
          <p:cNvSpPr/>
          <p:nvPr/>
        </p:nvSpPr>
        <p:spPr>
          <a:xfrm>
            <a:off x="1523365" y="266509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02305" y="266509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a:off x="2200275" y="3586480"/>
            <a:ext cx="261620" cy="283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flipH="1">
            <a:off x="2930525" y="3445510"/>
            <a:ext cx="405765" cy="467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内容占位符 20">
            <a:hlinkClick r:id="" action="ppaction://ole?verb=0"/>
          </p:cNvPr>
          <p:cNvGraphicFramePr>
            <a:graphicFrameLocks/>
          </p:cNvGraphicFramePr>
          <p:nvPr>
            <p:ph sz="quarter" idx="4"/>
          </p:nvPr>
        </p:nvGraphicFramePr>
        <p:xfrm>
          <a:off x="4692650" y="2757170"/>
          <a:ext cx="3673475" cy="2750185"/>
        </p:xfrm>
        <a:graphic>
          <a:graphicData uri="http://schemas.openxmlformats.org/presentationml/2006/ole">
            <p:oleObj spid="_x0000_s1025" r:id="rId3" imgW="4570530" imgH="3427653" progId="PowerPoint.Show.12">
              <p:embed/>
            </p:oleObj>
          </a:graphicData>
        </a:graphic>
      </p:graphicFrame>
      <p:sp>
        <p:nvSpPr>
          <p:cNvPr id="22" name="椭圆 21"/>
          <p:cNvSpPr/>
          <p:nvPr/>
        </p:nvSpPr>
        <p:spPr>
          <a:xfrm>
            <a:off x="4915535" y="26720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152515" y="26720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单圆角矩形 23"/>
          <p:cNvSpPr/>
          <p:nvPr/>
        </p:nvSpPr>
        <p:spPr>
          <a:xfrm>
            <a:off x="7602220" y="4141470"/>
            <a:ext cx="914400" cy="9144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剪去同侧角的矩形 24"/>
          <p:cNvSpPr/>
          <p:nvPr/>
        </p:nvSpPr>
        <p:spPr>
          <a:xfrm>
            <a:off x="5775960" y="5538470"/>
            <a:ext cx="75565" cy="75565"/>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梯形 26"/>
          <p:cNvSpPr/>
          <p:nvPr/>
        </p:nvSpPr>
        <p:spPr>
          <a:xfrm>
            <a:off x="2200275" y="4397375"/>
            <a:ext cx="914400" cy="121666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梯形 27"/>
          <p:cNvSpPr/>
          <p:nvPr/>
        </p:nvSpPr>
        <p:spPr>
          <a:xfrm>
            <a:off x="5754370" y="5560695"/>
            <a:ext cx="75565" cy="7556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梯形 28"/>
          <p:cNvSpPr/>
          <p:nvPr/>
        </p:nvSpPr>
        <p:spPr>
          <a:xfrm>
            <a:off x="5851525" y="4894580"/>
            <a:ext cx="914400" cy="121666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5829935" y="3559175"/>
            <a:ext cx="1908175" cy="6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503545" y="3674110"/>
            <a:ext cx="567055" cy="1209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1" idx="0"/>
          </p:cNvCxnSpPr>
          <p:nvPr/>
        </p:nvCxnSpPr>
        <p:spPr>
          <a:xfrm>
            <a:off x="6529705" y="2757170"/>
            <a:ext cx="1252855" cy="1363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1" idx="0"/>
          </p:cNvCxnSpPr>
          <p:nvPr/>
        </p:nvCxnSpPr>
        <p:spPr>
          <a:xfrm flipH="1">
            <a:off x="6452235" y="2757170"/>
            <a:ext cx="77470" cy="2007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353310" y="3913505"/>
            <a:ext cx="577215" cy="368300"/>
          </a:xfrm>
          <a:prstGeom prst="rect">
            <a:avLst/>
          </a:prstGeom>
          <a:noFill/>
        </p:spPr>
        <p:txBody>
          <a:bodyPr wrap="none" rtlCol="0">
            <a:spAutoFit/>
          </a:bodyPr>
          <a:lstStyle/>
          <a:p>
            <a:r>
              <a:rPr lang="en-US" altLang="zh-CN"/>
              <a:t>80%</a:t>
            </a:r>
          </a:p>
        </p:txBody>
      </p:sp>
      <p:cxnSp>
        <p:nvCxnSpPr>
          <p:cNvPr id="40" name="直接箭头连接符 39"/>
          <p:cNvCxnSpPr>
            <a:stCxn id="24" idx="2"/>
          </p:cNvCxnSpPr>
          <p:nvPr/>
        </p:nvCxnSpPr>
        <p:spPr>
          <a:xfrm flipH="1">
            <a:off x="6790055" y="4598670"/>
            <a:ext cx="812165" cy="688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217795" y="4094480"/>
            <a:ext cx="577215" cy="368300"/>
          </a:xfrm>
          <a:prstGeom prst="rect">
            <a:avLst/>
          </a:prstGeom>
          <a:noFill/>
        </p:spPr>
        <p:txBody>
          <a:bodyPr wrap="none" rtlCol="0">
            <a:spAutoFit/>
          </a:bodyPr>
          <a:lstStyle/>
          <a:p>
            <a:r>
              <a:rPr lang="en-US" altLang="zh-CN"/>
              <a:t>30%</a:t>
            </a:r>
          </a:p>
        </p:txBody>
      </p:sp>
      <p:sp>
        <p:nvSpPr>
          <p:cNvPr id="6" name="文本框 5"/>
          <p:cNvSpPr txBox="1"/>
          <p:nvPr/>
        </p:nvSpPr>
        <p:spPr>
          <a:xfrm>
            <a:off x="7280910" y="4949190"/>
            <a:ext cx="577215" cy="368300"/>
          </a:xfrm>
          <a:prstGeom prst="rect">
            <a:avLst/>
          </a:prstGeom>
          <a:noFill/>
        </p:spPr>
        <p:txBody>
          <a:bodyPr wrap="none" rtlCol="0">
            <a:spAutoFit/>
          </a:bodyPr>
          <a:lstStyle/>
          <a:p>
            <a:r>
              <a:rPr lang="en-US" altLang="zh-CN"/>
              <a:t>50%</a:t>
            </a:r>
          </a:p>
        </p:txBody>
      </p:sp>
      <p:sp>
        <p:nvSpPr>
          <p:cNvPr id="9" name="文本框 8"/>
          <p:cNvSpPr txBox="1"/>
          <p:nvPr/>
        </p:nvSpPr>
        <p:spPr>
          <a:xfrm>
            <a:off x="7702550" y="3379470"/>
            <a:ext cx="692785" cy="368300"/>
          </a:xfrm>
          <a:prstGeom prst="rect">
            <a:avLst/>
          </a:prstGeom>
          <a:noFill/>
        </p:spPr>
        <p:txBody>
          <a:bodyPr wrap="none" rtlCol="0">
            <a:spAutoFit/>
          </a:bodyPr>
          <a:lstStyle/>
          <a:p>
            <a:r>
              <a:rPr lang="en-US" altLang="zh-CN"/>
              <a:t>100%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《国家税务总局公告2014年第67号  股权转让所得个人所得税管理办法（试行）》中“第十四条 主管税务机关应依次按照下列方法核定股权转让收入—-（一）净资产核定法。股权转让收入按照每股净资产或股权对应的净资产份额核定。被投资企业的土地使用权、房屋、房地产企业未销售房产、知识产权、探矿权、采矿权、股权等资产占企业总资产比例超过20%的，主管税务机关可参照纳税人提供的具有法定资质的中介机构出具的资产评估报告核定股权转让收入”。</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0" tIns="45720" rIns="0" bIns="45720" anchor="t"/>
          <a:lstStyle/>
          <a:p>
            <a:r>
              <a:rPr lang="en-US" altLang="zh-CN" sz="2400" dirty="0">
                <a:ea typeface="宋体" panose="02010600030101010101" pitchFamily="2" charset="-122"/>
              </a:rPr>
              <a:t>3</a:t>
            </a:r>
            <a:r>
              <a:rPr lang="zh-CN" altLang="en-US" sz="2400" dirty="0">
                <a:ea typeface="宋体" panose="02010600030101010101" pitchFamily="2" charset="-122"/>
              </a:rPr>
              <a:t>、目前越来越流行的</a:t>
            </a:r>
            <a:r>
              <a:rPr lang="zh-CN" altLang="en-US" sz="2400" dirty="0">
                <a:ea typeface="宋体" panose="02010600030101010101" pitchFamily="2" charset="-122"/>
                <a:sym typeface="+mn-ea"/>
              </a:rPr>
              <a:t>合伙企业持股平台：优点与缺</a:t>
            </a:r>
            <a:r>
              <a:rPr lang="zh-CN" altLang="en-US" sz="2400" dirty="0">
                <a:ea typeface="宋体" panose="02010600030101010101" pitchFamily="2" charset="-122"/>
              </a:rPr>
              <a:t>点</a:t>
            </a:r>
          </a:p>
        </p:txBody>
      </p:sp>
      <p:sp>
        <p:nvSpPr>
          <p:cNvPr id="94211" name="Rectangle 3"/>
          <p:cNvSpPr>
            <a:spLocks noGrp="1"/>
          </p:cNvSpPr>
          <p:nvPr>
            <p:ph idx="1"/>
          </p:nvPr>
        </p:nvSpPr>
        <p:spPr/>
        <p:txBody>
          <a:bodyPr vert="horz" wrap="square" lIns="0" tIns="0" rIns="0" bIns="0" anchor="t"/>
          <a:lstStyle/>
          <a:p>
            <a:endParaRPr lang="zh-CN" altLang="en-US" dirty="0">
              <a:ea typeface="宋体" panose="02010600030101010101" pitchFamily="2" charset="-122"/>
            </a:endParaRPr>
          </a:p>
        </p:txBody>
      </p:sp>
      <p:sp>
        <p:nvSpPr>
          <p:cNvPr id="143364" name="Rectangle 4"/>
          <p:cNvSpPr>
            <a:spLocks noChangeArrowheads="1"/>
          </p:cNvSpPr>
          <p:nvPr/>
        </p:nvSpPr>
        <p:spPr bwMode="auto">
          <a:xfrm>
            <a:off x="3028950" y="1938338"/>
            <a:ext cx="914400" cy="914400"/>
          </a:xfrm>
          <a:prstGeom prst="rect">
            <a:avLst/>
          </a:prstGeom>
          <a:solidFill>
            <a:schemeClr val="accent1"/>
          </a:solidFill>
          <a:ln w="9525">
            <a:noFill/>
            <a:miter lim="800000"/>
          </a:ln>
          <a:effectLst>
            <a:prstShdw prst="shdw17" dist="17961" dir="2700000">
              <a:schemeClr val="accent1">
                <a:gamma/>
                <a:shade val="60000"/>
                <a:invGamma/>
              </a:schemeClr>
            </a:prstShdw>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自然人合伙人</a:t>
            </a:r>
          </a:p>
        </p:txBody>
      </p:sp>
      <p:sp>
        <p:nvSpPr>
          <p:cNvPr id="143366" name="Oval 6"/>
          <p:cNvSpPr>
            <a:spLocks noChangeArrowheads="1"/>
          </p:cNvSpPr>
          <p:nvPr/>
        </p:nvSpPr>
        <p:spPr bwMode="auto">
          <a:xfrm>
            <a:off x="4014788" y="3287713"/>
            <a:ext cx="914400" cy="914400"/>
          </a:xfrm>
          <a:prstGeom prst="ellipse">
            <a:avLst/>
          </a:prstGeom>
          <a:solidFill>
            <a:schemeClr val="accent1"/>
          </a:solidFill>
          <a:ln w="9525">
            <a:noFill/>
            <a:round/>
          </a:ln>
          <a:effectLst>
            <a:prstShdw prst="shdw17" dist="17961" dir="2700000">
              <a:schemeClr val="accent1">
                <a:gamma/>
                <a:shade val="60000"/>
                <a:invGamma/>
              </a:schemeClr>
            </a:prstShdw>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有限合伙企业</a:t>
            </a:r>
          </a:p>
        </p:txBody>
      </p:sp>
      <p:sp>
        <p:nvSpPr>
          <p:cNvPr id="143367" name="Line 7"/>
          <p:cNvSpPr>
            <a:spLocks noChangeShapeType="1"/>
          </p:cNvSpPr>
          <p:nvPr/>
        </p:nvSpPr>
        <p:spPr bwMode="auto">
          <a:xfrm>
            <a:off x="4408488" y="4313238"/>
            <a:ext cx="12700" cy="504825"/>
          </a:xfrm>
          <a:prstGeom prst="line">
            <a:avLst/>
          </a:prstGeom>
          <a:noFill/>
          <a:ln w="9525">
            <a:solidFill>
              <a:schemeClr val="tx1"/>
            </a:solidFill>
            <a:round/>
            <a:tailEnd type="triangle" w="med" len="med"/>
          </a:ln>
          <a:effectLst>
            <a:prstShdw prst="shdw17" dist="17961" dir="2700000">
              <a:schemeClr val="tx1">
                <a:gamma/>
                <a:shade val="60000"/>
                <a:invGamma/>
              </a:schemeClr>
            </a:prstShdw>
          </a:effec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43368" name="Oval 8"/>
          <p:cNvSpPr>
            <a:spLocks noChangeArrowheads="1"/>
          </p:cNvSpPr>
          <p:nvPr/>
        </p:nvSpPr>
        <p:spPr bwMode="auto">
          <a:xfrm>
            <a:off x="3970338" y="4832350"/>
            <a:ext cx="914400" cy="914400"/>
          </a:xfrm>
          <a:prstGeom prst="ellipse">
            <a:avLst/>
          </a:prstGeom>
          <a:solidFill>
            <a:schemeClr val="accent1"/>
          </a:solidFill>
          <a:ln w="9525">
            <a:noFill/>
            <a:round/>
          </a:ln>
          <a:effectLst>
            <a:prstShdw prst="shdw17" dist="17961" dir="2700000">
              <a:schemeClr val="accent1">
                <a:gamma/>
                <a:shade val="60000"/>
                <a:invGamma/>
              </a:schemeClr>
            </a:prstShdw>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000" dirty="0">
                <a:solidFill>
                  <a:srgbClr val="FF0000"/>
                </a:solidFill>
                <a:ea typeface="宋体" panose="02010600030101010101" pitchFamily="2" charset="-122"/>
                <a:sym typeface="+mn-ea"/>
              </a:rPr>
              <a:t>深信服科技</a:t>
            </a: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3370" name="Line 10"/>
          <p:cNvSpPr>
            <a:spLocks noChangeShapeType="1"/>
          </p:cNvSpPr>
          <p:nvPr/>
        </p:nvSpPr>
        <p:spPr bwMode="auto">
          <a:xfrm flipV="1">
            <a:off x="5003800" y="3725863"/>
            <a:ext cx="1600200" cy="77788"/>
          </a:xfrm>
          <a:prstGeom prst="line">
            <a:avLst/>
          </a:prstGeom>
          <a:noFill/>
          <a:ln w="9525">
            <a:solidFill>
              <a:schemeClr val="tx1"/>
            </a:solidFill>
            <a:round/>
            <a:tailEnd type="triangle" w="med" len="med"/>
          </a:ln>
          <a:effectLst>
            <a:prstShdw prst="shdw17" dist="17961" dir="2700000">
              <a:schemeClr val="tx1">
                <a:gamma/>
                <a:shade val="60000"/>
                <a:invGamma/>
              </a:schemeClr>
            </a:prstShdw>
          </a:effec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43372" name="Text Box 12"/>
          <p:cNvSpPr txBox="1">
            <a:spLocks noChangeArrowheads="1"/>
          </p:cNvSpPr>
          <p:nvPr/>
        </p:nvSpPr>
        <p:spPr bwMode="auto">
          <a:xfrm>
            <a:off x="6657975" y="3363913"/>
            <a:ext cx="1196975" cy="1569720"/>
          </a:xfrm>
          <a:prstGeom prst="rect">
            <a:avLst/>
          </a:prstGeom>
          <a:noFill/>
          <a:ln w="9525">
            <a:noFill/>
            <a:miter lim="800000"/>
          </a:ln>
          <a:effectLst>
            <a:prstShdw prst="shdw17" dist="17961" dir="2700000">
              <a:schemeClr val="accent1">
                <a:gamma/>
                <a:shade val="60000"/>
                <a:invGamma/>
              </a:schemeClr>
            </a:prstShdw>
          </a:effectLst>
        </p:spPr>
        <p:txBody>
          <a:bodyPr lIns="90000" tIns="46800" rIns="90000" bIns="46800">
            <a:spAutoFit/>
          </a:bodyPr>
          <a:lstStyle/>
          <a:p>
            <a:pPr marR="0" defTabSz="914400" rtl="0">
              <a:buClrTx/>
              <a:buSzTx/>
              <a:buFontTx/>
              <a:defRPr/>
            </a:pPr>
            <a:r>
              <a:rPr kumimoji="0" lang="zh-CN" altLang="en-US" sz="1600" kern="1200" cap="none" spc="0" normalizeH="0" baseline="0" noProof="0" dirty="0">
                <a:latin typeface="Arial" panose="020B0604020202020204" pitchFamily="34" charset="0"/>
                <a:ea typeface="宋体" panose="02010600030101010101" pitchFamily="2" charset="-122"/>
                <a:cs typeface="Arial" panose="020B0604020202020204" pitchFamily="34" charset="0"/>
              </a:rPr>
              <a:t>持股平台，</a:t>
            </a:r>
          </a:p>
          <a:p>
            <a:pPr marR="0" defTabSz="914400" rtl="0">
              <a:buClrTx/>
              <a:buSzTx/>
              <a:buFontTx/>
              <a:defRPr/>
            </a:pPr>
            <a:r>
              <a:rPr kumimoji="0" lang="zh-CN" altLang="en-US" sz="1600" kern="1200" cap="none" spc="0" normalizeH="0" baseline="0" noProof="0" dirty="0">
                <a:latin typeface="Arial" panose="020B0604020202020204" pitchFamily="34" charset="0"/>
                <a:ea typeface="宋体" panose="02010600030101010101" pitchFamily="2" charset="-122"/>
                <a:cs typeface="Arial" panose="020B0604020202020204" pitchFamily="34" charset="0"/>
              </a:rPr>
              <a:t>高管股权激励减持，</a:t>
            </a:r>
            <a:r>
              <a:rPr lang="zh-CN" altLang="en-US" sz="1600" b="1" dirty="0">
                <a:sym typeface="+mn-ea"/>
              </a:rPr>
              <a:t>享受优惠政策吗？</a:t>
            </a:r>
            <a:endParaRPr lang="zh-CN" altLang="en-US" sz="1600" b="1" dirty="0">
              <a:ea typeface="微软雅黑" panose="020B0503020204020204" pitchFamily="2" charset="-122"/>
              <a:sym typeface="+mn-ea"/>
            </a:endParaRPr>
          </a:p>
          <a:p>
            <a:pPr marR="0" defTabSz="914400" rtl="0">
              <a:buClrTx/>
              <a:buSzTx/>
              <a:buFontTx/>
              <a:defRPr/>
            </a:pPr>
            <a:endParaRPr kumimoji="0" lang="zh-CN" altLang="en-US" sz="1600" kern="1200" cap="none" spc="0" normalizeH="0" baseline="0" noProof="0"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43373" name="Rectangle 13"/>
          <p:cNvSpPr>
            <a:spLocks noChangeArrowheads="1"/>
          </p:cNvSpPr>
          <p:nvPr/>
        </p:nvSpPr>
        <p:spPr bwMode="auto">
          <a:xfrm>
            <a:off x="4791075" y="1911350"/>
            <a:ext cx="914400" cy="901700"/>
          </a:xfrm>
          <a:prstGeom prst="rect">
            <a:avLst/>
          </a:prstGeom>
          <a:solidFill>
            <a:schemeClr val="accent1"/>
          </a:solidFill>
          <a:ln w="9525">
            <a:noFill/>
            <a:miter lim="800000"/>
          </a:ln>
          <a:effectLst>
            <a:prstShdw prst="shdw17" dist="17961" dir="2700000">
              <a:schemeClr val="accent1">
                <a:gamma/>
                <a:shade val="60000"/>
                <a:invGamma/>
              </a:schemeClr>
            </a:prstShdw>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法人合伙人</a:t>
            </a:r>
          </a:p>
        </p:txBody>
      </p:sp>
      <p:sp>
        <p:nvSpPr>
          <p:cNvPr id="143374" name="Line 14"/>
          <p:cNvSpPr>
            <a:spLocks noChangeShapeType="1"/>
          </p:cNvSpPr>
          <p:nvPr/>
        </p:nvSpPr>
        <p:spPr bwMode="auto">
          <a:xfrm>
            <a:off x="3616325" y="2894013"/>
            <a:ext cx="546100" cy="531813"/>
          </a:xfrm>
          <a:prstGeom prst="line">
            <a:avLst/>
          </a:prstGeom>
          <a:noFill/>
          <a:ln w="9525">
            <a:solidFill>
              <a:schemeClr val="tx1"/>
            </a:solidFill>
            <a:round/>
            <a:tailEnd type="triangle" w="med" len="med"/>
          </a:ln>
          <a:effectLst>
            <a:prstShdw prst="shdw17" dist="17961" dir="2700000">
              <a:schemeClr val="tx1">
                <a:gamma/>
                <a:shade val="60000"/>
                <a:invGamma/>
              </a:schemeClr>
            </a:prstShdw>
          </a:effec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43375" name="Line 15"/>
          <p:cNvSpPr>
            <a:spLocks noChangeShapeType="1"/>
          </p:cNvSpPr>
          <p:nvPr/>
        </p:nvSpPr>
        <p:spPr bwMode="auto">
          <a:xfrm flipH="1">
            <a:off x="4708525" y="2894013"/>
            <a:ext cx="477838" cy="422275"/>
          </a:xfrm>
          <a:prstGeom prst="line">
            <a:avLst/>
          </a:prstGeom>
          <a:noFill/>
          <a:ln w="9525">
            <a:solidFill>
              <a:schemeClr val="tx1"/>
            </a:solidFill>
            <a:round/>
            <a:tailEnd type="triangle" w="med" len="med"/>
          </a:ln>
          <a:effectLst>
            <a:prstShdw prst="shdw17" dist="17961" dir="2700000">
              <a:schemeClr val="tx1">
                <a:gamma/>
                <a:shade val="60000"/>
                <a:invGamma/>
              </a:schemeClr>
            </a:prstShdw>
          </a:effec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sym typeface="+mn-ea"/>
              </a:rPr>
              <a:t>优点</a:t>
            </a:r>
            <a:r>
              <a:rPr lang="en-US" altLang="zh-CN" dirty="0">
                <a:ea typeface="宋体" panose="02010600030101010101" pitchFamily="2" charset="-122"/>
                <a:sym typeface="+mn-ea"/>
              </a:rPr>
              <a:t>:</a:t>
            </a:r>
          </a:p>
          <a:p>
            <a:r>
              <a:rPr lang="en-US" altLang="zh-CN" dirty="0">
                <a:ea typeface="宋体" panose="02010600030101010101" pitchFamily="2" charset="-122"/>
                <a:sym typeface="+mn-ea"/>
              </a:rPr>
              <a:t>1</a:t>
            </a:r>
            <a:r>
              <a:rPr lang="zh-CN" altLang="en-US" dirty="0">
                <a:ea typeface="宋体" panose="02010600030101010101" pitchFamily="2" charset="-122"/>
                <a:sym typeface="+mn-ea"/>
              </a:rPr>
              <a:t>、</a:t>
            </a:r>
            <a:r>
              <a:rPr lang="zh-CN" altLang="zh-CN" dirty="0">
                <a:ea typeface="宋体" panose="02010600030101010101" pitchFamily="2" charset="-122"/>
                <a:sym typeface="+mn-ea"/>
              </a:rPr>
              <a:t>不重复征税</a:t>
            </a:r>
          </a:p>
          <a:p>
            <a:r>
              <a:rPr lang="en-US" altLang="zh-CN" dirty="0">
                <a:ea typeface="宋体" panose="02010600030101010101" pitchFamily="2" charset="-122"/>
                <a:sym typeface="+mn-ea"/>
              </a:rPr>
              <a:t>2</a:t>
            </a:r>
            <a:r>
              <a:rPr lang="zh-CN" altLang="en-US" dirty="0">
                <a:ea typeface="宋体" panose="02010600030101010101" pitchFamily="2" charset="-122"/>
                <a:sym typeface="+mn-ea"/>
              </a:rPr>
              <a:t>、控制权好</a:t>
            </a:r>
          </a:p>
          <a:p>
            <a:r>
              <a:rPr lang="zh-CN" altLang="zh-CN" dirty="0">
                <a:ea typeface="宋体" panose="02010600030101010101" pitchFamily="2" charset="-122"/>
                <a:sym typeface="+mn-ea"/>
              </a:rPr>
              <a:t>缺点：</a:t>
            </a:r>
          </a:p>
          <a:p>
            <a:r>
              <a:rPr lang="en-US" altLang="zh-CN" dirty="0">
                <a:ea typeface="宋体" panose="02010600030101010101" pitchFamily="2" charset="-122"/>
                <a:sym typeface="+mn-ea"/>
              </a:rPr>
              <a:t>1</a:t>
            </a:r>
            <a:r>
              <a:rPr lang="zh-CN" altLang="en-US" dirty="0">
                <a:ea typeface="宋体" panose="02010600030101010101" pitchFamily="2" charset="-122"/>
                <a:sym typeface="+mn-ea"/>
              </a:rPr>
              <a:t>、股权优惠才</a:t>
            </a:r>
            <a:r>
              <a:rPr lang="en-US" altLang="zh-CN" dirty="0">
                <a:ea typeface="宋体" panose="02010600030101010101" pitchFamily="2" charset="-122"/>
                <a:sym typeface="+mn-ea"/>
              </a:rPr>
              <a:t>20%</a:t>
            </a:r>
            <a:r>
              <a:rPr lang="zh-CN" altLang="en-US" dirty="0">
                <a:ea typeface="宋体" panose="02010600030101010101" pitchFamily="2" charset="-122"/>
                <a:sym typeface="+mn-ea"/>
              </a:rPr>
              <a:t>，不优惠</a:t>
            </a:r>
            <a:r>
              <a:rPr lang="en-US" altLang="zh-CN" dirty="0">
                <a:ea typeface="宋体" panose="02010600030101010101" pitchFamily="2" charset="-122"/>
                <a:sym typeface="+mn-ea"/>
              </a:rPr>
              <a:t>35%</a:t>
            </a:r>
          </a:p>
          <a:p>
            <a:r>
              <a:rPr lang="en-US" altLang="zh-CN" dirty="0">
                <a:ea typeface="宋体" panose="02010600030101010101" pitchFamily="2" charset="-122"/>
                <a:sym typeface="+mn-ea"/>
              </a:rPr>
              <a:t>2</a:t>
            </a:r>
            <a:r>
              <a:rPr lang="zh-CN" altLang="en-US" dirty="0">
                <a:ea typeface="宋体" panose="02010600030101010101" pitchFamily="2" charset="-122"/>
                <a:sym typeface="+mn-ea"/>
              </a:rPr>
              <a:t>、</a:t>
            </a:r>
            <a:r>
              <a:rPr lang="zh-CN" altLang="en-US" b="1" dirty="0">
                <a:solidFill>
                  <a:srgbClr val="FF0000"/>
                </a:solidFill>
                <a:ea typeface="宋体" panose="02010600030101010101" pitchFamily="2" charset="-122"/>
                <a:sym typeface="+mn-ea"/>
              </a:rPr>
              <a:t>企业当年留存的利润不分配也交税</a:t>
            </a:r>
          </a:p>
          <a:p>
            <a:r>
              <a:rPr lang="en-US" altLang="zh-CN" b="1" dirty="0">
                <a:solidFill>
                  <a:srgbClr val="FF0000"/>
                </a:solidFill>
                <a:ea typeface="宋体" panose="02010600030101010101" pitchFamily="2" charset="-122"/>
                <a:sym typeface="+mn-ea"/>
              </a:rPr>
              <a:t>3</a:t>
            </a:r>
            <a:r>
              <a:rPr lang="zh-CN" altLang="en-US" b="1" dirty="0">
                <a:solidFill>
                  <a:srgbClr val="FF0000"/>
                </a:solidFill>
                <a:ea typeface="宋体" panose="02010600030101010101" pitchFamily="2" charset="-122"/>
                <a:sym typeface="+mn-ea"/>
              </a:rPr>
              <a:t>、</a:t>
            </a:r>
            <a:r>
              <a:rPr lang="en-US" altLang="en-US" b="1" dirty="0">
                <a:sym typeface="+mn-ea"/>
              </a:rPr>
              <a:t>股权激励</a:t>
            </a:r>
            <a:r>
              <a:rPr lang="zh-CN" altLang="en-US" b="1" dirty="0">
                <a:sym typeface="+mn-ea"/>
              </a:rPr>
              <a:t>不享受优惠政策</a:t>
            </a:r>
            <a:endParaRPr lang="zh-CN" altLang="en-US" b="1" dirty="0">
              <a:ea typeface="微软雅黑" panose="020B0503020204020204" pitchFamily="2" charset="-122"/>
              <a:sym typeface="+mn-ea"/>
            </a:endParaRPr>
          </a:p>
          <a:p>
            <a:endParaRPr lang="zh-CN" altLang="en-US" b="1" dirty="0">
              <a:solidFill>
                <a:srgbClr val="FF0000"/>
              </a:solidFill>
              <a:ea typeface="宋体" panose="02010600030101010101" pitchFamily="2" charset="-122"/>
              <a:sym typeface="+mn-ea"/>
            </a:endParaRPr>
          </a:p>
          <a:p>
            <a:endParaRPr lang="zh-CN" altLang="zh-CN" dirty="0">
              <a:ea typeface="宋体" panose="02010600030101010101" pitchFamily="2" charset="-122"/>
              <a:sym typeface="+mn-ea"/>
            </a:endParaRPr>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vert="horz" wrap="square" lIns="0" tIns="45720" rIns="0" bIns="45720" anchor="t">
            <a:normAutofit fontScale="90000"/>
          </a:bodyPr>
          <a:lstStyle/>
          <a:p>
            <a:r>
              <a:rPr lang="zh-CN" altLang="en-US" sz="2400" b="1" dirty="0">
                <a:ea typeface="宋体" panose="02010600030101010101" pitchFamily="2" charset="-122"/>
              </a:rPr>
              <a:t>即使合伙企业不分配所得，合伙中的公司也应根据财税</a:t>
            </a:r>
            <a:r>
              <a:rPr lang="en-US" altLang="zh-CN" sz="2400" b="1" dirty="0">
                <a:ea typeface="宋体" panose="02010600030101010101" pitchFamily="2" charset="-122"/>
              </a:rPr>
              <a:t>〔2008〕159</a:t>
            </a:r>
            <a:r>
              <a:rPr lang="zh-CN" altLang="en-US" sz="2400" b="1" dirty="0">
                <a:ea typeface="宋体" panose="02010600030101010101" pitchFamily="2" charset="-122"/>
              </a:rPr>
              <a:t>号文件中的相关规定计算缴纳企业所得税。 </a:t>
            </a:r>
            <a:br>
              <a:rPr lang="zh-CN" altLang="en-US" sz="2400" b="1" dirty="0">
                <a:ea typeface="宋体" panose="02010600030101010101" pitchFamily="2" charset="-122"/>
              </a:rPr>
            </a:br>
            <a:endParaRPr lang="zh-CN" altLang="en-US" sz="2400" b="1" dirty="0">
              <a:ea typeface="宋体" panose="02010600030101010101" pitchFamily="2" charset="-122"/>
            </a:endParaRPr>
          </a:p>
        </p:txBody>
      </p:sp>
      <p:sp>
        <p:nvSpPr>
          <p:cNvPr id="95235" name="内容占位符 2"/>
          <p:cNvSpPr>
            <a:spLocks noGrp="1"/>
          </p:cNvSpPr>
          <p:nvPr>
            <p:ph idx="1"/>
          </p:nvPr>
        </p:nvSpPr>
        <p:spPr/>
        <p:txBody>
          <a:bodyPr vert="horz" wrap="square" lIns="0" tIns="0" rIns="0" bIns="0" anchor="t">
            <a:normAutofit lnSpcReduction="10000"/>
          </a:bodyPr>
          <a:lstStyle/>
          <a:p>
            <a:r>
              <a:rPr lang="en-US" altLang="zh-CN" sz="2400" dirty="0">
                <a:ea typeface="宋体" panose="02010600030101010101" pitchFamily="2" charset="-122"/>
              </a:rPr>
              <a:t>《</a:t>
            </a:r>
            <a:r>
              <a:rPr lang="zh-CN" altLang="en-US" sz="2400" b="1" dirty="0">
                <a:ea typeface="宋体" panose="02010600030101010101" pitchFamily="2" charset="-122"/>
              </a:rPr>
              <a:t>财政部国家税务总局关于合伙企业合伙人所得税问题的通知</a:t>
            </a:r>
            <a:r>
              <a:rPr lang="en-US" altLang="zh-CN" sz="2400" b="1" dirty="0">
                <a:ea typeface="宋体" panose="02010600030101010101" pitchFamily="2" charset="-122"/>
              </a:rPr>
              <a:t>》</a:t>
            </a:r>
            <a:r>
              <a:rPr lang="zh-CN" altLang="en-US" sz="2400" b="1" dirty="0">
                <a:ea typeface="宋体" panose="02010600030101010101" pitchFamily="2" charset="-122"/>
              </a:rPr>
              <a:t>（财税</a:t>
            </a:r>
            <a:r>
              <a:rPr lang="en-US" altLang="zh-CN" sz="2400" b="1" dirty="0">
                <a:ea typeface="宋体" panose="02010600030101010101" pitchFamily="2" charset="-122"/>
              </a:rPr>
              <a:t>[2008]159</a:t>
            </a:r>
            <a:r>
              <a:rPr lang="zh-CN" altLang="en-US" sz="2400" b="1" dirty="0">
                <a:ea typeface="宋体" panose="02010600030101010101" pitchFamily="2" charset="-122"/>
              </a:rPr>
              <a:t>号</a:t>
            </a:r>
            <a:endParaRPr lang="en-US" altLang="zh-CN" sz="2400" b="1" dirty="0">
              <a:ea typeface="宋体" panose="02010600030101010101" pitchFamily="2" charset="-122"/>
            </a:endParaRPr>
          </a:p>
          <a:p>
            <a:r>
              <a:rPr lang="zh-CN" altLang="en-US" sz="2400" b="1" dirty="0">
                <a:ea typeface="宋体" panose="02010600030101010101" pitchFamily="2" charset="-122"/>
              </a:rPr>
              <a:t>二、</a:t>
            </a:r>
            <a:r>
              <a:rPr lang="zh-CN" altLang="en-US" sz="2400" b="1" dirty="0">
                <a:solidFill>
                  <a:srgbClr val="002060"/>
                </a:solidFill>
                <a:ea typeface="宋体" panose="02010600030101010101" pitchFamily="2" charset="-122"/>
              </a:rPr>
              <a:t>合伙企业以每一个合伙人为纳税义务人。合伙企业合伙人是自然人的，缴纳个人所得税；合伙人是法人和其他组织的，缴纳企业所得税。</a:t>
            </a:r>
            <a:r>
              <a:rPr lang="zh-CN" altLang="en-US" sz="2400" b="1" dirty="0">
                <a:ea typeface="宋体" panose="02010600030101010101" pitchFamily="2" charset="-122"/>
              </a:rPr>
              <a:t/>
            </a:r>
            <a:br>
              <a:rPr lang="zh-CN" altLang="en-US" sz="2400" b="1" dirty="0">
                <a:ea typeface="宋体" panose="02010600030101010101" pitchFamily="2" charset="-122"/>
              </a:rPr>
            </a:br>
            <a:r>
              <a:rPr lang="zh-CN" altLang="en-US" sz="2400" b="1" dirty="0">
                <a:ea typeface="宋体" panose="02010600030101010101" pitchFamily="2" charset="-122"/>
              </a:rPr>
              <a:t>　　三、合伙企业生产经营所得和其他所得采取</a:t>
            </a:r>
            <a:r>
              <a:rPr lang="zh-CN" altLang="en-US" sz="2400" b="1" dirty="0">
                <a:solidFill>
                  <a:srgbClr val="FF0000"/>
                </a:solidFill>
                <a:ea typeface="宋体" panose="02010600030101010101" pitchFamily="2" charset="-122"/>
              </a:rPr>
              <a:t>“先分后税</a:t>
            </a:r>
            <a:r>
              <a:rPr lang="zh-CN" altLang="en-US" sz="2400" b="1" dirty="0">
                <a:ea typeface="宋体" panose="02010600030101010101" pitchFamily="2" charset="-122"/>
              </a:rPr>
              <a:t>”的</a:t>
            </a:r>
            <a:r>
              <a:rPr lang="zh-CN" altLang="en-US" sz="2400" b="1" dirty="0">
                <a:solidFill>
                  <a:srgbClr val="FF0000"/>
                </a:solidFill>
                <a:ea typeface="宋体" panose="02010600030101010101" pitchFamily="2" charset="-122"/>
              </a:rPr>
              <a:t>原则</a:t>
            </a:r>
            <a:r>
              <a:rPr lang="zh-CN" altLang="en-US" sz="2400" b="1" dirty="0">
                <a:ea typeface="宋体" panose="02010600030101010101" pitchFamily="2" charset="-122"/>
              </a:rPr>
              <a:t>。具体应纳税所得额的计算按照</a:t>
            </a:r>
            <a:r>
              <a:rPr lang="en-US" altLang="zh-CN" sz="2400" b="1" dirty="0">
                <a:ea typeface="宋体" panose="02010600030101010101" pitchFamily="2" charset="-122"/>
              </a:rPr>
              <a:t>《</a:t>
            </a:r>
            <a:r>
              <a:rPr lang="zh-CN" altLang="en-US" sz="2400" b="1" dirty="0">
                <a:ea typeface="宋体" panose="02010600030101010101" pitchFamily="2" charset="-122"/>
              </a:rPr>
              <a:t>关于个人独资企业和合伙企业投资者征收个人所得税的规定</a:t>
            </a:r>
            <a:r>
              <a:rPr lang="en-US" altLang="zh-CN" sz="2400" b="1" dirty="0">
                <a:ea typeface="宋体" panose="02010600030101010101" pitchFamily="2" charset="-122"/>
              </a:rPr>
              <a:t>》</a:t>
            </a:r>
            <a:r>
              <a:rPr lang="zh-CN" altLang="en-US" sz="2400" b="1" dirty="0">
                <a:ea typeface="宋体" panose="02010600030101010101" pitchFamily="2" charset="-122"/>
              </a:rPr>
              <a:t>（财税</a:t>
            </a:r>
            <a:r>
              <a:rPr lang="en-US" altLang="zh-CN" sz="2400" b="1" dirty="0">
                <a:ea typeface="宋体" panose="02010600030101010101" pitchFamily="2" charset="-122"/>
              </a:rPr>
              <a:t>[2000]91</a:t>
            </a:r>
            <a:r>
              <a:rPr lang="zh-CN" altLang="en-US" sz="2400" b="1" dirty="0">
                <a:ea typeface="宋体" panose="02010600030101010101" pitchFamily="2" charset="-122"/>
              </a:rPr>
              <a:t>号）及</a:t>
            </a:r>
            <a:r>
              <a:rPr lang="en-US" altLang="zh-CN" sz="2400" b="1" dirty="0">
                <a:ea typeface="宋体" panose="02010600030101010101" pitchFamily="2" charset="-122"/>
              </a:rPr>
              <a:t>《</a:t>
            </a:r>
            <a:r>
              <a:rPr lang="zh-CN" altLang="en-US" sz="2400" b="1" dirty="0">
                <a:ea typeface="宋体" panose="02010600030101010101" pitchFamily="2" charset="-122"/>
              </a:rPr>
              <a:t>财政部国家税务总局关于调整个体工商户个人独资企业和合伙企业个人所得税税前扣除标准有关问题的通知</a:t>
            </a:r>
            <a:r>
              <a:rPr lang="en-US" altLang="zh-CN" sz="2400" b="1" dirty="0">
                <a:ea typeface="宋体" panose="02010600030101010101" pitchFamily="2" charset="-122"/>
              </a:rPr>
              <a:t>》</a:t>
            </a:r>
            <a:r>
              <a:rPr lang="zh-CN" altLang="en-US" sz="2400" b="1" dirty="0">
                <a:ea typeface="宋体" panose="02010600030101010101" pitchFamily="2" charset="-122"/>
              </a:rPr>
              <a:t>（财税</a:t>
            </a:r>
            <a:r>
              <a:rPr lang="en-US" altLang="zh-CN" sz="2400" b="1" dirty="0">
                <a:ea typeface="宋体" panose="02010600030101010101" pitchFamily="2" charset="-122"/>
              </a:rPr>
              <a:t>[2008]65</a:t>
            </a:r>
            <a:r>
              <a:rPr lang="zh-CN" altLang="en-US" sz="2400" b="1" dirty="0">
                <a:ea typeface="宋体" panose="02010600030101010101" pitchFamily="2" charset="-122"/>
              </a:rPr>
              <a:t>号）的有关规定执行。</a:t>
            </a:r>
            <a:br>
              <a:rPr lang="zh-CN" altLang="en-US" sz="2400" b="1" dirty="0">
                <a:ea typeface="宋体" panose="02010600030101010101" pitchFamily="2" charset="-122"/>
              </a:rPr>
            </a:br>
            <a:r>
              <a:rPr lang="zh-CN" altLang="en-US" sz="2400" b="1" dirty="0">
                <a:ea typeface="宋体" panose="02010600030101010101" pitchFamily="2" charset="-122"/>
              </a:rPr>
              <a:t>　　前款所称生产经营所得和其他所得，包括</a:t>
            </a:r>
            <a:r>
              <a:rPr lang="zh-CN" altLang="en-US" sz="2400" b="1" dirty="0">
                <a:solidFill>
                  <a:srgbClr val="002060"/>
                </a:solidFill>
                <a:ea typeface="宋体" panose="02010600030101010101" pitchFamily="2" charset="-122"/>
              </a:rPr>
              <a:t>合伙企业分配给所有合伙人的所得</a:t>
            </a:r>
            <a:r>
              <a:rPr lang="zh-CN" altLang="en-US" sz="2400" b="1" dirty="0">
                <a:ea typeface="宋体" panose="02010600030101010101" pitchFamily="2" charset="-122"/>
              </a:rPr>
              <a:t>和</a:t>
            </a:r>
            <a:r>
              <a:rPr lang="zh-CN" altLang="en-US" sz="2400" b="1" dirty="0">
                <a:solidFill>
                  <a:srgbClr val="FF0000"/>
                </a:solidFill>
                <a:ea typeface="宋体" panose="02010600030101010101" pitchFamily="2" charset="-122"/>
              </a:rPr>
              <a:t>企业当年留存的所得（利润）</a:t>
            </a:r>
            <a:r>
              <a:rPr lang="zh-CN" altLang="en-US" sz="2400" b="1" dirty="0">
                <a:ea typeface="宋体" panose="02010600030101010101" pitchFamily="2" charset="-122"/>
              </a:rPr>
              <a:t>。</a:t>
            </a:r>
            <a:r>
              <a:rPr lang="zh-CN" altLang="en-US" sz="2400" dirty="0">
                <a:ea typeface="宋体" panose="02010600030101010101" pitchFamily="2" charset="-122"/>
              </a:rPr>
              <a:t/>
            </a:r>
            <a:br>
              <a:rPr lang="zh-CN" altLang="en-US" sz="2400" dirty="0">
                <a:ea typeface="宋体" panose="02010600030101010101" pitchFamily="2" charset="-122"/>
              </a:rPr>
            </a:br>
            <a:endParaRPr lang="zh-CN" altLang="en-US" sz="24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96259" name="内容占位符 2"/>
          <p:cNvSpPr>
            <a:spLocks noGrp="1"/>
          </p:cNvSpPr>
          <p:nvPr>
            <p:ph idx="1"/>
          </p:nvPr>
        </p:nvSpPr>
        <p:spPr/>
        <p:txBody>
          <a:bodyPr vert="horz" wrap="square" lIns="0" tIns="0" rIns="0" bIns="0" anchor="t"/>
          <a:lstStyle/>
          <a:p>
            <a:r>
              <a:rPr lang="zh-CN" altLang="en-US" sz="2800" b="1" dirty="0">
                <a:ea typeface="宋体" panose="02010600030101010101" pitchFamily="2" charset="-122"/>
              </a:rPr>
              <a:t>海康威视</a:t>
            </a:r>
            <a:r>
              <a:rPr lang="en-US" altLang="zh-CN" sz="2800" b="1" dirty="0">
                <a:ea typeface="宋体" panose="02010600030101010101" pitchFamily="2" charset="-122"/>
              </a:rPr>
              <a:t>(002415)</a:t>
            </a:r>
            <a:r>
              <a:rPr lang="zh-CN" altLang="en-US" sz="2800" dirty="0">
                <a:ea typeface="宋体" panose="02010600030101010101" pitchFamily="2" charset="-122"/>
              </a:rPr>
              <a:t> </a:t>
            </a:r>
            <a:r>
              <a:rPr lang="en-US" altLang="zh-CN" sz="2800" dirty="0">
                <a:ea typeface="宋体" panose="02010600030101010101" pitchFamily="2" charset="-122"/>
              </a:rPr>
              <a:t>2014</a:t>
            </a:r>
            <a:r>
              <a:rPr lang="zh-CN" altLang="en-US" sz="2800" dirty="0">
                <a:ea typeface="宋体" panose="02010600030101010101" pitchFamily="2" charset="-122"/>
              </a:rPr>
              <a:t>年</a:t>
            </a:r>
            <a:r>
              <a:rPr lang="en-US" altLang="zh-CN" sz="2800" dirty="0">
                <a:ea typeface="宋体" panose="02010600030101010101" pitchFamily="2" charset="-122"/>
              </a:rPr>
              <a:t>12</a:t>
            </a:r>
            <a:r>
              <a:rPr lang="zh-CN" altLang="en-US" sz="2800" dirty="0">
                <a:ea typeface="宋体" panose="02010600030101010101" pitchFamily="2" charset="-122"/>
              </a:rPr>
              <a:t>月</a:t>
            </a:r>
            <a:r>
              <a:rPr lang="en-US" altLang="zh-CN" sz="2800" dirty="0">
                <a:ea typeface="宋体" panose="02010600030101010101" pitchFamily="2" charset="-122"/>
              </a:rPr>
              <a:t>31</a:t>
            </a:r>
            <a:r>
              <a:rPr lang="zh-CN" altLang="en-US" sz="2800" dirty="0">
                <a:ea typeface="宋体" panose="02010600030101010101" pitchFamily="2" charset="-122"/>
              </a:rPr>
              <a:t>日</a:t>
            </a:r>
            <a:r>
              <a:rPr lang="en-US" altLang="zh-CN" sz="2800" dirty="0">
                <a:ea typeface="宋体" panose="02010600030101010101" pitchFamily="2" charset="-122"/>
              </a:rPr>
              <a:t>10</a:t>
            </a:r>
            <a:r>
              <a:rPr lang="zh-CN" altLang="en-US" sz="2800" dirty="0">
                <a:ea typeface="宋体" panose="02010600030101010101" pitchFamily="2" charset="-122"/>
              </a:rPr>
              <a:t>大股东</a:t>
            </a:r>
            <a:endParaRPr lang="en-US" altLang="zh-CN" sz="2800" b="1" dirty="0">
              <a:ea typeface="宋体" panose="02010600030101010101" pitchFamily="2" charset="-122"/>
            </a:endParaRPr>
          </a:p>
          <a:p>
            <a:r>
              <a:rPr lang="en-US" altLang="zh-CN" sz="2800" dirty="0">
                <a:ea typeface="宋体" panose="02010600030101010101" pitchFamily="2" charset="-122"/>
              </a:rPr>
              <a:t>1 </a:t>
            </a:r>
            <a:r>
              <a:rPr lang="zh-CN" altLang="en-US" sz="2800" dirty="0">
                <a:ea typeface="宋体" panose="02010600030101010101" pitchFamily="2" charset="-122"/>
              </a:rPr>
              <a:t>中电海康集团有限公司 </a:t>
            </a:r>
            <a:r>
              <a:rPr lang="en-US" altLang="zh-CN" sz="2800" dirty="0">
                <a:ea typeface="宋体" panose="02010600030101010101" pitchFamily="2" charset="-122"/>
              </a:rPr>
              <a:t>162385.55 40.43 </a:t>
            </a:r>
            <a:r>
              <a:rPr lang="zh-CN" altLang="en-US" sz="2800" dirty="0">
                <a:ea typeface="宋体" panose="02010600030101010101" pitchFamily="2" charset="-122"/>
              </a:rPr>
              <a:t>不变 </a:t>
            </a:r>
            <a:r>
              <a:rPr lang="en-US" altLang="zh-CN" sz="2800" dirty="0">
                <a:ea typeface="宋体" panose="02010600030101010101" pitchFamily="2" charset="-122"/>
              </a:rPr>
              <a:t>0.00 </a:t>
            </a:r>
          </a:p>
          <a:p>
            <a:r>
              <a:rPr lang="en-US" altLang="zh-CN" sz="2800" dirty="0">
                <a:ea typeface="宋体" panose="02010600030101010101" pitchFamily="2" charset="-122"/>
              </a:rPr>
              <a:t>2 </a:t>
            </a:r>
            <a:r>
              <a:rPr lang="zh-CN" altLang="en-US" sz="2800" dirty="0">
                <a:ea typeface="宋体" panose="02010600030101010101" pitchFamily="2" charset="-122"/>
              </a:rPr>
              <a:t>龚虹嘉 </a:t>
            </a:r>
            <a:r>
              <a:rPr lang="en-US" altLang="zh-CN" sz="2800" dirty="0">
                <a:ea typeface="宋体" panose="02010600030101010101" pitchFamily="2" charset="-122"/>
              </a:rPr>
              <a:t>74385.00 18.52 </a:t>
            </a:r>
            <a:r>
              <a:rPr lang="zh-CN" altLang="en-US" sz="2800" dirty="0">
                <a:ea typeface="宋体" panose="02010600030101010101" pitchFamily="2" charset="-122"/>
              </a:rPr>
              <a:t>不变 </a:t>
            </a:r>
            <a:r>
              <a:rPr lang="en-US" altLang="zh-CN" sz="2800" dirty="0">
                <a:ea typeface="宋体" panose="02010600030101010101" pitchFamily="2" charset="-122"/>
              </a:rPr>
              <a:t>0.00 </a:t>
            </a:r>
          </a:p>
          <a:p>
            <a:r>
              <a:rPr lang="en-US" altLang="zh-CN" sz="2800" dirty="0">
                <a:ea typeface="宋体" panose="02010600030101010101" pitchFamily="2" charset="-122"/>
              </a:rPr>
              <a:t>3 </a:t>
            </a:r>
            <a:r>
              <a:rPr lang="zh-CN" altLang="en-US" sz="2800" dirty="0">
                <a:ea typeface="宋体" panose="02010600030101010101" pitchFamily="2" charset="-122"/>
              </a:rPr>
              <a:t>新疆威讯投资管理有限合伙企业 </a:t>
            </a:r>
            <a:r>
              <a:rPr lang="en-US" altLang="zh-CN" sz="2800" dirty="0">
                <a:ea typeface="宋体" panose="02010600030101010101" pitchFamily="2" charset="-122"/>
              </a:rPr>
              <a:t>29936.00 7.45 </a:t>
            </a:r>
            <a:r>
              <a:rPr lang="zh-CN" altLang="en-US" sz="2800" dirty="0">
                <a:ea typeface="宋体" panose="02010600030101010101" pitchFamily="2" charset="-122"/>
              </a:rPr>
              <a:t>不变 </a:t>
            </a:r>
            <a:r>
              <a:rPr lang="en-US" altLang="zh-CN" sz="2800" dirty="0">
                <a:ea typeface="宋体" panose="02010600030101010101" pitchFamily="2" charset="-122"/>
              </a:rPr>
              <a:t>0.00</a:t>
            </a:r>
          </a:p>
          <a:p>
            <a:r>
              <a:rPr lang="en-US" altLang="zh-CN" sz="2800" dirty="0">
                <a:ea typeface="宋体" panose="02010600030101010101" pitchFamily="2" charset="-122"/>
              </a:rPr>
              <a:t> 4 </a:t>
            </a:r>
            <a:r>
              <a:rPr lang="zh-CN" altLang="en-US" sz="2800" dirty="0">
                <a:ea typeface="宋体" panose="02010600030101010101" pitchFamily="2" charset="-122"/>
              </a:rPr>
              <a:t>新疆普康投资有限合伙企业 </a:t>
            </a:r>
            <a:r>
              <a:rPr lang="en-US" altLang="zh-CN" sz="2800" dirty="0">
                <a:ea typeface="宋体" panose="02010600030101010101" pitchFamily="2" charset="-122"/>
              </a:rPr>
              <a:t>9648.75 2.40 </a:t>
            </a:r>
            <a:r>
              <a:rPr lang="zh-CN" altLang="en-US" sz="2800" dirty="0">
                <a:ea typeface="宋体" panose="02010600030101010101" pitchFamily="2" charset="-122"/>
              </a:rPr>
              <a:t>不变 </a:t>
            </a:r>
            <a:endParaRPr lang="en-US" altLang="zh-CN" sz="2800"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836295" y="190500"/>
            <a:ext cx="7886700" cy="935355"/>
          </a:xfrm>
        </p:spPr>
        <p:txBody>
          <a:bodyPr vert="horz" wrap="square" lIns="0" tIns="45720" rIns="0" bIns="45720" anchor="t"/>
          <a:lstStyle/>
          <a:p>
            <a:endParaRPr lang="zh-CN" altLang="en-US" dirty="0">
              <a:ea typeface="宋体" panose="02010600030101010101" pitchFamily="2" charset="-122"/>
            </a:endParaRPr>
          </a:p>
        </p:txBody>
      </p:sp>
      <p:sp>
        <p:nvSpPr>
          <p:cNvPr id="97283" name="内容占位符 2"/>
          <p:cNvSpPr>
            <a:spLocks noGrp="1"/>
          </p:cNvSpPr>
          <p:nvPr>
            <p:ph idx="1"/>
          </p:nvPr>
        </p:nvSpPr>
        <p:spPr>
          <a:xfrm>
            <a:off x="715645" y="1329055"/>
            <a:ext cx="7886700" cy="4436745"/>
          </a:xfrm>
        </p:spPr>
        <p:txBody>
          <a:bodyPr vert="horz" wrap="square" lIns="0" tIns="0" rIns="0" bIns="0" anchor="t">
            <a:noAutofit/>
          </a:bodyPr>
          <a:lstStyle/>
          <a:p>
            <a:r>
              <a:rPr lang="zh-CN" altLang="en-US" sz="2000" b="1" dirty="0">
                <a:ea typeface="宋体" panose="02010600030101010101" pitchFamily="2" charset="-122"/>
              </a:rPr>
              <a:t>海康威视四股东套现</a:t>
            </a:r>
            <a:r>
              <a:rPr lang="en-US" altLang="zh-CN" sz="2000" b="1" dirty="0">
                <a:ea typeface="宋体" panose="02010600030101010101" pitchFamily="2" charset="-122"/>
              </a:rPr>
              <a:t>35</a:t>
            </a:r>
            <a:r>
              <a:rPr lang="zh-CN" altLang="en-US" sz="2000" b="1" dirty="0">
                <a:ea typeface="宋体" panose="02010600030101010101" pitchFamily="2" charset="-122"/>
              </a:rPr>
              <a:t>亿元</a:t>
            </a:r>
            <a:r>
              <a:rPr lang="en-US" altLang="zh-CN" sz="2000" dirty="0">
                <a:ea typeface="宋体" panose="02010600030101010101" pitchFamily="2" charset="-122"/>
              </a:rPr>
              <a:t>2013</a:t>
            </a:r>
            <a:r>
              <a:rPr lang="zh-CN" altLang="en-US" sz="2000" dirty="0">
                <a:ea typeface="宋体" panose="02010600030101010101" pitchFamily="2" charset="-122"/>
              </a:rPr>
              <a:t>年</a:t>
            </a:r>
            <a:r>
              <a:rPr lang="en-US" altLang="zh-CN" sz="2000" dirty="0">
                <a:ea typeface="宋体" panose="02010600030101010101" pitchFamily="2" charset="-122"/>
              </a:rPr>
              <a:t>06</a:t>
            </a:r>
            <a:r>
              <a:rPr lang="zh-CN" altLang="en-US" sz="2000" dirty="0">
                <a:ea typeface="宋体" panose="02010600030101010101" pitchFamily="2" charset="-122"/>
              </a:rPr>
              <a:t>月</a:t>
            </a:r>
            <a:r>
              <a:rPr lang="en-US" altLang="zh-CN" sz="2000" dirty="0">
                <a:ea typeface="宋体" panose="02010600030101010101" pitchFamily="2" charset="-122"/>
              </a:rPr>
              <a:t>25</a:t>
            </a:r>
            <a:r>
              <a:rPr lang="zh-CN" altLang="en-US" sz="2000" dirty="0">
                <a:ea typeface="宋体" panose="02010600030101010101" pitchFamily="2" charset="-122"/>
              </a:rPr>
              <a:t>日</a:t>
            </a:r>
            <a:r>
              <a:rPr lang="en-US" altLang="zh-CN" sz="2000" dirty="0">
                <a:ea typeface="宋体" panose="02010600030101010101" pitchFamily="2" charset="-122"/>
              </a:rPr>
              <a:t>10:12 </a:t>
            </a:r>
            <a:r>
              <a:rPr lang="zh-CN" altLang="en-US" sz="2000" dirty="0">
                <a:ea typeface="宋体" panose="02010600030101010101" pitchFamily="2" charset="-122"/>
              </a:rPr>
              <a:t>来源：</a:t>
            </a:r>
            <a:r>
              <a:rPr lang="zh-CN" altLang="en-US" sz="2000" dirty="0">
                <a:ea typeface="宋体" panose="02010600030101010101" pitchFamily="2" charset="-122"/>
                <a:hlinkClick r:id="rId2"/>
              </a:rPr>
              <a:t>大众证券报</a:t>
            </a:r>
            <a:r>
              <a:rPr lang="zh-CN" altLang="en-US" sz="2000" dirty="0">
                <a:ea typeface="宋体" panose="02010600030101010101" pitchFamily="2" charset="-122"/>
              </a:rPr>
              <a:t> </a:t>
            </a:r>
            <a:endParaRPr lang="zh-CN" altLang="en-US" sz="2000" b="1" dirty="0">
              <a:ea typeface="宋体" panose="02010600030101010101" pitchFamily="2" charset="-122"/>
            </a:endParaRPr>
          </a:p>
          <a:p>
            <a:r>
              <a:rPr lang="zh-CN" altLang="en-US" sz="2000" dirty="0">
                <a:ea typeface="宋体" panose="02010600030101010101" pitchFamily="2" charset="-122"/>
              </a:rPr>
              <a:t>借助“平安城市”建设的东风，</a:t>
            </a:r>
            <a:r>
              <a:rPr lang="zh-CN" altLang="en-US" sz="2000" dirty="0">
                <a:ea typeface="宋体" panose="02010600030101010101" pitchFamily="2" charset="-122"/>
                <a:hlinkClick r:id="rId3"/>
              </a:rPr>
              <a:t>海康威视</a:t>
            </a:r>
            <a:r>
              <a:rPr lang="en-US" altLang="zh-CN" sz="2000" dirty="0">
                <a:ea typeface="宋体" panose="02010600030101010101" pitchFamily="2" charset="-122"/>
              </a:rPr>
              <a:t>(</a:t>
            </a:r>
            <a:r>
              <a:rPr lang="en-US" altLang="zh-CN" sz="2000" dirty="0">
                <a:ea typeface="宋体" panose="02010600030101010101" pitchFamily="2" charset="-122"/>
                <a:hlinkClick r:id="rId3"/>
              </a:rPr>
              <a:t>002415</a:t>
            </a:r>
            <a:r>
              <a:rPr lang="en-US" altLang="zh-CN" sz="2000" dirty="0">
                <a:ea typeface="宋体" panose="02010600030101010101" pitchFamily="2" charset="-122"/>
              </a:rPr>
              <a:t>,</a:t>
            </a:r>
            <a:r>
              <a:rPr lang="zh-CN" altLang="en-US" sz="2000" dirty="0">
                <a:ea typeface="宋体" panose="02010600030101010101" pitchFamily="2" charset="-122"/>
                <a:hlinkClick r:id="rId4"/>
              </a:rPr>
              <a:t>股吧</a:t>
            </a:r>
            <a:r>
              <a:rPr lang="en-US" altLang="zh-CN" sz="2000" dirty="0">
                <a:ea typeface="宋体" panose="02010600030101010101" pitchFamily="2" charset="-122"/>
              </a:rPr>
              <a:t>)</a:t>
            </a:r>
            <a:r>
              <a:rPr lang="zh-CN" altLang="en-US" sz="2000" dirty="0">
                <a:ea typeface="宋体" panose="02010600030101010101" pitchFamily="2" charset="-122"/>
              </a:rPr>
              <a:t>（</a:t>
            </a:r>
            <a:r>
              <a:rPr lang="en-US" altLang="zh-CN" sz="2000" dirty="0">
                <a:ea typeface="宋体" panose="02010600030101010101" pitchFamily="2" charset="-122"/>
              </a:rPr>
              <a:t>002415</a:t>
            </a:r>
            <a:r>
              <a:rPr lang="zh-CN" altLang="en-US" sz="2000" dirty="0">
                <a:ea typeface="宋体" panose="02010600030101010101" pitchFamily="2" charset="-122"/>
              </a:rPr>
              <a:t>）股价自</a:t>
            </a:r>
            <a:r>
              <a:rPr lang="en-US" altLang="zh-CN" sz="2000" dirty="0">
                <a:ea typeface="宋体" panose="02010600030101010101" pitchFamily="2" charset="-122"/>
              </a:rPr>
              <a:t>2012</a:t>
            </a:r>
            <a:r>
              <a:rPr lang="zh-CN" altLang="en-US" sz="2000" dirty="0">
                <a:ea typeface="宋体" panose="02010600030101010101" pitchFamily="2" charset="-122"/>
              </a:rPr>
              <a:t>年以来大幅上涨。然而，就在股价上涨的同时，</a:t>
            </a:r>
            <a:r>
              <a:rPr lang="zh-CN" altLang="en-US" sz="2000" dirty="0">
                <a:solidFill>
                  <a:srgbClr val="FF0000"/>
                </a:solidFill>
                <a:ea typeface="宋体" panose="02010600030101010101" pitchFamily="2" charset="-122"/>
              </a:rPr>
              <a:t>公司发起人股东趁股价高企之时大肆减持套现</a:t>
            </a:r>
            <a:r>
              <a:rPr lang="zh-CN" altLang="en-US" sz="2000" dirty="0">
                <a:ea typeface="宋体" panose="02010600030101010101" pitchFamily="2" charset="-122"/>
              </a:rPr>
              <a:t>。</a:t>
            </a:r>
            <a:r>
              <a:rPr lang="en-US" altLang="zh-CN" sz="2000" dirty="0">
                <a:ea typeface="宋体" panose="02010600030101010101" pitchFamily="2" charset="-122"/>
              </a:rPr>
              <a:t>4</a:t>
            </a:r>
            <a:r>
              <a:rPr lang="zh-CN" altLang="en-US" sz="2000" dirty="0">
                <a:ea typeface="宋体" panose="02010600030101010101" pitchFamily="2" charset="-122"/>
              </a:rPr>
              <a:t>位发起人股东在不到半年的时间内，套现近</a:t>
            </a:r>
            <a:r>
              <a:rPr lang="en-US" altLang="zh-CN" sz="2000" dirty="0">
                <a:ea typeface="宋体" panose="02010600030101010101" pitchFamily="2" charset="-122"/>
              </a:rPr>
              <a:t>35</a:t>
            </a:r>
            <a:r>
              <a:rPr lang="zh-CN" altLang="en-US" sz="2000" dirty="0">
                <a:ea typeface="宋体" panose="02010600030101010101" pitchFamily="2" charset="-122"/>
              </a:rPr>
              <a:t>亿元。</a:t>
            </a:r>
          </a:p>
          <a:p>
            <a:r>
              <a:rPr lang="zh-CN" altLang="en-US" sz="2000" dirty="0">
                <a:ea typeface="宋体" panose="02010600030101010101" pitchFamily="2" charset="-122"/>
              </a:rPr>
              <a:t>　　频现大宗交易</a:t>
            </a:r>
          </a:p>
          <a:p>
            <a:r>
              <a:rPr lang="zh-CN" altLang="en-US" sz="2000" dirty="0">
                <a:ea typeface="宋体" panose="02010600030101010101" pitchFamily="2" charset="-122"/>
              </a:rPr>
              <a:t>　　</a:t>
            </a:r>
            <a:r>
              <a:rPr lang="en-US" altLang="zh-CN" sz="2000" dirty="0">
                <a:ea typeface="宋体" panose="02010600030101010101" pitchFamily="2" charset="-122"/>
              </a:rPr>
              <a:t>2013</a:t>
            </a:r>
            <a:r>
              <a:rPr lang="zh-CN" altLang="en-US" sz="2000" dirty="0">
                <a:ea typeface="宋体" panose="02010600030101010101" pitchFamily="2" charset="-122"/>
              </a:rPr>
              <a:t>年</a:t>
            </a:r>
            <a:r>
              <a:rPr lang="en-US" altLang="zh-CN" sz="2000" dirty="0">
                <a:ea typeface="宋体" panose="02010600030101010101" pitchFamily="2" charset="-122"/>
              </a:rPr>
              <a:t>6</a:t>
            </a:r>
            <a:r>
              <a:rPr lang="zh-CN" altLang="en-US" sz="2000" dirty="0">
                <a:ea typeface="宋体" panose="02010600030101010101" pitchFamily="2" charset="-122"/>
              </a:rPr>
              <a:t>月</a:t>
            </a:r>
            <a:r>
              <a:rPr lang="en-US" altLang="zh-CN" sz="2000" dirty="0">
                <a:ea typeface="宋体" panose="02010600030101010101" pitchFamily="2" charset="-122"/>
              </a:rPr>
              <a:t>21</a:t>
            </a:r>
            <a:r>
              <a:rPr lang="zh-CN" altLang="en-US" sz="2000" dirty="0">
                <a:ea typeface="宋体" panose="02010600030101010101" pitchFamily="2" charset="-122"/>
              </a:rPr>
              <a:t>日，海康威视现身</a:t>
            </a:r>
            <a:r>
              <a:rPr lang="zh-CN" altLang="en-US" sz="2000" dirty="0">
                <a:ea typeface="宋体" panose="02010600030101010101" pitchFamily="2" charset="-122"/>
                <a:hlinkClick r:id="rId5"/>
              </a:rPr>
              <a:t>大宗交易</a:t>
            </a:r>
            <a:r>
              <a:rPr lang="zh-CN" altLang="en-US" sz="2000" dirty="0">
                <a:ea typeface="宋体" panose="02010600030101010101" pitchFamily="2" charset="-122"/>
              </a:rPr>
              <a:t>平台，当日以</a:t>
            </a:r>
            <a:r>
              <a:rPr lang="en-US" altLang="zh-CN" sz="2000" dirty="0">
                <a:ea typeface="宋体" panose="02010600030101010101" pitchFamily="2" charset="-122"/>
              </a:rPr>
              <a:t>35</a:t>
            </a:r>
            <a:r>
              <a:rPr lang="zh-CN" altLang="en-US" sz="2000" dirty="0">
                <a:ea typeface="宋体" panose="02010600030101010101" pitchFamily="2" charset="-122"/>
              </a:rPr>
              <a:t>元</a:t>
            </a:r>
            <a:r>
              <a:rPr lang="en-US" altLang="zh-CN" sz="2000" dirty="0">
                <a:ea typeface="宋体" panose="02010600030101010101" pitchFamily="2" charset="-122"/>
              </a:rPr>
              <a:t>/</a:t>
            </a:r>
            <a:r>
              <a:rPr lang="zh-CN" altLang="en-US" sz="2000" dirty="0">
                <a:ea typeface="宋体" panose="02010600030101010101" pitchFamily="2" charset="-122"/>
              </a:rPr>
              <a:t>股成交</a:t>
            </a:r>
            <a:r>
              <a:rPr lang="en-US" altLang="zh-CN" sz="2000" dirty="0">
                <a:ea typeface="宋体" panose="02010600030101010101" pitchFamily="2" charset="-122"/>
              </a:rPr>
              <a:t>6</a:t>
            </a:r>
            <a:r>
              <a:rPr lang="zh-CN" altLang="en-US" sz="2000" dirty="0">
                <a:ea typeface="宋体" panose="02010600030101010101" pitchFamily="2" charset="-122"/>
              </a:rPr>
              <a:t>笔，成交量达</a:t>
            </a:r>
            <a:r>
              <a:rPr lang="en-US" altLang="zh-CN" sz="2000" dirty="0">
                <a:ea typeface="宋体" panose="02010600030101010101" pitchFamily="2" charset="-122"/>
              </a:rPr>
              <a:t>1000</a:t>
            </a:r>
            <a:r>
              <a:rPr lang="zh-CN" altLang="en-US" sz="2000" dirty="0">
                <a:ea typeface="宋体" panose="02010600030101010101" pitchFamily="2" charset="-122"/>
              </a:rPr>
              <a:t>万股，金额高达</a:t>
            </a:r>
            <a:r>
              <a:rPr lang="en-US" altLang="zh-CN" sz="2000" dirty="0">
                <a:ea typeface="宋体" panose="02010600030101010101" pitchFamily="2" charset="-122"/>
              </a:rPr>
              <a:t>3.5</a:t>
            </a:r>
            <a:r>
              <a:rPr lang="zh-CN" altLang="en-US" sz="2000" dirty="0">
                <a:ea typeface="宋体" panose="02010600030101010101" pitchFamily="2" charset="-122"/>
              </a:rPr>
              <a:t>亿元。</a:t>
            </a:r>
          </a:p>
          <a:p>
            <a:r>
              <a:rPr lang="zh-CN" altLang="en-US" sz="2000" dirty="0">
                <a:ea typeface="宋体" panose="02010600030101010101" pitchFamily="2" charset="-122"/>
              </a:rPr>
              <a:t>　　事实上，在大宗交易平台，一天交易数亿元对海康威视来说并非新鲜事。</a:t>
            </a:r>
            <a:r>
              <a:rPr lang="en-US" altLang="zh-CN" sz="2000" dirty="0">
                <a:ea typeface="宋体" panose="02010600030101010101" pitchFamily="2" charset="-122"/>
              </a:rPr>
              <a:t>6</a:t>
            </a:r>
            <a:r>
              <a:rPr lang="zh-CN" altLang="en-US" sz="2000" dirty="0">
                <a:ea typeface="宋体" panose="02010600030101010101" pitchFamily="2" charset="-122"/>
              </a:rPr>
              <a:t>月</a:t>
            </a:r>
            <a:r>
              <a:rPr lang="en-US" altLang="zh-CN" sz="2000" dirty="0">
                <a:ea typeface="宋体" panose="02010600030101010101" pitchFamily="2" charset="-122"/>
              </a:rPr>
              <a:t>14</a:t>
            </a:r>
            <a:r>
              <a:rPr lang="zh-CN" altLang="en-US" sz="2000" dirty="0">
                <a:ea typeface="宋体" panose="02010600030101010101" pitchFamily="2" charset="-122"/>
              </a:rPr>
              <a:t>日，海康威视成交</a:t>
            </a:r>
            <a:r>
              <a:rPr lang="en-US" altLang="zh-CN" sz="2000" dirty="0">
                <a:ea typeface="宋体" panose="02010600030101010101" pitchFamily="2" charset="-122"/>
              </a:rPr>
              <a:t>6</a:t>
            </a:r>
            <a:r>
              <a:rPr lang="zh-CN" altLang="en-US" sz="2000" dirty="0">
                <a:ea typeface="宋体" panose="02010600030101010101" pitchFamily="2" charset="-122"/>
              </a:rPr>
              <a:t>笔，成交量也为</a:t>
            </a:r>
            <a:r>
              <a:rPr lang="en-US" altLang="zh-CN" sz="2000" dirty="0">
                <a:ea typeface="宋体" panose="02010600030101010101" pitchFamily="2" charset="-122"/>
              </a:rPr>
              <a:t>1000</a:t>
            </a:r>
            <a:r>
              <a:rPr lang="zh-CN" altLang="en-US" sz="2000" dirty="0">
                <a:ea typeface="宋体" panose="02010600030101010101" pitchFamily="2" charset="-122"/>
              </a:rPr>
              <a:t>万股，金额约</a:t>
            </a:r>
            <a:r>
              <a:rPr lang="en-US" altLang="zh-CN" sz="2000" dirty="0">
                <a:ea typeface="宋体" panose="02010600030101010101" pitchFamily="2" charset="-122"/>
              </a:rPr>
              <a:t>3.70</a:t>
            </a:r>
            <a:r>
              <a:rPr lang="zh-CN" altLang="en-US" sz="2000" dirty="0">
                <a:ea typeface="宋体" panose="02010600030101010101" pitchFamily="2" charset="-122"/>
              </a:rPr>
              <a:t>亿元；</a:t>
            </a:r>
            <a:r>
              <a:rPr lang="en-US" altLang="zh-CN" sz="2000" dirty="0">
                <a:ea typeface="宋体" panose="02010600030101010101" pitchFamily="2" charset="-122"/>
              </a:rPr>
              <a:t>5</a:t>
            </a:r>
            <a:r>
              <a:rPr lang="zh-CN" altLang="en-US" sz="2000" dirty="0">
                <a:ea typeface="宋体" panose="02010600030101010101" pitchFamily="2" charset="-122"/>
              </a:rPr>
              <a:t>月</a:t>
            </a:r>
            <a:r>
              <a:rPr lang="en-US" altLang="zh-CN" sz="2000" dirty="0">
                <a:ea typeface="宋体" panose="02010600030101010101" pitchFamily="2" charset="-122"/>
              </a:rPr>
              <a:t>22</a:t>
            </a:r>
            <a:r>
              <a:rPr lang="zh-CN" altLang="en-US" sz="2000" dirty="0">
                <a:ea typeface="宋体" panose="02010600030101010101" pitchFamily="2" charset="-122"/>
              </a:rPr>
              <a:t>日，海康威视成交</a:t>
            </a:r>
            <a:r>
              <a:rPr lang="en-US" altLang="zh-CN" sz="2000" dirty="0">
                <a:ea typeface="宋体" panose="02010600030101010101" pitchFamily="2" charset="-122"/>
              </a:rPr>
              <a:t>7</a:t>
            </a:r>
            <a:r>
              <a:rPr lang="zh-CN" altLang="en-US" sz="2000" dirty="0">
                <a:ea typeface="宋体" panose="02010600030101010101" pitchFamily="2" charset="-122"/>
              </a:rPr>
              <a:t>笔，成交量为</a:t>
            </a:r>
            <a:r>
              <a:rPr lang="en-US" altLang="zh-CN" sz="2000" dirty="0">
                <a:ea typeface="宋体" panose="02010600030101010101" pitchFamily="2" charset="-122"/>
              </a:rPr>
              <a:t>1620</a:t>
            </a:r>
            <a:r>
              <a:rPr lang="zh-CN" altLang="en-US" sz="2000" dirty="0">
                <a:ea typeface="宋体" panose="02010600030101010101" pitchFamily="2" charset="-122"/>
              </a:rPr>
              <a:t>万股，金额约</a:t>
            </a:r>
            <a:r>
              <a:rPr lang="en-US" altLang="zh-CN" sz="2000" dirty="0">
                <a:ea typeface="宋体" panose="02010600030101010101" pitchFamily="2" charset="-122"/>
              </a:rPr>
              <a:t>6.17</a:t>
            </a:r>
            <a:r>
              <a:rPr lang="zh-CN" altLang="en-US" sz="2000" dirty="0">
                <a:ea typeface="宋体" panose="02010600030101010101" pitchFamily="2" charset="-122"/>
              </a:rPr>
              <a:t>亿元。</a:t>
            </a:r>
          </a:p>
          <a:p>
            <a:r>
              <a:rPr lang="zh-CN" altLang="en-US" sz="2000" dirty="0">
                <a:ea typeface="宋体" panose="02010600030101010101" pitchFamily="2" charset="-122"/>
              </a:rPr>
              <a:t>　　记者统计发现，今年以来，海康威视共发生</a:t>
            </a:r>
            <a:r>
              <a:rPr lang="en-US" altLang="zh-CN" sz="2000" dirty="0">
                <a:ea typeface="宋体" panose="02010600030101010101" pitchFamily="2" charset="-122"/>
              </a:rPr>
              <a:t>76</a:t>
            </a:r>
            <a:r>
              <a:rPr lang="zh-CN" altLang="en-US" sz="2000" dirty="0">
                <a:ea typeface="宋体" panose="02010600030101010101" pitchFamily="2" charset="-122"/>
              </a:rPr>
              <a:t>笔大宗交易，交易金额高达</a:t>
            </a:r>
            <a:r>
              <a:rPr lang="en-US" altLang="zh-CN" sz="2000" dirty="0">
                <a:ea typeface="宋体" panose="02010600030101010101" pitchFamily="2" charset="-122"/>
              </a:rPr>
              <a:t>39.93</a:t>
            </a:r>
            <a:r>
              <a:rPr lang="zh-CN" altLang="en-US" sz="2000" dirty="0">
                <a:ea typeface="宋体" panose="02010600030101010101" pitchFamily="2" charset="-122"/>
              </a:rPr>
              <a:t>亿元。而</a:t>
            </a:r>
            <a:r>
              <a:rPr lang="en-US" altLang="zh-CN" sz="2000" dirty="0">
                <a:ea typeface="宋体" panose="02010600030101010101" pitchFamily="2" charset="-122"/>
              </a:rPr>
              <a:t>76</a:t>
            </a:r>
            <a:r>
              <a:rPr lang="zh-CN" altLang="en-US" sz="2000" dirty="0">
                <a:ea typeface="宋体" panose="02010600030101010101" pitchFamily="2" charset="-122"/>
              </a:rPr>
              <a:t>笔大宗交易中，有</a:t>
            </a:r>
            <a:r>
              <a:rPr lang="en-US" altLang="zh-CN" sz="2000" dirty="0">
                <a:ea typeface="宋体" panose="02010600030101010101" pitchFamily="2" charset="-122"/>
              </a:rPr>
              <a:t>75</a:t>
            </a:r>
            <a:r>
              <a:rPr lang="zh-CN" altLang="en-US" sz="2000" dirty="0">
                <a:ea typeface="宋体" panose="02010600030101010101" pitchFamily="2" charset="-122"/>
              </a:rPr>
              <a:t>笔交易的卖方营业部为</a:t>
            </a:r>
            <a:r>
              <a:rPr lang="zh-CN" altLang="en-US" sz="2000" dirty="0">
                <a:ea typeface="宋体" panose="02010600030101010101" pitchFamily="2" charset="-122"/>
                <a:hlinkClick r:id="rId6"/>
              </a:rPr>
              <a:t>中国国际金融有限公司</a:t>
            </a:r>
            <a:r>
              <a:rPr lang="zh-CN" altLang="en-US" sz="2000" dirty="0">
                <a:ea typeface="宋体" panose="02010600030101010101" pitchFamily="2" charset="-122"/>
              </a:rPr>
              <a:t>杭州教工路营业部。海康威视于</a:t>
            </a:r>
            <a:r>
              <a:rPr lang="en-US" altLang="zh-CN" sz="2000" dirty="0">
                <a:ea typeface="宋体" panose="02010600030101010101" pitchFamily="2" charset="-122"/>
              </a:rPr>
              <a:t>2010</a:t>
            </a:r>
            <a:r>
              <a:rPr lang="zh-CN" altLang="en-US" sz="2000" dirty="0">
                <a:ea typeface="宋体" panose="02010600030101010101" pitchFamily="2" charset="-122"/>
              </a:rPr>
              <a:t>年</a:t>
            </a:r>
            <a:r>
              <a:rPr lang="en-US" altLang="zh-CN" sz="2000" dirty="0">
                <a:ea typeface="宋体" panose="02010600030101010101" pitchFamily="2" charset="-122"/>
              </a:rPr>
              <a:t>5</a:t>
            </a:r>
            <a:r>
              <a:rPr lang="zh-CN" altLang="en-US" sz="2000" dirty="0">
                <a:ea typeface="宋体" panose="02010600030101010101" pitchFamily="2" charset="-122"/>
              </a:rPr>
              <a:t>月</a:t>
            </a:r>
            <a:r>
              <a:rPr lang="en-US" altLang="zh-CN" sz="2000" dirty="0">
                <a:ea typeface="宋体" panose="02010600030101010101" pitchFamily="2" charset="-122"/>
              </a:rPr>
              <a:t>28</a:t>
            </a:r>
            <a:r>
              <a:rPr lang="zh-CN" altLang="en-US" sz="2000" dirty="0">
                <a:ea typeface="宋体" panose="02010600030101010101" pitchFamily="2" charset="-122"/>
              </a:rPr>
              <a:t>日</a:t>
            </a:r>
            <a:r>
              <a:rPr lang="en-US" altLang="zh-CN" sz="2000" dirty="0">
                <a:ea typeface="宋体" panose="02010600030101010101" pitchFamily="2" charset="-122"/>
              </a:rPr>
              <a:t>IPO</a:t>
            </a:r>
            <a:r>
              <a:rPr lang="zh-CN" altLang="en-US" sz="2000" dirty="0">
                <a:ea typeface="宋体" panose="02010600030101010101" pitchFamily="2" charset="-122"/>
              </a:rPr>
              <a:t>上市，主营业务为安防</a:t>
            </a:r>
            <a:r>
              <a:rPr lang="zh-CN" altLang="en-US" sz="2000" dirty="0">
                <a:ea typeface="宋体" panose="02010600030101010101" pitchFamily="2" charset="-122"/>
                <a:hlinkClick r:id="rId7"/>
              </a:rPr>
              <a:t>视频</a:t>
            </a:r>
            <a:r>
              <a:rPr lang="zh-CN" altLang="en-US" sz="2000" dirty="0">
                <a:ea typeface="宋体" panose="02010600030101010101" pitchFamily="2" charset="-122"/>
              </a:rPr>
              <a:t>监控产品研发、生产和销售，公司注册地址和办公地址均在杭州市。</a:t>
            </a:r>
          </a:p>
          <a:p>
            <a:endParaRPr lang="zh-CN" altLang="en-US"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0"/>
          <p:cNvSpPr>
            <a:spLocks noGrp="1"/>
          </p:cNvSpPr>
          <p:nvPr>
            <p:ph type="title"/>
          </p:nvPr>
        </p:nvSpPr>
        <p:spPr>
          <a:xfrm>
            <a:off x="457200" y="274638"/>
            <a:ext cx="8229600" cy="1143000"/>
          </a:xfrm>
        </p:spPr>
        <p:txBody>
          <a:bodyPr vert="horz" wrap="square" lIns="0" tIns="0" rIns="0" bIns="0" anchor="ctr"/>
          <a:lstStyle/>
          <a:p>
            <a:pPr lvl="0" algn="ctr"/>
            <a:r>
              <a:rPr lang="zh-CN" altLang="en-US" sz="3500" dirty="0">
                <a:solidFill>
                  <a:srgbClr val="FF5050"/>
                </a:solidFill>
                <a:latin typeface="黑体" panose="02010609060101010101" pitchFamily="49" charset="-122"/>
                <a:ea typeface="黑体" panose="02010609060101010101" pitchFamily="49" charset="-122"/>
              </a:rPr>
              <a:t>一、</a:t>
            </a:r>
            <a:r>
              <a:rPr lang="zh-CN" altLang="en-US" sz="3500" dirty="0">
                <a:solidFill>
                  <a:srgbClr val="FF5050"/>
                </a:solidFill>
                <a:latin typeface="黑体" panose="02010609060101010101" pitchFamily="49" charset="-122"/>
                <a:ea typeface="黑体" panose="02010609060101010101" pitchFamily="49" charset="-122"/>
                <a:sym typeface="+mn-ea"/>
              </a:rPr>
              <a:t>间接架构与直接架构</a:t>
            </a:r>
            <a:r>
              <a:rPr lang="zh-CN" altLang="en-US" sz="3500" dirty="0">
                <a:solidFill>
                  <a:srgbClr val="FF5050"/>
                </a:solidFill>
                <a:latin typeface="黑体" panose="02010609060101010101" pitchFamily="49" charset="-122"/>
                <a:ea typeface="黑体" panose="02010609060101010101" pitchFamily="49" charset="-122"/>
              </a:rPr>
              <a:t/>
            </a:r>
            <a:br>
              <a:rPr lang="zh-CN" altLang="en-US" sz="3500" dirty="0">
                <a:solidFill>
                  <a:srgbClr val="FF5050"/>
                </a:solidFill>
                <a:latin typeface="黑体" panose="02010609060101010101" pitchFamily="49" charset="-122"/>
                <a:ea typeface="黑体" panose="02010609060101010101" pitchFamily="49" charset="-122"/>
              </a:rPr>
            </a:br>
            <a:r>
              <a:rPr lang="en-US" altLang="zh-CN" sz="3500" dirty="0">
                <a:solidFill>
                  <a:srgbClr val="FF5050"/>
                </a:solidFill>
                <a:latin typeface="黑体" panose="02010609060101010101" pitchFamily="49" charset="-122"/>
                <a:ea typeface="黑体" panose="02010609060101010101" pitchFamily="49" charset="-122"/>
              </a:rPr>
              <a:t>1</a:t>
            </a:r>
            <a:r>
              <a:rPr lang="zh-CN" altLang="en-US" sz="3500" dirty="0">
                <a:solidFill>
                  <a:srgbClr val="FF5050"/>
                </a:solidFill>
                <a:latin typeface="黑体" panose="02010609060101010101" pitchFamily="49" charset="-122"/>
                <a:ea typeface="黑体" panose="02010609060101010101" pitchFamily="49" charset="-122"/>
              </a:rPr>
              <a:t>、间接架构变</a:t>
            </a:r>
            <a:r>
              <a:rPr lang="zh-CN" altLang="en-US" sz="3500" dirty="0">
                <a:solidFill>
                  <a:srgbClr val="FF5050"/>
                </a:solidFill>
                <a:latin typeface="黑体" panose="02010609060101010101" pitchFamily="49" charset="-122"/>
                <a:ea typeface="黑体" panose="02010609060101010101" pitchFamily="49" charset="-122"/>
                <a:sym typeface="+mn-ea"/>
              </a:rPr>
              <a:t>直接架构</a:t>
            </a:r>
            <a:endParaRPr lang="zh-CN" altLang="en-US" sz="3500" dirty="0">
              <a:solidFill>
                <a:srgbClr val="FF5050"/>
              </a:solidFill>
              <a:latin typeface="黑体" panose="02010609060101010101" pitchFamily="49" charset="-122"/>
              <a:ea typeface="黑体" panose="02010609060101010101" pitchFamily="49" charset="-122"/>
            </a:endParaRPr>
          </a:p>
        </p:txBody>
      </p:sp>
      <p:sp>
        <p:nvSpPr>
          <p:cNvPr id="9219" name="文本占位符 21"/>
          <p:cNvSpPr>
            <a:spLocks noGrp="1"/>
          </p:cNvSpPr>
          <p:nvPr>
            <p:ph type="body"/>
          </p:nvPr>
        </p:nvSpPr>
        <p:spPr>
          <a:xfrm>
            <a:off x="295275" y="2108200"/>
            <a:ext cx="4184650" cy="515938"/>
          </a:xfrm>
        </p:spPr>
        <p:txBody>
          <a:bodyPr vert="horz" wrap="square" lIns="91440" tIns="45720" rIns="91440" bIns="45720" anchor="b"/>
          <a:lstStyle/>
          <a:p>
            <a:pPr marL="0" lvl="0" indent="0" algn="ctr">
              <a:buNone/>
            </a:pPr>
            <a:r>
              <a:rPr lang="zh-CN" altLang="en-US" b="1" dirty="0">
                <a:ea typeface="华文中宋" panose="02010600040101010101" pitchFamily="2" charset="-122"/>
              </a:rPr>
              <a:t>养猪</a:t>
            </a:r>
          </a:p>
        </p:txBody>
      </p:sp>
      <p:sp>
        <p:nvSpPr>
          <p:cNvPr id="9220" name="内容占位符 22"/>
          <p:cNvSpPr>
            <a:spLocks noGrp="1"/>
          </p:cNvSpPr>
          <p:nvPr>
            <p:ph sz="half" idx="1"/>
          </p:nvPr>
        </p:nvSpPr>
        <p:spPr>
          <a:xfrm>
            <a:off x="295275" y="2624138"/>
            <a:ext cx="4184650" cy="3178175"/>
          </a:xfrm>
        </p:spPr>
        <p:txBody>
          <a:bodyPr vert="horz" wrap="square" lIns="91440" tIns="45720" rIns="91440" bIns="45720" anchor="t"/>
          <a:lstStyle>
            <a:lvl1pPr lvl="0">
              <a:defRPr sz="1800"/>
            </a:lvl1pPr>
            <a:lvl2pPr lvl="1">
              <a:defRPr sz="2400"/>
            </a:lvl2pPr>
            <a:lvl3pPr lvl="2">
              <a:defRPr sz="2000"/>
            </a:lvl3pPr>
            <a:lvl4pPr lvl="3">
              <a:defRPr sz="1800"/>
            </a:lvl4pPr>
            <a:lvl5pPr lvl="4">
              <a:defRPr sz="1800"/>
            </a:lvl5pPr>
          </a:lstStyle>
          <a:p>
            <a:pPr lvl="0"/>
            <a:endParaRPr lang="zh-CN" altLang="en-US" sz="1600" dirty="0">
              <a:ea typeface="华文中宋" panose="02010600040101010101" pitchFamily="2" charset="-122"/>
            </a:endParaRPr>
          </a:p>
        </p:txBody>
      </p:sp>
      <p:sp>
        <p:nvSpPr>
          <p:cNvPr id="9221" name="文本占位符 23"/>
          <p:cNvSpPr>
            <a:spLocks noGrp="1"/>
          </p:cNvSpPr>
          <p:nvPr>
            <p:ph type="body" sz="quarter"/>
          </p:nvPr>
        </p:nvSpPr>
        <p:spPr>
          <a:xfrm>
            <a:off x="4633913" y="2108200"/>
            <a:ext cx="4186237" cy="515938"/>
          </a:xfrm>
        </p:spPr>
        <p:txBody>
          <a:bodyPr vert="horz" wrap="square" lIns="91440" tIns="45720" rIns="91440" bIns="45720" anchor="b"/>
          <a:lstStyle>
            <a:lvl1pPr lvl="0">
              <a:defRPr sz="1600"/>
            </a:lvl1pPr>
            <a:lvl2pPr lvl="1">
              <a:defRPr sz="2000"/>
            </a:lvl2pPr>
            <a:lvl3pPr lvl="2">
              <a:defRPr sz="1800"/>
            </a:lvl3pPr>
            <a:lvl4pPr lvl="3">
              <a:defRPr sz="1600"/>
            </a:lvl4pPr>
            <a:lvl5pPr lvl="4">
              <a:defRPr sz="1600"/>
            </a:lvl5pPr>
          </a:lstStyle>
          <a:p>
            <a:pPr marL="0" lvl="0" indent="0" algn="ctr">
              <a:buNone/>
            </a:pPr>
            <a:r>
              <a:rPr lang="zh-CN" altLang="en-US" sz="2000" b="1" dirty="0">
                <a:ea typeface="华文中宋" panose="02010600040101010101" pitchFamily="2" charset="-122"/>
              </a:rPr>
              <a:t>养儿</a:t>
            </a:r>
          </a:p>
        </p:txBody>
      </p:sp>
      <p:sp>
        <p:nvSpPr>
          <p:cNvPr id="9222" name="内容占位符 24"/>
          <p:cNvSpPr>
            <a:spLocks noGrp="1"/>
          </p:cNvSpPr>
          <p:nvPr>
            <p:ph sz="quarter" idx="1"/>
          </p:nvPr>
        </p:nvSpPr>
        <p:spPr>
          <a:xfrm>
            <a:off x="4633913" y="2624138"/>
            <a:ext cx="4186237" cy="3178175"/>
          </a:xfrm>
        </p:spPr>
        <p:txBody>
          <a:bodyPr vert="horz" wrap="square" lIns="91440" tIns="45720" rIns="91440" bIns="45720" anchor="t"/>
          <a:lstStyle>
            <a:lvl1pPr lvl="0">
              <a:defRPr sz="1600"/>
            </a:lvl1pPr>
            <a:lvl2pPr lvl="1">
              <a:defRPr sz="2000"/>
            </a:lvl2pPr>
            <a:lvl3pPr lvl="2">
              <a:defRPr sz="1800"/>
            </a:lvl3pPr>
            <a:lvl4pPr lvl="3">
              <a:defRPr sz="1600"/>
            </a:lvl4pPr>
            <a:lvl5pPr lvl="4">
              <a:defRPr sz="1600"/>
            </a:lvl5pPr>
          </a:lstStyle>
          <a:p>
            <a:pPr lvl="0"/>
            <a:endParaRPr lang="zh-CN" altLang="en-US" dirty="0">
              <a:ea typeface="华文中宋" panose="02010600040101010101" pitchFamily="2" charset="-122"/>
            </a:endParaRPr>
          </a:p>
        </p:txBody>
      </p:sp>
      <p:sp>
        <p:nvSpPr>
          <p:cNvPr id="12" name="椭圆 11"/>
          <p:cNvSpPr/>
          <p:nvPr/>
        </p:nvSpPr>
        <p:spPr>
          <a:xfrm>
            <a:off x="1403648" y="4293096"/>
            <a:ext cx="2592288" cy="1368152"/>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目标公司</a:t>
            </a:r>
          </a:p>
        </p:txBody>
      </p:sp>
      <p:sp>
        <p:nvSpPr>
          <p:cNvPr id="20" name="下箭头 19"/>
          <p:cNvSpPr/>
          <p:nvPr/>
        </p:nvSpPr>
        <p:spPr>
          <a:xfrm>
            <a:off x="2339975" y="3213100"/>
            <a:ext cx="576263" cy="1003300"/>
          </a:xfrm>
          <a:prstGeom prst="downArrow">
            <a:avLst/>
          </a:prstGeom>
        </p:spPr>
        <p:style>
          <a:lnRef idx="1">
            <a:schemeClr val="accent2"/>
          </a:lnRef>
          <a:fillRef idx="2">
            <a:schemeClr val="accent2"/>
          </a:fillRef>
          <a:effectRef idx="1">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pic>
        <p:nvPicPr>
          <p:cNvPr id="9227" name="Picture 2" descr="http://www.tlnews.com.cn/fashion/content/attachement/jpg/site111/20100106/002564a009260cae250817.jpg"/>
          <p:cNvPicPr>
            <a:picLocks noChangeAspect="1"/>
          </p:cNvPicPr>
          <p:nvPr/>
        </p:nvPicPr>
        <p:blipFill>
          <a:blip r:embed="rId2"/>
          <a:stretch>
            <a:fillRect/>
          </a:stretch>
        </p:blipFill>
        <p:spPr>
          <a:xfrm>
            <a:off x="1979613" y="2276475"/>
            <a:ext cx="1279525" cy="1081088"/>
          </a:xfrm>
          <a:prstGeom prst="rect">
            <a:avLst/>
          </a:prstGeom>
          <a:noFill/>
          <a:ln w="9525">
            <a:noFill/>
          </a:ln>
        </p:spPr>
      </p:pic>
      <p:sp>
        <p:nvSpPr>
          <p:cNvPr id="14" name="椭圆 13"/>
          <p:cNvSpPr/>
          <p:nvPr/>
        </p:nvSpPr>
        <p:spPr>
          <a:xfrm>
            <a:off x="5220072" y="3645024"/>
            <a:ext cx="2304256" cy="1008112"/>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Gill Sans MT" pitchFamily="34" charset="0"/>
                <a:ea typeface="华文中宋" panose="02010600040101010101" pitchFamily="2" charset="-122"/>
                <a:cs typeface="+mn-cs"/>
              </a:rPr>
              <a:t>中间法人持股公司</a:t>
            </a:r>
          </a:p>
        </p:txBody>
      </p:sp>
      <p:sp>
        <p:nvSpPr>
          <p:cNvPr id="15" name="下箭头 14"/>
          <p:cNvSpPr/>
          <p:nvPr/>
        </p:nvSpPr>
        <p:spPr>
          <a:xfrm>
            <a:off x="6156325" y="4724400"/>
            <a:ext cx="576263" cy="504825"/>
          </a:xfrm>
          <a:prstGeom prst="downArrow">
            <a:avLst/>
          </a:prstGeom>
        </p:spPr>
        <p:style>
          <a:lnRef idx="1">
            <a:schemeClr val="accent2"/>
          </a:lnRef>
          <a:fillRef idx="2">
            <a:schemeClr val="accent2"/>
          </a:fillRef>
          <a:effectRef idx="1">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椭圆 15"/>
          <p:cNvSpPr/>
          <p:nvPr/>
        </p:nvSpPr>
        <p:spPr>
          <a:xfrm>
            <a:off x="5220072" y="5229200"/>
            <a:ext cx="2592288" cy="108012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目标公司</a:t>
            </a:r>
          </a:p>
        </p:txBody>
      </p:sp>
      <p:sp>
        <p:nvSpPr>
          <p:cNvPr id="18" name="下箭头 17"/>
          <p:cNvSpPr/>
          <p:nvPr/>
        </p:nvSpPr>
        <p:spPr>
          <a:xfrm>
            <a:off x="6084888" y="3141663"/>
            <a:ext cx="574675" cy="427038"/>
          </a:xfrm>
          <a:prstGeom prst="downArrow">
            <a:avLst/>
          </a:prstGeom>
        </p:spPr>
        <p:style>
          <a:lnRef idx="1">
            <a:schemeClr val="accent2"/>
          </a:lnRef>
          <a:fillRef idx="2">
            <a:schemeClr val="accent2"/>
          </a:fillRef>
          <a:effectRef idx="1">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pic>
        <p:nvPicPr>
          <p:cNvPr id="9236" name="Picture 2" descr="http://www.tlnews.com.cn/fashion/content/attachement/jpg/site111/20100106/002564a009260cae250817.jpg"/>
          <p:cNvPicPr>
            <a:picLocks noChangeAspect="1"/>
          </p:cNvPicPr>
          <p:nvPr/>
        </p:nvPicPr>
        <p:blipFill>
          <a:blip r:embed="rId3"/>
          <a:stretch>
            <a:fillRect/>
          </a:stretch>
        </p:blipFill>
        <p:spPr>
          <a:xfrm>
            <a:off x="5724525" y="2276475"/>
            <a:ext cx="1277938" cy="93662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98307" name="内容占位符 2"/>
          <p:cNvSpPr>
            <a:spLocks noGrp="1"/>
          </p:cNvSpPr>
          <p:nvPr>
            <p:ph idx="1"/>
          </p:nvPr>
        </p:nvSpPr>
        <p:spPr/>
        <p:txBody>
          <a:bodyPr vert="horz" wrap="square" lIns="0" tIns="0" rIns="0" bIns="0" anchor="t">
            <a:noAutofit/>
          </a:bodyPr>
          <a:lstStyle/>
          <a:p>
            <a:r>
              <a:rPr lang="zh-CN" altLang="en-US" b="1" dirty="0">
                <a:ea typeface="宋体" panose="02010600030101010101" pitchFamily="2" charset="-122"/>
              </a:rPr>
              <a:t>海康威视发起人为</a:t>
            </a:r>
            <a:r>
              <a:rPr lang="zh-CN" altLang="en-US" b="1" dirty="0">
                <a:ea typeface="宋体" panose="02010600030101010101" pitchFamily="2" charset="-122"/>
                <a:hlinkClick r:id="rId2"/>
              </a:rPr>
              <a:t>中国电子</a:t>
            </a:r>
            <a:r>
              <a:rPr lang="zh-CN" altLang="en-US" b="1" dirty="0">
                <a:ea typeface="宋体" panose="02010600030101010101" pitchFamily="2" charset="-122"/>
              </a:rPr>
              <a:t>科技集团公司第五十二</a:t>
            </a:r>
            <a:r>
              <a:rPr lang="zh-CN" altLang="en-US" b="1" dirty="0">
                <a:ea typeface="宋体" panose="02010600030101010101" pitchFamily="2" charset="-122"/>
                <a:hlinkClick r:id="rId3"/>
              </a:rPr>
              <a:t>研究所</a:t>
            </a:r>
            <a:r>
              <a:rPr lang="zh-CN" altLang="en-US" b="1" dirty="0">
                <a:ea typeface="宋体" panose="02010600030101010101" pitchFamily="2" charset="-122"/>
              </a:rPr>
              <a:t>（下称“五十二所”）、</a:t>
            </a:r>
            <a:r>
              <a:rPr lang="zh-CN" altLang="en-US" b="1" dirty="0">
                <a:ea typeface="宋体" panose="02010600030101010101" pitchFamily="2" charset="-122"/>
                <a:hlinkClick r:id="rId4"/>
              </a:rPr>
              <a:t>龚虹嘉</a:t>
            </a:r>
            <a:r>
              <a:rPr lang="zh-CN" altLang="en-US" b="1" dirty="0">
                <a:ea typeface="宋体" panose="02010600030101010101" pitchFamily="2" charset="-122"/>
              </a:rPr>
              <a:t>、杭州威讯投资管理有限公司（下称“杭州威讯”）、杭州康普投资有限公司（下称“杭州康普”）和</a:t>
            </a:r>
            <a:r>
              <a:rPr lang="zh-CN" altLang="en-US" b="1" dirty="0">
                <a:ea typeface="宋体" panose="02010600030101010101" pitchFamily="2" charset="-122"/>
                <a:hlinkClick r:id="rId5"/>
              </a:rPr>
              <a:t>浙江东方</a:t>
            </a:r>
            <a:r>
              <a:rPr lang="en-US" altLang="zh-CN" b="1" dirty="0">
                <a:ea typeface="宋体" panose="02010600030101010101" pitchFamily="2" charset="-122"/>
              </a:rPr>
              <a:t>(</a:t>
            </a:r>
            <a:r>
              <a:rPr lang="en-US" altLang="zh-CN" b="1" dirty="0">
                <a:ea typeface="宋体" panose="02010600030101010101" pitchFamily="2" charset="-122"/>
                <a:hlinkClick r:id="rId5"/>
              </a:rPr>
              <a:t>600120</a:t>
            </a:r>
            <a:r>
              <a:rPr lang="en-US" altLang="zh-CN" b="1" dirty="0">
                <a:ea typeface="宋体" panose="02010600030101010101" pitchFamily="2" charset="-122"/>
              </a:rPr>
              <a:t>,</a:t>
            </a:r>
            <a:r>
              <a:rPr lang="zh-CN" altLang="en-US" b="1" dirty="0">
                <a:ea typeface="宋体" panose="02010600030101010101" pitchFamily="2" charset="-122"/>
                <a:hlinkClick r:id="rId6"/>
              </a:rPr>
              <a:t>股吧</a:t>
            </a:r>
            <a:r>
              <a:rPr lang="en-US" altLang="zh-CN" b="1" dirty="0">
                <a:ea typeface="宋体" panose="02010600030101010101" pitchFamily="2" charset="-122"/>
              </a:rPr>
              <a:t>)</a:t>
            </a:r>
            <a:r>
              <a:rPr lang="zh-CN" altLang="en-US" b="1" dirty="0">
                <a:ea typeface="宋体" panose="02010600030101010101" pitchFamily="2" charset="-122"/>
              </a:rPr>
              <a:t>集团股份有限公司（下称“</a:t>
            </a:r>
            <a:r>
              <a:rPr lang="zh-CN" altLang="en-US" b="1" dirty="0">
                <a:ea typeface="宋体" panose="02010600030101010101" pitchFamily="2" charset="-122"/>
                <a:hlinkClick r:id="rId7"/>
              </a:rPr>
              <a:t>东方集团</a:t>
            </a:r>
            <a:r>
              <a:rPr lang="en-US" altLang="zh-CN" b="1" dirty="0">
                <a:ea typeface="宋体" panose="02010600030101010101" pitchFamily="2" charset="-122"/>
              </a:rPr>
              <a:t>(</a:t>
            </a:r>
            <a:r>
              <a:rPr lang="en-US" altLang="zh-CN" b="1" dirty="0">
                <a:ea typeface="宋体" panose="02010600030101010101" pitchFamily="2" charset="-122"/>
                <a:hlinkClick r:id="rId7"/>
              </a:rPr>
              <a:t>600811</a:t>
            </a:r>
            <a:r>
              <a:rPr lang="en-US" altLang="zh-CN" b="1" dirty="0">
                <a:ea typeface="宋体" panose="02010600030101010101" pitchFamily="2" charset="-122"/>
              </a:rPr>
              <a:t>,</a:t>
            </a:r>
            <a:r>
              <a:rPr lang="zh-CN" altLang="en-US" b="1" dirty="0">
                <a:ea typeface="宋体" panose="02010600030101010101" pitchFamily="2" charset="-122"/>
                <a:hlinkClick r:id="rId8"/>
              </a:rPr>
              <a:t>股吧</a:t>
            </a:r>
            <a:r>
              <a:rPr lang="en-US" altLang="zh-CN" b="1" dirty="0">
                <a:ea typeface="宋体" panose="02010600030101010101" pitchFamily="2" charset="-122"/>
              </a:rPr>
              <a:t>)”</a:t>
            </a:r>
            <a:r>
              <a:rPr lang="zh-CN" altLang="en-US" b="1" dirty="0">
                <a:ea typeface="宋体" panose="02010600030101010101" pitchFamily="2" charset="-122"/>
              </a:rPr>
              <a:t>），发行后前述股东持股比例分别为</a:t>
            </a:r>
            <a:r>
              <a:rPr lang="en-US" altLang="zh-CN" b="1" dirty="0">
                <a:ea typeface="宋体" panose="02010600030101010101" pitchFamily="2" charset="-122"/>
              </a:rPr>
              <a:t>42.61%</a:t>
            </a:r>
            <a:r>
              <a:rPr lang="zh-CN" altLang="en-US" b="1" dirty="0">
                <a:ea typeface="宋体" panose="02010600030101010101" pitchFamily="2" charset="-122"/>
              </a:rPr>
              <a:t>、</a:t>
            </a:r>
            <a:r>
              <a:rPr lang="en-US" altLang="zh-CN" b="1" dirty="0">
                <a:ea typeface="宋体" panose="02010600030101010101" pitchFamily="2" charset="-122"/>
              </a:rPr>
              <a:t>24.80%</a:t>
            </a:r>
            <a:r>
              <a:rPr lang="zh-CN" altLang="en-US" b="1" dirty="0">
                <a:ea typeface="宋体" panose="02010600030101010101" pitchFamily="2" charset="-122"/>
              </a:rPr>
              <a:t>、</a:t>
            </a:r>
            <a:r>
              <a:rPr lang="en-US" altLang="zh-CN" b="1" dirty="0">
                <a:ea typeface="宋体" panose="02010600030101010101" pitchFamily="2" charset="-122"/>
              </a:rPr>
              <a:t>12.83%</a:t>
            </a:r>
            <a:r>
              <a:rPr lang="zh-CN" altLang="en-US" b="1" dirty="0">
                <a:ea typeface="宋体" panose="02010600030101010101" pitchFamily="2" charset="-122"/>
              </a:rPr>
              <a:t>、</a:t>
            </a:r>
            <a:r>
              <a:rPr lang="en-US" altLang="zh-CN" b="1" dirty="0">
                <a:ea typeface="宋体" panose="02010600030101010101" pitchFamily="2" charset="-122"/>
              </a:rPr>
              <a:t>4.28%</a:t>
            </a:r>
            <a:r>
              <a:rPr lang="zh-CN" altLang="en-US" b="1" dirty="0">
                <a:ea typeface="宋体" panose="02010600030101010101" pitchFamily="2" charset="-122"/>
              </a:rPr>
              <a:t>、</a:t>
            </a:r>
            <a:r>
              <a:rPr lang="en-US" altLang="zh-CN" b="1" dirty="0">
                <a:ea typeface="宋体" panose="02010600030101010101" pitchFamily="2" charset="-122"/>
              </a:rPr>
              <a:t>4.50%</a:t>
            </a:r>
            <a:r>
              <a:rPr lang="zh-CN" altLang="en-US" b="1" dirty="0">
                <a:ea typeface="宋体" panose="02010600030101010101" pitchFamily="2" charset="-122"/>
              </a:rPr>
              <a:t>。</a:t>
            </a:r>
          </a:p>
          <a:p>
            <a:r>
              <a:rPr lang="zh-CN" altLang="en-US" b="1" dirty="0">
                <a:ea typeface="宋体" panose="02010600030101010101" pitchFamily="2" charset="-122"/>
              </a:rPr>
              <a:t>发起人股东齐减持</a:t>
            </a:r>
          </a:p>
          <a:p>
            <a:r>
              <a:rPr lang="zh-CN" altLang="en-US" b="1" dirty="0">
                <a:ea typeface="宋体" panose="02010600030101010101" pitchFamily="2" charset="-122"/>
              </a:rPr>
              <a:t>　　海康威视密集的大宗交易背后，是公司股东连续减持自家</a:t>
            </a:r>
            <a:r>
              <a:rPr lang="zh-CN" altLang="en-US" b="1" dirty="0">
                <a:ea typeface="宋体" panose="02010600030101010101" pitchFamily="2" charset="-122"/>
                <a:hlinkClick r:id="rId9"/>
              </a:rPr>
              <a:t>股票</a:t>
            </a:r>
            <a:r>
              <a:rPr lang="zh-CN" altLang="en-US" b="1" dirty="0">
                <a:ea typeface="宋体" panose="02010600030101010101" pitchFamily="2" charset="-122"/>
              </a:rPr>
              <a:t>。</a:t>
            </a:r>
          </a:p>
          <a:p>
            <a:r>
              <a:rPr lang="zh-CN" altLang="en-US" b="1" dirty="0">
                <a:ea typeface="宋体" panose="02010600030101010101" pitchFamily="2" charset="-122"/>
              </a:rPr>
              <a:t>　　</a:t>
            </a:r>
            <a:r>
              <a:rPr lang="en-US" altLang="zh-CN" b="1" dirty="0">
                <a:ea typeface="宋体" panose="02010600030101010101" pitchFamily="2" charset="-122"/>
              </a:rPr>
              <a:t>2011</a:t>
            </a:r>
            <a:r>
              <a:rPr lang="zh-CN" altLang="en-US" b="1" dirty="0">
                <a:ea typeface="宋体" panose="02010600030101010101" pitchFamily="2" charset="-122"/>
              </a:rPr>
              <a:t>年</a:t>
            </a:r>
            <a:r>
              <a:rPr lang="en-US" altLang="zh-CN" b="1" dirty="0">
                <a:ea typeface="宋体" panose="02010600030101010101" pitchFamily="2" charset="-122"/>
              </a:rPr>
              <a:t>6</a:t>
            </a:r>
            <a:r>
              <a:rPr lang="zh-CN" altLang="en-US" b="1" dirty="0">
                <a:ea typeface="宋体" panose="02010600030101010101" pitchFamily="2" charset="-122"/>
              </a:rPr>
              <a:t>月，杭州威讯迁往新疆乌鲁木齐市，并变更为新疆威讯投资管理</a:t>
            </a:r>
            <a:r>
              <a:rPr lang="zh-CN" altLang="en-US" b="1" dirty="0">
                <a:solidFill>
                  <a:srgbClr val="FF0000"/>
                </a:solidFill>
                <a:ea typeface="宋体" panose="02010600030101010101" pitchFamily="2" charset="-122"/>
              </a:rPr>
              <a:t>有限合伙企业</a:t>
            </a:r>
            <a:r>
              <a:rPr lang="zh-CN" altLang="en-US" b="1" dirty="0">
                <a:ea typeface="宋体" panose="02010600030101010101" pitchFamily="2" charset="-122"/>
              </a:rPr>
              <a:t>（下称“新疆威讯”）；杭州康普也迁往新疆乌鲁木齐市，并变更为新疆普康投资</a:t>
            </a:r>
            <a:r>
              <a:rPr lang="zh-CN" altLang="en-US" b="1" dirty="0">
                <a:solidFill>
                  <a:srgbClr val="FF0000"/>
                </a:solidFill>
                <a:ea typeface="宋体" panose="02010600030101010101" pitchFamily="2" charset="-122"/>
              </a:rPr>
              <a:t>有限合伙企业</a:t>
            </a:r>
            <a:r>
              <a:rPr lang="zh-CN" altLang="en-US" b="1" dirty="0">
                <a:ea typeface="宋体" panose="02010600030101010101" pitchFamily="2" charset="-122"/>
              </a:rPr>
              <a:t>（下称“新疆普康”）。</a:t>
            </a:r>
          </a:p>
          <a:p>
            <a:endParaRPr lang="zh-CN" altLang="en-US" b="1"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99331" name="内容占位符 2"/>
          <p:cNvSpPr>
            <a:spLocks noGrp="1"/>
          </p:cNvSpPr>
          <p:nvPr>
            <p:ph idx="1"/>
          </p:nvPr>
        </p:nvSpPr>
        <p:spPr/>
        <p:txBody>
          <a:bodyPr vert="horz" wrap="square" lIns="0" tIns="0" rIns="0" bIns="0" anchor="t"/>
          <a:lstStyle/>
          <a:p>
            <a:r>
              <a:rPr lang="zh-CN" altLang="en-US" dirty="0">
                <a:ea typeface="宋体" panose="02010600030101010101" pitchFamily="2" charset="-122"/>
              </a:rPr>
              <a:t>深交所公开信息显示，前述</a:t>
            </a:r>
            <a:r>
              <a:rPr lang="en-US" altLang="zh-CN" dirty="0">
                <a:ea typeface="宋体" panose="02010600030101010101" pitchFamily="2" charset="-122"/>
              </a:rPr>
              <a:t>5</a:t>
            </a:r>
            <a:r>
              <a:rPr lang="zh-CN" altLang="en-US" dirty="0">
                <a:ea typeface="宋体" panose="02010600030101010101" pitchFamily="2" charset="-122"/>
              </a:rPr>
              <a:t>位发起人股东中，除五十二所外，其余</a:t>
            </a:r>
            <a:r>
              <a:rPr lang="en-US" altLang="zh-CN" dirty="0">
                <a:ea typeface="宋体" panose="02010600030101010101" pitchFamily="2" charset="-122"/>
              </a:rPr>
              <a:t>4</a:t>
            </a:r>
            <a:r>
              <a:rPr lang="zh-CN" altLang="en-US" dirty="0">
                <a:ea typeface="宋体" panose="02010600030101010101" pitchFamily="2" charset="-122"/>
              </a:rPr>
              <a:t>股东均参与了海康威视年初以来的大宗交易。其中，龚虹嘉通过大宗交易减持</a:t>
            </a:r>
            <a:r>
              <a:rPr lang="en-US" altLang="zh-CN" dirty="0">
                <a:ea typeface="宋体" panose="02010600030101010101" pitchFamily="2" charset="-122"/>
              </a:rPr>
              <a:t>18.70</a:t>
            </a:r>
            <a:r>
              <a:rPr lang="zh-CN" altLang="en-US" dirty="0">
                <a:ea typeface="宋体" panose="02010600030101010101" pitchFamily="2" charset="-122"/>
              </a:rPr>
              <a:t>亿元；新疆威讯减持</a:t>
            </a:r>
            <a:r>
              <a:rPr lang="en-US" altLang="zh-CN" dirty="0">
                <a:ea typeface="宋体" panose="02010600030101010101" pitchFamily="2" charset="-122"/>
              </a:rPr>
              <a:t>8.76</a:t>
            </a:r>
            <a:r>
              <a:rPr lang="zh-CN" altLang="en-US" dirty="0">
                <a:ea typeface="宋体" panose="02010600030101010101" pitchFamily="2" charset="-122"/>
              </a:rPr>
              <a:t>亿元；新疆普康减持</a:t>
            </a:r>
            <a:r>
              <a:rPr lang="en-US" altLang="zh-CN" dirty="0">
                <a:ea typeface="宋体" panose="02010600030101010101" pitchFamily="2" charset="-122"/>
              </a:rPr>
              <a:t>5.71</a:t>
            </a:r>
            <a:r>
              <a:rPr lang="zh-CN" altLang="en-US" dirty="0">
                <a:ea typeface="宋体" panose="02010600030101010101" pitchFamily="2" charset="-122"/>
              </a:rPr>
              <a:t>亿元；东方集团减持</a:t>
            </a:r>
            <a:r>
              <a:rPr lang="en-US" altLang="zh-CN" dirty="0">
                <a:ea typeface="宋体" panose="02010600030101010101" pitchFamily="2" charset="-122"/>
              </a:rPr>
              <a:t>1.76</a:t>
            </a:r>
            <a:r>
              <a:rPr lang="zh-CN" altLang="en-US" dirty="0">
                <a:ea typeface="宋体" panose="02010600030101010101" pitchFamily="2" charset="-122"/>
              </a:rPr>
              <a:t>亿元；四位股东合计减持套现</a:t>
            </a:r>
            <a:r>
              <a:rPr lang="en-US" altLang="zh-CN" dirty="0">
                <a:ea typeface="宋体" panose="02010600030101010101" pitchFamily="2" charset="-122"/>
              </a:rPr>
              <a:t>34.92</a:t>
            </a:r>
            <a:r>
              <a:rPr lang="zh-CN" altLang="en-US" dirty="0">
                <a:ea typeface="宋体" panose="02010600030101010101" pitchFamily="2" charset="-122"/>
              </a:rPr>
              <a:t>亿元。</a:t>
            </a:r>
          </a:p>
          <a:p>
            <a:r>
              <a:rPr lang="zh-CN" altLang="en-US" dirty="0">
                <a:ea typeface="宋体" panose="02010600030101010101" pitchFamily="2" charset="-122"/>
              </a:rPr>
              <a:t>　　截至</a:t>
            </a:r>
            <a:r>
              <a:rPr lang="en-US" altLang="zh-CN" dirty="0">
                <a:ea typeface="宋体" panose="02010600030101010101" pitchFamily="2" charset="-122"/>
              </a:rPr>
              <a:t>6</a:t>
            </a:r>
            <a:r>
              <a:rPr lang="zh-CN" altLang="en-US" dirty="0">
                <a:ea typeface="宋体" panose="02010600030101010101" pitchFamily="2" charset="-122"/>
              </a:rPr>
              <a:t>月</a:t>
            </a:r>
            <a:r>
              <a:rPr lang="en-US" altLang="zh-CN" dirty="0">
                <a:ea typeface="宋体" panose="02010600030101010101" pitchFamily="2" charset="-122"/>
              </a:rPr>
              <a:t>14</a:t>
            </a:r>
            <a:r>
              <a:rPr lang="zh-CN" altLang="en-US" dirty="0">
                <a:ea typeface="宋体" panose="02010600030101010101" pitchFamily="2" charset="-122"/>
              </a:rPr>
              <a:t>日，海康威视副董事长龚虹嘉（中国香港籍）、新疆威讯、东方集团、新疆普康持股比例分别降至</a:t>
            </a:r>
            <a:r>
              <a:rPr lang="en-US" altLang="zh-CN" dirty="0">
                <a:ea typeface="宋体" panose="02010600030101010101" pitchFamily="2" charset="-122"/>
              </a:rPr>
              <a:t>19.44%</a:t>
            </a:r>
            <a:r>
              <a:rPr lang="zh-CN" altLang="en-US" dirty="0">
                <a:ea typeface="宋体" panose="02010600030101010101" pitchFamily="2" charset="-122"/>
              </a:rPr>
              <a:t>、</a:t>
            </a:r>
            <a:r>
              <a:rPr lang="en-US" altLang="zh-CN" dirty="0">
                <a:ea typeface="宋体" panose="02010600030101010101" pitchFamily="2" charset="-122"/>
              </a:rPr>
              <a:t>8.73%</a:t>
            </a:r>
            <a:r>
              <a:rPr lang="zh-CN" altLang="en-US" dirty="0">
                <a:ea typeface="宋体" panose="02010600030101010101" pitchFamily="2" charset="-122"/>
              </a:rPr>
              <a:t>、</a:t>
            </a:r>
            <a:r>
              <a:rPr lang="en-US" altLang="zh-CN" dirty="0">
                <a:ea typeface="宋体" panose="02010600030101010101" pitchFamily="2" charset="-122"/>
              </a:rPr>
              <a:t>3.30%</a:t>
            </a:r>
            <a:r>
              <a:rPr lang="zh-CN" altLang="en-US" dirty="0">
                <a:ea typeface="宋体" panose="02010600030101010101" pitchFamily="2" charset="-122"/>
              </a:rPr>
              <a:t>、</a:t>
            </a:r>
            <a:r>
              <a:rPr lang="en-US" altLang="zh-CN" dirty="0">
                <a:ea typeface="宋体" panose="02010600030101010101" pitchFamily="2" charset="-122"/>
              </a:rPr>
              <a:t>2.40%</a:t>
            </a:r>
            <a:r>
              <a:rPr lang="zh-CN" altLang="en-US" dirty="0">
                <a:ea typeface="宋体" panose="02010600030101010101" pitchFamily="2" charset="-122"/>
              </a:rPr>
              <a:t>。</a:t>
            </a:r>
          </a:p>
          <a:p>
            <a:r>
              <a:rPr lang="zh-CN" altLang="en-US" dirty="0">
                <a:ea typeface="宋体" panose="02010600030101010101" pitchFamily="2" charset="-122"/>
              </a:rPr>
              <a:t>　　</a:t>
            </a:r>
            <a:r>
              <a:rPr lang="zh-CN" altLang="en-US" sz="3200" dirty="0">
                <a:ea typeface="宋体" panose="02010600030101010101" pitchFamily="2" charset="-122"/>
              </a:rPr>
              <a:t>海康威视股东为何急剧套现？杭州威讯、杭州康普为何迁到新疆？“</a:t>
            </a:r>
            <a:r>
              <a:rPr lang="zh-CN" altLang="en-US" sz="3200" dirty="0">
                <a:solidFill>
                  <a:srgbClr val="002060"/>
                </a:solidFill>
                <a:ea typeface="宋体" panose="02010600030101010101" pitchFamily="2" charset="-122"/>
              </a:rPr>
              <a:t>我们不接受采访</a:t>
            </a:r>
            <a:r>
              <a:rPr lang="zh-CN" altLang="en-US" sz="3200" dirty="0">
                <a:ea typeface="宋体" panose="02010600030101010101" pitchFamily="2" charset="-122"/>
              </a:rPr>
              <a:t>。”</a:t>
            </a:r>
            <a:r>
              <a:rPr lang="zh-CN" altLang="en-US" sz="3200" dirty="0">
                <a:solidFill>
                  <a:srgbClr val="FF0000"/>
                </a:solidFill>
                <a:ea typeface="宋体" panose="02010600030101010101" pitchFamily="2" charset="-122"/>
              </a:rPr>
              <a:t>海康威视工作人员在接受</a:t>
            </a:r>
            <a:r>
              <a:rPr lang="en-US" altLang="zh-CN" sz="3200" dirty="0">
                <a:solidFill>
                  <a:srgbClr val="FF0000"/>
                </a:solidFill>
                <a:ea typeface="宋体" panose="02010600030101010101" pitchFamily="2" charset="-122"/>
              </a:rPr>
              <a:t>《</a:t>
            </a:r>
            <a:r>
              <a:rPr lang="zh-CN" altLang="en-US" sz="3200" dirty="0">
                <a:solidFill>
                  <a:srgbClr val="FF0000"/>
                </a:solidFill>
                <a:ea typeface="宋体" panose="02010600030101010101" pitchFamily="2" charset="-122"/>
                <a:hlinkClick r:id="rId2"/>
              </a:rPr>
              <a:t>大众</a:t>
            </a:r>
            <a:r>
              <a:rPr lang="zh-CN" altLang="en-US" sz="3200" dirty="0">
                <a:solidFill>
                  <a:srgbClr val="FF0000"/>
                </a:solidFill>
                <a:ea typeface="宋体" panose="02010600030101010101" pitchFamily="2" charset="-122"/>
              </a:rPr>
              <a:t>证券报</a:t>
            </a:r>
            <a:r>
              <a:rPr lang="en-US" altLang="zh-CN" sz="3200" dirty="0">
                <a:solidFill>
                  <a:srgbClr val="FF0000"/>
                </a:solidFill>
                <a:ea typeface="宋体" panose="02010600030101010101" pitchFamily="2" charset="-122"/>
              </a:rPr>
              <a:t>》</a:t>
            </a:r>
            <a:r>
              <a:rPr lang="zh-CN" altLang="en-US" sz="3200" dirty="0">
                <a:solidFill>
                  <a:srgbClr val="FF0000"/>
                </a:solidFill>
                <a:ea typeface="宋体" panose="02010600030101010101" pitchFamily="2" charset="-122"/>
              </a:rPr>
              <a:t>记者采访时不愿多谈。</a:t>
            </a:r>
          </a:p>
          <a:p>
            <a:endParaRPr lang="zh-CN" altLang="en-US" sz="3200" dirty="0">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pic>
        <p:nvPicPr>
          <p:cNvPr id="100355" name="内容占位符 3" descr="Quote002.png"/>
          <p:cNvPicPr>
            <a:picLocks noGrp="1" noChangeAspect="1"/>
          </p:cNvPicPr>
          <p:nvPr>
            <p:ph idx="1"/>
          </p:nvPr>
        </p:nvPicPr>
        <p:blipFill>
          <a:blip r:embed="rId2"/>
          <a:srcRect/>
          <a:stretch>
            <a:fillRect/>
          </a:stretch>
        </p:blipFill>
        <p:spPr>
          <a:xfrm>
            <a:off x="2081213" y="1906588"/>
            <a:ext cx="4953000" cy="3476625"/>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vert="horz" wrap="square" lIns="0" tIns="45720" rIns="0" bIns="45720" anchor="t">
            <a:normAutofit fontScale="90000"/>
          </a:bodyPr>
          <a:lstStyle/>
          <a:p>
            <a:r>
              <a:rPr lang="zh-CN" altLang="en-US" dirty="0">
                <a:ea typeface="宋体" panose="02010600030101010101" pitchFamily="2" charset="-122"/>
              </a:rPr>
              <a:t>股权转让</a:t>
            </a:r>
            <a:br>
              <a:rPr lang="zh-CN" altLang="en-US" dirty="0">
                <a:ea typeface="宋体" panose="02010600030101010101" pitchFamily="2" charset="-122"/>
              </a:rPr>
            </a:br>
            <a:r>
              <a:rPr lang="zh-CN" altLang="en-US" dirty="0">
                <a:ea typeface="宋体" panose="02010600030101010101" pitchFamily="2" charset="-122"/>
              </a:rPr>
              <a:t>属于</a:t>
            </a:r>
            <a:r>
              <a:rPr lang="zh-CN" altLang="en-US" dirty="0">
                <a:solidFill>
                  <a:srgbClr val="FF0000"/>
                </a:solidFill>
                <a:ea typeface="宋体" panose="02010600030101010101" pitchFamily="2" charset="-122"/>
              </a:rPr>
              <a:t>个体工商户的生产经营所得</a:t>
            </a:r>
            <a:r>
              <a:rPr lang="en-US" altLang="zh-CN" dirty="0">
                <a:solidFill>
                  <a:srgbClr val="FF0000"/>
                </a:solidFill>
                <a:ea typeface="宋体" panose="02010600030101010101" pitchFamily="2" charset="-122"/>
              </a:rPr>
              <a:t>?</a:t>
            </a:r>
          </a:p>
        </p:txBody>
      </p:sp>
      <p:sp>
        <p:nvSpPr>
          <p:cNvPr id="101379" name="内容占位符 2"/>
          <p:cNvSpPr>
            <a:spLocks noGrp="1"/>
          </p:cNvSpPr>
          <p:nvPr>
            <p:ph idx="1"/>
          </p:nvPr>
        </p:nvSpPr>
        <p:spPr/>
        <p:txBody>
          <a:bodyPr vert="horz" wrap="square" lIns="0" tIns="0" rIns="0" bIns="0" anchor="t"/>
          <a:lstStyle/>
          <a:p>
            <a:r>
              <a:rPr lang="zh-CN" altLang="en-US" sz="2000" b="1" dirty="0">
                <a:ea typeface="宋体" panose="02010600030101010101" pitchFamily="2" charset="-122"/>
              </a:rPr>
              <a:t>我国最初规定，不管合伙企业是什么性质所得，</a:t>
            </a:r>
            <a:r>
              <a:rPr lang="zh-CN" altLang="en-US" sz="2000" b="1" dirty="0">
                <a:solidFill>
                  <a:srgbClr val="FF0000"/>
                </a:solidFill>
                <a:ea typeface="宋体" panose="02010600030101010101" pitchFamily="2" charset="-122"/>
              </a:rPr>
              <a:t>对于合伙人来说都是经营所得，都要按“个体工商户的生产经营所得”纳税。</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b="1" dirty="0">
                <a:ea typeface="宋体" panose="02010600030101010101" pitchFamily="2" charset="-122"/>
              </a:rPr>
              <a:t>国家税务总局关于</a:t>
            </a:r>
            <a:r>
              <a:rPr lang="en-US" altLang="zh-CN" sz="2000" b="1" dirty="0">
                <a:ea typeface="宋体" panose="02010600030101010101" pitchFamily="2" charset="-122"/>
              </a:rPr>
              <a:t>《</a:t>
            </a:r>
            <a:r>
              <a:rPr lang="zh-CN" altLang="en-US" sz="2000" b="1" dirty="0">
                <a:ea typeface="宋体" panose="02010600030101010101" pitchFamily="2" charset="-122"/>
              </a:rPr>
              <a:t>关于个人独资企业和合伙企业投资者征收个人所得税的规定</a:t>
            </a:r>
            <a:r>
              <a:rPr lang="en-US" altLang="zh-CN" sz="2000" b="1" dirty="0">
                <a:ea typeface="宋体" panose="02010600030101010101" pitchFamily="2" charset="-122"/>
              </a:rPr>
              <a:t>》</a:t>
            </a:r>
            <a:r>
              <a:rPr lang="zh-CN" altLang="en-US" sz="2000" b="1" dirty="0">
                <a:ea typeface="宋体" panose="02010600030101010101" pitchFamily="2" charset="-122"/>
              </a:rPr>
              <a:t>执行口径的通知</a:t>
            </a:r>
          </a:p>
          <a:p>
            <a:r>
              <a:rPr lang="zh-CN" altLang="en-US" sz="2000" b="1" dirty="0">
                <a:ea typeface="宋体" panose="02010600030101010101" pitchFamily="2" charset="-122"/>
              </a:rPr>
              <a:t>国税函</a:t>
            </a:r>
            <a:r>
              <a:rPr lang="en-US" altLang="zh-CN" sz="2000" b="1" dirty="0">
                <a:ea typeface="宋体" panose="02010600030101010101" pitchFamily="2" charset="-122"/>
              </a:rPr>
              <a:t>[2001]84</a:t>
            </a:r>
            <a:r>
              <a:rPr lang="zh-CN" altLang="en-US" sz="2000" b="1" dirty="0">
                <a:ea typeface="宋体" panose="02010600030101010101" pitchFamily="2" charset="-122"/>
              </a:rPr>
              <a:t>号        </a:t>
            </a:r>
          </a:p>
          <a:p>
            <a:r>
              <a:rPr lang="zh-CN" altLang="en-US" sz="2000" b="1" dirty="0">
                <a:ea typeface="宋体" panose="02010600030101010101" pitchFamily="2" charset="-122"/>
              </a:rPr>
              <a:t>二、关于个人独资企业和合伙企业对外投资分回利息、股息、红利的征税问题 </a:t>
            </a:r>
            <a:br>
              <a:rPr lang="zh-CN" altLang="en-US" sz="2000" b="1" dirty="0">
                <a:ea typeface="宋体" panose="02010600030101010101" pitchFamily="2" charset="-122"/>
              </a:rPr>
            </a:br>
            <a:r>
              <a:rPr lang="zh-CN" altLang="en-US" sz="2000" b="1" dirty="0">
                <a:ea typeface="宋体" panose="02010600030101010101" pitchFamily="2" charset="-122"/>
              </a:rPr>
              <a:t>    个人独资企业和合伙企业对外投资分回的利息或者股息、红利，不并入企业的收入，而应单独作为投资者个人取得的利息、股息、红利所得，按“利息、股息、红利所得”应税项目计算缴纳个人所得税。</a:t>
            </a:r>
            <a:endParaRPr lang="en-US" altLang="zh-CN" sz="2000" b="1" dirty="0">
              <a:ea typeface="宋体" panose="02010600030101010101" pitchFamily="2" charset="-122"/>
            </a:endParaRPr>
          </a:p>
          <a:p>
            <a:r>
              <a:rPr lang="zh-CN" altLang="en-US" sz="2000" b="1" dirty="0">
                <a:solidFill>
                  <a:srgbClr val="FF0000"/>
                </a:solidFill>
                <a:ea typeface="宋体" panose="02010600030101010101" pitchFamily="2" charset="-122"/>
              </a:rPr>
              <a:t>以合伙企业名义对外投资分回利息或者股息</a:t>
            </a:r>
            <a:r>
              <a:rPr lang="zh-CN" altLang="en-US" sz="2000" b="1" dirty="0">
                <a:ea typeface="宋体" panose="02010600030101010101" pitchFamily="2" charset="-122"/>
              </a:rPr>
              <a:t>、红利的，应按</a:t>
            </a:r>
            <a:r>
              <a:rPr lang="en-US" altLang="zh-CN" sz="2000" b="1" dirty="0">
                <a:ea typeface="宋体" panose="02010600030101010101" pitchFamily="2" charset="-122"/>
              </a:rPr>
              <a:t>《</a:t>
            </a:r>
            <a:r>
              <a:rPr lang="zh-CN" altLang="en-US" sz="2000" b="1" dirty="0">
                <a:ea typeface="宋体" panose="02010600030101010101" pitchFamily="2" charset="-122"/>
              </a:rPr>
              <a:t>通知</a:t>
            </a:r>
            <a:r>
              <a:rPr lang="en-US" altLang="zh-CN" sz="2000" b="1" dirty="0">
                <a:ea typeface="宋体" panose="02010600030101010101" pitchFamily="2" charset="-122"/>
              </a:rPr>
              <a:t>》</a:t>
            </a:r>
            <a:r>
              <a:rPr lang="zh-CN" altLang="en-US" sz="2000" b="1" dirty="0">
                <a:ea typeface="宋体" panose="02010600030101010101" pitchFamily="2" charset="-122"/>
              </a:rPr>
              <a:t>所附规定的第五条精神</a:t>
            </a:r>
            <a:r>
              <a:rPr lang="zh-CN" altLang="en-US" sz="2000" b="1" dirty="0">
                <a:solidFill>
                  <a:srgbClr val="FF0000"/>
                </a:solidFill>
                <a:ea typeface="宋体" panose="02010600030101010101" pitchFamily="2" charset="-122"/>
              </a:rPr>
              <a:t>确定各个投资者的利息、股息、红利所得，分别按“利息、股息、红利所得”应税项目计算缴纳个人所得税。</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1"/>
          <p:cNvSpPr>
            <a:spLocks noGrp="1"/>
          </p:cNvSpPr>
          <p:nvPr>
            <p:ph type="title"/>
          </p:nvPr>
        </p:nvSpPr>
        <p:spPr/>
        <p:txBody>
          <a:bodyPr lIns="0" rIns="0" anchor="t"/>
          <a:lstStyle/>
          <a:p>
            <a:endParaRPr lang="zh-CN" altLang="en-US"/>
          </a:p>
        </p:txBody>
      </p:sp>
      <p:sp>
        <p:nvSpPr>
          <p:cNvPr id="235522" name="内容占位符 2"/>
          <p:cNvSpPr>
            <a:spLocks noGrp="1"/>
          </p:cNvSpPr>
          <p:nvPr>
            <p:ph idx="1"/>
          </p:nvPr>
        </p:nvSpPr>
        <p:spPr/>
        <p:txBody>
          <a:bodyPr lIns="0" tIns="0" rIns="0" bIns="0" anchor="t"/>
          <a:lstStyle/>
          <a:p>
            <a:r>
              <a:rPr lang="zh-CN" altLang="en-US"/>
              <a:t>喀什经济开发区促进部分产业发展若干政策的意见（试行）</a:t>
            </a:r>
          </a:p>
          <a:p>
            <a:r>
              <a:rPr lang="zh-CN" altLang="en-US"/>
              <a:t>喀经开发〔2014〕4号</a:t>
            </a:r>
          </a:p>
          <a:p>
            <a:r>
              <a:rPr lang="zh-CN" altLang="en-US"/>
              <a:t>四、按行业划分的扶持奖励政策</a:t>
            </a:r>
          </a:p>
          <a:p>
            <a:r>
              <a:rPr lang="zh-CN" altLang="en-US"/>
              <a:t>（三）股权投资类企业</a:t>
            </a:r>
          </a:p>
          <a:p>
            <a:r>
              <a:rPr lang="zh-CN" altLang="en-US"/>
              <a:t>1、对于迁入园区或在园区新注册的股权投资类公司制企业，执行以下政策：</a:t>
            </a:r>
          </a:p>
          <a:p>
            <a:r>
              <a:rPr lang="zh-CN" altLang="en-US"/>
              <a:t>（1）符合</a:t>
            </a:r>
            <a:r>
              <a:rPr lang="zh-CN" altLang="en-US">
                <a:solidFill>
                  <a:srgbClr val="FF0000"/>
                </a:solidFill>
              </a:rPr>
              <a:t>创业投资企业条件</a:t>
            </a:r>
            <a:r>
              <a:rPr lang="zh-CN" altLang="en-US"/>
              <a:t>的，按照财政部、国家税务总局赋予开发区的政策（</a:t>
            </a:r>
            <a:r>
              <a:rPr lang="zh-CN" altLang="en-US">
                <a:solidFill>
                  <a:srgbClr val="FF0000"/>
                </a:solidFill>
              </a:rPr>
              <a:t>财税[2011]112号</a:t>
            </a:r>
            <a:r>
              <a:rPr lang="zh-CN" altLang="en-US"/>
              <a:t>）执行；公司向股东分红时，股东在园区内缴纳企业所得税和个人所得税的，</a:t>
            </a:r>
            <a:r>
              <a:rPr lang="zh-CN" altLang="en-US">
                <a:solidFill>
                  <a:srgbClr val="FF0000"/>
                </a:solidFill>
              </a:rPr>
              <a:t>按其在园区实际缴纳上述两税地方留成部分的50%给予奖励。</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标题 1"/>
          <p:cNvSpPr>
            <a:spLocks noGrp="1"/>
          </p:cNvSpPr>
          <p:nvPr>
            <p:ph type="title"/>
          </p:nvPr>
        </p:nvSpPr>
        <p:spPr/>
        <p:txBody>
          <a:bodyPr lIns="0" rIns="0" anchor="t"/>
          <a:lstStyle/>
          <a:p>
            <a:endParaRPr lang="zh-CN" altLang="en-US"/>
          </a:p>
        </p:txBody>
      </p:sp>
      <p:sp>
        <p:nvSpPr>
          <p:cNvPr id="236546" name="内容占位符 2"/>
          <p:cNvSpPr>
            <a:spLocks noGrp="1"/>
          </p:cNvSpPr>
          <p:nvPr>
            <p:ph idx="1"/>
          </p:nvPr>
        </p:nvSpPr>
        <p:spPr/>
        <p:txBody>
          <a:bodyPr lIns="0" tIns="0" rIns="0" bIns="0" anchor="t"/>
          <a:lstStyle/>
          <a:p>
            <a:r>
              <a:rPr lang="zh-CN" altLang="en-US" sz="2400" b="1"/>
              <a:t>（2）如不符合创业投资企业条件，但公司股权70%以上由自然人持有且自然人承诺选择开发区作为其个人所得税缴纳地的，享受企业所得税“两免三减半”优惠政策；公司向股东分红时，自然人股东按照20%税率缴纳个人所得税，按其在园区实际缴纳个人所得税地方留成部分的50%给予奖励。</a:t>
            </a:r>
          </a:p>
          <a:p>
            <a:r>
              <a:rPr lang="zh-CN" altLang="en-US" sz="2400" b="1"/>
              <a:t>（3）如不能满足以上两种条件的企业，则执行15%所得税率，地方分享部分减半征收；企业将税后利润向股东分红时，股东按照20%税率缴纳个人所得税后，按其在园区实际缴纳个人所得税地方留成部分的50%给予奖励（</a:t>
            </a:r>
            <a:r>
              <a:rPr lang="zh-CN" altLang="en-US" sz="2400" b="1">
                <a:solidFill>
                  <a:srgbClr val="FF0000"/>
                </a:solidFill>
              </a:rPr>
              <a:t>即企业实际所得税率为12%，股东实际所得税率为16%）。</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1"/>
          <p:cNvSpPr>
            <a:spLocks noGrp="1"/>
          </p:cNvSpPr>
          <p:nvPr>
            <p:ph type="title"/>
          </p:nvPr>
        </p:nvSpPr>
        <p:spPr/>
        <p:txBody>
          <a:bodyPr lIns="0" rIns="0" anchor="t">
            <a:normAutofit/>
          </a:bodyPr>
          <a:lstStyle/>
          <a:p>
            <a:r>
              <a:rPr lang="zh-CN" altLang="en-US" sz="2400" b="1">
                <a:solidFill>
                  <a:srgbClr val="FF0000"/>
                </a:solidFill>
                <a:sym typeface="+mn-ea"/>
              </a:rPr>
              <a:t>财产转让所得”项目征收个人所得税，税率为20%</a:t>
            </a:r>
            <a:endParaRPr lang="zh-CN" altLang="en-US" sz="2400"/>
          </a:p>
        </p:txBody>
      </p:sp>
      <p:sp>
        <p:nvSpPr>
          <p:cNvPr id="237570" name="内容占位符 2"/>
          <p:cNvSpPr>
            <a:spLocks noGrp="1"/>
          </p:cNvSpPr>
          <p:nvPr>
            <p:ph idx="1"/>
          </p:nvPr>
        </p:nvSpPr>
        <p:spPr>
          <a:xfrm>
            <a:off x="309563" y="1069975"/>
            <a:ext cx="8524875" cy="4313238"/>
          </a:xfrm>
        </p:spPr>
        <p:txBody>
          <a:bodyPr lIns="0" tIns="0" rIns="0" bIns="0" anchor="t"/>
          <a:lstStyle/>
          <a:p>
            <a:endParaRPr lang="zh-CN" altLang="en-US"/>
          </a:p>
          <a:p>
            <a:r>
              <a:rPr lang="zh-CN" altLang="en-US" b="1"/>
              <a:t>2、迁入园区或在园区新注册的合伙制股权投资类企业（包括公司制变更为合伙制），执行以下政策：</a:t>
            </a:r>
          </a:p>
          <a:p>
            <a:r>
              <a:rPr lang="zh-CN" altLang="en-US" b="1"/>
              <a:t>（1）投资收益依法可采取“先分后税”的方式，由合伙人分别依法缴纳个人所得税或企业所得税。合伙制股权投资类企业的合伙人应缴纳的个人所得税，由合伙制股权投资类企业代扣代缴。</a:t>
            </a:r>
          </a:p>
          <a:p>
            <a:r>
              <a:rPr lang="zh-CN" altLang="en-US" b="1"/>
              <a:t>（2）合伙制股权投资类企业的合伙人为自然人的，合伙人的投资收益，按照“利息、股息、红利所得”或者“</a:t>
            </a:r>
            <a:r>
              <a:rPr lang="zh-CN" altLang="en-US" b="1">
                <a:solidFill>
                  <a:srgbClr val="FF0000"/>
                </a:solidFill>
              </a:rPr>
              <a:t>财产转让所得”项目征收个人所得税，税率为20%。</a:t>
            </a:r>
            <a:r>
              <a:rPr lang="zh-CN" altLang="en-US" b="1"/>
              <a:t>合伙人是法人或其他组织的，其投资收益按有关规定缴纳企业所得税。</a:t>
            </a:r>
          </a:p>
          <a:p>
            <a:r>
              <a:rPr lang="zh-CN" altLang="en-US" b="1"/>
              <a:t>（3）合伙制股权投资类企业的合伙人，缴纳企业所得税或个人所得税后，</a:t>
            </a:r>
            <a:r>
              <a:rPr lang="zh-CN" altLang="en-US" b="1">
                <a:solidFill>
                  <a:srgbClr val="FF0000"/>
                </a:solidFill>
              </a:rPr>
              <a:t>按其在园区实际缴纳上述两税地方留成部分的50%予以奖励。</a:t>
            </a:r>
          </a:p>
          <a:p>
            <a:r>
              <a:rPr lang="zh-CN" altLang="en-US" b="1"/>
              <a:t>（4）合伙制股权投资类企业因提供投融资管理或咨询服务等取得收入而缴纳增值税或营业税后，按其在园区实际缴纳上述两税地方留成部分的50%予以奖励。</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标题 1"/>
          <p:cNvSpPr>
            <a:spLocks noGrp="1"/>
          </p:cNvSpPr>
          <p:nvPr>
            <p:ph type="title"/>
          </p:nvPr>
        </p:nvSpPr>
        <p:spPr/>
        <p:txBody>
          <a:bodyPr lIns="0" rIns="0" anchor="t"/>
          <a:lstStyle/>
          <a:p>
            <a:endParaRPr lang="zh-CN" altLang="en-US"/>
          </a:p>
        </p:txBody>
      </p:sp>
      <p:sp>
        <p:nvSpPr>
          <p:cNvPr id="238594" name="内容占位符 2"/>
          <p:cNvSpPr>
            <a:spLocks noGrp="1"/>
          </p:cNvSpPr>
          <p:nvPr>
            <p:ph idx="1"/>
          </p:nvPr>
        </p:nvSpPr>
        <p:spPr/>
        <p:txBody>
          <a:bodyPr lIns="0" tIns="0" rIns="0" bIns="0" anchor="t"/>
          <a:lstStyle/>
          <a:p>
            <a:r>
              <a:rPr lang="zh-CN" altLang="en-US" b="1"/>
              <a:t>财政部 国家税务总局关于</a:t>
            </a:r>
            <a:r>
              <a:rPr lang="zh-CN" altLang="en-US" b="1">
                <a:solidFill>
                  <a:srgbClr val="FF0000"/>
                </a:solidFill>
              </a:rPr>
              <a:t>新疆喀什霍尔果斯两个特殊经济开发区企业所得税优惠政策</a:t>
            </a:r>
            <a:r>
              <a:rPr lang="zh-CN" altLang="en-US" b="1"/>
              <a:t>的通知</a:t>
            </a:r>
            <a:r>
              <a:rPr lang="zh-CN" altLang="en-US" b="1">
                <a:solidFill>
                  <a:srgbClr val="FF0000"/>
                </a:solidFill>
              </a:rPr>
              <a:t>财税[2011]112号    </a:t>
            </a:r>
            <a:r>
              <a:rPr lang="zh-CN" altLang="en-US" b="1"/>
              <a:t>         2011.11.29</a:t>
            </a:r>
          </a:p>
          <a:p>
            <a:r>
              <a:rPr lang="zh-CN" altLang="en-US" b="1"/>
              <a:t>财税[2016]85号 财政部、国家税务总局、国家发展改革委、工业和信息化部关于完善新疆困难地区重点鼓励发展产业企业所得税优惠目录的通知</a:t>
            </a:r>
          </a:p>
          <a:p>
            <a:r>
              <a:rPr lang="zh-CN" altLang="en-US" b="1"/>
              <a:t>新疆维吾尔自治区财政厅、国家税务局、地方税务局，新疆生产建设兵团财务局：   </a:t>
            </a:r>
          </a:p>
          <a:p>
            <a:r>
              <a:rPr lang="zh-CN" altLang="en-US" b="1"/>
              <a:t>为推进新疆跨越式发展和长治久安，贯彻落实《</a:t>
            </a:r>
            <a:r>
              <a:rPr lang="zh-CN" altLang="en-US" b="1">
                <a:solidFill>
                  <a:srgbClr val="FF0000"/>
                </a:solidFill>
              </a:rPr>
              <a:t>中共中央国务院关于推进新疆跨越式发展和长治久安的意见</a:t>
            </a:r>
            <a:r>
              <a:rPr lang="zh-CN" altLang="en-US" b="1"/>
              <a:t>》（中发[2010]9号）和《国务院关于支持喀什霍尔果斯经济开发区建设的若干意见》（国发[2011]33号）精神，现就新疆喀什、霍尔果斯两个特殊经济开发区有关企业所得税优惠政策通知如下：</a:t>
            </a:r>
          </a:p>
          <a:p>
            <a:r>
              <a:rPr lang="zh-CN" altLang="en-US" b="1"/>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1"/>
          <p:cNvSpPr>
            <a:spLocks noGrp="1"/>
          </p:cNvSpPr>
          <p:nvPr>
            <p:ph type="title"/>
          </p:nvPr>
        </p:nvSpPr>
        <p:spPr/>
        <p:txBody>
          <a:bodyPr lIns="0" rIns="0" anchor="t"/>
          <a:lstStyle/>
          <a:p>
            <a:endParaRPr lang="zh-CN" altLang="en-US"/>
          </a:p>
        </p:txBody>
      </p:sp>
      <p:sp>
        <p:nvSpPr>
          <p:cNvPr id="239618" name="内容占位符 2"/>
          <p:cNvSpPr>
            <a:spLocks noGrp="1"/>
          </p:cNvSpPr>
          <p:nvPr>
            <p:ph idx="1"/>
          </p:nvPr>
        </p:nvSpPr>
        <p:spPr/>
        <p:txBody>
          <a:bodyPr lIns="0" tIns="0" rIns="0" bIns="0" anchor="t"/>
          <a:lstStyle/>
          <a:p>
            <a:r>
              <a:rPr lang="zh-CN" altLang="en-US" b="1"/>
              <a:t>一、2010年1月1日至2020年12月31日，对在新疆</a:t>
            </a:r>
            <a:r>
              <a:rPr lang="zh-CN" altLang="en-US" b="1">
                <a:solidFill>
                  <a:srgbClr val="FF0000"/>
                </a:solidFill>
              </a:rPr>
              <a:t>喀什、霍尔果斯</a:t>
            </a:r>
            <a:r>
              <a:rPr lang="zh-CN" altLang="en-US" b="1"/>
              <a:t>两个特殊经济开发区内</a:t>
            </a:r>
            <a:r>
              <a:rPr lang="zh-CN" altLang="en-US" b="1">
                <a:solidFill>
                  <a:srgbClr val="FF0000"/>
                </a:solidFill>
              </a:rPr>
              <a:t>新办的属于</a:t>
            </a:r>
            <a:r>
              <a:rPr lang="zh-CN" altLang="en-US" b="1"/>
              <a:t>《新疆困难地区重点鼓励发展产业企业所得税优惠目录》（以下简称《目录》）范围内的企业，</a:t>
            </a:r>
            <a:r>
              <a:rPr lang="zh-CN" altLang="en-US" b="1">
                <a:solidFill>
                  <a:srgbClr val="FF0000"/>
                </a:solidFill>
              </a:rPr>
              <a:t>自取得第一笔生产经营收入所属纳税年度起，五年内免征企业所得税。 </a:t>
            </a:r>
          </a:p>
          <a:p>
            <a:r>
              <a:rPr lang="zh-CN" altLang="en-US" b="1">
                <a:solidFill>
                  <a:srgbClr val="FF0000"/>
                </a:solidFill>
              </a:rPr>
              <a:t>第一笔生产经营收入，是指产业项目已建成并投入运营后所取得的第一笔收入。</a:t>
            </a:r>
          </a:p>
          <a:p>
            <a:r>
              <a:rPr lang="zh-CN" altLang="en-US" b="1"/>
              <a:t>二、属于《目录》范围内的企业是指以《目录》中规定的产业项目为主营业务，</a:t>
            </a:r>
            <a:r>
              <a:rPr lang="zh-CN" altLang="en-US" b="1">
                <a:solidFill>
                  <a:srgbClr val="FF0000"/>
                </a:solidFill>
              </a:rPr>
              <a:t>其主营业务收入占企业收入总额70%以上的企业。</a:t>
            </a:r>
          </a:p>
          <a:p>
            <a:endParaRPr lang="zh-CN" altLang="en-US" b="1">
              <a:solidFill>
                <a:srgbClr val="FF0000"/>
              </a:solidFill>
            </a:endParaRPr>
          </a:p>
          <a:p>
            <a:r>
              <a:rPr lang="zh-CN" altLang="en-US" b="1"/>
              <a:t>三、对难以界定是否属于《目录》范围的项目，税务机关应当要求企业提供省级以上（含省级）有关行业主管部门出具的证明文件，并结合其他相关材料进行认定。</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标题 1"/>
          <p:cNvSpPr>
            <a:spLocks noGrp="1"/>
          </p:cNvSpPr>
          <p:nvPr>
            <p:ph type="title"/>
          </p:nvPr>
        </p:nvSpPr>
        <p:spPr/>
        <p:txBody>
          <a:bodyPr lIns="0" rIns="0" anchor="t"/>
          <a:lstStyle/>
          <a:p>
            <a:endParaRPr lang="zh-CN" altLang="en-US"/>
          </a:p>
        </p:txBody>
      </p:sp>
      <p:sp>
        <p:nvSpPr>
          <p:cNvPr id="3" name="内容占位符 2"/>
          <p:cNvSpPr>
            <a:spLocks noGrp="1"/>
          </p:cNvSpPr>
          <p:nvPr>
            <p:ph idx="1"/>
          </p:nvPr>
        </p:nvSpPr>
        <p:spPr/>
        <p:txBody>
          <a:bodyPr/>
          <a:lstStyle/>
          <a:p>
            <a:pPr fontAlgn="base"/>
            <a:r>
              <a:rPr lang="zh-CN" altLang="en-US" sz="2400" b="1" strike="noStrike" noProof="1"/>
              <a:t>财政部,工业和信息化部,国家发展和改革委员会,国家税务总局关于公布</a:t>
            </a:r>
            <a:r>
              <a:rPr lang="zh-CN" altLang="en-US" sz="2400" b="1" strike="noStrike" noProof="1">
                <a:solidFill>
                  <a:srgbClr val="FF0000"/>
                </a:solidFill>
              </a:rPr>
              <a:t>新疆困难地区重点鼓励发展产业企业所得税优惠目录</a:t>
            </a:r>
            <a:r>
              <a:rPr lang="zh-CN" altLang="en-US" sz="2400" b="1" strike="noStrike" noProof="1"/>
              <a:t>[试行]的通知 </a:t>
            </a:r>
            <a:r>
              <a:rPr lang="zh-CN" altLang="en-US" sz="2400" b="1" strike="noStrike" noProof="1">
                <a:solidFill>
                  <a:srgbClr val="FF0000"/>
                </a:solidFill>
              </a:rPr>
              <a:t>财税[2011]60号   </a:t>
            </a:r>
            <a:r>
              <a:rPr lang="zh-CN" altLang="en-US" sz="2400" b="1" strike="noStrike" noProof="1"/>
              <a:t>                       2011.8.26</a:t>
            </a:r>
          </a:p>
          <a:p>
            <a:pPr fontAlgn="base"/>
            <a:r>
              <a:rPr lang="zh-CN" altLang="en-US" sz="2400" b="1" strike="noStrike" noProof="1"/>
              <a:t>财政部、国家税务总局、国家发展改革委、工业和信息化部关于完善新疆困难地区重点鼓励发展产业企业所得税优惠目录的通知</a:t>
            </a:r>
            <a:r>
              <a:rPr lang="zh-CN" altLang="en-US" sz="2400" b="1" strike="noStrike" noProof="1">
                <a:solidFill>
                  <a:srgbClr val="FF0000"/>
                </a:solidFill>
              </a:rPr>
              <a:t>财税[2016]85号    </a:t>
            </a:r>
            <a:r>
              <a:rPr lang="zh-CN" altLang="en-US" sz="2400" b="1" strike="noStrike" noProof="1"/>
              <a:t>            2016.8.11</a:t>
            </a:r>
          </a:p>
          <a:p>
            <a:pPr marL="0" indent="0" fontAlgn="base">
              <a:buNone/>
            </a:pPr>
            <a:r>
              <a:rPr lang="zh-CN" altLang="en-US" sz="2400" b="1" strike="noStrike" noProof="1"/>
              <a:t>自2016年1月1日起，“对新疆困难地区及新疆喀什、霍尔果斯两个特殊经济开发区新办企业所得税优惠政策的适用目录进行适当调整，统一按照《</a:t>
            </a:r>
            <a:r>
              <a:rPr lang="zh-CN" altLang="en-US" sz="2400" b="1" strike="noStrike" noProof="1">
                <a:solidFill>
                  <a:srgbClr val="FF0000"/>
                </a:solidFill>
              </a:rPr>
              <a:t>新疆困难地区重点鼓励发展产业企业所得税优惠目录（试行（2016版本</a:t>
            </a:r>
            <a:r>
              <a:rPr lang="zh-CN" altLang="en-US" sz="2400" b="1" strike="noStrike" noProof="1"/>
              <a:t>））》执行”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214438" y="-912812"/>
            <a:ext cx="6745288" cy="6770688"/>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cxnSp>
        <p:nvCxnSpPr>
          <p:cNvPr id="11267" name="直接连接符 39"/>
          <p:cNvCxnSpPr/>
          <p:nvPr/>
        </p:nvCxnSpPr>
        <p:spPr>
          <a:xfrm>
            <a:off x="2357438" y="2643188"/>
            <a:ext cx="214312" cy="0"/>
          </a:xfrm>
          <a:prstGeom prst="line">
            <a:avLst/>
          </a:prstGeom>
          <a:ln w="9525" cap="flat" cmpd="sng">
            <a:solidFill>
              <a:srgbClr val="B6DCDF"/>
            </a:solidFill>
            <a:prstDash val="solid"/>
            <a:headEnd type="none" w="med" len="med"/>
            <a:tailEnd type="none" w="med" len="med"/>
          </a:ln>
        </p:spPr>
      </p:cxnSp>
      <p:cxnSp>
        <p:nvCxnSpPr>
          <p:cNvPr id="11268" name="直接箭头连接符 46"/>
          <p:cNvCxnSpPr/>
          <p:nvPr/>
        </p:nvCxnSpPr>
        <p:spPr>
          <a:xfrm rot="-5400000" flipH="1">
            <a:off x="2305050" y="3776663"/>
            <a:ext cx="731838" cy="627062"/>
          </a:xfrm>
          <a:prstGeom prst="straightConnector1">
            <a:avLst/>
          </a:prstGeom>
          <a:ln w="31750" cap="flat" cmpd="sng">
            <a:solidFill>
              <a:schemeClr val="tx1"/>
            </a:solidFill>
            <a:prstDash val="solid"/>
            <a:headEnd type="none" w="med" len="med"/>
            <a:tailEnd type="arrow" w="med" len="med"/>
          </a:ln>
        </p:spPr>
      </p:cxnSp>
      <p:cxnSp>
        <p:nvCxnSpPr>
          <p:cNvPr id="11269" name="直接箭头连接符 48"/>
          <p:cNvCxnSpPr/>
          <p:nvPr/>
        </p:nvCxnSpPr>
        <p:spPr>
          <a:xfrm rot="5400000">
            <a:off x="3379788" y="3763963"/>
            <a:ext cx="717550" cy="665162"/>
          </a:xfrm>
          <a:prstGeom prst="straightConnector1">
            <a:avLst/>
          </a:prstGeom>
          <a:ln w="31750" cap="flat" cmpd="sng">
            <a:solidFill>
              <a:schemeClr val="tx1"/>
            </a:solidFill>
            <a:prstDash val="solid"/>
            <a:headEnd type="none" w="med" len="med"/>
            <a:tailEnd type="arrow" w="med" len="med"/>
          </a:ln>
        </p:spPr>
      </p:cxnSp>
      <p:sp>
        <p:nvSpPr>
          <p:cNvPr id="11270" name="圆角矩形 49"/>
          <p:cNvSpPr/>
          <p:nvPr/>
        </p:nvSpPr>
        <p:spPr>
          <a:xfrm>
            <a:off x="5549900" y="3938588"/>
            <a:ext cx="2000250" cy="1000125"/>
          </a:xfrm>
          <a:prstGeom prst="roundRect">
            <a:avLst>
              <a:gd name="adj" fmla="val 16667"/>
            </a:avLst>
          </a:prstGeom>
          <a:solidFill>
            <a:schemeClr val="accent1"/>
          </a:solidFill>
          <a:ln w="25400" cap="flat" cmpd="sng">
            <a:solidFill>
              <a:srgbClr val="89A4A7"/>
            </a:solidFill>
            <a:prstDash val="solid"/>
            <a:headEnd type="none" w="med" len="med"/>
            <a:tailEnd type="none" w="med" len="med"/>
          </a:ln>
        </p:spPr>
        <p:txBody>
          <a:bodyPr anchor="ctr"/>
          <a:lstStyle/>
          <a:p>
            <a:pPr lvl="0" algn="ctr" eaLnBrk="1" hangingPunct="1"/>
            <a:r>
              <a:rPr lang="zh-CN" altLang="en-US" sz="2400" b="1" dirty="0">
                <a:latin typeface="Arial Rounded MT Bold" pitchFamily="2" charset="0"/>
                <a:ea typeface="宋体" panose="02010600030101010101" pitchFamily="2" charset="-122"/>
              </a:rPr>
              <a:t>注册资本</a:t>
            </a:r>
            <a:r>
              <a:rPr lang="en-US" altLang="zh-CN" sz="2400" b="1" dirty="0">
                <a:latin typeface="Arial Rounded MT Bold" pitchFamily="2" charset="0"/>
                <a:ea typeface="宋体" panose="02010600030101010101" pitchFamily="2" charset="-122"/>
              </a:rPr>
              <a:t>1000</a:t>
            </a:r>
            <a:endParaRPr lang="zh-CN" altLang="en-US" sz="2400" b="1" dirty="0">
              <a:latin typeface="Arial Rounded MT Bold" pitchFamily="2" charset="0"/>
              <a:ea typeface="宋体" panose="02010600030101010101" pitchFamily="2" charset="-122"/>
            </a:endParaRPr>
          </a:p>
        </p:txBody>
      </p:sp>
      <p:sp>
        <p:nvSpPr>
          <p:cNvPr id="11271" name="圆角矩形 50"/>
          <p:cNvSpPr/>
          <p:nvPr/>
        </p:nvSpPr>
        <p:spPr>
          <a:xfrm>
            <a:off x="5549900" y="5000625"/>
            <a:ext cx="2000250" cy="1071563"/>
          </a:xfrm>
          <a:prstGeom prst="roundRect">
            <a:avLst>
              <a:gd name="adj" fmla="val 16667"/>
            </a:avLst>
          </a:prstGeom>
          <a:solidFill>
            <a:schemeClr val="accent1"/>
          </a:solidFill>
          <a:ln w="25400" cap="flat" cmpd="sng">
            <a:solidFill>
              <a:srgbClr val="89A4A7"/>
            </a:solidFill>
            <a:prstDash val="solid"/>
            <a:headEnd type="none" w="med" len="med"/>
            <a:tailEnd type="none" w="med" len="med"/>
          </a:ln>
        </p:spPr>
        <p:txBody>
          <a:bodyPr anchor="ctr"/>
          <a:lstStyle/>
          <a:p>
            <a:pPr lvl="0" algn="ctr" eaLnBrk="1" hangingPunct="1"/>
            <a:r>
              <a:rPr lang="zh-CN" altLang="en-US" sz="2400" b="1" dirty="0">
                <a:latin typeface="黑体" panose="02010609060101010101" pitchFamily="49" charset="-122"/>
                <a:ea typeface="黑体" panose="02010609060101010101" pitchFamily="49" charset="-122"/>
              </a:rPr>
              <a:t>资本公积</a:t>
            </a:r>
            <a:r>
              <a:rPr lang="en-US" altLang="zh-CN" sz="2400" b="1" dirty="0">
                <a:latin typeface="黑体" panose="02010609060101010101" pitchFamily="49" charset="-122"/>
                <a:ea typeface="黑体" panose="02010609060101010101" pitchFamily="49" charset="-122"/>
              </a:rPr>
              <a:t>2500</a:t>
            </a:r>
          </a:p>
        </p:txBody>
      </p:sp>
      <p:sp>
        <p:nvSpPr>
          <p:cNvPr id="11272" name="流程图: 可选过程 56"/>
          <p:cNvSpPr/>
          <p:nvPr/>
        </p:nvSpPr>
        <p:spPr>
          <a:xfrm>
            <a:off x="2263775" y="4438650"/>
            <a:ext cx="2286000" cy="1123950"/>
          </a:xfrm>
          <a:prstGeom prst="flowChartAlternateProcess">
            <a:avLst/>
          </a:prstGeom>
          <a:solidFill>
            <a:schemeClr val="accent1"/>
          </a:solidFill>
          <a:ln w="25400" cap="flat" cmpd="sng">
            <a:solidFill>
              <a:srgbClr val="89A4A7"/>
            </a:solidFill>
            <a:prstDash val="solid"/>
            <a:miter/>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目标公司</a:t>
            </a:r>
            <a:r>
              <a:rPr lang="en-US" altLang="zh-CN" sz="2400" dirty="0">
                <a:latin typeface="黑体" panose="02010609060101010101" pitchFamily="49" charset="-122"/>
                <a:ea typeface="黑体" panose="02010609060101010101" pitchFamily="49" charset="-122"/>
              </a:rPr>
              <a:t>3500</a:t>
            </a:r>
          </a:p>
        </p:txBody>
      </p:sp>
      <p:sp>
        <p:nvSpPr>
          <p:cNvPr id="11273" name="Text Box 9"/>
          <p:cNvSpPr txBox="1"/>
          <p:nvPr/>
        </p:nvSpPr>
        <p:spPr>
          <a:xfrm>
            <a:off x="1214438" y="2887663"/>
            <a:ext cx="153987" cy="304800"/>
          </a:xfrm>
          <a:prstGeom prst="rect">
            <a:avLst/>
          </a:prstGeom>
          <a:noFill/>
          <a:ln w="9525">
            <a:noFill/>
          </a:ln>
        </p:spPr>
        <p:txBody>
          <a:bodyPr>
            <a:spAutoFit/>
          </a:bodyPr>
          <a:lstStyle/>
          <a:p>
            <a:pPr lvl="0" eaLnBrk="1" hangingPunct="1"/>
            <a:endParaRPr lang="zh-CN" altLang="en-US" sz="1400" dirty="0">
              <a:latin typeface="Arial" panose="020B0604020202020204" pitchFamily="34" charset="0"/>
              <a:ea typeface="宋体" panose="02010600030101010101" pitchFamily="2" charset="-122"/>
            </a:endParaRPr>
          </a:p>
        </p:txBody>
      </p:sp>
      <p:sp>
        <p:nvSpPr>
          <p:cNvPr id="11274" name="AutoShape 10"/>
          <p:cNvSpPr/>
          <p:nvPr/>
        </p:nvSpPr>
        <p:spPr>
          <a:xfrm>
            <a:off x="2057400" y="981075"/>
            <a:ext cx="1854200" cy="936625"/>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400" dirty="0">
                <a:latin typeface="黑体" panose="02010609060101010101" pitchFamily="49" charset="-122"/>
                <a:ea typeface="黑体" panose="02010609060101010101" pitchFamily="49" charset="-122"/>
              </a:rPr>
              <a:t>34名自然人</a:t>
            </a:r>
          </a:p>
        </p:txBody>
      </p:sp>
      <p:sp>
        <p:nvSpPr>
          <p:cNvPr id="11275" name="AutoShape 11"/>
          <p:cNvSpPr/>
          <p:nvPr/>
        </p:nvSpPr>
        <p:spPr>
          <a:xfrm>
            <a:off x="973138" y="2643188"/>
            <a:ext cx="1598612" cy="1081087"/>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eaLnBrk="1" hangingPunct="1"/>
            <a:r>
              <a:rPr lang="zh-CN" altLang="en-US" b="1" dirty="0">
                <a:solidFill>
                  <a:srgbClr val="000000"/>
                </a:solidFill>
                <a:latin typeface="Arial" panose="020B0604020202020204" pitchFamily="34" charset="0"/>
                <a:ea typeface="宋体" panose="02010600030101010101" pitchFamily="2" charset="-122"/>
              </a:rPr>
              <a:t>中间持股公司</a:t>
            </a:r>
            <a:r>
              <a:rPr lang="en-US" altLang="zh-CN" b="1" dirty="0">
                <a:solidFill>
                  <a:srgbClr val="000000"/>
                </a:solidFill>
                <a:latin typeface="Arial" panose="020B0604020202020204" pitchFamily="34" charset="0"/>
                <a:ea typeface="宋体" panose="02010600030101010101" pitchFamily="2" charset="-122"/>
              </a:rPr>
              <a:t>1</a:t>
            </a:r>
          </a:p>
        </p:txBody>
      </p:sp>
      <p:sp>
        <p:nvSpPr>
          <p:cNvPr id="11276" name="AutoShape 12"/>
          <p:cNvSpPr/>
          <p:nvPr/>
        </p:nvSpPr>
        <p:spPr>
          <a:xfrm>
            <a:off x="3779838" y="2643188"/>
            <a:ext cx="1770062" cy="1081087"/>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solidFill>
                  <a:srgbClr val="000000"/>
                </a:solidFill>
                <a:latin typeface="Arial" panose="020B0604020202020204" pitchFamily="34" charset="0"/>
                <a:ea typeface="宋体" panose="02010600030101010101" pitchFamily="2" charset="-122"/>
              </a:rPr>
              <a:t>中间持股公司</a:t>
            </a:r>
            <a:r>
              <a:rPr lang="en-US" altLang="zh-CN" b="1" dirty="0">
                <a:solidFill>
                  <a:srgbClr val="000000"/>
                </a:solidFill>
                <a:latin typeface="Arial" panose="020B0604020202020204" pitchFamily="34" charset="0"/>
                <a:ea typeface="宋体" panose="02010600030101010101" pitchFamily="2" charset="-122"/>
              </a:rPr>
              <a:t>2</a:t>
            </a:r>
          </a:p>
        </p:txBody>
      </p:sp>
      <p:sp>
        <p:nvSpPr>
          <p:cNvPr id="11277" name="Line 13"/>
          <p:cNvSpPr/>
          <p:nvPr/>
        </p:nvSpPr>
        <p:spPr>
          <a:xfrm>
            <a:off x="1692275" y="2420938"/>
            <a:ext cx="0" cy="222250"/>
          </a:xfrm>
          <a:prstGeom prst="line">
            <a:avLst/>
          </a:prstGeom>
          <a:ln w="28575" cap="flat" cmpd="sng">
            <a:solidFill>
              <a:schemeClr val="tx1"/>
            </a:solidFill>
            <a:prstDash val="solid"/>
            <a:headEnd type="none" w="med" len="med"/>
            <a:tailEnd type="none" w="med" len="med"/>
          </a:ln>
        </p:spPr>
      </p:sp>
      <p:sp>
        <p:nvSpPr>
          <p:cNvPr id="11278" name="Line 14"/>
          <p:cNvSpPr/>
          <p:nvPr/>
        </p:nvSpPr>
        <p:spPr>
          <a:xfrm>
            <a:off x="1692275" y="2420938"/>
            <a:ext cx="2663825" cy="1587"/>
          </a:xfrm>
          <a:prstGeom prst="line">
            <a:avLst/>
          </a:prstGeom>
          <a:ln w="31750" cap="flat" cmpd="sng">
            <a:solidFill>
              <a:schemeClr val="tx1"/>
            </a:solidFill>
            <a:prstDash val="solid"/>
            <a:headEnd type="none" w="med" len="med"/>
            <a:tailEnd type="none" w="med" len="med"/>
          </a:ln>
        </p:spPr>
      </p:sp>
      <p:sp>
        <p:nvSpPr>
          <p:cNvPr id="11279" name="Line 15"/>
          <p:cNvSpPr/>
          <p:nvPr/>
        </p:nvSpPr>
        <p:spPr>
          <a:xfrm>
            <a:off x="4356100" y="2420938"/>
            <a:ext cx="0" cy="222250"/>
          </a:xfrm>
          <a:prstGeom prst="line">
            <a:avLst/>
          </a:prstGeom>
          <a:ln w="28575" cap="flat" cmpd="sng">
            <a:solidFill>
              <a:schemeClr val="tx1"/>
            </a:solidFill>
            <a:prstDash val="solid"/>
            <a:headEnd type="none" w="med" len="med"/>
            <a:tailEnd type="none" w="med" len="med"/>
          </a:ln>
        </p:spPr>
      </p:sp>
      <p:sp>
        <p:nvSpPr>
          <p:cNvPr id="11280" name="Line 16"/>
          <p:cNvSpPr/>
          <p:nvPr/>
        </p:nvSpPr>
        <p:spPr>
          <a:xfrm>
            <a:off x="2984500" y="1917700"/>
            <a:ext cx="0" cy="503238"/>
          </a:xfrm>
          <a:prstGeom prst="line">
            <a:avLst/>
          </a:prstGeom>
          <a:ln w="28575" cap="flat" cmpd="sng">
            <a:solidFill>
              <a:schemeClr val="tx1"/>
            </a:solidFill>
            <a:prstDash val="solid"/>
            <a:headEnd type="none" w="med" len="med"/>
            <a:tailEnd type="none" w="med" len="med"/>
          </a:ln>
        </p:spPr>
      </p:sp>
      <p:sp>
        <p:nvSpPr>
          <p:cNvPr id="11281" name="Line 17"/>
          <p:cNvSpPr/>
          <p:nvPr/>
        </p:nvSpPr>
        <p:spPr>
          <a:xfrm flipH="1">
            <a:off x="5005388" y="4438650"/>
            <a:ext cx="544512" cy="17463"/>
          </a:xfrm>
          <a:prstGeom prst="line">
            <a:avLst/>
          </a:prstGeom>
          <a:ln w="25400" cap="flat" cmpd="sng">
            <a:solidFill>
              <a:schemeClr val="tx1"/>
            </a:solidFill>
            <a:prstDash val="solid"/>
            <a:headEnd type="none" w="med" len="med"/>
            <a:tailEnd type="none" w="med" len="med"/>
          </a:ln>
        </p:spPr>
      </p:sp>
      <p:sp>
        <p:nvSpPr>
          <p:cNvPr id="11282" name="Line 18"/>
          <p:cNvSpPr/>
          <p:nvPr/>
        </p:nvSpPr>
        <p:spPr>
          <a:xfrm flipH="1">
            <a:off x="5005388" y="5562600"/>
            <a:ext cx="544512" cy="0"/>
          </a:xfrm>
          <a:prstGeom prst="line">
            <a:avLst/>
          </a:prstGeom>
          <a:ln w="25400" cap="flat" cmpd="sng">
            <a:solidFill>
              <a:schemeClr val="tx1"/>
            </a:solidFill>
            <a:prstDash val="solid"/>
            <a:headEnd type="none" w="med" len="med"/>
            <a:tailEnd type="none" w="med" len="med"/>
          </a:ln>
        </p:spPr>
      </p:sp>
      <p:sp>
        <p:nvSpPr>
          <p:cNvPr id="11283" name="Line 19"/>
          <p:cNvSpPr/>
          <p:nvPr/>
        </p:nvSpPr>
        <p:spPr>
          <a:xfrm>
            <a:off x="5003800" y="4456113"/>
            <a:ext cx="1588" cy="1106487"/>
          </a:xfrm>
          <a:prstGeom prst="line">
            <a:avLst/>
          </a:prstGeom>
          <a:ln w="25400" cap="flat" cmpd="sng">
            <a:solidFill>
              <a:schemeClr val="tx1"/>
            </a:solidFill>
            <a:prstDash val="solid"/>
            <a:headEnd type="none" w="med" len="med"/>
            <a:tailEnd type="none" w="med" len="med"/>
          </a:ln>
        </p:spPr>
      </p:sp>
      <p:sp>
        <p:nvSpPr>
          <p:cNvPr id="11284" name="Line 20"/>
          <p:cNvSpPr/>
          <p:nvPr/>
        </p:nvSpPr>
        <p:spPr>
          <a:xfrm>
            <a:off x="4549775" y="5000625"/>
            <a:ext cx="455613" cy="0"/>
          </a:xfrm>
          <a:prstGeom prst="line">
            <a:avLst/>
          </a:prstGeom>
          <a:ln w="25400" cap="flat" cmpd="sng">
            <a:solidFill>
              <a:schemeClr val="tx1"/>
            </a:solidFill>
            <a:prstDash val="solid"/>
            <a:headEnd type="none" w="med" len="med"/>
            <a:tailEnd type="none" w="med" len="med"/>
          </a:ln>
        </p:spPr>
      </p:sp>
      <p:sp>
        <p:nvSpPr>
          <p:cNvPr id="11285" name="Line 21"/>
          <p:cNvSpPr/>
          <p:nvPr/>
        </p:nvSpPr>
        <p:spPr>
          <a:xfrm flipV="1">
            <a:off x="5219700" y="1917700"/>
            <a:ext cx="1512888" cy="725488"/>
          </a:xfrm>
          <a:prstGeom prst="line">
            <a:avLst/>
          </a:prstGeom>
          <a:ln w="9525">
            <a:noFill/>
          </a:ln>
        </p:spPr>
      </p:sp>
      <p:sp>
        <p:nvSpPr>
          <p:cNvPr id="11286" name="Oval 22"/>
          <p:cNvSpPr/>
          <p:nvPr/>
        </p:nvSpPr>
        <p:spPr>
          <a:xfrm>
            <a:off x="6227763" y="1628775"/>
            <a:ext cx="914400" cy="914400"/>
          </a:xfrm>
          <a:prstGeom prst="ellipse">
            <a:avLst/>
          </a:prstGeom>
          <a:no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287" name="Oval 23"/>
          <p:cNvSpPr/>
          <p:nvPr/>
        </p:nvSpPr>
        <p:spPr>
          <a:xfrm>
            <a:off x="6948488" y="1917700"/>
            <a:ext cx="914400" cy="914400"/>
          </a:xfrm>
          <a:prstGeom prst="ellipse">
            <a:avLst/>
          </a:prstGeom>
          <a:no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288" name="Oval 24"/>
          <p:cNvSpPr/>
          <p:nvPr/>
        </p:nvSpPr>
        <p:spPr>
          <a:xfrm>
            <a:off x="6227763" y="1628775"/>
            <a:ext cx="2236787" cy="1419225"/>
          </a:xfrm>
          <a:prstGeom prst="ellipse">
            <a:avLst/>
          </a:prstGeom>
          <a:no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1"/>
          <p:cNvSpPr>
            <a:spLocks noGrp="1"/>
          </p:cNvSpPr>
          <p:nvPr>
            <p:ph type="title"/>
          </p:nvPr>
        </p:nvSpPr>
        <p:spPr/>
        <p:txBody>
          <a:bodyPr lIns="0" rIns="0" anchor="t"/>
          <a:lstStyle/>
          <a:p>
            <a:endParaRPr lang="zh-CN" altLang="en-US"/>
          </a:p>
        </p:txBody>
      </p:sp>
      <p:sp>
        <p:nvSpPr>
          <p:cNvPr id="241666" name="内容占位符 2"/>
          <p:cNvSpPr>
            <a:spLocks noGrp="1"/>
          </p:cNvSpPr>
          <p:nvPr>
            <p:ph idx="1"/>
          </p:nvPr>
        </p:nvSpPr>
        <p:spPr/>
        <p:txBody>
          <a:bodyPr lIns="0" tIns="0" rIns="0" bIns="0" anchor="t"/>
          <a:lstStyle/>
          <a:p>
            <a:r>
              <a:rPr lang="zh-CN" altLang="en-US" sz="1800">
                <a:solidFill>
                  <a:srgbClr val="FF0000"/>
                </a:solidFill>
              </a:rPr>
              <a:t>二十三、信息产业</a:t>
            </a:r>
          </a:p>
          <a:p>
            <a:r>
              <a:rPr lang="zh-CN" altLang="en-US" sz="1800"/>
              <a:t>　　1、软件开发生产(含民族语言信息化标准研究与推广应用)。</a:t>
            </a:r>
          </a:p>
          <a:p>
            <a:r>
              <a:rPr lang="zh-CN" altLang="en-US" sz="1800"/>
              <a:t>　　2、电子商务和电子政务系统开发及应用服务。</a:t>
            </a:r>
          </a:p>
          <a:p>
            <a:r>
              <a:rPr lang="zh-CN" altLang="en-US" sz="1800"/>
              <a:t>　　3、数字音乐、手机媒体、动漫游戏等数字内容产品的开发系统。</a:t>
            </a:r>
          </a:p>
          <a:p>
            <a:r>
              <a:rPr lang="zh-CN" altLang="en-US" sz="1800"/>
              <a:t>　　4、防伪技术开发与运用。</a:t>
            </a:r>
          </a:p>
          <a:p>
            <a:r>
              <a:rPr lang="zh-CN" altLang="en-US" sz="1800"/>
              <a:t>　　5、卫星数字电视广播系统建设。</a:t>
            </a:r>
          </a:p>
          <a:p>
            <a:r>
              <a:rPr lang="zh-CN" altLang="en-US" sz="1800"/>
              <a:t>　　6、通信“村村通”工程。</a:t>
            </a:r>
          </a:p>
          <a:p>
            <a:r>
              <a:rPr lang="zh-CN" altLang="en-US" sz="1800"/>
              <a:t>　　7、信息安全产品开发生产。</a:t>
            </a:r>
          </a:p>
          <a:p>
            <a:r>
              <a:rPr lang="zh-CN" altLang="en-US" sz="1800"/>
              <a:t>　　8、宽带光缆、宽带无线接入网络技术开发及通信管道和网络建设。</a:t>
            </a:r>
          </a:p>
          <a:p>
            <a:r>
              <a:rPr lang="zh-CN" altLang="en-US" sz="1800"/>
              <a:t>　　9、物联网和下一代互联网技术产品开发与建设及应用平台建设和服务。</a:t>
            </a:r>
          </a:p>
          <a:p>
            <a:r>
              <a:rPr lang="zh-CN" altLang="en-US" sz="1800"/>
              <a:t>　　10、应急通信、农村通信、行业和信息化通信设施建设、设备制造及网络改造、业务运营。</a:t>
            </a:r>
          </a:p>
          <a:p>
            <a:r>
              <a:rPr lang="zh-CN" altLang="en-US" sz="1800"/>
              <a:t>　　11、增值电信业务开发与运营。</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标题 1"/>
          <p:cNvSpPr>
            <a:spLocks noGrp="1"/>
          </p:cNvSpPr>
          <p:nvPr>
            <p:ph type="title"/>
          </p:nvPr>
        </p:nvSpPr>
        <p:spPr/>
        <p:txBody>
          <a:bodyPr lIns="0" rIns="0" anchor="t"/>
          <a:lstStyle/>
          <a:p>
            <a:endParaRPr lang="zh-CN" altLang="en-US"/>
          </a:p>
        </p:txBody>
      </p:sp>
      <p:sp>
        <p:nvSpPr>
          <p:cNvPr id="242690" name="内容占位符 2"/>
          <p:cNvSpPr>
            <a:spLocks noGrp="1"/>
          </p:cNvSpPr>
          <p:nvPr>
            <p:ph idx="1"/>
          </p:nvPr>
        </p:nvSpPr>
        <p:spPr>
          <a:xfrm>
            <a:off x="190500" y="1489075"/>
            <a:ext cx="8524875" cy="4313238"/>
          </a:xfrm>
        </p:spPr>
        <p:txBody>
          <a:bodyPr lIns="0" tIns="0" rIns="0" bIns="0" anchor="t"/>
          <a:lstStyle/>
          <a:p>
            <a:r>
              <a:rPr lang="en-US" altLang="zh-CN" sz="3200"/>
              <a:t>       </a:t>
            </a:r>
            <a:r>
              <a:rPr lang="zh-CN" altLang="en-US" sz="3200"/>
              <a:t>二十五、金融服务业</a:t>
            </a:r>
          </a:p>
          <a:p>
            <a:r>
              <a:rPr lang="zh-CN" altLang="en-US" sz="3200"/>
              <a:t>　　1、信用担保服务体系建设。</a:t>
            </a:r>
          </a:p>
          <a:p>
            <a:r>
              <a:rPr lang="zh-CN" altLang="en-US" sz="3200"/>
              <a:t>　　2、农村金融服务体系建设。</a:t>
            </a:r>
          </a:p>
          <a:p>
            <a:r>
              <a:rPr lang="zh-CN" altLang="en-US" sz="3200"/>
              <a:t>　　3、农业保险、责任保险、信用保险。</a:t>
            </a:r>
          </a:p>
          <a:p>
            <a:r>
              <a:rPr lang="zh-CN" altLang="en-US" sz="3200">
                <a:solidFill>
                  <a:srgbClr val="FF0000"/>
                </a:solidFill>
              </a:rPr>
              <a:t>　　4、创业投资。</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1"/>
          <p:cNvSpPr>
            <a:spLocks noGrp="1"/>
          </p:cNvSpPr>
          <p:nvPr>
            <p:ph type="title"/>
          </p:nvPr>
        </p:nvSpPr>
        <p:spPr/>
        <p:txBody>
          <a:bodyPr lIns="0" rIns="0" anchor="t"/>
          <a:lstStyle/>
          <a:p>
            <a:endParaRPr lang="zh-CN" altLang="en-US"/>
          </a:p>
        </p:txBody>
      </p:sp>
      <p:sp>
        <p:nvSpPr>
          <p:cNvPr id="243714" name="内容占位符 2"/>
          <p:cNvSpPr>
            <a:spLocks noGrp="1"/>
          </p:cNvSpPr>
          <p:nvPr>
            <p:ph idx="1"/>
          </p:nvPr>
        </p:nvSpPr>
        <p:spPr>
          <a:xfrm>
            <a:off x="629285" y="1329055"/>
            <a:ext cx="7886700" cy="4436745"/>
          </a:xfrm>
        </p:spPr>
        <p:txBody>
          <a:bodyPr lIns="0" tIns="0" rIns="0" bIns="0" anchor="t"/>
          <a:lstStyle/>
          <a:p>
            <a:r>
              <a:rPr lang="zh-CN" altLang="en-US" b="1">
                <a:solidFill>
                  <a:srgbClr val="FF0000"/>
                </a:solidFill>
              </a:rPr>
              <a:t>二十六、科技服务业</a:t>
            </a:r>
          </a:p>
          <a:p>
            <a:r>
              <a:rPr lang="zh-CN" altLang="en-US" b="1"/>
              <a:t>　　1、工业设计、气象、生物、新材料、新能源、节能、环保、测绘、海洋等专业科技服务，商品质量认证和质量检测服务、科技普及。</a:t>
            </a:r>
          </a:p>
          <a:p>
            <a:r>
              <a:rPr lang="zh-CN" altLang="en-US" b="1"/>
              <a:t>　　2、数字音乐、手机媒体、网络出版等数字内容服务，地理、国际贸易等领域信息资源开发服务。</a:t>
            </a:r>
          </a:p>
          <a:p>
            <a:r>
              <a:rPr lang="zh-CN" altLang="en-US" b="1"/>
              <a:t>　　3、科技信息交流、文献信息检索、技术咨询、技术孵化、科技成果评估和科技鉴证等服务。</a:t>
            </a:r>
          </a:p>
          <a:p>
            <a:r>
              <a:rPr lang="zh-CN" altLang="en-US" b="1"/>
              <a:t>　　4、知识产权代理、转让、登记、鉴定、检索、评估、认证、咨询和相关投融资服务。</a:t>
            </a:r>
          </a:p>
          <a:p>
            <a:r>
              <a:rPr lang="zh-CN" altLang="en-US" b="1"/>
              <a:t>　　5、信息技术外包、业务流程外包、知识流程外包等技术先进型服务。</a:t>
            </a:r>
          </a:p>
          <a:p>
            <a:r>
              <a:rPr lang="zh-CN" altLang="en-US" b="1">
                <a:solidFill>
                  <a:srgbClr val="0000FF"/>
                </a:solidFill>
              </a:rPr>
              <a:t>增加6.国家级工程（技术）研究中心、国家级工程实验室、国家认定企业技术中心、重点实验室、高新技术创业服务中心、新产品开发设计中心、科研中试基地、试验基地建设。”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标题 1"/>
          <p:cNvSpPr>
            <a:spLocks noGrp="1"/>
          </p:cNvSpPr>
          <p:nvPr>
            <p:ph type="title"/>
          </p:nvPr>
        </p:nvSpPr>
        <p:spPr/>
        <p:txBody>
          <a:bodyPr lIns="0" rIns="0" anchor="t"/>
          <a:lstStyle/>
          <a:p>
            <a:endParaRPr lang="zh-CN" altLang="en-US"/>
          </a:p>
        </p:txBody>
      </p:sp>
      <p:sp>
        <p:nvSpPr>
          <p:cNvPr id="244738" name="内容占位符 2"/>
          <p:cNvSpPr>
            <a:spLocks noGrp="1"/>
          </p:cNvSpPr>
          <p:nvPr>
            <p:ph idx="1"/>
          </p:nvPr>
        </p:nvSpPr>
        <p:spPr>
          <a:xfrm>
            <a:off x="295275" y="1069975"/>
            <a:ext cx="8524875" cy="4313238"/>
          </a:xfrm>
        </p:spPr>
        <p:txBody>
          <a:bodyPr lIns="0" tIns="0" rIns="0" bIns="0" anchor="t"/>
          <a:lstStyle/>
          <a:p>
            <a:r>
              <a:rPr lang="zh-CN" altLang="en-US" b="1">
                <a:solidFill>
                  <a:srgbClr val="FF0000"/>
                </a:solidFill>
              </a:rPr>
              <a:t>二十七、商务服务业</a:t>
            </a:r>
          </a:p>
          <a:p>
            <a:r>
              <a:rPr lang="zh-CN" altLang="en-US" b="1"/>
              <a:t>　　1、</a:t>
            </a:r>
            <a:r>
              <a:rPr lang="zh-CN" altLang="en-US" b="1">
                <a:solidFill>
                  <a:srgbClr val="FF0000"/>
                </a:solidFill>
              </a:rPr>
              <a:t>工程咨询服务</a:t>
            </a:r>
            <a:r>
              <a:rPr lang="zh-CN" altLang="en-US" b="1"/>
              <a:t>(包括规划编制与咨询、投资机会研究、可行性研究、评估咨询、工程勘查设计、招标代理、工程和设备监理、工程项目管理等)。</a:t>
            </a:r>
          </a:p>
          <a:p>
            <a:r>
              <a:rPr lang="zh-CN" altLang="en-US" b="1"/>
              <a:t>　　2、产权交易服务平台。</a:t>
            </a:r>
          </a:p>
          <a:p>
            <a:r>
              <a:rPr lang="zh-CN" altLang="en-US" b="1"/>
              <a:t>　　</a:t>
            </a:r>
            <a:r>
              <a:rPr lang="zh-CN" altLang="en-US" b="1">
                <a:solidFill>
                  <a:srgbClr val="FF0000"/>
                </a:solidFill>
              </a:rPr>
              <a:t>3、广告创意、广告策划、广告设计、广告制作。</a:t>
            </a:r>
          </a:p>
          <a:p>
            <a:r>
              <a:rPr lang="zh-CN" altLang="en-US" b="1"/>
              <a:t>　　4、就业和创业指导、网络招聘、培训、人员派遣、高级人才访聘、人员测评、人力资源管理咨询、人力资源服务外包等人力资源服务业。</a:t>
            </a:r>
          </a:p>
          <a:p>
            <a:r>
              <a:rPr lang="zh-CN" altLang="en-US" b="1"/>
              <a:t>　　5、人力资源市场及配套服务设施建设。</a:t>
            </a:r>
          </a:p>
          <a:p>
            <a:r>
              <a:rPr lang="zh-CN" altLang="en-US" b="1"/>
              <a:t>　　6、农村劳动力转移就业服务平台建设。</a:t>
            </a:r>
          </a:p>
          <a:p>
            <a:r>
              <a:rPr lang="zh-CN" altLang="en-US" b="1"/>
              <a:t>　　7、会展服务(不含会展场馆建设)。</a:t>
            </a:r>
          </a:p>
          <a:p>
            <a:r>
              <a:rPr lang="zh-CN" altLang="en-US" b="1">
                <a:solidFill>
                  <a:srgbClr val="0000FF"/>
                </a:solidFill>
              </a:rPr>
              <a:t>增加第8项，将经济、管理、会计、法律、税务、鉴证（含审计服务）等咨询与服务纳入进来。</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1"/>
          <p:cNvSpPr>
            <a:spLocks noGrp="1"/>
          </p:cNvSpPr>
          <p:nvPr>
            <p:ph type="title"/>
          </p:nvPr>
        </p:nvSpPr>
        <p:spPr/>
        <p:txBody>
          <a:bodyPr lIns="0" rIns="0" anchor="t"/>
          <a:lstStyle/>
          <a:p>
            <a:endParaRPr lang="zh-CN" altLang="en-US"/>
          </a:p>
        </p:txBody>
      </p:sp>
      <p:sp>
        <p:nvSpPr>
          <p:cNvPr id="245762" name="内容占位符 2"/>
          <p:cNvSpPr>
            <a:spLocks noGrp="1"/>
          </p:cNvSpPr>
          <p:nvPr>
            <p:ph idx="1"/>
          </p:nvPr>
        </p:nvSpPr>
        <p:spPr/>
        <p:txBody>
          <a:bodyPr lIns="0" tIns="0" rIns="0" bIns="0" anchor="t"/>
          <a:lstStyle/>
          <a:p>
            <a:r>
              <a:rPr lang="en-US" altLang="zh-CN"/>
              <a:t>      </a:t>
            </a:r>
            <a:r>
              <a:rPr lang="zh-CN" altLang="en-US" b="1"/>
              <a:t>二十八、商贸服务业</a:t>
            </a:r>
          </a:p>
          <a:p>
            <a:r>
              <a:rPr lang="zh-CN" altLang="en-US" b="1"/>
              <a:t>　　1、现代化的农产品、生产资料市场流通设施建设。</a:t>
            </a:r>
          </a:p>
          <a:p>
            <a:r>
              <a:rPr lang="zh-CN" altLang="en-US" b="1"/>
              <a:t>　　2、种子、种苗、种畜禽和鱼苗(种)、化肥、农药、农机具、农膜等农资连锁经营。</a:t>
            </a:r>
          </a:p>
          <a:p>
            <a:r>
              <a:rPr lang="zh-CN" altLang="en-US" b="1"/>
              <a:t>　　3、面向农村的日用品、药品、出版物等生活用品连锁经营。</a:t>
            </a:r>
          </a:p>
          <a:p>
            <a:r>
              <a:rPr lang="zh-CN" altLang="en-US" b="1"/>
              <a:t>　　4、农产品拍卖服务。</a:t>
            </a:r>
          </a:p>
          <a:p>
            <a:r>
              <a:rPr lang="zh-CN" altLang="en-US" b="1"/>
              <a:t>　　5、</a:t>
            </a:r>
            <a:r>
              <a:rPr lang="zh-CN" altLang="en-US" b="1">
                <a:solidFill>
                  <a:srgbClr val="FF0000"/>
                </a:solidFill>
              </a:rPr>
              <a:t>商贸企业的统一配送和分销网络建设。</a:t>
            </a:r>
          </a:p>
          <a:p>
            <a:r>
              <a:rPr lang="zh-CN" altLang="en-US" b="1">
                <a:solidFill>
                  <a:srgbClr val="FF0000"/>
                </a:solidFill>
              </a:rPr>
              <a:t>　　6、利用信息技术改造提升传统商品交易市场。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1"/>
          <p:cNvSpPr>
            <a:spLocks noGrp="1"/>
          </p:cNvSpPr>
          <p:nvPr>
            <p:ph type="title"/>
          </p:nvPr>
        </p:nvSpPr>
        <p:spPr/>
        <p:txBody>
          <a:bodyPr lIns="0" rIns="0" anchor="t"/>
          <a:lstStyle/>
          <a:p>
            <a:endParaRPr lang="zh-CN" altLang="en-US"/>
          </a:p>
        </p:txBody>
      </p:sp>
      <p:sp>
        <p:nvSpPr>
          <p:cNvPr id="246786" name="内容占位符 2"/>
          <p:cNvSpPr>
            <a:spLocks noGrp="1"/>
          </p:cNvSpPr>
          <p:nvPr>
            <p:ph idx="1"/>
          </p:nvPr>
        </p:nvSpPr>
        <p:spPr>
          <a:xfrm>
            <a:off x="463550" y="1111250"/>
            <a:ext cx="8524875" cy="4313238"/>
          </a:xfrm>
        </p:spPr>
        <p:txBody>
          <a:bodyPr lIns="0" tIns="0" rIns="0" bIns="0" anchor="t">
            <a:normAutofit fontScale="90000" lnSpcReduction="20000"/>
          </a:bodyPr>
          <a:lstStyle/>
          <a:p>
            <a:r>
              <a:rPr lang="en-US" altLang="zh-CN"/>
              <a:t>        </a:t>
            </a:r>
            <a:r>
              <a:rPr lang="zh-CN" altLang="en-US" b="1"/>
              <a:t>三十一、教育、文化、卫生、体育服务业</a:t>
            </a:r>
          </a:p>
          <a:p>
            <a:r>
              <a:rPr lang="zh-CN" altLang="en-US" b="1"/>
              <a:t>　　1、学前教育。</a:t>
            </a:r>
          </a:p>
          <a:p>
            <a:r>
              <a:rPr lang="zh-CN" altLang="en-US" b="1"/>
              <a:t>　　2、特殊教育。</a:t>
            </a:r>
          </a:p>
          <a:p>
            <a:r>
              <a:rPr lang="zh-CN" altLang="en-US" b="1"/>
              <a:t>　　3、职业教育。</a:t>
            </a:r>
          </a:p>
          <a:p>
            <a:r>
              <a:rPr lang="zh-CN" altLang="en-US" b="1"/>
              <a:t>　　4、远程教育。</a:t>
            </a:r>
          </a:p>
          <a:p>
            <a:r>
              <a:rPr lang="zh-CN" altLang="en-US" b="1"/>
              <a:t>　　5、</a:t>
            </a:r>
            <a:r>
              <a:rPr lang="zh-CN" altLang="en-US" sz="4000" b="1">
                <a:solidFill>
                  <a:srgbClr val="0000FF"/>
                </a:solidFill>
              </a:rPr>
              <a:t>文化创意设计服务。</a:t>
            </a:r>
          </a:p>
          <a:p>
            <a:r>
              <a:rPr lang="zh-CN" altLang="en-US" b="1"/>
              <a:t>　　6、</a:t>
            </a:r>
            <a:r>
              <a:rPr lang="zh-CN" altLang="en-US" sz="4000" b="1">
                <a:solidFill>
                  <a:srgbClr val="FF0000"/>
                </a:solidFill>
              </a:rPr>
              <a:t>广播影视制作、发行、交易、播映、出版、衍生品开发。</a:t>
            </a:r>
          </a:p>
          <a:p>
            <a:r>
              <a:rPr lang="zh-CN" altLang="en-US" b="1"/>
              <a:t>　　7、</a:t>
            </a:r>
            <a:r>
              <a:rPr lang="zh-CN" altLang="en-US" b="1">
                <a:solidFill>
                  <a:srgbClr val="FF0000"/>
                </a:solidFill>
              </a:rPr>
              <a:t>动漫创作、制作、传播、出版、衍生产品开发。</a:t>
            </a:r>
          </a:p>
          <a:p>
            <a:r>
              <a:rPr lang="zh-CN" altLang="en-US" b="1"/>
              <a:t>　　8、移动多媒体广播电视、广播影视数字化、数字电影服务监管技术及应用。</a:t>
            </a:r>
          </a:p>
          <a:p>
            <a:r>
              <a:rPr lang="zh-CN" altLang="en-US"/>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标题 1"/>
          <p:cNvSpPr>
            <a:spLocks noGrp="1"/>
          </p:cNvSpPr>
          <p:nvPr>
            <p:ph type="title"/>
          </p:nvPr>
        </p:nvSpPr>
        <p:spPr/>
        <p:txBody>
          <a:bodyPr lIns="0" rIns="0" anchor="t"/>
          <a:lstStyle/>
          <a:p>
            <a:endParaRPr lang="zh-CN" altLang="en-US"/>
          </a:p>
        </p:txBody>
      </p:sp>
      <p:sp>
        <p:nvSpPr>
          <p:cNvPr id="247810" name="内容占位符 2"/>
          <p:cNvSpPr>
            <a:spLocks noGrp="1"/>
          </p:cNvSpPr>
          <p:nvPr>
            <p:ph idx="1"/>
          </p:nvPr>
        </p:nvSpPr>
        <p:spPr/>
        <p:txBody>
          <a:bodyPr lIns="0" tIns="0" rIns="0" bIns="0" anchor="t"/>
          <a:lstStyle/>
          <a:p>
            <a:r>
              <a:rPr lang="zh-CN" altLang="en-US" sz="3200" b="1">
                <a:solidFill>
                  <a:srgbClr val="FF0000"/>
                </a:solidFill>
              </a:rPr>
              <a:t>霍尔果斯攻占影视圈“半壁江山</a:t>
            </a:r>
            <a:r>
              <a:rPr lang="zh-CN" altLang="en-US" sz="3200" b="1"/>
              <a:t>”，乐视、杨幂、本山等纷纷中招</a:t>
            </a:r>
          </a:p>
          <a:p>
            <a:r>
              <a:rPr lang="zh-CN" altLang="en-US" b="1"/>
              <a:t>现象级动画电影《大鱼海棠》制作方之一为“</a:t>
            </a:r>
            <a:r>
              <a:rPr lang="zh-CN" altLang="en-US" b="1">
                <a:solidFill>
                  <a:srgbClr val="FF0000"/>
                </a:solidFill>
              </a:rPr>
              <a:t>霍尔果斯彩条屋影业有限公司</a:t>
            </a:r>
            <a:r>
              <a:rPr lang="zh-CN" altLang="en-US" b="1"/>
              <a:t>”；</a:t>
            </a:r>
          </a:p>
          <a:p>
            <a:r>
              <a:rPr lang="zh-CN" altLang="en-US" b="1"/>
              <a:t>票房与口碑俱佳的国产电影《火锅英雄》制作方之一为“</a:t>
            </a:r>
            <a:r>
              <a:rPr lang="zh-CN" altLang="en-US" b="1">
                <a:solidFill>
                  <a:srgbClr val="FF0000"/>
                </a:solidFill>
              </a:rPr>
              <a:t>霍尔果斯青春光线影业有限公司”</a:t>
            </a:r>
            <a:r>
              <a:rPr lang="zh-CN" altLang="en-US" b="1"/>
              <a:t>；</a:t>
            </a:r>
          </a:p>
          <a:p>
            <a:r>
              <a:rPr lang="zh-CN" altLang="en-US" b="1"/>
              <a:t>霍尔果斯喜天影业有限公司和霍尔果斯喜天广告有限公司的母公司为上海喜天影视文化有限公司。上海喜天是国内艺人体量最大的经纪公司之一，国民媳妇儿海清和她的银幕老搭档吴秀波都是喜天的艺人。</a:t>
            </a:r>
          </a:p>
          <a:p>
            <a:r>
              <a:rPr lang="zh-CN" altLang="en-US" b="1">
                <a:solidFill>
                  <a:srgbClr val="FF0000"/>
                </a:solidFill>
              </a:rPr>
              <a:t>据不完全统计：2015年来，超过200家影视文化或传媒公司在霍尔果斯落户。</a:t>
            </a:r>
          </a:p>
          <a:p>
            <a:endParaRPr lang="zh-CN" altLang="en-US" b="1">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标题 1"/>
          <p:cNvSpPr>
            <a:spLocks noGrp="1"/>
          </p:cNvSpPr>
          <p:nvPr>
            <p:ph type="title"/>
          </p:nvPr>
        </p:nvSpPr>
        <p:spPr/>
        <p:txBody>
          <a:bodyPr lIns="0" rIns="0" anchor="t"/>
          <a:lstStyle/>
          <a:p>
            <a:endParaRPr lang="zh-CN" altLang="en-US"/>
          </a:p>
        </p:txBody>
      </p:sp>
      <p:sp>
        <p:nvSpPr>
          <p:cNvPr id="248834" name="内容占位符 2"/>
          <p:cNvSpPr>
            <a:spLocks noGrp="1"/>
          </p:cNvSpPr>
          <p:nvPr>
            <p:ph idx="1"/>
          </p:nvPr>
        </p:nvSpPr>
        <p:spPr/>
        <p:txBody>
          <a:bodyPr lIns="0" tIns="0" rIns="0" bIns="0" anchor="t"/>
          <a:lstStyle/>
          <a:p>
            <a:r>
              <a:rPr lang="zh-CN" altLang="en-US" b="1"/>
              <a:t>重点扶植企业能享受到的最优税收政策优惠包括：</a:t>
            </a:r>
          </a:p>
          <a:p>
            <a:r>
              <a:rPr lang="zh-CN" altLang="en-US" b="1"/>
              <a:t>五年企业所得税全免，免税期满再减五年；</a:t>
            </a:r>
          </a:p>
          <a:p>
            <a:r>
              <a:rPr lang="zh-CN" altLang="en-US" b="1"/>
              <a:t>增值税、企业所得税及附加税等最高享地方提留50%的财政奖励；</a:t>
            </a:r>
          </a:p>
          <a:p>
            <a:r>
              <a:rPr lang="zh-CN" altLang="en-US" b="1"/>
              <a:t>个人所得税地方留存部分返还90%；</a:t>
            </a:r>
          </a:p>
          <a:p>
            <a:r>
              <a:rPr lang="zh-CN" altLang="en-US" b="1"/>
              <a:t>信息科技类企业固定资产投资总额5000万元以上，给予50元/㎡补贴；</a:t>
            </a:r>
          </a:p>
          <a:p>
            <a:r>
              <a:rPr lang="zh-CN" altLang="en-US" b="1"/>
              <a:t>高新技术产业投入设备成本，返还总投入1%财政补贴；</a:t>
            </a:r>
          </a:p>
          <a:p>
            <a:r>
              <a:rPr lang="zh-CN" altLang="en-US" b="1"/>
              <a:t>总部经济类企业最高享500万元办公用房补贴；</a:t>
            </a:r>
          </a:p>
          <a:p>
            <a:r>
              <a:rPr lang="zh-CN" altLang="en-US"/>
              <a:t>……</a:t>
            </a:r>
          </a:p>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02403" name="内容占位符 2"/>
          <p:cNvSpPr>
            <a:spLocks noGrp="1"/>
          </p:cNvSpPr>
          <p:nvPr>
            <p:ph idx="1"/>
          </p:nvPr>
        </p:nvSpPr>
        <p:spPr/>
        <p:txBody>
          <a:bodyPr vert="horz" wrap="square" lIns="0" tIns="0" rIns="0" bIns="0" anchor="t"/>
          <a:lstStyle/>
          <a:p>
            <a:r>
              <a:rPr lang="zh-CN" altLang="en-US" sz="2800" dirty="0">
                <a:ea typeface="宋体" panose="02010600030101010101" pitchFamily="2" charset="-122"/>
              </a:rPr>
              <a:t>国务院关于清理规范税收等优惠政策的通知</a:t>
            </a:r>
          </a:p>
          <a:p>
            <a:r>
              <a:rPr lang="zh-CN" altLang="en-US" sz="2800" dirty="0">
                <a:ea typeface="宋体" panose="02010600030101010101" pitchFamily="2" charset="-122"/>
              </a:rPr>
              <a:t>国发</a:t>
            </a:r>
            <a:r>
              <a:rPr lang="en-US" altLang="zh-CN" sz="2800" dirty="0">
                <a:ea typeface="宋体" panose="02010600030101010101" pitchFamily="2" charset="-122"/>
              </a:rPr>
              <a:t>〔2014〕62</a:t>
            </a:r>
            <a:r>
              <a:rPr lang="zh-CN" altLang="en-US" sz="2800" dirty="0">
                <a:ea typeface="宋体" panose="02010600030101010101" pitchFamily="2" charset="-122"/>
              </a:rPr>
              <a:t>号   </a:t>
            </a:r>
          </a:p>
          <a:p>
            <a:r>
              <a:rPr lang="zh-CN" altLang="en-US" sz="2800" dirty="0">
                <a:ea typeface="宋体" panose="02010600030101010101" pitchFamily="2" charset="-122"/>
              </a:rPr>
              <a:t>三、切实规范各类税收等优惠政策</a:t>
            </a:r>
            <a:br>
              <a:rPr lang="zh-CN" altLang="en-US" sz="2800" dirty="0">
                <a:ea typeface="宋体" panose="02010600030101010101" pitchFamily="2" charset="-122"/>
              </a:rPr>
            </a:br>
            <a:r>
              <a:rPr lang="zh-CN" altLang="en-US" sz="2800" dirty="0">
                <a:ea typeface="宋体" panose="02010600030101010101" pitchFamily="2" charset="-122"/>
              </a:rPr>
              <a:t>（一）统一税收政策制定权限。坚持税收法定原则，除依据专门税收法律法规和</a:t>
            </a:r>
            <a:r>
              <a:rPr lang="en-US" altLang="zh-CN" sz="2800" dirty="0">
                <a:ea typeface="宋体" panose="02010600030101010101" pitchFamily="2" charset="-122"/>
              </a:rPr>
              <a:t>《</a:t>
            </a:r>
            <a:r>
              <a:rPr lang="zh-CN" altLang="en-US" sz="2800" dirty="0">
                <a:ea typeface="宋体" panose="02010600030101010101" pitchFamily="2" charset="-122"/>
              </a:rPr>
              <a:t>中华人民共和国民族区域自治法</a:t>
            </a:r>
            <a:r>
              <a:rPr lang="en-US" altLang="zh-CN" sz="2800" dirty="0">
                <a:ea typeface="宋体" panose="02010600030101010101" pitchFamily="2" charset="-122"/>
              </a:rPr>
              <a:t>》</a:t>
            </a:r>
            <a:r>
              <a:rPr lang="zh-CN" altLang="en-US" sz="2800" dirty="0">
                <a:ea typeface="宋体" panose="02010600030101010101" pitchFamily="2" charset="-122"/>
              </a:rPr>
              <a:t>规定的税政管理权限外，各地区一律不得自行制定税收优惠政策；</a:t>
            </a:r>
            <a:r>
              <a:rPr lang="zh-CN" altLang="en-US" sz="2800" dirty="0">
                <a:solidFill>
                  <a:srgbClr val="FF0000"/>
                </a:solidFill>
                <a:ea typeface="宋体" panose="02010600030101010101" pitchFamily="2" charset="-122"/>
              </a:rPr>
              <a:t>未经国务院批准，各部门起草其他法律、法规、规章、发展规划和区域政策都不得规定具体税收优惠政策</a:t>
            </a:r>
            <a:r>
              <a:rPr lang="zh-CN" altLang="en-US" sz="2800" dirty="0">
                <a:ea typeface="宋体" panose="02010600030101010101" pitchFamily="2" charset="-122"/>
              </a:rPr>
              <a:t>。</a:t>
            </a:r>
          </a:p>
          <a:p>
            <a:endParaRPr lang="zh-CN" altLang="en-US"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03427" name="内容占位符 2"/>
          <p:cNvSpPr>
            <a:spLocks noGrp="1"/>
          </p:cNvSpPr>
          <p:nvPr>
            <p:ph idx="1"/>
          </p:nvPr>
        </p:nvSpPr>
        <p:spPr/>
        <p:txBody>
          <a:bodyPr vert="horz" wrap="square" lIns="0" tIns="0" rIns="0" bIns="0" anchor="t"/>
          <a:lstStyle/>
          <a:p>
            <a:r>
              <a:rPr lang="zh-CN" altLang="en-US" sz="3200" dirty="0">
                <a:ea typeface="宋体" panose="02010600030101010101" pitchFamily="2" charset="-122"/>
              </a:rPr>
              <a:t>四、全面清理已有的各类税收等优惠政策</a:t>
            </a:r>
            <a:br>
              <a:rPr lang="zh-CN" altLang="en-US" sz="3200" dirty="0">
                <a:ea typeface="宋体" panose="02010600030101010101" pitchFamily="2" charset="-122"/>
              </a:rPr>
            </a:br>
            <a:r>
              <a:rPr lang="zh-CN" altLang="en-US" sz="3200" dirty="0">
                <a:ea typeface="宋体" panose="02010600030101010101" pitchFamily="2" charset="-122"/>
              </a:rPr>
              <a:t>各地区、各有关部门要开展一次专项清理，认真排查本地区、本部门制定出台的税收等优惠政策，特别要对与企业签订的合同、协议、备忘录、会议或会谈纪要以及“一事一议”形式的请示、报告和批复等进行全面梳理，摸清底数，确保没有遗漏。</a:t>
            </a:r>
            <a:r>
              <a:rPr lang="zh-CN" altLang="en-US" dirty="0">
                <a:ea typeface="宋体" panose="02010600030101010101" pitchFamily="2" charset="-122"/>
              </a:rPr>
              <a:t/>
            </a:r>
            <a:br>
              <a:rPr lang="zh-CN" altLang="en-US" dirty="0">
                <a:ea typeface="宋体" panose="02010600030101010101" pitchFamily="2" charset="-122"/>
              </a:rPr>
            </a:br>
            <a:endParaRPr lang="zh-CN" altLang="en-US"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grpSp>
        <p:nvGrpSpPr>
          <p:cNvPr id="1026" name="Diagram 3"/>
          <p:cNvGrpSpPr>
            <a:grpSpLocks noRot="1" noChangeAspect="1"/>
          </p:cNvGrpSpPr>
          <p:nvPr/>
        </p:nvGrpSpPr>
        <p:grpSpPr>
          <a:xfrm>
            <a:off x="539750" y="1473200"/>
            <a:ext cx="7110413" cy="5153025"/>
            <a:chOff x="0" y="0"/>
            <a:chExt cx="7500" cy="7380"/>
          </a:xfrm>
        </p:grpSpPr>
        <p:sp>
          <p:nvSpPr>
            <p:cNvPr id="1027" name="AutoShape 4"/>
            <p:cNvSpPr>
              <a:spLocks noRot="1" noChangeAspect="1"/>
            </p:cNvSpPr>
            <p:nvPr/>
          </p:nvSpPr>
          <p:spPr>
            <a:xfrm>
              <a:off x="0" y="0"/>
              <a:ext cx="7500" cy="7380"/>
            </a:xfrm>
            <a:prstGeom prst="rect">
              <a:avLst/>
            </a:prstGeom>
            <a:noFill/>
            <a:ln w="9525">
              <a:noFill/>
            </a:ln>
          </p:spPr>
          <p:txBody>
            <a:bodyPr/>
            <a:lstStyle/>
            <a:p>
              <a:endParaRPr lang="zh-CN" altLang="en-US"/>
            </a:p>
          </p:txBody>
        </p:sp>
        <p:sp>
          <p:nvSpPr>
            <p:cNvPr id="1028" name="_s1028"/>
            <p:cNvSpPr/>
            <p:nvPr/>
          </p:nvSpPr>
          <p:spPr>
            <a:xfrm>
              <a:off x="2872" y="2812"/>
              <a:ext cx="1755" cy="1755"/>
            </a:xfrm>
            <a:prstGeom prst="ellipse">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b="1" dirty="0">
                  <a:latin typeface="Arial" panose="020B0604020202020204" pitchFamily="34" charset="0"/>
                  <a:ea typeface="宋体" panose="02010600030101010101" pitchFamily="2" charset="-122"/>
                </a:rPr>
                <a:t>目标公司</a:t>
              </a:r>
            </a:p>
          </p:txBody>
        </p:sp>
        <p:sp>
          <p:nvSpPr>
            <p:cNvPr id="1029" name="_s1029"/>
            <p:cNvSpPr/>
            <p:nvPr/>
          </p:nvSpPr>
          <p:spPr>
            <a:xfrm>
              <a:off x="2873" y="155"/>
              <a:ext cx="1755" cy="1755"/>
            </a:xfrm>
            <a:prstGeom prst="ellipse">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b="1" dirty="0">
                  <a:latin typeface="Arial" panose="020B0604020202020204" pitchFamily="34" charset="0"/>
                  <a:ea typeface="宋体" panose="02010600030101010101" pitchFamily="2" charset="-122"/>
                </a:rPr>
                <a:t>34名自然人</a:t>
              </a:r>
            </a:p>
          </p:txBody>
        </p:sp>
        <p:sp>
          <p:nvSpPr>
            <p:cNvPr id="1030" name="_s1030"/>
            <p:cNvSpPr/>
            <p:nvPr/>
          </p:nvSpPr>
          <p:spPr>
            <a:xfrm flipV="1">
              <a:off x="3749" y="1910"/>
              <a:ext cx="1" cy="902"/>
            </a:xfrm>
            <a:prstGeom prst="line">
              <a:avLst/>
            </a:prstGeom>
            <a:ln w="28575" cap="flat" cmpd="sng">
              <a:solidFill>
                <a:schemeClr val="tx1"/>
              </a:solidFill>
              <a:prstDash val="solid"/>
              <a:headEnd type="none" w="med" len="med"/>
              <a:tailEnd type="none" w="med" len="med"/>
            </a:ln>
          </p:spPr>
        </p:sp>
        <p:sp>
          <p:nvSpPr>
            <p:cNvPr id="1031" name="_s1031"/>
            <p:cNvSpPr/>
            <p:nvPr/>
          </p:nvSpPr>
          <p:spPr>
            <a:xfrm>
              <a:off x="571" y="4140"/>
              <a:ext cx="1755" cy="1755"/>
            </a:xfrm>
            <a:prstGeom prst="ellipse">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b="1" dirty="0">
                  <a:solidFill>
                    <a:srgbClr val="000000"/>
                  </a:solidFill>
                  <a:latin typeface="Arial" panose="020B0604020202020204" pitchFamily="34" charset="0"/>
                  <a:ea typeface="宋体" panose="02010600030101010101" pitchFamily="2" charset="-122"/>
                </a:rPr>
                <a:t>中间持股公司</a:t>
              </a:r>
              <a:r>
                <a:rPr lang="en-US" altLang="zh-CN" b="1">
                  <a:solidFill>
                    <a:srgbClr val="000000"/>
                  </a:solidFill>
                  <a:latin typeface="Arial" panose="020B0604020202020204" pitchFamily="34" charset="0"/>
                  <a:ea typeface="宋体" panose="02010600030101010101" pitchFamily="2" charset="-122"/>
                </a:rPr>
                <a:t>1</a:t>
              </a:r>
              <a:endParaRPr lang="zh-CN" altLang="en-US" b="1" dirty="0">
                <a:solidFill>
                  <a:srgbClr val="000000"/>
                </a:solidFill>
                <a:latin typeface="Arial" panose="020B0604020202020204" pitchFamily="34" charset="0"/>
                <a:ea typeface="宋体" panose="02010600030101010101" pitchFamily="2" charset="-122"/>
              </a:endParaRPr>
            </a:p>
          </p:txBody>
        </p:sp>
        <p:sp>
          <p:nvSpPr>
            <p:cNvPr id="1032" name="_s1032"/>
            <p:cNvSpPr/>
            <p:nvPr/>
          </p:nvSpPr>
          <p:spPr>
            <a:xfrm flipH="1">
              <a:off x="2209" y="4128"/>
              <a:ext cx="780" cy="451"/>
            </a:xfrm>
            <a:prstGeom prst="line">
              <a:avLst/>
            </a:prstGeom>
            <a:ln w="28575" cap="flat" cmpd="sng">
              <a:solidFill>
                <a:schemeClr val="tx1"/>
              </a:solidFill>
              <a:prstDash val="solid"/>
              <a:headEnd type="none" w="med" len="med"/>
              <a:tailEnd type="none" w="med" len="med"/>
            </a:ln>
          </p:spPr>
        </p:sp>
        <p:sp>
          <p:nvSpPr>
            <p:cNvPr id="1033" name="_s1033"/>
            <p:cNvSpPr/>
            <p:nvPr/>
          </p:nvSpPr>
          <p:spPr>
            <a:xfrm>
              <a:off x="5173" y="4140"/>
              <a:ext cx="1755" cy="1755"/>
            </a:xfrm>
            <a:prstGeom prst="ellipse">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b="1" dirty="0">
                  <a:solidFill>
                    <a:srgbClr val="000000"/>
                  </a:solidFill>
                  <a:latin typeface="Arial" panose="020B0604020202020204" pitchFamily="34" charset="0"/>
                  <a:ea typeface="宋体" panose="02010600030101010101" pitchFamily="2" charset="-122"/>
                </a:rPr>
                <a:t>中间持股公司</a:t>
              </a:r>
              <a:r>
                <a:rPr lang="en-US" altLang="zh-CN" b="1">
                  <a:solidFill>
                    <a:srgbClr val="000000"/>
                  </a:solidFill>
                  <a:latin typeface="Arial" panose="020B0604020202020204" pitchFamily="34" charset="0"/>
                  <a:ea typeface="宋体" panose="02010600030101010101" pitchFamily="2" charset="-122"/>
                </a:rPr>
                <a:t>2</a:t>
              </a:r>
            </a:p>
          </p:txBody>
        </p:sp>
        <p:sp>
          <p:nvSpPr>
            <p:cNvPr id="1034" name="_s1034"/>
            <p:cNvSpPr/>
            <p:nvPr/>
          </p:nvSpPr>
          <p:spPr>
            <a:xfrm>
              <a:off x="4510" y="4128"/>
              <a:ext cx="780" cy="451"/>
            </a:xfrm>
            <a:prstGeom prst="line">
              <a:avLst/>
            </a:prstGeom>
            <a:ln w="28575" cap="flat" cmpd="sng">
              <a:solidFill>
                <a:schemeClr val="tx1"/>
              </a:solidFill>
              <a:prstDash val="solid"/>
              <a:headEnd type="none" w="med" len="med"/>
              <a:tailEnd type="none" w="med" len="med"/>
            </a:ln>
          </p:spPr>
        </p:sp>
      </p:grpSp>
      <p:sp>
        <p:nvSpPr>
          <p:cNvPr id="1036" name="Text Box 12"/>
          <p:cNvSpPr txBox="1"/>
          <p:nvPr/>
        </p:nvSpPr>
        <p:spPr>
          <a:xfrm>
            <a:off x="541338" y="285750"/>
            <a:ext cx="7108825" cy="1187450"/>
          </a:xfrm>
          <a:prstGeom prst="rect">
            <a:avLst/>
          </a:prstGeom>
          <a:noFill/>
          <a:ln w="9525">
            <a:noFill/>
          </a:ln>
        </p:spPr>
        <p:txBody>
          <a:bodyPr anchor="ctr">
            <a:spAutoFit/>
          </a:bodyPr>
          <a:lstStyle/>
          <a:p>
            <a:pPr lvl="0" eaLnBrk="1" hangingPunct="1"/>
            <a:r>
              <a:rPr lang="zh-CN" altLang="en-US" sz="2400" b="1" dirty="0">
                <a:latin typeface="Arial" panose="020B0604020202020204" pitchFamily="34" charset="0"/>
                <a:ea typeface="宋体" panose="02010600030101010101" pitchFamily="2" charset="-122"/>
              </a:rPr>
              <a:t>操作：第一步：股权转让</a:t>
            </a:r>
          </a:p>
          <a:p>
            <a:pPr lvl="0" eaLnBrk="1" hangingPunct="1"/>
            <a:r>
              <a:rPr lang="zh-CN" altLang="en-US" sz="2400" b="1" dirty="0">
                <a:latin typeface="Arial" panose="020B0604020202020204" pitchFamily="34" charset="0"/>
                <a:ea typeface="宋体" panose="02010600030101010101" pitchFamily="2" charset="-122"/>
              </a:rPr>
              <a:t>2008年4月，</a:t>
            </a:r>
            <a:r>
              <a:rPr lang="zh-CN" altLang="en-US" sz="2400" b="1" dirty="0">
                <a:latin typeface="黑体" panose="02010609060101010101" pitchFamily="49" charset="-122"/>
                <a:ea typeface="黑体" panose="02010609060101010101" pitchFamily="49" charset="-122"/>
              </a:rPr>
              <a:t>法人股东向</a:t>
            </a:r>
            <a:r>
              <a:rPr lang="zh-CN" altLang="en-US" sz="2400" b="1" dirty="0">
                <a:latin typeface="Arial" panose="020B0604020202020204" pitchFamily="34" charset="0"/>
                <a:ea typeface="宋体" panose="02010600030101010101" pitchFamily="2" charset="-122"/>
              </a:rPr>
              <a:t>转让自然人股东</a:t>
            </a:r>
            <a:r>
              <a:rPr lang="zh-CN" altLang="en-US" sz="2400" b="1" dirty="0">
                <a:latin typeface="黑体" panose="02010609060101010101" pitchFamily="49" charset="-122"/>
                <a:ea typeface="黑体" panose="02010609060101010101" pitchFamily="49" charset="-122"/>
              </a:rPr>
              <a:t>股权：</a:t>
            </a:r>
          </a:p>
          <a:p>
            <a:pPr lvl="0" eaLnBrk="1" hangingPunct="1"/>
            <a:r>
              <a:rPr lang="zh-CN" altLang="en-US" sz="2400" b="1" dirty="0">
                <a:latin typeface="黑体" panose="02010609060101010101" pitchFamily="49" charset="-122"/>
                <a:ea typeface="黑体" panose="02010609060101010101" pitchFamily="49" charset="-122"/>
              </a:rPr>
              <a:t>公允价</a:t>
            </a:r>
            <a:r>
              <a:rPr lang="en-US" altLang="zh-CN" sz="2400" b="1" dirty="0">
                <a:latin typeface="黑体" panose="02010609060101010101" pitchFamily="49" charset="-122"/>
                <a:ea typeface="黑体" panose="02010609060101010101" pitchFamily="49" charset="-122"/>
              </a:rPr>
              <a:t>5500</a:t>
            </a:r>
            <a:r>
              <a:rPr lang="zh-CN" altLang="en-US" sz="2400" b="1" dirty="0">
                <a:latin typeface="黑体" panose="02010609060101010101" pitchFamily="49" charset="-122"/>
                <a:ea typeface="黑体" panose="02010609060101010101" pitchFamily="49" charset="-122"/>
              </a:rPr>
              <a:t>万</a:t>
            </a:r>
            <a:endParaRPr lang="zh-CN" altLang="en-US" sz="2400" b="1" dirty="0">
              <a:solidFill>
                <a:srgbClr val="FF0000"/>
              </a:solidFill>
              <a:latin typeface="黑体" panose="02010609060101010101" pitchFamily="49" charset="-122"/>
              <a:ea typeface="黑体" panose="02010609060101010101" pitchFamily="49" charset="-122"/>
            </a:endParaRPr>
          </a:p>
        </p:txBody>
      </p:sp>
      <p:cxnSp>
        <p:nvCxnSpPr>
          <p:cNvPr id="1037" name="直接箭头连接符 15"/>
          <p:cNvCxnSpPr/>
          <p:nvPr/>
        </p:nvCxnSpPr>
        <p:spPr>
          <a:xfrm rot="5400000" flipH="1" flipV="1">
            <a:off x="1633538" y="2701925"/>
            <a:ext cx="1785937" cy="1525588"/>
          </a:xfrm>
          <a:prstGeom prst="straightConnector1">
            <a:avLst/>
          </a:prstGeom>
          <a:ln w="31750" cap="flat" cmpd="sng">
            <a:solidFill>
              <a:schemeClr val="tx1"/>
            </a:solidFill>
            <a:prstDash val="solid"/>
            <a:headEnd type="none" w="med" len="med"/>
            <a:tailEnd type="arrow" w="med" len="med"/>
          </a:ln>
        </p:spPr>
      </p:cxnSp>
      <p:cxnSp>
        <p:nvCxnSpPr>
          <p:cNvPr id="1038" name="直接箭头连接符 17"/>
          <p:cNvCxnSpPr/>
          <p:nvPr/>
        </p:nvCxnSpPr>
        <p:spPr>
          <a:xfrm rot="-5400000" flipV="1">
            <a:off x="4751388" y="2606675"/>
            <a:ext cx="1785937" cy="1714500"/>
          </a:xfrm>
          <a:prstGeom prst="straightConnector1">
            <a:avLst/>
          </a:prstGeom>
          <a:ln w="34925" cap="flat" cmpd="sng">
            <a:solidFill>
              <a:schemeClr val="tx1"/>
            </a:solidFill>
            <a:prstDash val="solid"/>
            <a:headEnd type="none" w="med" len="med"/>
            <a:tailEnd type="arrow" w="med" len="med"/>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04451" name="内容占位符 2"/>
          <p:cNvSpPr>
            <a:spLocks noGrp="1"/>
          </p:cNvSpPr>
          <p:nvPr>
            <p:ph idx="1"/>
          </p:nvPr>
        </p:nvSpPr>
        <p:spPr/>
        <p:txBody>
          <a:bodyPr vert="horz" wrap="square" lIns="0" tIns="0" rIns="0" bIns="0" anchor="t"/>
          <a:lstStyle/>
          <a:p>
            <a:r>
              <a:rPr lang="zh-CN" altLang="en-US" sz="2400" b="1" dirty="0">
                <a:ea typeface="宋体" panose="02010600030101010101" pitchFamily="2" charset="-122"/>
              </a:rPr>
              <a:t>国务院关于税收等优惠政策相关事项的通知</a:t>
            </a:r>
          </a:p>
          <a:p>
            <a:r>
              <a:rPr lang="zh-CN" altLang="en-US" sz="2400" b="1" dirty="0">
                <a:ea typeface="宋体" panose="02010600030101010101" pitchFamily="2" charset="-122"/>
              </a:rPr>
              <a:t>国发</a:t>
            </a:r>
            <a:r>
              <a:rPr lang="en-US" altLang="zh-CN" sz="2400" b="1" dirty="0">
                <a:ea typeface="宋体" panose="02010600030101010101" pitchFamily="2" charset="-122"/>
              </a:rPr>
              <a:t>〔2015〕25</a:t>
            </a:r>
            <a:r>
              <a:rPr lang="zh-CN" altLang="en-US" sz="2400" b="1" dirty="0">
                <a:ea typeface="宋体" panose="02010600030101010101" pitchFamily="2" charset="-122"/>
              </a:rPr>
              <a:t>号</a:t>
            </a:r>
          </a:p>
          <a:p>
            <a:r>
              <a:rPr lang="zh-CN" altLang="en-US" sz="2400" b="1" dirty="0">
                <a:ea typeface="宋体" panose="02010600030101010101" pitchFamily="2" charset="-122"/>
              </a:rPr>
              <a:t>一、国家统一制定的税收等优惠政策，要逐项落实到位。</a:t>
            </a:r>
          </a:p>
          <a:p>
            <a:r>
              <a:rPr lang="zh-CN" altLang="en-US" sz="2400" b="1" dirty="0">
                <a:ea typeface="宋体" panose="02010600030101010101" pitchFamily="2" charset="-122"/>
              </a:rPr>
              <a:t>　　二、</a:t>
            </a:r>
            <a:r>
              <a:rPr lang="zh-CN" altLang="en-US" sz="2400" b="1" dirty="0">
                <a:solidFill>
                  <a:srgbClr val="FF0000"/>
                </a:solidFill>
                <a:ea typeface="宋体" panose="02010600030101010101" pitchFamily="2" charset="-122"/>
              </a:rPr>
              <a:t>各地区、各部门已经出台的优惠政策，有规定期限的，按规定期限执行；</a:t>
            </a:r>
            <a:r>
              <a:rPr lang="zh-CN" altLang="en-US" sz="2400" b="1" dirty="0">
                <a:solidFill>
                  <a:srgbClr val="002060"/>
                </a:solidFill>
                <a:ea typeface="宋体" panose="02010600030101010101" pitchFamily="2" charset="-122"/>
              </a:rPr>
              <a:t>没有规定期限又确需调整的，由地方政府和相关部门按照把握节奏、确保稳妥的原则设立过渡期，在过渡期内继续执行。</a:t>
            </a:r>
          </a:p>
          <a:p>
            <a:r>
              <a:rPr lang="zh-CN" altLang="en-US" sz="2400" b="1" dirty="0">
                <a:ea typeface="宋体" panose="02010600030101010101" pitchFamily="2" charset="-122"/>
              </a:rPr>
              <a:t>　　三、</a:t>
            </a:r>
            <a:r>
              <a:rPr lang="zh-CN" altLang="en-US" sz="2400" b="1" dirty="0">
                <a:solidFill>
                  <a:srgbClr val="00B0F0"/>
                </a:solidFill>
                <a:ea typeface="宋体" panose="02010600030101010101" pitchFamily="2" charset="-122"/>
              </a:rPr>
              <a:t>各地与企业已签订合同中的优惠政策，继续有效；对已兑现的部分，不溯及既往。</a:t>
            </a:r>
          </a:p>
          <a:p>
            <a:r>
              <a:rPr lang="zh-CN" altLang="en-US" b="1" dirty="0">
                <a:ea typeface="宋体" panose="02010600030101010101" pitchFamily="2" charset="-12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vert="horz" wrap="square" lIns="0" tIns="45720" rIns="0" bIns="45720" anchor="t"/>
          <a:lstStyle/>
          <a:p>
            <a:endParaRPr lang="zh-CN" altLang="en-US" dirty="0">
              <a:ea typeface="宋体" panose="02010600030101010101" pitchFamily="2" charset="-122"/>
            </a:endParaRPr>
          </a:p>
        </p:txBody>
      </p:sp>
      <p:sp>
        <p:nvSpPr>
          <p:cNvPr id="105475" name="内容占位符 2"/>
          <p:cNvSpPr>
            <a:spLocks noGrp="1"/>
          </p:cNvSpPr>
          <p:nvPr>
            <p:ph idx="1"/>
          </p:nvPr>
        </p:nvSpPr>
        <p:spPr/>
        <p:txBody>
          <a:bodyPr vert="horz" wrap="square" lIns="0" tIns="0" rIns="0" bIns="0" anchor="t"/>
          <a:lstStyle/>
          <a:p>
            <a:r>
              <a:rPr lang="zh-CN" altLang="en-US" sz="2800" b="1" dirty="0">
                <a:ea typeface="宋体" panose="02010600030101010101" pitchFamily="2" charset="-122"/>
              </a:rPr>
              <a:t>四、</a:t>
            </a:r>
            <a:r>
              <a:rPr lang="zh-CN" altLang="en-US" sz="2800" b="1" dirty="0">
                <a:solidFill>
                  <a:srgbClr val="FF0000"/>
                </a:solidFill>
                <a:ea typeface="宋体" panose="02010600030101010101" pitchFamily="2" charset="-122"/>
              </a:rPr>
              <a:t>各地区、各部门今后制定出台新的优惠政策</a:t>
            </a:r>
            <a:r>
              <a:rPr lang="zh-CN" altLang="en-US" sz="2800" b="1" dirty="0">
                <a:ea typeface="宋体" panose="02010600030101010101" pitchFamily="2" charset="-122"/>
              </a:rPr>
              <a:t>，除法律、行政法规已有规定事项外，涉及税收或中央批准设立的非税收入的，</a:t>
            </a:r>
            <a:r>
              <a:rPr lang="zh-CN" altLang="en-US" sz="2800" b="1" dirty="0">
                <a:solidFill>
                  <a:srgbClr val="FF0000"/>
                </a:solidFill>
                <a:ea typeface="宋体" panose="02010600030101010101" pitchFamily="2" charset="-122"/>
              </a:rPr>
              <a:t>应报国务院批准后执行</a:t>
            </a:r>
            <a:r>
              <a:rPr lang="zh-CN" altLang="en-US" sz="2800" b="1" dirty="0">
                <a:ea typeface="宋体" panose="02010600030101010101" pitchFamily="2" charset="-122"/>
              </a:rPr>
              <a:t>；其他由地方政府和相关部门批准后执行，其中安排支出一般不得与企业缴纳的税收或非税收入挂钩。</a:t>
            </a:r>
            <a:endParaRPr lang="en-US" altLang="zh-CN" sz="2800" b="1" dirty="0">
              <a:ea typeface="宋体" panose="02010600030101010101" pitchFamily="2" charset="-122"/>
            </a:endParaRPr>
          </a:p>
          <a:p>
            <a:r>
              <a:rPr lang="zh-CN" altLang="en-US" sz="2800" b="1" dirty="0">
                <a:ea typeface="宋体" panose="02010600030101010101" pitchFamily="2" charset="-122"/>
              </a:rPr>
              <a:t>五、</a:t>
            </a:r>
            <a:r>
              <a:rPr lang="en-US" altLang="zh-CN" sz="2800" b="1" dirty="0">
                <a:ea typeface="宋体" panose="02010600030101010101" pitchFamily="2" charset="-122"/>
              </a:rPr>
              <a:t>《</a:t>
            </a:r>
            <a:r>
              <a:rPr lang="zh-CN" altLang="en-US" sz="2800" b="1" dirty="0">
                <a:ea typeface="宋体" panose="02010600030101010101" pitchFamily="2" charset="-122"/>
              </a:rPr>
              <a:t>国务院关于清理规范税收等优惠政策的通知</a:t>
            </a:r>
            <a:r>
              <a:rPr lang="en-US" altLang="zh-CN" sz="2800" b="1" dirty="0">
                <a:ea typeface="宋体" panose="02010600030101010101" pitchFamily="2" charset="-122"/>
              </a:rPr>
              <a:t>》</a:t>
            </a:r>
            <a:r>
              <a:rPr lang="zh-CN" altLang="en-US" sz="2800" b="1" dirty="0">
                <a:solidFill>
                  <a:srgbClr val="FF0000"/>
                </a:solidFill>
                <a:ea typeface="宋体" panose="02010600030101010101" pitchFamily="2" charset="-122"/>
              </a:rPr>
              <a:t>（国发</a:t>
            </a:r>
            <a:r>
              <a:rPr lang="en-US" altLang="zh-CN" sz="2800" b="1" dirty="0">
                <a:solidFill>
                  <a:srgbClr val="FF0000"/>
                </a:solidFill>
                <a:ea typeface="宋体" panose="02010600030101010101" pitchFamily="2" charset="-122"/>
              </a:rPr>
              <a:t>〔2014〕62</a:t>
            </a:r>
            <a:r>
              <a:rPr lang="zh-CN" altLang="en-US" sz="2800" b="1" dirty="0">
                <a:solidFill>
                  <a:srgbClr val="FF0000"/>
                </a:solidFill>
                <a:ea typeface="宋体" panose="02010600030101010101" pitchFamily="2" charset="-122"/>
              </a:rPr>
              <a:t>号）规定的专项清理工作，待今后另行部署后再进行。</a:t>
            </a:r>
          </a:p>
          <a:p>
            <a:r>
              <a:rPr lang="zh-CN" altLang="en-US" sz="2800" b="1" dirty="0">
                <a:ea typeface="宋体" panose="02010600030101010101" pitchFamily="2" charset="-122"/>
              </a:rPr>
              <a:t>　　国务院　　</a:t>
            </a:r>
            <a:r>
              <a:rPr lang="en-US" altLang="zh-CN" sz="2800" b="1" dirty="0">
                <a:ea typeface="宋体" panose="02010600030101010101" pitchFamily="2" charset="-122"/>
              </a:rPr>
              <a:t>2015</a:t>
            </a:r>
            <a:r>
              <a:rPr lang="zh-CN" altLang="en-US" sz="2800" b="1" dirty="0">
                <a:ea typeface="宋体" panose="02010600030101010101" pitchFamily="2" charset="-122"/>
              </a:rPr>
              <a:t>年</a:t>
            </a:r>
            <a:r>
              <a:rPr lang="en-US" altLang="zh-CN" sz="2800" b="1" dirty="0">
                <a:ea typeface="宋体" panose="02010600030101010101" pitchFamily="2" charset="-122"/>
              </a:rPr>
              <a:t>5</a:t>
            </a:r>
            <a:r>
              <a:rPr lang="zh-CN" altLang="en-US" sz="2800" b="1" dirty="0">
                <a:ea typeface="宋体" panose="02010600030101010101" pitchFamily="2" charset="-122"/>
              </a:rPr>
              <a:t>月</a:t>
            </a:r>
            <a:r>
              <a:rPr lang="en-US" altLang="zh-CN" sz="2800" b="1" dirty="0">
                <a:ea typeface="宋体" panose="02010600030101010101" pitchFamily="2" charset="-122"/>
              </a:rPr>
              <a:t>10</a:t>
            </a:r>
            <a:r>
              <a:rPr lang="zh-CN" altLang="en-US" sz="2800" b="1" dirty="0">
                <a:ea typeface="宋体" panose="02010600030101010101" pitchFamily="2" charset="-122"/>
              </a:rPr>
              <a:t>日</a:t>
            </a:r>
          </a:p>
          <a:p>
            <a:endParaRPr lang="zh-CN" altLang="en-US" dirty="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p:txBody>
          <a:bodyPr wrap="square" lIns="0" tIns="45720" rIns="0" bIns="45720" anchor="t"/>
          <a:lstStyle/>
          <a:p>
            <a:r>
              <a:rPr lang="en-US" altLang="en-US" b="1" dirty="0">
                <a:sym typeface="+mn-ea"/>
              </a:rPr>
              <a:t>3</a:t>
            </a:r>
            <a:r>
              <a:rPr lang="zh-CN" altLang="en-US" b="1" dirty="0">
                <a:sym typeface="+mn-ea"/>
              </a:rPr>
              <a:t>、合伙企业</a:t>
            </a:r>
            <a:r>
              <a:rPr lang="en-US" altLang="en-US" b="1" dirty="0">
                <a:sym typeface="+mn-ea"/>
              </a:rPr>
              <a:t>股权激励</a:t>
            </a:r>
            <a:r>
              <a:rPr lang="zh-CN" altLang="en-US" b="1" dirty="0">
                <a:sym typeface="+mn-ea"/>
              </a:rPr>
              <a:t>不享受优惠政策</a:t>
            </a:r>
            <a:endParaRPr lang="zh-CN" altLang="en-US" b="1" dirty="0">
              <a:ea typeface="微软雅黑" panose="020B0503020204020204" pitchFamily="2" charset="-122"/>
              <a:sym typeface="+mn-ea"/>
            </a:endParaRPr>
          </a:p>
        </p:txBody>
      </p:sp>
      <p:sp>
        <p:nvSpPr>
          <p:cNvPr id="200706" name="内容占位符 2"/>
          <p:cNvSpPr>
            <a:spLocks noGrp="1"/>
          </p:cNvSpPr>
          <p:nvPr>
            <p:ph idx="1"/>
          </p:nvPr>
        </p:nvSpPr>
        <p:spPr>
          <a:xfrm>
            <a:off x="295275" y="1477963"/>
            <a:ext cx="8524875" cy="4313237"/>
          </a:xfrm>
        </p:spPr>
        <p:txBody>
          <a:bodyPr wrap="square" lIns="0" tIns="0" rIns="0" bIns="0" anchor="t"/>
          <a:lstStyle/>
          <a:p>
            <a:r>
              <a:rPr lang="en-US" altLang="en-US" sz="2400" b="1" dirty="0"/>
              <a:t>关于完善股权激励和技术入股有关所得税政策的通知 </a:t>
            </a:r>
          </a:p>
          <a:p>
            <a:r>
              <a:rPr lang="en-US" altLang="en-US" sz="2400" b="1" dirty="0"/>
              <a:t>财税[2016]101号</a:t>
            </a:r>
          </a:p>
          <a:p>
            <a:r>
              <a:rPr lang="en-US" altLang="en-US" sz="2400" b="1" dirty="0"/>
              <a:t>一、对符合条件的非上市公司股票期权、股权期权、限制性股票和股权奖励实行递延纳税政策 </a:t>
            </a:r>
          </a:p>
          <a:p>
            <a:r>
              <a:rPr lang="en-US" altLang="en-US" sz="2400" b="1" dirty="0"/>
              <a:t>（一）非上市公司授予本公司员工的股票期权、股权期权、限制性股票和股权奖励，符合规定条件的，经向主管税务机关备案，可实行递延纳税政策，</a:t>
            </a:r>
            <a:r>
              <a:rPr lang="en-US" altLang="en-US" sz="2400" b="1" dirty="0">
                <a:solidFill>
                  <a:srgbClr val="FF0000"/>
                </a:solidFill>
              </a:rPr>
              <a:t>即员工在取得股权激励时可暂不纳税，递延至转让该股权时纳税；</a:t>
            </a:r>
          </a:p>
          <a:p>
            <a:r>
              <a:rPr lang="zh-CN" altLang="en-US" sz="2400" b="1" dirty="0">
                <a:solidFill>
                  <a:srgbClr val="FF0000"/>
                </a:solidFill>
                <a:ea typeface="宋体" panose="02010600030101010101" pitchFamily="2" charset="-122"/>
              </a:rPr>
              <a:t>点评：</a:t>
            </a:r>
            <a:r>
              <a:rPr lang="zh-CN" altLang="en-US" sz="2400" b="1" dirty="0">
                <a:solidFill>
                  <a:srgbClr val="0070C0"/>
                </a:solidFill>
                <a:ea typeface="宋体" panose="02010600030101010101" pitchFamily="2" charset="-122"/>
              </a:rPr>
              <a:t>该文将原来</a:t>
            </a:r>
            <a:r>
              <a:rPr lang="en-US" altLang="en-US" sz="2400" dirty="0"/>
              <a:t>财税【2005】35号</a:t>
            </a:r>
            <a:r>
              <a:rPr lang="zh-CN" altLang="en-US" sz="2400" b="1" dirty="0">
                <a:solidFill>
                  <a:srgbClr val="0070C0"/>
                </a:solidFill>
                <a:ea typeface="宋体" panose="02010600030101010101" pitchFamily="2" charset="-122"/>
              </a:rPr>
              <a:t>在两个环节（获得股权和股权转让）征税合并为只在一个环节征税，</a:t>
            </a:r>
            <a:r>
              <a:rPr lang="zh-CN" altLang="en-US" sz="2400" b="1" dirty="0">
                <a:solidFill>
                  <a:srgbClr val="FF0000"/>
                </a:solidFill>
                <a:ea typeface="宋体" panose="02010600030101010101" pitchFamily="2" charset="-122"/>
              </a:rPr>
              <a:t>纳税人在股票（权）期权行权、限制性股票解禁以及获得股权奖励时暂不征税</a:t>
            </a:r>
            <a:r>
              <a:rPr lang="zh-CN" altLang="en-US" sz="2400" b="1" dirty="0">
                <a:solidFill>
                  <a:srgbClr val="0070C0"/>
                </a:solidFill>
                <a:ea typeface="宋体" panose="02010600030101010101" pitchFamily="2" charset="-122"/>
              </a:rPr>
              <a:t>，</a:t>
            </a:r>
            <a:r>
              <a:rPr lang="zh-CN" altLang="en-US" sz="2400" b="1" dirty="0">
                <a:solidFill>
                  <a:srgbClr val="FF0000"/>
                </a:solidFill>
                <a:ea typeface="宋体" panose="02010600030101010101" pitchFamily="2" charset="-122"/>
              </a:rPr>
              <a:t>待今后该股权转让时一次性征税，</a:t>
            </a:r>
            <a:r>
              <a:rPr lang="zh-CN" altLang="en-US" sz="2400" b="1" dirty="0">
                <a:solidFill>
                  <a:srgbClr val="0070C0"/>
                </a:solidFill>
                <a:ea typeface="宋体" panose="02010600030101010101" pitchFamily="2" charset="-122"/>
              </a:rPr>
              <a:t>主要是解决了“获得股权”环节缺乏“纳税必要资金”而由此带来的纳税困难。</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201730" name="内容占位符 2"/>
          <p:cNvSpPr>
            <a:spLocks noGrp="1"/>
          </p:cNvSpPr>
          <p:nvPr>
            <p:ph idx="1"/>
          </p:nvPr>
        </p:nvSpPr>
        <p:spPr/>
        <p:txBody>
          <a:bodyPr wrap="square" lIns="0" tIns="0" rIns="0" bIns="0" anchor="t"/>
          <a:lstStyle/>
          <a:p>
            <a:r>
              <a:rPr lang="en-US" altLang="en-US" sz="3600" b="1" dirty="0"/>
              <a:t>股权转让时，按照股权转让收入减除股权取得成本以及合理税费后的差额，适</a:t>
            </a:r>
            <a:r>
              <a:rPr lang="en-US" altLang="en-US" sz="3600" b="1" dirty="0">
                <a:solidFill>
                  <a:srgbClr val="FF0000"/>
                </a:solidFill>
              </a:rPr>
              <a:t>用“财产转让所得”项目，按照20%的税率计算缴纳个人所得税。</a:t>
            </a:r>
          </a:p>
          <a:p>
            <a:r>
              <a:rPr lang="en-US" altLang="en-US" sz="3600" b="1" dirty="0">
                <a:solidFill>
                  <a:srgbClr val="FF0000"/>
                </a:solidFill>
              </a:rPr>
              <a:t> </a:t>
            </a:r>
            <a:r>
              <a:rPr lang="zh-CN" altLang="en-US" sz="3600" b="1" dirty="0">
                <a:solidFill>
                  <a:srgbClr val="FF0000"/>
                </a:solidFill>
                <a:ea typeface="宋体" panose="02010600030101010101" pitchFamily="2" charset="-122"/>
              </a:rPr>
              <a:t>点评：</a:t>
            </a:r>
          </a:p>
          <a:p>
            <a:r>
              <a:rPr lang="en-US" altLang="en-US" sz="3600" b="1" dirty="0">
                <a:solidFill>
                  <a:srgbClr val="0070C0"/>
                </a:solidFill>
              </a:rPr>
              <a:t>在转让环节的一次性征税统一适用20%的税率，比原来税负降低10—20个百分点，有效减轻纳税人税收负担。</a:t>
            </a:r>
          </a:p>
          <a:p>
            <a:endParaRPr lang="zh-CN" altLang="en-US" sz="3600"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203778" name="内容占位符 2"/>
          <p:cNvSpPr>
            <a:spLocks noGrp="1"/>
          </p:cNvSpPr>
          <p:nvPr>
            <p:ph idx="1"/>
          </p:nvPr>
        </p:nvSpPr>
        <p:spPr/>
        <p:txBody>
          <a:bodyPr wrap="square" lIns="0" tIns="0" rIns="0" bIns="0" anchor="t"/>
          <a:lstStyle/>
          <a:p>
            <a:r>
              <a:rPr lang="zh-CN" altLang="en-US" sz="3200" b="1" dirty="0">
                <a:ea typeface="宋体" panose="02010600030101010101" pitchFamily="2" charset="-122"/>
              </a:rPr>
              <a:t>（</a:t>
            </a:r>
            <a:r>
              <a:rPr lang="zh-CN" altLang="en-US" sz="2400" b="1" dirty="0">
                <a:ea typeface="宋体" panose="02010600030101010101" pitchFamily="2" charset="-122"/>
              </a:rPr>
              <a:t>二）享受递延纳税政策的非上市公司股权激励（包括</a:t>
            </a:r>
            <a:r>
              <a:rPr lang="zh-CN" altLang="en-US" sz="2400" b="1" dirty="0">
                <a:solidFill>
                  <a:srgbClr val="FF0000"/>
                </a:solidFill>
                <a:ea typeface="宋体" panose="02010600030101010101" pitchFamily="2" charset="-122"/>
              </a:rPr>
              <a:t>股票期权、股权期权、限制性股票和股权奖励</a:t>
            </a:r>
            <a:r>
              <a:rPr lang="zh-CN" altLang="en-US" sz="2400" b="1" dirty="0">
                <a:ea typeface="宋体" panose="02010600030101010101" pitchFamily="2" charset="-122"/>
              </a:rPr>
              <a:t>，下同）</a:t>
            </a:r>
          </a:p>
          <a:p>
            <a:r>
              <a:rPr lang="zh-CN" altLang="en-US" sz="2400" b="1" dirty="0">
                <a:solidFill>
                  <a:srgbClr val="FF0000"/>
                </a:solidFill>
                <a:ea typeface="宋体" panose="02010600030101010101" pitchFamily="2" charset="-122"/>
              </a:rPr>
              <a:t>股票（权）期权</a:t>
            </a:r>
            <a:r>
              <a:rPr lang="zh-CN" altLang="en-US" sz="2400" b="1" dirty="0">
                <a:ea typeface="宋体" panose="02010600030101010101" pitchFamily="2" charset="-122"/>
              </a:rPr>
              <a:t>是指公司给予激励对象在一定期限内以</a:t>
            </a:r>
            <a:r>
              <a:rPr lang="zh-CN" altLang="en-US" sz="2400" b="1" dirty="0">
                <a:solidFill>
                  <a:srgbClr val="FF0000"/>
                </a:solidFill>
                <a:ea typeface="宋体" panose="02010600030101010101" pitchFamily="2" charset="-122"/>
              </a:rPr>
              <a:t>事先约定的价格</a:t>
            </a:r>
            <a:r>
              <a:rPr lang="zh-CN" altLang="en-US" sz="2400" b="1" dirty="0">
                <a:ea typeface="宋体" panose="02010600030101010101" pitchFamily="2" charset="-122"/>
              </a:rPr>
              <a:t>购买本公司股票（权）的权利；</a:t>
            </a:r>
          </a:p>
          <a:p>
            <a:r>
              <a:rPr lang="zh-CN" altLang="en-US" sz="2400" b="1" dirty="0">
                <a:solidFill>
                  <a:srgbClr val="FF0000"/>
                </a:solidFill>
                <a:ea typeface="宋体" panose="02010600030101010101" pitchFamily="2" charset="-122"/>
              </a:rPr>
              <a:t>限制性股票</a:t>
            </a:r>
            <a:r>
              <a:rPr lang="zh-CN" altLang="en-US" sz="2400" b="1" dirty="0">
                <a:ea typeface="宋体" panose="02010600030101010101" pitchFamily="2" charset="-122"/>
              </a:rPr>
              <a:t>是指公司</a:t>
            </a:r>
            <a:r>
              <a:rPr lang="zh-CN" altLang="en-US" sz="2400" b="1" dirty="0">
                <a:solidFill>
                  <a:srgbClr val="FF0000"/>
                </a:solidFill>
                <a:ea typeface="宋体" panose="02010600030101010101" pitchFamily="2" charset="-122"/>
              </a:rPr>
              <a:t>按照预先确定的条件授予</a:t>
            </a:r>
            <a:r>
              <a:rPr lang="zh-CN" altLang="en-US" sz="2400" b="1" dirty="0">
                <a:ea typeface="宋体" panose="02010600030101010101" pitchFamily="2" charset="-122"/>
              </a:rPr>
              <a:t>激励对象一定数量的本公司股权，激励对象</a:t>
            </a:r>
            <a:r>
              <a:rPr lang="zh-CN" altLang="en-US" sz="2400" b="1" dirty="0">
                <a:solidFill>
                  <a:srgbClr val="FF0000"/>
                </a:solidFill>
                <a:ea typeface="宋体" panose="02010600030101010101" pitchFamily="2" charset="-122"/>
              </a:rPr>
              <a:t>只有工作年限或业绩目标</a:t>
            </a:r>
            <a:r>
              <a:rPr lang="zh-CN" altLang="en-US" sz="2400" b="1" dirty="0">
                <a:ea typeface="宋体" panose="02010600030101010101" pitchFamily="2" charset="-122"/>
              </a:rPr>
              <a:t>符合股权激励计划规定条件的才可以处置该股权；</a:t>
            </a:r>
          </a:p>
          <a:p>
            <a:r>
              <a:rPr lang="zh-CN" altLang="en-US" sz="2400" b="1" dirty="0">
                <a:solidFill>
                  <a:srgbClr val="FF0000"/>
                </a:solidFill>
                <a:ea typeface="宋体" panose="02010600030101010101" pitchFamily="2" charset="-122"/>
              </a:rPr>
              <a:t>股权奖励</a:t>
            </a:r>
            <a:r>
              <a:rPr lang="zh-CN" altLang="en-US" sz="2400" b="1" dirty="0">
                <a:ea typeface="宋体" panose="02010600030101010101" pitchFamily="2" charset="-122"/>
              </a:rPr>
              <a:t>是指企业</a:t>
            </a:r>
            <a:r>
              <a:rPr lang="zh-CN" altLang="en-US" sz="2400" b="1" dirty="0">
                <a:solidFill>
                  <a:srgbClr val="FF0000"/>
                </a:solidFill>
                <a:ea typeface="宋体" panose="02010600030101010101" pitchFamily="2" charset="-122"/>
              </a:rPr>
              <a:t>无偿授予</a:t>
            </a:r>
            <a:r>
              <a:rPr lang="zh-CN" altLang="en-US" sz="2400" b="1" dirty="0">
                <a:ea typeface="宋体" panose="02010600030101010101" pitchFamily="2" charset="-122"/>
              </a:rPr>
              <a:t>激励对象一定份额的股权或一定数量的股份</a:t>
            </a:r>
            <a:r>
              <a:rPr lang="zh-CN" altLang="en-US" sz="3200" b="1"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204802" name="内容占位符 2"/>
          <p:cNvSpPr>
            <a:spLocks noGrp="1"/>
          </p:cNvSpPr>
          <p:nvPr>
            <p:ph idx="1"/>
          </p:nvPr>
        </p:nvSpPr>
        <p:spPr/>
        <p:txBody>
          <a:bodyPr wrap="square" lIns="0" tIns="0" rIns="0" bIns="0" anchor="t"/>
          <a:lstStyle/>
          <a:p>
            <a:r>
              <a:rPr lang="zh-CN" altLang="en-US" sz="3200" b="1" dirty="0">
                <a:ea typeface="宋体" panose="02010600030101010101" pitchFamily="2" charset="-122"/>
              </a:rPr>
              <a:t>须同时满足以下条件： </a:t>
            </a:r>
          </a:p>
          <a:p>
            <a:r>
              <a:rPr lang="zh-CN" altLang="en-US" sz="3200" b="1" dirty="0">
                <a:ea typeface="宋体" panose="02010600030101010101" pitchFamily="2" charset="-122"/>
              </a:rPr>
              <a:t>1.属于</a:t>
            </a:r>
            <a:r>
              <a:rPr lang="zh-CN" altLang="en-US" sz="3200" b="1" dirty="0">
                <a:solidFill>
                  <a:srgbClr val="FF0000"/>
                </a:solidFill>
                <a:ea typeface="宋体" panose="02010600030101010101" pitchFamily="2" charset="-122"/>
              </a:rPr>
              <a:t>境内居民企业</a:t>
            </a:r>
            <a:r>
              <a:rPr lang="zh-CN" altLang="en-US" sz="3200" b="1" dirty="0">
                <a:ea typeface="宋体" panose="02010600030101010101" pitchFamily="2" charset="-122"/>
              </a:rPr>
              <a:t>的股权激励计划。 </a:t>
            </a:r>
          </a:p>
          <a:p>
            <a:r>
              <a:rPr lang="zh-CN" altLang="en-US" sz="3200" b="1" dirty="0">
                <a:ea typeface="宋体" panose="02010600030101010101" pitchFamily="2" charset="-122"/>
              </a:rPr>
              <a:t>2.股权激励计划经公司董事会、股东（大）会审议通过。未设股东（大）会的国有单位，经上级主管部门审核批准。</a:t>
            </a:r>
          </a:p>
          <a:p>
            <a:r>
              <a:rPr lang="en-US" altLang="zh-CN" sz="3200" b="1" dirty="0">
                <a:ea typeface="宋体" panose="02010600030101010101" pitchFamily="2" charset="-122"/>
              </a:rPr>
              <a:t>3</a:t>
            </a:r>
            <a:r>
              <a:rPr lang="zh-CN" altLang="en-US" sz="3200" b="1" dirty="0">
                <a:ea typeface="宋体" panose="02010600030101010101" pitchFamily="2" charset="-122"/>
              </a:rPr>
              <a:t>激励标的应为境内居民企业的本公司股权。</a:t>
            </a:r>
          </a:p>
          <a:p>
            <a:endParaRPr lang="zh-CN" altLang="en-US" dirty="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205826" name="内容占位符 2"/>
          <p:cNvSpPr>
            <a:spLocks noGrp="1"/>
          </p:cNvSpPr>
          <p:nvPr>
            <p:ph idx="1"/>
          </p:nvPr>
        </p:nvSpPr>
        <p:spPr/>
        <p:txBody>
          <a:bodyPr wrap="square" lIns="0" tIns="0" rIns="0" bIns="0" anchor="t"/>
          <a:lstStyle/>
          <a:p>
            <a:r>
              <a:rPr lang="zh-CN" altLang="en-US" sz="2400" b="1" dirty="0">
                <a:ea typeface="宋体" panose="02010600030101010101" pitchFamily="2" charset="-122"/>
              </a:rPr>
              <a:t>4.激励对象应为公司董事会或股东（大）会决定的技术骨干和高级管理人员，激励对象人数累计不得超过本公司最近6个月在职职工平均人数的30%。</a:t>
            </a:r>
          </a:p>
          <a:p>
            <a:r>
              <a:rPr lang="zh-CN" altLang="en-US" sz="2400" b="1" dirty="0">
                <a:ea typeface="宋体" panose="02010600030101010101" pitchFamily="2" charset="-122"/>
              </a:rPr>
              <a:t> 5.股票（权）期权自授予日起应持有满3年，且自行权日起持有满1年；限制性股票自授予日起应持有满3年，且解禁后持有满1年；股权奖励自获得奖励之日起应持有满3年。上述时间条件须在股权激励计划中列明。 </a:t>
            </a:r>
          </a:p>
          <a:p>
            <a:r>
              <a:rPr lang="zh-CN" altLang="en-US" sz="2400" b="1" dirty="0">
                <a:ea typeface="宋体" panose="02010600030101010101" pitchFamily="2" charset="-122"/>
              </a:rPr>
              <a:t>6.股票（权）期权自授予日至行权日的时间不得超过10年。 </a:t>
            </a:r>
          </a:p>
          <a:p>
            <a:r>
              <a:rPr lang="zh-CN" altLang="en-US" sz="2400" b="1" dirty="0">
                <a:ea typeface="宋体" panose="02010600030101010101" pitchFamily="2" charset="-122"/>
              </a:rPr>
              <a:t>7.实施</a:t>
            </a:r>
            <a:r>
              <a:rPr lang="zh-CN" altLang="en-US" sz="2400" b="1" dirty="0">
                <a:solidFill>
                  <a:srgbClr val="FF0000"/>
                </a:solidFill>
                <a:ea typeface="宋体" panose="02010600030101010101" pitchFamily="2" charset="-122"/>
              </a:rPr>
              <a:t>股权奖励</a:t>
            </a:r>
            <a:r>
              <a:rPr lang="zh-CN" altLang="en-US" sz="2400" b="1" dirty="0">
                <a:ea typeface="宋体" panose="02010600030101010101" pitchFamily="2" charset="-122"/>
              </a:rPr>
              <a:t>的公司及其奖励股权标的公司所属行业均不属于《股权奖励税收优惠政策限制性行业目录》范围（见附件）。</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216066" name="内容占位符 2"/>
          <p:cNvSpPr>
            <a:spLocks noGrp="1"/>
          </p:cNvSpPr>
          <p:nvPr>
            <p:ph idx="1"/>
          </p:nvPr>
        </p:nvSpPr>
        <p:spPr/>
        <p:txBody>
          <a:bodyPr wrap="square" lIns="0" tIns="0" rIns="0" bIns="0" anchor="t"/>
          <a:lstStyle/>
          <a:p>
            <a:r>
              <a:rPr lang="zh-CN" altLang="en-US" sz="2800" b="1" dirty="0">
                <a:ea typeface="宋体" panose="02010600030101010101" pitchFamily="2" charset="-122"/>
              </a:rPr>
              <a:t>二、对上市公司股票期权、限制性股票和股权奖励</a:t>
            </a:r>
            <a:r>
              <a:rPr lang="zh-CN" altLang="en-US" sz="2800" b="1" dirty="0">
                <a:solidFill>
                  <a:srgbClr val="FF0000"/>
                </a:solidFill>
                <a:ea typeface="宋体" panose="02010600030101010101" pitchFamily="2" charset="-122"/>
              </a:rPr>
              <a:t>适当延长纳税期限 </a:t>
            </a:r>
          </a:p>
          <a:p>
            <a:r>
              <a:rPr lang="zh-CN" altLang="en-US" sz="2800" b="1" dirty="0">
                <a:ea typeface="宋体" panose="02010600030101010101" pitchFamily="2" charset="-122"/>
              </a:rPr>
              <a:t>（一）上市公司授予个人的股票期权、限制性股票和股权奖励，经向主管税务机关备案，个人可自股票期权行权、限制性股票解禁或取得股权奖励之日起，在不超过</a:t>
            </a:r>
            <a:r>
              <a:rPr lang="zh-CN" altLang="en-US" sz="2800" b="1" dirty="0">
                <a:solidFill>
                  <a:srgbClr val="FF0000"/>
                </a:solidFill>
                <a:ea typeface="宋体" panose="02010600030101010101" pitchFamily="2" charset="-122"/>
              </a:rPr>
              <a:t>12个月</a:t>
            </a:r>
            <a:r>
              <a:rPr lang="zh-CN" altLang="en-US" sz="2800" b="1" dirty="0">
                <a:ea typeface="宋体" panose="02010600030101010101" pitchFamily="2" charset="-122"/>
              </a:rPr>
              <a:t>的期限内缴纳个人所得税。</a:t>
            </a:r>
          </a:p>
          <a:p>
            <a:r>
              <a:rPr lang="zh-CN" altLang="en-US" sz="2800" b="1" dirty="0">
                <a:ea typeface="宋体" panose="02010600030101010101" pitchFamily="2" charset="-122"/>
              </a:rPr>
              <a:t>《财政部国家税务总局关于上市公司高管人员股票期权所得缴纳个人所得税有关问题的通知》（</a:t>
            </a:r>
            <a:r>
              <a:rPr lang="zh-CN" altLang="en-US" sz="2800" b="1" dirty="0">
                <a:solidFill>
                  <a:srgbClr val="FF0000"/>
                </a:solidFill>
                <a:ea typeface="宋体" panose="02010600030101010101" pitchFamily="2" charset="-122"/>
              </a:rPr>
              <a:t>财税〔2009〕40号）自本通知施行之日起废止。</a:t>
            </a:r>
          </a:p>
          <a:p>
            <a:r>
              <a:rPr lang="zh-CN" altLang="en-US" sz="2800" b="1" dirty="0">
                <a:solidFill>
                  <a:srgbClr val="FF0000"/>
                </a:solidFill>
                <a:ea typeface="宋体" panose="02010600030101010101" pitchFamily="2" charset="-122"/>
              </a:rPr>
              <a:t>点评：原为6个月</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217090" name="内容占位符 2"/>
          <p:cNvSpPr>
            <a:spLocks noGrp="1"/>
          </p:cNvSpPr>
          <p:nvPr>
            <p:ph idx="1"/>
          </p:nvPr>
        </p:nvSpPr>
        <p:spPr/>
        <p:txBody>
          <a:bodyPr wrap="square" lIns="0" tIns="0" rIns="0" bIns="0" anchor="t"/>
          <a:lstStyle/>
          <a:p>
            <a:r>
              <a:rPr lang="zh-CN" altLang="en-US" sz="3200" dirty="0">
                <a:ea typeface="宋体" panose="02010600030101010101" pitchFamily="2" charset="-122"/>
              </a:rPr>
              <a:t>（</a:t>
            </a:r>
            <a:r>
              <a:rPr lang="zh-CN" altLang="en-US" sz="2800" dirty="0">
                <a:ea typeface="宋体" panose="02010600030101010101" pitchFamily="2" charset="-122"/>
              </a:rPr>
              <a:t>二）上市公司股票期权、限制性股票应纳税款的计算，继续按照《财政部国家税务总局关于个人股票期权所得征收个人所得税问题的通知》（财税〔2005〕35号）、</a:t>
            </a:r>
          </a:p>
          <a:p>
            <a:r>
              <a:rPr lang="zh-CN" altLang="en-US" sz="2800" dirty="0">
                <a:ea typeface="宋体" panose="02010600030101010101" pitchFamily="2" charset="-122"/>
              </a:rPr>
              <a:t>《财政部国家税务总局关于股票增值权所得和限制性股票所得征收个人所得税有关问题的通知》（财税〔2009〕5号）、</a:t>
            </a:r>
          </a:p>
          <a:p>
            <a:r>
              <a:rPr lang="zh-CN" altLang="en-US" sz="2800" dirty="0">
                <a:ea typeface="宋体" panose="02010600030101010101" pitchFamily="2" charset="-122"/>
              </a:rPr>
              <a:t>《国家税务总局关于股权激励有关个人所得税问题的通知》（国税函〔2009〕461号）</a:t>
            </a:r>
            <a:r>
              <a:rPr lang="zh-CN" altLang="en-US" sz="2800" dirty="0">
                <a:solidFill>
                  <a:srgbClr val="FF0000"/>
                </a:solidFill>
                <a:ea typeface="宋体" panose="02010600030101010101" pitchFamily="2" charset="-122"/>
              </a:rPr>
              <a:t>等相关规定执行。股权奖励应纳税款的计算比照上述规定执行。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标题 1"/>
          <p:cNvSpPr>
            <a:spLocks noGrp="1"/>
          </p:cNvSpPr>
          <p:nvPr>
            <p:ph type="title"/>
          </p:nvPr>
        </p:nvSpPr>
        <p:spPr/>
        <p:txBody>
          <a:bodyPr wrap="square" lIns="0" tIns="45720" rIns="0" bIns="45720" anchor="t"/>
          <a:lstStyle/>
          <a:p>
            <a:r>
              <a:rPr lang="zh-CN" altLang="en-US" sz="3200" dirty="0">
                <a:ea typeface="宋体" panose="02010600030101010101" pitchFamily="2" charset="-122"/>
              </a:rPr>
              <a:t>思考：深圳现在还是税务上的经济特区吗？</a:t>
            </a:r>
          </a:p>
        </p:txBody>
      </p:sp>
      <p:sp>
        <p:nvSpPr>
          <p:cNvPr id="234498" name="内容占位符 2"/>
          <p:cNvSpPr>
            <a:spLocks noGrp="1"/>
          </p:cNvSpPr>
          <p:nvPr>
            <p:ph idx="1"/>
          </p:nvPr>
        </p:nvSpPr>
        <p:spPr/>
        <p:txBody>
          <a:bodyPr wrap="square" lIns="0" tIns="0" rIns="0" bIns="0" anchor="t">
            <a:normAutofit lnSpcReduction="20000"/>
          </a:bodyPr>
          <a:lstStyle/>
          <a:p>
            <a:r>
              <a:rPr lang="zh-CN" altLang="en-US" sz="2800" b="1" dirty="0">
                <a:solidFill>
                  <a:srgbClr val="FF0000"/>
                </a:solidFill>
                <a:ea typeface="宋体" panose="02010600030101010101" pitchFamily="2" charset="-122"/>
              </a:rPr>
              <a:t>深信服科技</a:t>
            </a:r>
            <a:br>
              <a:rPr lang="zh-CN" altLang="en-US" sz="2800" b="1" dirty="0">
                <a:solidFill>
                  <a:srgbClr val="FF0000"/>
                </a:solidFill>
                <a:ea typeface="宋体" panose="02010600030101010101" pitchFamily="2" charset="-122"/>
              </a:rPr>
            </a:br>
            <a:r>
              <a:rPr lang="zh-CN" altLang="en-US" sz="2800" b="1" dirty="0">
                <a:ea typeface="宋体" panose="02010600030101010101" pitchFamily="2" charset="-122"/>
              </a:rPr>
              <a:t>实行了骨干员工持股计划，设立了多家由骨干员工作为合伙人的有限合伙企业，由这些有限合伙企业持有深信服科技部分股权，实现骨干员工持股。</a:t>
            </a:r>
          </a:p>
          <a:p>
            <a:r>
              <a:rPr lang="zh-CN" altLang="en-US" sz="2800" b="1" dirty="0">
                <a:ea typeface="宋体" panose="02010600030101010101" pitchFamily="2" charset="-122"/>
              </a:rPr>
              <a:t>按照现行政策，未来深信服科技上市后，骨干员工实现股权收益，有限合伙企业需要按照个体工商户的生产经营所得的纳税标准缴纳个人所得税，</a:t>
            </a:r>
            <a:r>
              <a:rPr lang="zh-CN" altLang="en-US" sz="2800" b="1" dirty="0">
                <a:solidFill>
                  <a:srgbClr val="FF0000"/>
                </a:solidFill>
                <a:ea typeface="宋体" panose="02010600030101010101" pitchFamily="2" charset="-122"/>
              </a:rPr>
              <a:t>骨干员工的个人所得税极有可能高达35%。</a:t>
            </a:r>
          </a:p>
          <a:p>
            <a:r>
              <a:rPr lang="zh-CN" altLang="en-US" sz="2800" b="1" dirty="0">
                <a:ea typeface="宋体" panose="02010600030101010101" pitchFamily="2" charset="-122"/>
              </a:rPr>
              <a:t>实践中，该种股权激励方案为广大未上市的高科技企业普遍所采用，该股权激励方案目前无法纳入财税〔2016〕101号文件所规定的税收优惠政策中。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grpSp>
        <p:nvGrpSpPr>
          <p:cNvPr id="2050" name="Organization Chart 3"/>
          <p:cNvGrpSpPr>
            <a:grpSpLocks noRot="1" noChangeAspect="1"/>
          </p:cNvGrpSpPr>
          <p:nvPr/>
        </p:nvGrpSpPr>
        <p:grpSpPr>
          <a:xfrm>
            <a:off x="900113" y="1568450"/>
            <a:ext cx="6530975" cy="3294063"/>
            <a:chOff x="0" y="0"/>
            <a:chExt cx="3888" cy="720"/>
          </a:xfrm>
        </p:grpSpPr>
        <p:sp>
          <p:nvSpPr>
            <p:cNvPr id="2051" name="AutoShape 4"/>
            <p:cNvSpPr>
              <a:spLocks noRot="1" noChangeAspect="1"/>
            </p:cNvSpPr>
            <p:nvPr/>
          </p:nvSpPr>
          <p:spPr>
            <a:xfrm>
              <a:off x="0" y="0"/>
              <a:ext cx="3888" cy="720"/>
            </a:xfrm>
            <a:prstGeom prst="rect">
              <a:avLst/>
            </a:prstGeom>
            <a:noFill/>
            <a:ln w="9525">
              <a:noFill/>
            </a:ln>
          </p:spPr>
          <p:txBody>
            <a:bodyPr/>
            <a:lstStyle/>
            <a:p>
              <a:endParaRPr lang="zh-CN" altLang="en-US"/>
            </a:p>
          </p:txBody>
        </p:sp>
        <p:sp>
          <p:nvSpPr>
            <p:cNvPr id="2052" name="_s2052"/>
            <p:cNvSpPr/>
            <p:nvPr/>
          </p:nvSpPr>
          <p:spPr>
            <a:xfrm>
              <a:off x="1512" y="0"/>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b="1" dirty="0">
                  <a:latin typeface="Arial" panose="020B0604020202020204" pitchFamily="34" charset="0"/>
                  <a:ea typeface="宋体" panose="02010600030101010101" pitchFamily="2" charset="-122"/>
                </a:rPr>
                <a:t>目标公司</a:t>
              </a:r>
              <a:r>
                <a:rPr lang="en-US" altLang="zh-CN" b="1">
                  <a:solidFill>
                    <a:srgbClr val="FF0000"/>
                  </a:solidFill>
                  <a:latin typeface="Arial" panose="020B0604020202020204" pitchFamily="34" charset="0"/>
                  <a:ea typeface="宋体" panose="02010600030101010101" pitchFamily="2" charset="-122"/>
                </a:rPr>
                <a:t>5000</a:t>
              </a:r>
            </a:p>
          </p:txBody>
        </p:sp>
        <p:sp>
          <p:nvSpPr>
            <p:cNvPr id="2053" name="_s2053"/>
            <p:cNvSpPr/>
            <p:nvPr/>
          </p:nvSpPr>
          <p:spPr>
            <a:xfrm>
              <a:off x="0"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b="1" dirty="0">
                  <a:latin typeface="Arial" panose="020B0604020202020204" pitchFamily="34" charset="0"/>
                  <a:ea typeface="宋体" panose="02010600030101010101" pitchFamily="2" charset="-122"/>
                </a:rPr>
                <a:t>实收资本1</a:t>
              </a:r>
              <a:r>
                <a:rPr lang="en-US" altLang="zh-CN" sz="2400" b="1">
                  <a:latin typeface="Arial" panose="020B0604020202020204" pitchFamily="34" charset="0"/>
                  <a:ea typeface="宋体" panose="02010600030101010101" pitchFamily="2" charset="-122"/>
                </a:rPr>
                <a:t>000</a:t>
              </a:r>
            </a:p>
          </p:txBody>
        </p:sp>
        <p:cxnSp>
          <p:nvCxnSpPr>
            <p:cNvPr id="2054" name="_s2054"/>
            <p:cNvCxnSpPr>
              <a:stCxn id="2053" idx="0"/>
              <a:endCxn id="2052" idx="2"/>
            </p:cNvCxnSpPr>
            <p:nvPr/>
          </p:nvCxnSpPr>
          <p:spPr>
            <a:xfrm rot="16200000">
              <a:off x="1116" y="-396"/>
              <a:ext cx="144" cy="1512"/>
            </a:xfrm>
            <a:prstGeom prst="bentConnector3">
              <a:avLst>
                <a:gd name="adj1" fmla="val 40000"/>
              </a:avLst>
            </a:prstGeom>
            <a:ln w="28575" cap="flat" cmpd="sng">
              <a:solidFill>
                <a:schemeClr val="tx1"/>
              </a:solidFill>
              <a:prstDash val="solid"/>
              <a:miter/>
              <a:headEnd type="none" w="med" len="med"/>
              <a:tailEnd type="none" w="med" len="med"/>
            </a:ln>
          </p:spPr>
        </p:cxnSp>
        <p:sp>
          <p:nvSpPr>
            <p:cNvPr id="2055" name="_s2055"/>
            <p:cNvSpPr/>
            <p:nvPr/>
          </p:nvSpPr>
          <p:spPr>
            <a:xfrm>
              <a:off x="1008"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资本公积</a:t>
              </a:r>
              <a:r>
                <a:rPr lang="en-US" altLang="zh-CN" sz="2400">
                  <a:latin typeface="Arial" panose="020B0604020202020204" pitchFamily="34" charset="0"/>
                  <a:ea typeface="宋体" panose="02010600030101010101" pitchFamily="2" charset="-122"/>
                </a:rPr>
                <a:t>2500</a:t>
              </a:r>
            </a:p>
          </p:txBody>
        </p:sp>
        <p:cxnSp>
          <p:nvCxnSpPr>
            <p:cNvPr id="2056" name="_s2056"/>
            <p:cNvCxnSpPr>
              <a:stCxn id="2055" idx="0"/>
              <a:endCxn id="2052" idx="2"/>
            </p:cNvCxnSpPr>
            <p:nvPr/>
          </p:nvCxnSpPr>
          <p:spPr>
            <a:xfrm rot="16200000">
              <a:off x="1620" y="108"/>
              <a:ext cx="144" cy="504"/>
            </a:xfrm>
            <a:prstGeom prst="bentConnector3">
              <a:avLst>
                <a:gd name="adj1" fmla="val 40000"/>
              </a:avLst>
            </a:prstGeom>
            <a:ln w="28575" cap="flat" cmpd="sng">
              <a:solidFill>
                <a:schemeClr val="tx1"/>
              </a:solidFill>
              <a:prstDash val="solid"/>
              <a:miter/>
              <a:headEnd type="none" w="med" len="med"/>
              <a:tailEnd type="none" w="med" len="med"/>
            </a:ln>
          </p:spPr>
        </p:cxnSp>
        <p:sp>
          <p:nvSpPr>
            <p:cNvPr id="2057" name="_s2057"/>
            <p:cNvSpPr/>
            <p:nvPr/>
          </p:nvSpPr>
          <p:spPr>
            <a:xfrm>
              <a:off x="2016"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未分配利润</a:t>
              </a:r>
              <a:r>
                <a:rPr lang="en-US" altLang="zh-CN" sz="2400">
                  <a:latin typeface="Arial" panose="020B0604020202020204" pitchFamily="34" charset="0"/>
                  <a:ea typeface="宋体" panose="02010600030101010101" pitchFamily="2" charset="-122"/>
                </a:rPr>
                <a:t>1200</a:t>
              </a:r>
              <a:endParaRPr lang="en-US" altLang="zh-CN" sz="2400">
                <a:solidFill>
                  <a:srgbClr val="FF0000"/>
                </a:solidFill>
                <a:latin typeface="Arial" panose="020B0604020202020204" pitchFamily="34" charset="0"/>
                <a:ea typeface="宋体" panose="02010600030101010101" pitchFamily="2" charset="-122"/>
              </a:endParaRPr>
            </a:p>
          </p:txBody>
        </p:sp>
        <p:cxnSp>
          <p:nvCxnSpPr>
            <p:cNvPr id="2058" name="_s2058"/>
            <p:cNvCxnSpPr>
              <a:stCxn id="2057" idx="0"/>
              <a:endCxn id="2052" idx="2"/>
            </p:cNvCxnSpPr>
            <p:nvPr/>
          </p:nvCxnSpPr>
          <p:spPr>
            <a:xfrm rot="-16200000" flipH="1">
              <a:off x="2124" y="108"/>
              <a:ext cx="144" cy="504"/>
            </a:xfrm>
            <a:prstGeom prst="bentConnector3">
              <a:avLst>
                <a:gd name="adj1" fmla="val 40000"/>
              </a:avLst>
            </a:prstGeom>
            <a:ln w="28575" cap="flat" cmpd="sng">
              <a:solidFill>
                <a:schemeClr val="tx1"/>
              </a:solidFill>
              <a:prstDash val="solid"/>
              <a:miter/>
              <a:headEnd type="none" w="med" len="med"/>
              <a:tailEnd type="none" w="med" len="med"/>
            </a:ln>
          </p:spPr>
        </p:cxnSp>
        <p:sp>
          <p:nvSpPr>
            <p:cNvPr id="2059" name="_s2059"/>
            <p:cNvSpPr/>
            <p:nvPr/>
          </p:nvSpPr>
          <p:spPr>
            <a:xfrm>
              <a:off x="3024"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Arial" panose="020B0604020202020204" pitchFamily="34" charset="0"/>
                  <a:ea typeface="宋体" panose="02010600030101010101" pitchFamily="2" charset="-122"/>
                </a:rPr>
                <a:t>盈余公积</a:t>
              </a:r>
              <a:r>
                <a:rPr lang="en-US" altLang="zh-CN" sz="2400">
                  <a:solidFill>
                    <a:srgbClr val="FF0000"/>
                  </a:solidFill>
                  <a:latin typeface="Arial" panose="020B0604020202020204" pitchFamily="34" charset="0"/>
                  <a:ea typeface="宋体" panose="02010600030101010101" pitchFamily="2" charset="-122"/>
                </a:rPr>
                <a:t>300</a:t>
              </a:r>
            </a:p>
          </p:txBody>
        </p:sp>
        <p:cxnSp>
          <p:nvCxnSpPr>
            <p:cNvPr id="2060" name="_s2060"/>
            <p:cNvCxnSpPr>
              <a:stCxn id="2059" idx="0"/>
              <a:endCxn id="2052" idx="2"/>
            </p:cNvCxnSpPr>
            <p:nvPr/>
          </p:nvCxnSpPr>
          <p:spPr>
            <a:xfrm rot="-16200000" flipH="1">
              <a:off x="2628" y="-396"/>
              <a:ext cx="144" cy="1512"/>
            </a:xfrm>
            <a:prstGeom prst="bentConnector3">
              <a:avLst>
                <a:gd name="adj1" fmla="val 40000"/>
              </a:avLst>
            </a:prstGeom>
            <a:ln w="28575" cap="flat" cmpd="sng">
              <a:solidFill>
                <a:schemeClr val="tx1"/>
              </a:solidFill>
              <a:prstDash val="solid"/>
              <a:miter/>
              <a:headEnd type="none" w="med" len="med"/>
              <a:tailEnd type="none" w="med" len="med"/>
            </a:ln>
          </p:spPr>
        </p:cxnSp>
      </p:grpSp>
      <p:sp>
        <p:nvSpPr>
          <p:cNvPr id="2062" name="Text Box 14"/>
          <p:cNvSpPr txBox="1"/>
          <p:nvPr/>
        </p:nvSpPr>
        <p:spPr>
          <a:xfrm>
            <a:off x="684213" y="855663"/>
            <a:ext cx="3887787" cy="457200"/>
          </a:xfrm>
          <a:prstGeom prst="rect">
            <a:avLst/>
          </a:prstGeom>
          <a:noFill/>
          <a:ln w="9525">
            <a:noFill/>
          </a:ln>
        </p:spPr>
        <p:txBody>
          <a:bodyPr anchor="ctr">
            <a:spAutoFit/>
          </a:bodyPr>
          <a:lstStyle/>
          <a:p>
            <a:pPr lvl="0" eaLnBrk="1" hangingPunct="1"/>
            <a:r>
              <a:rPr lang="zh-CN" altLang="en-US" sz="2400" b="1" dirty="0">
                <a:latin typeface="Arial" panose="020B0604020202020204" pitchFamily="34" charset="0"/>
                <a:ea typeface="宋体" panose="02010600030101010101" pitchFamily="2" charset="-122"/>
              </a:rPr>
              <a:t>2008年4月经审计净资产：</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p:cNvSpPr>
          <p:nvPr>
            <p:ph type="title"/>
          </p:nvPr>
        </p:nvSpPr>
        <p:spPr/>
        <p:txBody>
          <a:bodyPr wrap="square" lIns="0" tIns="45720" rIns="0" bIns="45720" anchor="ctr">
            <a:normAutofit fontScale="90000"/>
          </a:bodyPr>
          <a:lstStyle/>
          <a:p>
            <a:pPr eaLnBrk="1" hangingPunct="1">
              <a:lnSpc>
                <a:spcPct val="110000"/>
              </a:lnSpc>
            </a:pPr>
            <a:r>
              <a:rPr lang="zh-CN" altLang="en-US" dirty="0">
                <a:latin typeface="黑体" panose="02010609060101010101" pitchFamily="49" charset="-122"/>
                <a:ea typeface="黑体" panose="02010609060101010101" pitchFamily="49" charset="-122"/>
                <a:sym typeface="+mn-ea"/>
              </a:rPr>
              <a:t>二、</a:t>
            </a:r>
            <a:r>
              <a:rPr lang="en-US" altLang="zh-CN" dirty="0">
                <a:latin typeface="黑体" panose="02010609060101010101" pitchFamily="49" charset="-122"/>
                <a:ea typeface="黑体" panose="02010609060101010101" pitchFamily="49" charset="-122"/>
                <a:sym typeface="+mn-ea"/>
              </a:rPr>
              <a:t>3</a:t>
            </a:r>
            <a:r>
              <a:rPr lang="zh-CN" altLang="en-US" dirty="0">
                <a:latin typeface="黑体" panose="02010609060101010101" pitchFamily="49" charset="-122"/>
                <a:ea typeface="黑体" panose="02010609060101010101" pitchFamily="49" charset="-122"/>
                <a:sym typeface="+mn-ea"/>
              </a:rPr>
              <a:t>层股权架构的设置</a:t>
            </a:r>
            <a:br>
              <a:rPr lang="zh-CN" altLang="en-US" dirty="0">
                <a:latin typeface="黑体" panose="02010609060101010101" pitchFamily="49" charset="-122"/>
                <a:ea typeface="黑体" panose="02010609060101010101" pitchFamily="49" charset="-122"/>
                <a:sym typeface="+mn-ea"/>
              </a:rPr>
            </a:br>
            <a:r>
              <a:rPr lang="zh-CN" altLang="en-US" dirty="0">
                <a:latin typeface="黑体" panose="02010609060101010101" pitchFamily="49" charset="-122"/>
                <a:ea typeface="黑体" panose="02010609060101010101" pitchFamily="49" charset="-122"/>
              </a:rPr>
              <a:t>土地增值税与每周质量有关？</a:t>
            </a:r>
          </a:p>
        </p:txBody>
      </p:sp>
      <p:sp>
        <p:nvSpPr>
          <p:cNvPr id="98306" name="Rectangle 3"/>
          <p:cNvSpPr>
            <a:spLocks noGrp="1"/>
          </p:cNvSpPr>
          <p:nvPr>
            <p:ph type="body"/>
          </p:nvPr>
        </p:nvSpPr>
        <p:spPr/>
        <p:txBody>
          <a:bodyPr wrap="square" lIns="0" tIns="0" rIns="0" bIns="0" anchor="t"/>
          <a:lstStyle/>
          <a:p>
            <a:pPr eaLnBrk="1" hangingPunct="1">
              <a:buNone/>
            </a:pPr>
            <a:endParaRPr lang="zh-CN" altLang="en-US" dirty="0">
              <a:ea typeface="宋体" panose="02010600030101010101" pitchFamily="2" charset="-122"/>
            </a:endParaRPr>
          </a:p>
        </p:txBody>
      </p:sp>
      <p:pic>
        <p:nvPicPr>
          <p:cNvPr id="98307" name="Picture 4" descr="_WK9I%`UGT4@LAH`8JRW})L"/>
          <p:cNvPicPr>
            <a:picLocks noChangeAspect="1"/>
          </p:cNvPicPr>
          <p:nvPr/>
        </p:nvPicPr>
        <p:blipFill>
          <a:blip r:embed="rId2"/>
          <a:stretch>
            <a:fillRect/>
          </a:stretch>
        </p:blipFill>
        <p:spPr>
          <a:xfrm>
            <a:off x="395288" y="1628775"/>
            <a:ext cx="7993062" cy="4543425"/>
          </a:xfrm>
          <a:prstGeom prst="rect">
            <a:avLst/>
          </a:prstGeom>
          <a:noFill/>
          <a:ln w="9525">
            <a:noFill/>
          </a:ln>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5"/>
          <p:cNvSpPr txBox="1">
            <a:spLocks noGrp="1"/>
          </p:cNvSpPr>
          <p:nvPr/>
        </p:nvSpPr>
        <p:spPr>
          <a:xfrm>
            <a:off x="6553200" y="6245225"/>
            <a:ext cx="1981200" cy="476250"/>
          </a:xfrm>
          <a:prstGeom prst="rect">
            <a:avLst/>
          </a:prstGeom>
          <a:noFill/>
          <a:ln w="9525">
            <a:noFill/>
          </a:ln>
        </p:spPr>
        <p:txBody>
          <a:bodyPr anchor="t"/>
          <a:lstStyle/>
          <a:p>
            <a:pPr algn="r"/>
            <a:fld id="{9A0DB2DC-4C9A-4742-B13C-FB6460FD3503}" type="slidenum">
              <a:rPr lang="en-US" altLang="zh-CN" sz="1200" dirty="0">
                <a:latin typeface="Verdana" panose="020B0604030504040204" pitchFamily="34" charset="0"/>
                <a:ea typeface="宋体" panose="02010600030101010101" pitchFamily="2" charset="-122"/>
              </a:rPr>
              <a:pPr algn="r"/>
              <a:t>81</a:t>
            </a:fld>
            <a:endParaRPr lang="en-US" altLang="zh-CN" sz="1200" dirty="0">
              <a:latin typeface="Verdana" panose="020B0604030504040204" pitchFamily="34" charset="0"/>
              <a:ea typeface="宋体" panose="02010600030101010101" pitchFamily="2" charset="-122"/>
            </a:endParaRPr>
          </a:p>
        </p:txBody>
      </p:sp>
      <p:sp>
        <p:nvSpPr>
          <p:cNvPr id="99330" name="Rectangle 2"/>
          <p:cNvSpPr>
            <a:spLocks noGrp="1"/>
          </p:cNvSpPr>
          <p:nvPr>
            <p:ph type="title"/>
          </p:nvPr>
        </p:nvSpPr>
        <p:spPr/>
        <p:txBody>
          <a:bodyPr wrap="square" lIns="0" tIns="45720" rIns="0" bIns="45720" anchor="b"/>
          <a:lstStyle/>
          <a:p>
            <a:pPr eaLnBrk="1" hangingPunct="1"/>
            <a:r>
              <a:rPr lang="en-US" altLang="zh-CN" sz="2200" b="0" dirty="0">
                <a:solidFill>
                  <a:schemeClr val="accent2"/>
                </a:solidFill>
                <a:ea typeface="宋体" panose="02010600030101010101" pitchFamily="2" charset="-122"/>
              </a:rPr>
              <a:t>      </a:t>
            </a:r>
            <a:r>
              <a:rPr lang="zh-CN" altLang="en-US" sz="3600" b="0" dirty="0">
                <a:ea typeface="宋体" panose="02010600030101010101" pitchFamily="2" charset="-122"/>
              </a:rPr>
              <a:t>有效和无效都没有</a:t>
            </a:r>
          </a:p>
        </p:txBody>
      </p:sp>
      <p:sp>
        <p:nvSpPr>
          <p:cNvPr id="99331" name="Rectangle 3"/>
          <p:cNvSpPr>
            <a:spLocks noGrp="1"/>
          </p:cNvSpPr>
          <p:nvPr>
            <p:ph type="body"/>
          </p:nvPr>
        </p:nvSpPr>
        <p:spPr/>
        <p:txBody>
          <a:bodyPr wrap="square" lIns="0" tIns="0" rIns="0" bIns="0" anchor="t"/>
          <a:lstStyle/>
          <a:p>
            <a:pPr marL="469900" indent="-469900" eaLnBrk="1" hangingPunct="1">
              <a:lnSpc>
                <a:spcPct val="90000"/>
              </a:lnSpc>
              <a:buNone/>
            </a:pPr>
            <a:r>
              <a:rPr lang="en-US" altLang="zh-CN" sz="1900" b="1" dirty="0">
                <a:ea typeface="宋体" panose="02010600030101010101" pitchFamily="2" charset="-122"/>
              </a:rPr>
              <a:t>        </a:t>
            </a:r>
            <a:r>
              <a:rPr lang="zh-CN" altLang="en-US" sz="2800" b="1" dirty="0">
                <a:ea typeface="宋体" panose="02010600030101010101" pitchFamily="2" charset="-122"/>
              </a:rPr>
              <a:t>国税函</a:t>
            </a:r>
            <a:r>
              <a:rPr lang="en-US" altLang="zh-CN" sz="2800" b="1" dirty="0">
                <a:ea typeface="宋体" panose="02010600030101010101" pitchFamily="2" charset="-122"/>
              </a:rPr>
              <a:t>〔2000〕687</a:t>
            </a:r>
            <a:r>
              <a:rPr lang="zh-CN" altLang="en-US" sz="2800" b="1" dirty="0">
                <a:ea typeface="宋体" panose="02010600030101010101" pitchFamily="2" charset="-122"/>
              </a:rPr>
              <a:t>号</a:t>
            </a:r>
          </a:p>
          <a:p>
            <a:pPr marL="469900" indent="-469900" eaLnBrk="1" hangingPunct="1">
              <a:lnSpc>
                <a:spcPct val="90000"/>
              </a:lnSpc>
              <a:buNone/>
            </a:pPr>
            <a:r>
              <a:rPr lang="zh-CN" altLang="en-US" sz="2800" b="1" dirty="0">
                <a:ea typeface="宋体" panose="02010600030101010101" pitchFamily="2" charset="-122"/>
              </a:rPr>
              <a:t>     广西壮族自治区地方税务局： </a:t>
            </a:r>
          </a:p>
          <a:p>
            <a:pPr marL="469900" indent="-469900" eaLnBrk="1" hangingPunct="1">
              <a:lnSpc>
                <a:spcPct val="90000"/>
              </a:lnSpc>
              <a:buNone/>
            </a:pPr>
            <a:r>
              <a:rPr lang="zh-CN" altLang="en-US" sz="2800" b="1" dirty="0">
                <a:ea typeface="宋体" panose="02010600030101010101" pitchFamily="2" charset="-122"/>
              </a:rPr>
              <a:t>     你局</a:t>
            </a:r>
            <a:r>
              <a:rPr lang="en-US" altLang="zh-CN" sz="2800" b="1" dirty="0">
                <a:ea typeface="宋体" panose="02010600030101010101" pitchFamily="2" charset="-122"/>
              </a:rPr>
              <a:t>《</a:t>
            </a:r>
            <a:r>
              <a:rPr lang="zh-CN" altLang="en-US" sz="2800" b="1" dirty="0">
                <a:ea typeface="宋体" panose="02010600030101010101" pitchFamily="2" charset="-122"/>
              </a:rPr>
              <a:t>关于以转让股权名义转让房地产行为征收土地增值税问题的请示</a:t>
            </a:r>
            <a:r>
              <a:rPr lang="en-US" altLang="zh-CN" sz="2800" b="1" dirty="0">
                <a:ea typeface="宋体" panose="02010600030101010101" pitchFamily="2" charset="-122"/>
              </a:rPr>
              <a:t>》</a:t>
            </a:r>
            <a:r>
              <a:rPr lang="zh-CN" altLang="en-US" sz="2800" b="1" dirty="0">
                <a:ea typeface="宋体" panose="02010600030101010101" pitchFamily="2" charset="-122"/>
              </a:rPr>
              <a:t>收悉。鉴于深圳市能源集团有限公司和深圳能源投资股份有限公司</a:t>
            </a:r>
            <a:r>
              <a:rPr lang="zh-CN" altLang="en-US" sz="2800" b="1" dirty="0">
                <a:solidFill>
                  <a:srgbClr val="FF0000"/>
                </a:solidFill>
                <a:ea typeface="宋体" panose="02010600030101010101" pitchFamily="2" charset="-122"/>
              </a:rPr>
              <a:t>一次性</a:t>
            </a:r>
            <a:r>
              <a:rPr lang="zh-CN" altLang="en-US" sz="2800" b="1" dirty="0">
                <a:ea typeface="宋体" panose="02010600030101010101" pitchFamily="2" charset="-122"/>
              </a:rPr>
              <a:t>共同转让深圳能源（钦州）实业有限公司</a:t>
            </a:r>
            <a:r>
              <a:rPr lang="en-US" altLang="zh-CN" sz="2800" b="1" dirty="0">
                <a:solidFill>
                  <a:srgbClr val="FF0000"/>
                </a:solidFill>
                <a:ea typeface="宋体" panose="02010600030101010101" pitchFamily="2" charset="-122"/>
              </a:rPr>
              <a:t>100%</a:t>
            </a:r>
            <a:r>
              <a:rPr lang="zh-CN" altLang="en-US" sz="2800" b="1" dirty="0">
                <a:solidFill>
                  <a:srgbClr val="FF0000"/>
                </a:solidFill>
                <a:ea typeface="宋体" panose="02010600030101010101" pitchFamily="2" charset="-122"/>
              </a:rPr>
              <a:t>的股权</a:t>
            </a:r>
            <a:r>
              <a:rPr lang="zh-CN" altLang="en-US" sz="2800" b="1" dirty="0">
                <a:ea typeface="宋体" panose="02010600030101010101" pitchFamily="2" charset="-122"/>
              </a:rPr>
              <a:t>，且这些以股权形式表现的资产主要是</a:t>
            </a:r>
            <a:r>
              <a:rPr lang="zh-CN" altLang="en-US" sz="2800" b="1" dirty="0">
                <a:solidFill>
                  <a:srgbClr val="FF0000"/>
                </a:solidFill>
                <a:ea typeface="宋体" panose="02010600030101010101" pitchFamily="2" charset="-122"/>
              </a:rPr>
              <a:t>土地使用权、地上建筑物及附着物，</a:t>
            </a:r>
            <a:r>
              <a:rPr lang="zh-CN" altLang="en-US" sz="2800" b="1" dirty="0">
                <a:ea typeface="宋体" panose="02010600030101010101" pitchFamily="2" charset="-122"/>
              </a:rPr>
              <a:t>经研究，对此应按土地增值税的规定征税。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00354" name="Rectangle 3"/>
          <p:cNvSpPr>
            <a:spLocks noGrp="1"/>
          </p:cNvSpPr>
          <p:nvPr>
            <p:ph type="body"/>
          </p:nvPr>
        </p:nvSpPr>
        <p:spPr/>
        <p:txBody>
          <a:bodyPr wrap="square" lIns="0" tIns="0" rIns="0" bIns="0" anchor="t"/>
          <a:lstStyle/>
          <a:p>
            <a:pPr>
              <a:buNone/>
            </a:pPr>
            <a:r>
              <a:rPr lang="zh-CN" altLang="en-US" sz="2400" b="1" dirty="0">
                <a:ea typeface="宋体" panose="02010600030101010101" pitchFamily="2" charset="-122"/>
              </a:rPr>
              <a:t>  福建纳税人小陈询问，国税函</a:t>
            </a:r>
            <a:r>
              <a:rPr lang="en-US" altLang="zh-CN" sz="2400" b="1" dirty="0">
                <a:ea typeface="宋体" panose="02010600030101010101" pitchFamily="2" charset="-122"/>
              </a:rPr>
              <a:t>【2000】687</a:t>
            </a:r>
            <a:r>
              <a:rPr lang="zh-CN" altLang="en-US" sz="2400" b="1" dirty="0">
                <a:ea typeface="宋体" panose="02010600030101010101" pitchFamily="2" charset="-122"/>
              </a:rPr>
              <a:t>号有效否（咨询时间</a:t>
            </a:r>
            <a:r>
              <a:rPr lang="en-US" altLang="zh-CN" sz="2400" b="1" dirty="0">
                <a:ea typeface="宋体" panose="02010600030101010101" pitchFamily="2" charset="-122"/>
              </a:rPr>
              <a:t>2011</a:t>
            </a:r>
            <a:r>
              <a:rPr lang="zh-CN" altLang="en-US" sz="2400" b="1" dirty="0">
                <a:ea typeface="宋体" panose="02010600030101010101" pitchFamily="2" charset="-122"/>
              </a:rPr>
              <a:t>年</a:t>
            </a:r>
            <a:r>
              <a:rPr lang="en-US" altLang="zh-CN" sz="2400" b="1" dirty="0">
                <a:ea typeface="宋体" panose="02010600030101010101" pitchFamily="2" charset="-122"/>
              </a:rPr>
              <a:t>12</a:t>
            </a:r>
            <a:r>
              <a:rPr lang="zh-CN" altLang="en-US" sz="2400" b="1" dirty="0">
                <a:ea typeface="宋体" panose="02010600030101010101" pitchFamily="2" charset="-122"/>
              </a:rPr>
              <a:t>月</a:t>
            </a:r>
            <a:r>
              <a:rPr lang="en-US" altLang="zh-CN" sz="2400" b="1" dirty="0">
                <a:ea typeface="宋体" panose="02010600030101010101" pitchFamily="2" charset="-122"/>
              </a:rPr>
              <a:t>18</a:t>
            </a:r>
            <a:r>
              <a:rPr lang="zh-CN" altLang="en-US" sz="2400" b="1" dirty="0">
                <a:ea typeface="宋体" panose="02010600030101010101" pitchFamily="2" charset="-122"/>
              </a:rPr>
              <a:t>日）。</a:t>
            </a:r>
          </a:p>
          <a:p>
            <a:pPr>
              <a:buNone/>
            </a:pPr>
            <a:r>
              <a:rPr lang="zh-CN" altLang="en-US" sz="2400" b="1" dirty="0">
                <a:ea typeface="宋体" panose="02010600030101010101" pitchFamily="2" charset="-122"/>
              </a:rPr>
              <a:t>  咨询内容为：</a:t>
            </a:r>
          </a:p>
          <a:p>
            <a:pPr>
              <a:buNone/>
            </a:pPr>
            <a:r>
              <a:rPr lang="zh-CN" altLang="en-US" sz="2400" b="1" dirty="0">
                <a:ea typeface="宋体" panose="02010600030101010101" pitchFamily="2" charset="-122"/>
              </a:rPr>
              <a:t>  在</a:t>
            </a:r>
            <a:r>
              <a:rPr lang="en-US" altLang="zh-CN" sz="2400" b="1" dirty="0">
                <a:ea typeface="宋体" panose="02010600030101010101" pitchFamily="2" charset="-122"/>
              </a:rPr>
              <a:t>《</a:t>
            </a:r>
            <a:r>
              <a:rPr lang="zh-CN" altLang="en-US" sz="2400" b="1" dirty="0">
                <a:ea typeface="宋体" panose="02010600030101010101" pitchFamily="2" charset="-122"/>
              </a:rPr>
              <a:t>国家税务总局关于公布全文失效废止、部分条款失效废止的税收规范性文件目录的公告</a:t>
            </a:r>
            <a:r>
              <a:rPr lang="en-US" altLang="zh-CN" sz="2400" b="1" dirty="0">
                <a:ea typeface="宋体" panose="02010600030101010101" pitchFamily="2" charset="-122"/>
              </a:rPr>
              <a:t>》</a:t>
            </a:r>
            <a:r>
              <a:rPr lang="zh-CN" altLang="en-US" sz="2400" b="1" dirty="0">
                <a:ea typeface="宋体" panose="02010600030101010101" pitchFamily="2" charset="-122"/>
              </a:rPr>
              <a:t>（总局公告</a:t>
            </a:r>
            <a:r>
              <a:rPr lang="en-US" altLang="zh-CN" sz="2400" b="1" dirty="0">
                <a:ea typeface="宋体" panose="02010600030101010101" pitchFamily="2" charset="-122"/>
              </a:rPr>
              <a:t>2011</a:t>
            </a:r>
            <a:r>
              <a:rPr lang="zh-CN" altLang="en-US" sz="2400" b="1" dirty="0">
                <a:ea typeface="宋体" panose="02010600030101010101" pitchFamily="2" charset="-122"/>
              </a:rPr>
              <a:t>年第</a:t>
            </a:r>
            <a:r>
              <a:rPr lang="en-US" altLang="zh-CN" sz="2400" b="1" dirty="0">
                <a:ea typeface="宋体" panose="02010600030101010101" pitchFamily="2" charset="-122"/>
              </a:rPr>
              <a:t>2</a:t>
            </a:r>
            <a:r>
              <a:rPr lang="zh-CN" altLang="en-US" sz="2400" b="1" dirty="0">
                <a:ea typeface="宋体" panose="02010600030101010101" pitchFamily="2" charset="-122"/>
              </a:rPr>
              <a:t>号）以及</a:t>
            </a:r>
            <a:r>
              <a:rPr lang="en-US" altLang="zh-CN" sz="2400" b="1" dirty="0">
                <a:ea typeface="宋体" panose="02010600030101010101" pitchFamily="2" charset="-122"/>
              </a:rPr>
              <a:t>《</a:t>
            </a:r>
            <a:r>
              <a:rPr lang="zh-CN" altLang="en-US" sz="2400" b="1" dirty="0">
                <a:ea typeface="宋体" panose="02010600030101010101" pitchFamily="2" charset="-122"/>
              </a:rPr>
              <a:t>国家税务总局关于公布现行有效的税收规范性文件目录的公告</a:t>
            </a:r>
            <a:r>
              <a:rPr lang="en-US" altLang="zh-CN" sz="2400" b="1" dirty="0">
                <a:ea typeface="宋体" panose="02010600030101010101" pitchFamily="2" charset="-122"/>
              </a:rPr>
              <a:t>》</a:t>
            </a:r>
            <a:r>
              <a:rPr lang="zh-CN" altLang="en-US" sz="2400" b="1" dirty="0">
                <a:ea typeface="宋体" panose="02010600030101010101" pitchFamily="2" charset="-122"/>
              </a:rPr>
              <a:t>（总局公告</a:t>
            </a:r>
            <a:r>
              <a:rPr lang="en-US" altLang="zh-CN" sz="2400" b="1" dirty="0">
                <a:ea typeface="宋体" panose="02010600030101010101" pitchFamily="2" charset="-122"/>
              </a:rPr>
              <a:t>2010</a:t>
            </a:r>
            <a:r>
              <a:rPr lang="zh-CN" altLang="en-US" sz="2400" b="1" dirty="0">
                <a:ea typeface="宋体" panose="02010600030101010101" pitchFamily="2" charset="-122"/>
              </a:rPr>
              <a:t>年第</a:t>
            </a:r>
            <a:r>
              <a:rPr lang="en-US" altLang="zh-CN" sz="2400" b="1" dirty="0">
                <a:ea typeface="宋体" panose="02010600030101010101" pitchFamily="2" charset="-122"/>
              </a:rPr>
              <a:t>26</a:t>
            </a:r>
            <a:r>
              <a:rPr lang="zh-CN" altLang="en-US" sz="2400" b="1" dirty="0">
                <a:ea typeface="宋体" panose="02010600030101010101" pitchFamily="2" charset="-122"/>
              </a:rPr>
              <a:t>号）两文件中都未提及</a:t>
            </a:r>
            <a:r>
              <a:rPr lang="en-US" altLang="zh-CN" sz="2400" b="1" dirty="0">
                <a:ea typeface="宋体" panose="02010600030101010101" pitchFamily="2" charset="-122"/>
              </a:rPr>
              <a:t>《</a:t>
            </a:r>
            <a:r>
              <a:rPr lang="zh-CN" altLang="en-US" sz="2400" b="1" dirty="0">
                <a:ea typeface="宋体" panose="02010600030101010101" pitchFamily="2" charset="-122"/>
              </a:rPr>
              <a:t>国家税务总局关于以转让股权名义转让房地产行为征收土地增值税问题的批复</a:t>
            </a:r>
            <a:r>
              <a:rPr lang="en-US" altLang="zh-CN" sz="2400" b="1" dirty="0">
                <a:ea typeface="宋体" panose="02010600030101010101" pitchFamily="2" charset="-122"/>
              </a:rPr>
              <a:t>》</a:t>
            </a:r>
            <a:r>
              <a:rPr lang="zh-CN" altLang="en-US" sz="2400" b="1" dirty="0">
                <a:ea typeface="宋体" panose="02010600030101010101" pitchFamily="2" charset="-122"/>
              </a:rPr>
              <a:t>（国税函</a:t>
            </a:r>
            <a:r>
              <a:rPr lang="en-US" altLang="zh-CN" sz="2400" b="1" dirty="0">
                <a:ea typeface="宋体" panose="02010600030101010101" pitchFamily="2" charset="-122"/>
              </a:rPr>
              <a:t>[2000]687</a:t>
            </a:r>
            <a:r>
              <a:rPr lang="zh-CN" altLang="en-US" sz="2400" b="1" dirty="0">
                <a:ea typeface="宋体" panose="02010600030101010101" pitchFamily="2" charset="-122"/>
              </a:rPr>
              <a:t>号），请问国税函</a:t>
            </a:r>
            <a:r>
              <a:rPr lang="en-US" altLang="zh-CN" sz="2400" b="1" dirty="0">
                <a:ea typeface="宋体" panose="02010600030101010101" pitchFamily="2" charset="-122"/>
              </a:rPr>
              <a:t>[2000]687</a:t>
            </a:r>
            <a:r>
              <a:rPr lang="zh-CN" altLang="en-US" sz="2400" b="1" dirty="0">
                <a:ea typeface="宋体" panose="02010600030101010101" pitchFamily="2" charset="-122"/>
              </a:rPr>
              <a:t>号在我们福建省如何把握？</a:t>
            </a:r>
            <a:r>
              <a:rPr lang="zh-CN" altLang="en-US" sz="2400" dirty="0">
                <a:ea typeface="宋体" panose="02010600030101010101" pitchFamily="2" charset="-122"/>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p:txBody>
          <a:bodyPr wrap="square" lIns="0" tIns="45720" rIns="0" bIns="45720" anchor="t"/>
          <a:lstStyle/>
          <a:p>
            <a:r>
              <a:rPr lang="zh-CN" altLang="en-US" sz="3200" b="0" dirty="0">
                <a:ea typeface="宋体" panose="02010600030101010101" pitchFamily="2" charset="-122"/>
              </a:rPr>
              <a:t>  </a:t>
            </a:r>
            <a:endParaRPr lang="zh-CN" altLang="en-US" dirty="0">
              <a:ea typeface="宋体" panose="02010600030101010101" pitchFamily="2" charset="-122"/>
            </a:endParaRPr>
          </a:p>
        </p:txBody>
      </p:sp>
      <p:sp>
        <p:nvSpPr>
          <p:cNvPr id="101378" name="Rectangle 3"/>
          <p:cNvSpPr>
            <a:spLocks noGrp="1"/>
          </p:cNvSpPr>
          <p:nvPr>
            <p:ph type="body"/>
          </p:nvPr>
        </p:nvSpPr>
        <p:spPr/>
        <p:txBody>
          <a:bodyPr wrap="square" lIns="0" tIns="0" rIns="0" bIns="0" anchor="t">
            <a:normAutofit lnSpcReduction="10000"/>
          </a:bodyPr>
          <a:lstStyle/>
          <a:p>
            <a:pPr>
              <a:buNone/>
            </a:pPr>
            <a:r>
              <a:rPr lang="zh-CN" altLang="en-US" sz="2800" b="1" dirty="0">
                <a:ea typeface="宋体" panose="02010600030101010101" pitchFamily="2" charset="-122"/>
              </a:rPr>
              <a:t>  </a:t>
            </a:r>
            <a:r>
              <a:rPr lang="zh-CN" altLang="en-US" sz="2800" b="1" dirty="0">
                <a:solidFill>
                  <a:schemeClr val="tx1"/>
                </a:solidFill>
                <a:ea typeface="宋体" panose="02010600030101010101" pitchFamily="2" charset="-122"/>
              </a:rPr>
              <a:t>福建省地方税务局在</a:t>
            </a:r>
            <a:r>
              <a:rPr lang="en-US" altLang="zh-CN" sz="2800" b="1" dirty="0">
                <a:solidFill>
                  <a:schemeClr val="tx1"/>
                </a:solidFill>
                <a:ea typeface="宋体" panose="02010600030101010101" pitchFamily="2" charset="-122"/>
              </a:rPr>
              <a:t>2012</a:t>
            </a:r>
            <a:r>
              <a:rPr lang="zh-CN" altLang="en-US" sz="2800" b="1" dirty="0">
                <a:solidFill>
                  <a:schemeClr val="tx1"/>
                </a:solidFill>
                <a:ea typeface="宋体" panose="02010600030101010101" pitchFamily="2" charset="-122"/>
              </a:rPr>
              <a:t>年</a:t>
            </a:r>
            <a:r>
              <a:rPr lang="en-US" altLang="zh-CN" sz="2800" b="1"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月</a:t>
            </a:r>
            <a:r>
              <a:rPr lang="en-US" altLang="zh-CN" sz="2800" b="1" dirty="0">
                <a:solidFill>
                  <a:schemeClr val="tx1"/>
                </a:solidFill>
                <a:ea typeface="宋体" panose="02010600030101010101" pitchFamily="2" charset="-122"/>
              </a:rPr>
              <a:t>11</a:t>
            </a:r>
            <a:r>
              <a:rPr lang="zh-CN" altLang="en-US" sz="2800" b="1" dirty="0">
                <a:solidFill>
                  <a:schemeClr val="tx1"/>
                </a:solidFill>
                <a:ea typeface="宋体" panose="02010600030101010101" pitchFamily="2" charset="-122"/>
              </a:rPr>
              <a:t>日回复，您在我们网站上提交的纳税咨询问题收悉，现针对您所提供的信息简要回复如下：</a:t>
            </a:r>
          </a:p>
          <a:p>
            <a:pPr>
              <a:buNone/>
            </a:pPr>
            <a:r>
              <a:rPr lang="zh-CN" altLang="en-US" sz="2800" b="1"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、国税函</a:t>
            </a:r>
            <a:r>
              <a:rPr lang="en-US" altLang="zh-CN" sz="2800" b="1" dirty="0">
                <a:solidFill>
                  <a:schemeClr val="tx1"/>
                </a:solidFill>
                <a:ea typeface="宋体" panose="02010600030101010101" pitchFamily="2" charset="-122"/>
              </a:rPr>
              <a:t>[2000]687</a:t>
            </a:r>
            <a:r>
              <a:rPr lang="zh-CN" altLang="en-US" sz="2800" b="1" dirty="0">
                <a:solidFill>
                  <a:schemeClr val="tx1"/>
                </a:solidFill>
                <a:ea typeface="宋体" panose="02010600030101010101" pitchFamily="2" charset="-122"/>
              </a:rPr>
              <a:t>号文件属个案批复，未抄送我省。</a:t>
            </a:r>
          </a:p>
          <a:p>
            <a:pPr>
              <a:buNone/>
            </a:pPr>
            <a:r>
              <a:rPr lang="zh-CN" altLang="en-US" sz="2800" b="1"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2</a:t>
            </a:r>
            <a:r>
              <a:rPr lang="zh-CN" altLang="en-US" sz="2800" b="1" dirty="0">
                <a:solidFill>
                  <a:schemeClr val="tx1"/>
                </a:solidFill>
                <a:ea typeface="宋体" panose="02010600030101010101" pitchFamily="2" charset="-122"/>
              </a:rPr>
              <a:t>、按</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土地增值税暂行条例</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及其实施细则规定，切实属于纯股权转让的原则上不征土地增值税。</a:t>
            </a:r>
            <a:r>
              <a:rPr lang="en-US" altLang="zh-CN" sz="2800" b="1" dirty="0">
                <a:solidFill>
                  <a:schemeClr val="tx1"/>
                </a:solidFill>
                <a:ea typeface="宋体" panose="02010600030101010101" pitchFamily="2" charset="-122"/>
              </a:rPr>
              <a:t>3</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3</a:t>
            </a:r>
            <a:r>
              <a:rPr lang="zh-CN" altLang="en-US" sz="2800" b="1" dirty="0">
                <a:solidFill>
                  <a:schemeClr val="tx1"/>
                </a:solidFill>
                <a:ea typeface="宋体" panose="02010600030101010101" pitchFamily="2" charset="-122"/>
              </a:rPr>
              <a:t>、具体须根据实际运作情况由当地主管地税机关判定。</a:t>
            </a:r>
          </a:p>
          <a:p>
            <a:pPr>
              <a:buNone/>
            </a:pPr>
            <a:r>
              <a:rPr lang="zh-CN" altLang="en-US" sz="2800" b="1" dirty="0">
                <a:solidFill>
                  <a:schemeClr val="tx1"/>
                </a:solidFill>
                <a:ea typeface="宋体" panose="02010600030101010101" pitchFamily="2" charset="-122"/>
              </a:rPr>
              <a:t>上述回复仅供参考。有关具体事宜请直接向主管地税机关咨询。欢迎您再次提问。</a:t>
            </a:r>
            <a:r>
              <a:rPr lang="zh-CN" altLang="en-US" sz="2800" dirty="0">
                <a:solidFill>
                  <a:schemeClr val="tx1"/>
                </a:solidFill>
                <a:ea typeface="宋体" panose="02010600030101010101" pitchFamily="2" charset="-122"/>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02402" name="内容占位符 2"/>
          <p:cNvSpPr>
            <a:spLocks noGrp="1"/>
          </p:cNvSpPr>
          <p:nvPr>
            <p:ph idx="4294967295"/>
          </p:nvPr>
        </p:nvSpPr>
        <p:spPr/>
        <p:txBody>
          <a:bodyPr wrap="square" lIns="0" tIns="0" rIns="0" bIns="0" anchor="t"/>
          <a:lstStyle/>
          <a:p>
            <a:r>
              <a:rPr lang="zh-CN" altLang="en-US" sz="2400" b="1" dirty="0">
                <a:ea typeface="宋体" panose="02010600030101010101" pitchFamily="2" charset="-122"/>
              </a:rPr>
              <a:t>国家税务总局关于天津泰达恒生转让土地使用权土地增值税征缴问题的批复国税函</a:t>
            </a:r>
            <a:r>
              <a:rPr lang="en-US" altLang="zh-CN" sz="2400" b="1" dirty="0">
                <a:ea typeface="宋体" panose="02010600030101010101" pitchFamily="2" charset="-122"/>
              </a:rPr>
              <a:t>〔2011〕415</a:t>
            </a:r>
            <a:r>
              <a:rPr lang="zh-CN" altLang="en-US" sz="2400" b="1" dirty="0">
                <a:ea typeface="宋体" panose="02010600030101010101" pitchFamily="2" charset="-122"/>
              </a:rPr>
              <a:t>号 </a:t>
            </a:r>
          </a:p>
          <a:p>
            <a:r>
              <a:rPr lang="zh-CN" altLang="en-US" sz="2400" b="1" dirty="0">
                <a:ea typeface="宋体" panose="02010600030101010101" pitchFamily="2" charset="-122"/>
              </a:rPr>
              <a:t>天津市地方税务局：</a:t>
            </a:r>
          </a:p>
          <a:p>
            <a:r>
              <a:rPr lang="zh-CN" altLang="en-US" sz="2400" b="1" dirty="0">
                <a:ea typeface="宋体" panose="02010600030101010101" pitchFamily="2" charset="-122"/>
              </a:rPr>
              <a:t>你局</a:t>
            </a:r>
            <a:r>
              <a:rPr lang="en-US" altLang="zh-CN" sz="2400" b="1" dirty="0">
                <a:ea typeface="宋体" panose="02010600030101010101" pitchFamily="2" charset="-122"/>
              </a:rPr>
              <a:t>《</a:t>
            </a:r>
            <a:r>
              <a:rPr lang="zh-CN" altLang="en-US" sz="2400" b="1" dirty="0">
                <a:ea typeface="宋体" panose="02010600030101010101" pitchFamily="2" charset="-122"/>
              </a:rPr>
              <a:t>关于天津泰达恒生转让土地使用权土地增值税征缴问题的请示</a:t>
            </a:r>
            <a:r>
              <a:rPr lang="en-US" altLang="zh-CN" sz="2400" b="1" dirty="0">
                <a:ea typeface="宋体" panose="02010600030101010101" pitchFamily="2" charset="-122"/>
              </a:rPr>
              <a:t>》</a:t>
            </a:r>
            <a:r>
              <a:rPr lang="zh-CN" altLang="en-US" sz="2400" b="1" dirty="0">
                <a:ea typeface="宋体" panose="02010600030101010101" pitchFamily="2" charset="-122"/>
              </a:rPr>
              <a:t>（津地税办</a:t>
            </a:r>
            <a:r>
              <a:rPr lang="en-US" altLang="zh-CN" sz="2400" b="1" dirty="0">
                <a:ea typeface="宋体" panose="02010600030101010101" pitchFamily="2" charset="-122"/>
              </a:rPr>
              <a:t>〔2011〕6</a:t>
            </a:r>
            <a:r>
              <a:rPr lang="zh-CN" altLang="en-US" sz="2400" b="1" dirty="0">
                <a:ea typeface="宋体" panose="02010600030101010101" pitchFamily="2" charset="-122"/>
              </a:rPr>
              <a:t>号）收悉。经研究，同意你局关于“北京国泰恒生投资有限公司利用股权转让方式让渡土地使用权，实质是房地产交易行为”的认定，应依照</a:t>
            </a:r>
            <a:r>
              <a:rPr lang="en-US" altLang="zh-CN" sz="2400" b="1" dirty="0">
                <a:ea typeface="宋体" panose="02010600030101010101" pitchFamily="2" charset="-122"/>
              </a:rPr>
              <a:t>《</a:t>
            </a:r>
            <a:r>
              <a:rPr lang="zh-CN" altLang="en-US" sz="2400" b="1" dirty="0">
                <a:ea typeface="宋体" panose="02010600030101010101" pitchFamily="2" charset="-122"/>
              </a:rPr>
              <a:t>土地增值税暂行条例</a:t>
            </a:r>
            <a:r>
              <a:rPr lang="en-US" altLang="zh-CN" sz="2400" b="1" dirty="0">
                <a:ea typeface="宋体" panose="02010600030101010101" pitchFamily="2" charset="-122"/>
              </a:rPr>
              <a:t>》</a:t>
            </a:r>
            <a:r>
              <a:rPr lang="zh-CN" altLang="en-US" sz="2400" b="1" dirty="0">
                <a:ea typeface="宋体" panose="02010600030101010101" pitchFamily="2" charset="-122"/>
              </a:rPr>
              <a:t>的规定，征收土地增值税。 </a:t>
            </a:r>
          </a:p>
          <a:p>
            <a:r>
              <a:rPr lang="en-US" altLang="zh-CN" sz="2400" b="1" dirty="0">
                <a:ea typeface="宋体" panose="02010600030101010101" pitchFamily="2" charset="-122"/>
              </a:rPr>
              <a:t>2011</a:t>
            </a:r>
            <a:r>
              <a:rPr lang="zh-CN" altLang="en-US" sz="2400" b="1" dirty="0">
                <a:ea typeface="宋体" panose="02010600030101010101" pitchFamily="2" charset="-122"/>
              </a:rPr>
              <a:t>年</a:t>
            </a:r>
            <a:r>
              <a:rPr lang="en-US" altLang="zh-CN" sz="2400" b="1" dirty="0">
                <a:ea typeface="宋体" panose="02010600030101010101" pitchFamily="2" charset="-122"/>
              </a:rPr>
              <a:t>7</a:t>
            </a:r>
            <a:r>
              <a:rPr lang="zh-CN" altLang="en-US" sz="2400" b="1" dirty="0">
                <a:ea typeface="宋体" panose="02010600030101010101" pitchFamily="2" charset="-122"/>
              </a:rPr>
              <a:t>月</a:t>
            </a:r>
            <a:r>
              <a:rPr lang="en-US" altLang="zh-CN" sz="2400" b="1" dirty="0">
                <a:ea typeface="宋体" panose="02010600030101010101" pitchFamily="2" charset="-122"/>
              </a:rPr>
              <a:t>29</a:t>
            </a:r>
            <a:r>
              <a:rPr lang="zh-CN" altLang="en-US" sz="2400" b="1" dirty="0">
                <a:ea typeface="宋体" panose="02010600030101010101" pitchFamily="2" charset="-122"/>
              </a:rPr>
              <a:t>日</a:t>
            </a:r>
          </a:p>
          <a:p>
            <a:endParaRPr lang="zh-CN" altLang="en-US" dirty="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lIns="0" rIns="0" anchor="t"/>
          <a:lstStyle/>
          <a:p>
            <a:endParaRPr lang="zh-CN" altLang="en-US"/>
          </a:p>
        </p:txBody>
      </p:sp>
      <p:sp>
        <p:nvSpPr>
          <p:cNvPr id="103426" name="内容占位符 2"/>
          <p:cNvSpPr>
            <a:spLocks noGrp="1"/>
          </p:cNvSpPr>
          <p:nvPr>
            <p:ph idx="1"/>
          </p:nvPr>
        </p:nvSpPr>
        <p:spPr/>
        <p:txBody>
          <a:bodyPr lIns="0" tIns="0" rIns="0" bIns="0" anchor="t">
            <a:noAutofit/>
          </a:bodyPr>
          <a:lstStyle/>
          <a:p>
            <a:r>
              <a:rPr lang="zh-CN" altLang="en-US" sz="2000" b="1">
                <a:solidFill>
                  <a:srgbClr val="FF0000"/>
                </a:solidFill>
              </a:rPr>
              <a:t>湘地税财行便函〔2015〕3号 </a:t>
            </a:r>
            <a:r>
              <a:rPr lang="zh-CN" altLang="en-US" sz="2000" b="1"/>
              <a:t>湖南省地税局财产和行为税处关于明确“以股权转让名义转让房地产”征收土地增值税的通知          2015.1.27 </a:t>
            </a:r>
          </a:p>
          <a:p>
            <a:r>
              <a:rPr lang="zh-CN" altLang="en-US" sz="2000" b="1"/>
              <a:t>各市州地方税务局财产行为税科： </a:t>
            </a:r>
          </a:p>
          <a:p>
            <a:r>
              <a:rPr lang="zh-CN" altLang="en-US" sz="2000" b="1"/>
              <a:t>据各地反映，以股权转让名义转让房地产规避税收现象时有发生，严重冲击税收公平原则，影响依法治税，造成了税收大量流失。 </a:t>
            </a:r>
          </a:p>
          <a:p>
            <a:r>
              <a:rPr lang="zh-CN" altLang="en-US" sz="2000" b="1"/>
              <a:t>总局曾下发三个批复明确 “以股权转让名义转让房地产”属于土地增值税应税行为。为了规范我省土地增值税管理，堵塞征管漏洞。</a:t>
            </a:r>
          </a:p>
          <a:p>
            <a:r>
              <a:rPr lang="zh-CN" altLang="en-US" sz="2000" b="1"/>
              <a:t>对于控股股东以转让股权为名，实质转让房地产并取得了相应经济利益的，应比照国税函〔2000〕687号、国税函〔2009〕387号、国税函〔2011〕415号文件，依法缴纳土地增值税。 </a:t>
            </a:r>
          </a:p>
          <a:p>
            <a:r>
              <a:rPr lang="zh-CN" altLang="en-US" sz="2000" b="1"/>
              <a:t>财产和行为税处   2015年1月27日</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04450" name="Rectangle 3"/>
          <p:cNvSpPr>
            <a:spLocks noGrp="1"/>
          </p:cNvSpPr>
          <p:nvPr>
            <p:ph type="body"/>
          </p:nvPr>
        </p:nvSpPr>
        <p:spPr/>
        <p:txBody>
          <a:bodyPr wrap="square" lIns="0" tIns="0" rIns="0" bIns="0" anchor="t"/>
          <a:lstStyle/>
          <a:p>
            <a:pPr>
              <a:buNone/>
            </a:pPr>
            <a:r>
              <a:rPr lang="zh-CN" altLang="en-US" b="1" dirty="0">
                <a:ea typeface="宋体" panose="02010600030101010101" pitchFamily="2" charset="-122"/>
              </a:rPr>
              <a:t>   </a:t>
            </a:r>
            <a:r>
              <a:rPr lang="zh-CN" altLang="en-US" sz="3200" b="1" dirty="0">
                <a:ea typeface="宋体" panose="02010600030101010101" pitchFamily="2" charset="-122"/>
              </a:rPr>
              <a:t>为什么有人觉得股权转让要征土地增值税呢？</a:t>
            </a:r>
          </a:p>
          <a:p>
            <a:pPr>
              <a:buNone/>
            </a:pPr>
            <a:r>
              <a:rPr lang="zh-CN" altLang="en-US" sz="3200" b="1" dirty="0">
                <a:ea typeface="宋体" panose="02010600030101010101" pitchFamily="2" charset="-122"/>
              </a:rPr>
              <a:t>云中飞认为，这些人混淆了</a:t>
            </a:r>
            <a:r>
              <a:rPr lang="zh-CN" altLang="en-US" sz="3200" b="1" dirty="0">
                <a:solidFill>
                  <a:schemeClr val="hlink"/>
                </a:solidFill>
                <a:ea typeface="宋体" panose="02010600030101010101" pitchFamily="2" charset="-122"/>
              </a:rPr>
              <a:t>税收流失与税负转移</a:t>
            </a:r>
            <a:r>
              <a:rPr lang="zh-CN" altLang="en-US" sz="3200" b="1" dirty="0">
                <a:ea typeface="宋体" panose="02010600030101010101" pitchFamily="2" charset="-122"/>
              </a:rPr>
              <a:t>的概念。</a:t>
            </a:r>
          </a:p>
          <a:p>
            <a:pPr>
              <a:buNone/>
            </a:pPr>
            <a:endParaRPr lang="zh-CN" altLang="en-US" sz="3200" dirty="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05474" name="Rectangle 3"/>
          <p:cNvSpPr>
            <a:spLocks noGrp="1"/>
          </p:cNvSpPr>
          <p:nvPr>
            <p:ph type="body"/>
          </p:nvPr>
        </p:nvSpPr>
        <p:spPr>
          <a:xfrm>
            <a:off x="759460" y="1210310"/>
            <a:ext cx="7886700" cy="4436745"/>
          </a:xfrm>
        </p:spPr>
        <p:txBody>
          <a:bodyPr wrap="square" lIns="0" tIns="0" rIns="0" bIns="0" anchor="t"/>
          <a:lstStyle/>
          <a:p>
            <a:pPr>
              <a:lnSpc>
                <a:spcPct val="90000"/>
              </a:lnSpc>
              <a:buNone/>
            </a:pPr>
            <a:r>
              <a:rPr lang="zh-CN" altLang="en-US" sz="2400" b="1" dirty="0">
                <a:solidFill>
                  <a:schemeClr val="tx1"/>
                </a:solidFill>
                <a:ea typeface="宋体" panose="02010600030101010101" pitchFamily="2" charset="-122"/>
              </a:rPr>
              <a:t>海南省地方税务局稽查曝光</a:t>
            </a:r>
            <a:r>
              <a:rPr lang="en-US" altLang="zh-CN" sz="2400" b="1" dirty="0">
                <a:solidFill>
                  <a:schemeClr val="tx1"/>
                </a:solidFill>
                <a:ea typeface="宋体" panose="02010600030101010101" pitchFamily="2" charset="-122"/>
              </a:rPr>
              <a:t>14</a:t>
            </a:r>
            <a:r>
              <a:rPr lang="zh-CN" altLang="en-US" sz="2400" b="1" dirty="0">
                <a:solidFill>
                  <a:schemeClr val="tx1"/>
                </a:solidFill>
                <a:ea typeface="宋体" panose="02010600030101010101" pitchFamily="2" charset="-122"/>
              </a:rPr>
              <a:t>例案件</a:t>
            </a:r>
          </a:p>
          <a:p>
            <a:pPr>
              <a:lnSpc>
                <a:spcPct val="90000"/>
              </a:lnSpc>
              <a:buNone/>
            </a:pPr>
            <a:r>
              <a:rPr lang="zh-CN" altLang="en-US" sz="2400" b="1" dirty="0">
                <a:solidFill>
                  <a:schemeClr val="tx1"/>
                </a:solidFill>
                <a:ea typeface="宋体" panose="02010600030101010101" pitchFamily="2" charset="-122"/>
              </a:rPr>
              <a:t>一、偷税案件（</a:t>
            </a:r>
            <a:r>
              <a:rPr lang="en-US" altLang="zh-CN" sz="2400" b="1" dirty="0">
                <a:solidFill>
                  <a:schemeClr val="tx1"/>
                </a:solidFill>
                <a:ea typeface="宋体" panose="02010600030101010101" pitchFamily="2" charset="-122"/>
              </a:rPr>
              <a:t>2</a:t>
            </a:r>
            <a:r>
              <a:rPr lang="zh-CN" altLang="en-US" sz="2400" b="1" dirty="0">
                <a:solidFill>
                  <a:schemeClr val="tx1"/>
                </a:solidFill>
                <a:ea typeface="宋体" panose="02010600030101010101" pitchFamily="2" charset="-122"/>
              </a:rPr>
              <a:t>个）</a:t>
            </a:r>
          </a:p>
          <a:p>
            <a:pPr>
              <a:lnSpc>
                <a:spcPct val="90000"/>
              </a:lnSpc>
              <a:buNone/>
            </a:pPr>
            <a:r>
              <a:rPr lang="zh-CN" altLang="en-US" sz="2400" b="1" dirty="0">
                <a:solidFill>
                  <a:schemeClr val="tx1"/>
                </a:solidFill>
                <a:ea typeface="宋体" panose="02010600030101010101" pitchFamily="2" charset="-122"/>
              </a:rPr>
              <a:t>（一）海南国托科技有限公司偷税案</a:t>
            </a:r>
          </a:p>
          <a:p>
            <a:pPr>
              <a:lnSpc>
                <a:spcPct val="90000"/>
              </a:lnSpc>
              <a:buNone/>
            </a:pPr>
            <a:r>
              <a:rPr lang="zh-CN" altLang="en-US" sz="2400" b="1" dirty="0">
                <a:solidFill>
                  <a:schemeClr val="tx1"/>
                </a:solidFill>
                <a:ea typeface="宋体" panose="02010600030101010101" pitchFamily="2" charset="-122"/>
              </a:rPr>
              <a:t>海南国托科技有限公司在</a:t>
            </a:r>
            <a:r>
              <a:rPr lang="en-US" altLang="zh-CN" sz="2400" b="1" dirty="0">
                <a:solidFill>
                  <a:schemeClr val="tx1"/>
                </a:solidFill>
                <a:ea typeface="宋体" panose="02010600030101010101" pitchFamily="2" charset="-122"/>
              </a:rPr>
              <a:t>2000</a:t>
            </a:r>
            <a:r>
              <a:rPr lang="zh-CN" altLang="en-US" sz="2400" b="1" dirty="0">
                <a:solidFill>
                  <a:schemeClr val="tx1"/>
                </a:solidFill>
                <a:ea typeface="宋体" panose="02010600030101010101" pitchFamily="2" charset="-122"/>
              </a:rPr>
              <a:t>至</a:t>
            </a:r>
            <a:r>
              <a:rPr lang="en-US" altLang="zh-CN" sz="2400" b="1" dirty="0">
                <a:solidFill>
                  <a:schemeClr val="tx1"/>
                </a:solidFill>
                <a:ea typeface="宋体" panose="02010600030101010101" pitchFamily="2" charset="-122"/>
              </a:rPr>
              <a:t>2010</a:t>
            </a:r>
            <a:r>
              <a:rPr lang="zh-CN" altLang="en-US" sz="2400" b="1" dirty="0">
                <a:solidFill>
                  <a:schemeClr val="tx1"/>
                </a:solidFill>
                <a:ea typeface="宋体" panose="02010600030101010101" pitchFamily="2" charset="-122"/>
              </a:rPr>
              <a:t>年度，存在通过账外经营，隐匿取得的土地；通过虚假的股权交易形式</a:t>
            </a:r>
            <a:r>
              <a:rPr lang="en-US" altLang="zh-CN" sz="2400" b="1" dirty="0">
                <a:solidFill>
                  <a:schemeClr val="tx1"/>
                </a:solidFill>
                <a:ea typeface="宋体" panose="02010600030101010101" pitchFamily="2" charset="-122"/>
              </a:rPr>
              <a:t>,</a:t>
            </a:r>
            <a:r>
              <a:rPr lang="zh-CN" altLang="en-US" sz="2400" b="1" dirty="0">
                <a:solidFill>
                  <a:schemeClr val="tx1"/>
                </a:solidFill>
                <a:ea typeface="宋体" panose="02010600030101010101" pitchFamily="2" charset="-122"/>
              </a:rPr>
              <a:t>掩盖真实的土地转让行为；对取得的房产销售收入及商铺、场地等出租收入未按规定正确申报纳税；未按规定正确核算、申报缴纳</a:t>
            </a:r>
            <a:r>
              <a:rPr lang="en-US" altLang="zh-CN" sz="2400" b="1" dirty="0">
                <a:solidFill>
                  <a:schemeClr val="tx1"/>
                </a:solidFill>
                <a:ea typeface="宋体" panose="02010600030101010101" pitchFamily="2" charset="-122"/>
              </a:rPr>
              <a:t>2001-2010</a:t>
            </a:r>
            <a:r>
              <a:rPr lang="zh-CN" altLang="en-US" sz="2400" b="1" dirty="0">
                <a:solidFill>
                  <a:schemeClr val="tx1"/>
                </a:solidFill>
                <a:ea typeface="宋体" panose="02010600030101010101" pitchFamily="2" charset="-122"/>
              </a:rPr>
              <a:t>年度企业所得税；支付销售代理费等未代扣代缴个人所得税等税收违法行为，造成少缴营业税及附加、房产税、城镇土地使用税、契税、印花税、土地增值税、个人所得税、企业所得税等税费合计</a:t>
            </a:r>
            <a:r>
              <a:rPr lang="en-US" altLang="zh-CN" sz="2400" b="1" dirty="0">
                <a:solidFill>
                  <a:schemeClr val="tx1"/>
                </a:solidFill>
                <a:ea typeface="宋体" panose="02010600030101010101" pitchFamily="2" charset="-122"/>
              </a:rPr>
              <a:t>4,848.74</a:t>
            </a:r>
            <a:r>
              <a:rPr lang="zh-CN" altLang="en-US" sz="2400" b="1" dirty="0">
                <a:solidFill>
                  <a:schemeClr val="tx1"/>
                </a:solidFill>
                <a:ea typeface="宋体" panose="02010600030101010101" pitchFamily="2" charset="-122"/>
              </a:rPr>
              <a:t>万元。</a:t>
            </a:r>
          </a:p>
          <a:p>
            <a:pPr>
              <a:lnSpc>
                <a:spcPct val="90000"/>
              </a:lnSpc>
              <a:buNone/>
            </a:pPr>
            <a:r>
              <a:rPr lang="zh-CN" altLang="en-US" sz="2400" b="1" dirty="0">
                <a:solidFill>
                  <a:schemeClr val="tx1"/>
                </a:solidFill>
                <a:ea typeface="宋体" panose="02010600030101010101" pitchFamily="2" charset="-122"/>
              </a:rPr>
              <a:t>对纳税人上述违法事实，海南省地方税务局第一稽查局依法作出处理，追缴各项税费</a:t>
            </a:r>
            <a:r>
              <a:rPr lang="en-US" altLang="zh-CN" sz="2400" b="1" dirty="0">
                <a:solidFill>
                  <a:schemeClr val="tx1"/>
                </a:solidFill>
                <a:ea typeface="宋体" panose="02010600030101010101" pitchFamily="2" charset="-122"/>
              </a:rPr>
              <a:t>4,848.74</a:t>
            </a:r>
            <a:r>
              <a:rPr lang="zh-CN" altLang="en-US" sz="2400" b="1" dirty="0">
                <a:solidFill>
                  <a:schemeClr val="tx1"/>
                </a:solidFill>
                <a:ea typeface="宋体" panose="02010600030101010101" pitchFamily="2" charset="-122"/>
              </a:rPr>
              <a:t>万元，加收滞纳金</a:t>
            </a:r>
            <a:r>
              <a:rPr lang="en-US" altLang="zh-CN" sz="2400" b="1" dirty="0">
                <a:solidFill>
                  <a:schemeClr val="tx1"/>
                </a:solidFill>
                <a:ea typeface="宋体" panose="02010600030101010101" pitchFamily="2" charset="-122"/>
              </a:rPr>
              <a:t>4,386.18</a:t>
            </a:r>
            <a:r>
              <a:rPr lang="zh-CN" altLang="en-US" sz="2400" b="1" dirty="0">
                <a:solidFill>
                  <a:schemeClr val="tx1"/>
                </a:solidFill>
                <a:ea typeface="宋体" panose="02010600030101010101" pitchFamily="2" charset="-122"/>
              </a:rPr>
              <a:t>万元，并处罚款</a:t>
            </a:r>
            <a:r>
              <a:rPr lang="en-US" altLang="zh-CN" sz="2400" b="1" dirty="0">
                <a:solidFill>
                  <a:schemeClr val="tx1"/>
                </a:solidFill>
                <a:ea typeface="宋体" panose="02010600030101010101" pitchFamily="2" charset="-122"/>
              </a:rPr>
              <a:t>10,818.04</a:t>
            </a:r>
            <a:r>
              <a:rPr lang="zh-CN" altLang="en-US" sz="2400" b="1" dirty="0">
                <a:solidFill>
                  <a:schemeClr val="tx1"/>
                </a:solidFill>
                <a:ea typeface="宋体" panose="02010600030101010101" pitchFamily="2" charset="-122"/>
              </a:rPr>
              <a:t>万元。</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06498" name="内容占位符 4"/>
          <p:cNvSpPr>
            <a:spLocks noGrp="1"/>
          </p:cNvSpPr>
          <p:nvPr>
            <p:ph idx="1"/>
          </p:nvPr>
        </p:nvSpPr>
        <p:spPr/>
        <p:txBody>
          <a:bodyPr wrap="square" lIns="0" tIns="0" rIns="0" bIns="0" anchor="t"/>
          <a:lstStyle/>
          <a:p>
            <a:r>
              <a:rPr lang="zh-CN" altLang="en-US" sz="2800" b="1" dirty="0">
                <a:ea typeface="宋体" panose="02010600030101010101" pitchFamily="2" charset="-122"/>
              </a:rPr>
              <a:t>重庆市地方税务局贯彻重庆市人民政府办公厅关于落实涉企政策促进经济平稳发展意见的通知</a:t>
            </a:r>
          </a:p>
          <a:p>
            <a:r>
              <a:rPr lang="zh-CN" altLang="en-US" sz="2800" b="1" dirty="0">
                <a:solidFill>
                  <a:srgbClr val="FF0000"/>
                </a:solidFill>
                <a:ea typeface="宋体" panose="02010600030101010101" pitchFamily="2" charset="-122"/>
              </a:rPr>
              <a:t>渝地税发〔2016〕20号</a:t>
            </a:r>
          </a:p>
          <a:p>
            <a:r>
              <a:rPr lang="zh-CN" altLang="en-US" sz="2800" b="1" dirty="0">
                <a:ea typeface="宋体" panose="02010600030101010101" pitchFamily="2" charset="-122"/>
              </a:rPr>
              <a:t>一、贯彻落实相关政策规定</a:t>
            </a:r>
          </a:p>
          <a:p>
            <a:r>
              <a:rPr lang="zh-CN" altLang="en-US" sz="2800" b="1" dirty="0">
                <a:ea typeface="宋体" panose="02010600030101010101" pitchFamily="2" charset="-122"/>
              </a:rPr>
              <a:t>（六）企业发生股权变动，未导致房地产权属转移，不征收土地增值税，企业后续转让房地产，按土地的历史成本确认土地增值税扣除项目。</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07522" name="Rectangle 3"/>
          <p:cNvSpPr>
            <a:spLocks noGrp="1"/>
          </p:cNvSpPr>
          <p:nvPr>
            <p:ph type="body"/>
          </p:nvPr>
        </p:nvSpPr>
        <p:spPr/>
        <p:txBody>
          <a:bodyPr wrap="square" lIns="0" tIns="0" rIns="0" bIns="0" anchor="t"/>
          <a:lstStyle/>
          <a:p>
            <a:pPr>
              <a:lnSpc>
                <a:spcPct val="90000"/>
              </a:lnSpc>
              <a:buNone/>
            </a:pPr>
            <a:r>
              <a:rPr lang="zh-CN" altLang="en-US" sz="4400" b="1" dirty="0">
                <a:ea typeface="宋体" panose="02010600030101010101" pitchFamily="2" charset="-122"/>
              </a:rPr>
              <a:t>解决办法：三</a:t>
            </a:r>
            <a:r>
              <a:rPr lang="zh-CN" altLang="en-US" sz="4400" b="1" dirty="0">
                <a:ea typeface="宋体" panose="02010600030101010101" pitchFamily="2" charset="-122"/>
                <a:sym typeface="Arial" panose="020B0604020202020204" pitchFamily="34" charset="0"/>
              </a:rPr>
              <a:t>增</a:t>
            </a:r>
            <a:endParaRPr lang="zh-CN" altLang="en-US" sz="4400" b="1" dirty="0">
              <a:solidFill>
                <a:schemeClr val="bg2"/>
              </a:solidFill>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403350" y="928688"/>
            <a:ext cx="6526213" cy="2286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t/>
            </a:r>
            <a:br>
              <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rPr>
            </a:br>
            <a:endParaRPr kumimoji="0" lang="zh-CN" altLang="zh-CN" sz="3500" b="1" i="0" u="none" strike="noStrike" kern="0" cap="none" spc="0" normalizeH="0" baseline="0" noProof="0" smtClean="0">
              <a:ln>
                <a:noFill/>
              </a:ln>
              <a:solidFill>
                <a:schemeClr val="bg1"/>
              </a:solidFill>
              <a:effectLst>
                <a:outerShdw blurRad="38100" dist="38100" dir="2700000" algn="tl">
                  <a:srgbClr val="C0C0C0"/>
                </a:outerShdw>
              </a:effectLst>
              <a:uLnTx/>
              <a:uFillTx/>
              <a:latin typeface="Arial Black" panose="020B0A04020102020204" pitchFamily="34" charset="0"/>
              <a:ea typeface="宋体" panose="02010600030101010101" pitchFamily="2" charset="-122"/>
              <a:cs typeface="+mj-cs"/>
            </a:endParaRPr>
          </a:p>
        </p:txBody>
      </p:sp>
      <p:sp>
        <p:nvSpPr>
          <p:cNvPr id="12291" name="Rectangle 3"/>
          <p:cNvSpPr>
            <a:spLocks noGrp="1"/>
          </p:cNvSpPr>
          <p:nvPr>
            <p:ph type="subTitle"/>
          </p:nvPr>
        </p:nvSpPr>
        <p:spPr>
          <a:xfrm>
            <a:off x="1117600" y="765175"/>
            <a:ext cx="6335713" cy="4457700"/>
          </a:xfrm>
        </p:spPr>
        <p:txBody>
          <a:bodyPr vert="horz" wrap="square" lIns="91440" tIns="45720" rIns="91440" bIns="45720" anchor="ctr"/>
          <a:lstStyle>
            <a:lvl1pPr marL="0" lvl="0" indent="0" algn="ctr">
              <a:buNone/>
              <a:defRPr/>
            </a:lvl1pPr>
            <a:lvl2pPr marL="182880" lvl="1" indent="0" algn="ctr">
              <a:buNone/>
              <a:defRPr/>
            </a:lvl2pPr>
            <a:lvl3pPr marL="446405" lvl="2" indent="0" algn="ctr">
              <a:buNone/>
              <a:defRPr/>
            </a:lvl3pPr>
            <a:lvl4pPr marL="722630" lvl="3" indent="0" algn="ctr">
              <a:buNone/>
              <a:defRPr/>
            </a:lvl4pPr>
            <a:lvl5pPr marL="989330" lvl="4" indent="0" algn="ctr">
              <a:buNone/>
              <a:defRPr/>
            </a:lvl5pPr>
          </a:lstStyle>
          <a:p>
            <a:pPr lvl="0" algn="l" eaLnBrk="1" hangingPunct="1">
              <a:lnSpc>
                <a:spcPct val="130000"/>
              </a:lnSpc>
            </a:pPr>
            <a:endParaRPr lang="zh-CN" altLang="zh-CN" sz="1800" dirty="0">
              <a:latin typeface="黑体" panose="02010609060101010101" pitchFamily="49" charset="-122"/>
              <a:ea typeface="黑体" panose="02010609060101010101" pitchFamily="49" charset="-122"/>
            </a:endParaRPr>
          </a:p>
          <a:p>
            <a:pPr lvl="0" algn="l" eaLnBrk="1" hangingPunct="1">
              <a:lnSpc>
                <a:spcPct val="130000"/>
              </a:lnSpc>
            </a:pPr>
            <a:endParaRPr lang="zh-CN" altLang="zh-CN" sz="1800" dirty="0">
              <a:latin typeface="黑体" panose="02010609060101010101" pitchFamily="49" charset="-122"/>
              <a:ea typeface="黑体" panose="02010609060101010101" pitchFamily="49" charset="-122"/>
            </a:endParaRPr>
          </a:p>
          <a:p>
            <a:pPr lvl="0" algn="l" eaLnBrk="1" hangingPunct="1">
              <a:lnSpc>
                <a:spcPct val="130000"/>
              </a:lnSpc>
            </a:pPr>
            <a:endParaRPr lang="zh-CN" altLang="zh-CN" b="1" dirty="0">
              <a:latin typeface="黑体" panose="02010609060101010101" pitchFamily="49" charset="-122"/>
              <a:ea typeface="黑体" panose="02010609060101010101" pitchFamily="49" charset="-122"/>
            </a:endParaRPr>
          </a:p>
          <a:p>
            <a:pPr lvl="0" algn="l" eaLnBrk="1" hangingPunct="1">
              <a:lnSpc>
                <a:spcPct val="130000"/>
              </a:lnSpc>
            </a:pPr>
            <a:r>
              <a:rPr lang="zh-CN" altLang="zh-CN" b="1" dirty="0">
                <a:latin typeface="黑体" panose="02010609060101010101" pitchFamily="49" charset="-122"/>
                <a:ea typeface="黑体" panose="02010609060101010101" pitchFamily="49" charset="-122"/>
              </a:rPr>
              <a:t>    </a:t>
            </a:r>
            <a:endParaRPr lang="zh-CN" altLang="zh-CN" sz="1800" b="1" dirty="0">
              <a:latin typeface="黑体" panose="02010609060101010101" pitchFamily="49" charset="-122"/>
              <a:ea typeface="黑体" panose="02010609060101010101" pitchFamily="49" charset="-122"/>
            </a:endParaRPr>
          </a:p>
        </p:txBody>
      </p:sp>
      <p:grpSp>
        <p:nvGrpSpPr>
          <p:cNvPr id="3074" name="Organization Chart 4"/>
          <p:cNvGrpSpPr>
            <a:grpSpLocks noRot="1" noChangeAspect="1"/>
          </p:cNvGrpSpPr>
          <p:nvPr/>
        </p:nvGrpSpPr>
        <p:grpSpPr>
          <a:xfrm>
            <a:off x="1117600" y="2060575"/>
            <a:ext cx="5715000" cy="2882900"/>
            <a:chOff x="0" y="0"/>
            <a:chExt cx="1872" cy="720"/>
          </a:xfrm>
        </p:grpSpPr>
        <p:sp>
          <p:nvSpPr>
            <p:cNvPr id="3075" name="AutoShape 5"/>
            <p:cNvSpPr>
              <a:spLocks noRot="1" noChangeAspect="1"/>
            </p:cNvSpPr>
            <p:nvPr/>
          </p:nvSpPr>
          <p:spPr>
            <a:xfrm>
              <a:off x="0" y="0"/>
              <a:ext cx="1872" cy="720"/>
            </a:xfrm>
            <a:prstGeom prst="rect">
              <a:avLst/>
            </a:prstGeom>
            <a:noFill/>
            <a:ln w="9525">
              <a:noFill/>
            </a:ln>
          </p:spPr>
          <p:txBody>
            <a:bodyPr/>
            <a:lstStyle/>
            <a:p>
              <a:endParaRPr lang="zh-CN" altLang="en-US"/>
            </a:p>
          </p:txBody>
        </p:sp>
        <p:sp>
          <p:nvSpPr>
            <p:cNvPr id="3076" name="_s3076"/>
            <p:cNvSpPr/>
            <p:nvPr/>
          </p:nvSpPr>
          <p:spPr>
            <a:xfrm>
              <a:off x="504" y="0"/>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en-US" altLang="zh-CN" sz="2400" b="1">
                  <a:solidFill>
                    <a:srgbClr val="FF0000"/>
                  </a:solidFill>
                  <a:latin typeface="Arial" panose="020B0604020202020204" pitchFamily="34" charset="0"/>
                  <a:ea typeface="宋体" panose="02010600030101010101" pitchFamily="2" charset="-122"/>
                </a:rPr>
                <a:t>5000</a:t>
              </a:r>
            </a:p>
            <a:p>
              <a:pPr lvl="0" algn="ctr" eaLnBrk="1" hangingPunct="1"/>
              <a:r>
                <a:rPr lang="zh-CN" altLang="en-US" sz="2400" dirty="0">
                  <a:latin typeface="黑体" panose="02010609060101010101" pitchFamily="49" charset="-122"/>
                  <a:ea typeface="黑体" panose="02010609060101010101" pitchFamily="49" charset="-122"/>
                </a:rPr>
                <a:t>净资产</a:t>
              </a:r>
            </a:p>
          </p:txBody>
        </p:sp>
        <p:sp>
          <p:nvSpPr>
            <p:cNvPr id="3077" name="_s3077"/>
            <p:cNvSpPr/>
            <p:nvPr/>
          </p:nvSpPr>
          <p:spPr>
            <a:xfrm>
              <a:off x="0"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endParaRPr lang="zh-CN" altLang="en-US" sz="2400" dirty="0">
                <a:latin typeface="黑体" panose="02010609060101010101" pitchFamily="49" charset="-122"/>
                <a:ea typeface="黑体" panose="02010609060101010101" pitchFamily="49" charset="-122"/>
              </a:endParaRPr>
            </a:p>
            <a:p>
              <a:pPr lvl="0" algn="ctr" eaLnBrk="1" hangingPunct="1"/>
              <a:r>
                <a:rPr lang="zh-CN" altLang="en-US" sz="2400" dirty="0">
                  <a:latin typeface="黑体" panose="02010609060101010101" pitchFamily="49" charset="-122"/>
                  <a:ea typeface="黑体" panose="02010609060101010101" pitchFamily="49" charset="-122"/>
                </a:rPr>
                <a:t>资本公积</a:t>
              </a:r>
              <a:r>
                <a:rPr lang="en-US" altLang="zh-CN" sz="2400">
                  <a:latin typeface="黑体" panose="02010609060101010101" pitchFamily="49" charset="-122"/>
                  <a:ea typeface="黑体" panose="02010609060101010101" pitchFamily="49" charset="-122"/>
                </a:rPr>
                <a:t>750</a:t>
              </a:r>
            </a:p>
            <a:p>
              <a:pPr lvl="0" algn="ctr" eaLnBrk="1" hangingPunct="1"/>
              <a:endParaRPr lang="zh-CN" altLang="en-US" sz="2400" dirty="0">
                <a:latin typeface="黑体" panose="02010609060101010101" pitchFamily="49" charset="-122"/>
                <a:ea typeface="黑体" panose="02010609060101010101" pitchFamily="49" charset="-122"/>
              </a:endParaRPr>
            </a:p>
          </p:txBody>
        </p:sp>
        <p:cxnSp>
          <p:nvCxnSpPr>
            <p:cNvPr id="3078" name="_s3078"/>
            <p:cNvCxnSpPr>
              <a:stCxn id="3077" idx="0"/>
              <a:endCxn id="3076" idx="2"/>
            </p:cNvCxnSpPr>
            <p:nvPr/>
          </p:nvCxnSpPr>
          <p:spPr>
            <a:xfrm rot="16200000">
              <a:off x="612" y="108"/>
              <a:ext cx="144" cy="504"/>
            </a:xfrm>
            <a:prstGeom prst="bentConnector3">
              <a:avLst>
                <a:gd name="adj1" fmla="val 40000"/>
              </a:avLst>
            </a:prstGeom>
            <a:ln w="28575" cap="flat" cmpd="sng">
              <a:solidFill>
                <a:schemeClr val="tx1"/>
              </a:solidFill>
              <a:prstDash val="solid"/>
              <a:miter/>
              <a:headEnd type="none" w="med" len="med"/>
              <a:tailEnd type="none" w="med" len="med"/>
            </a:ln>
          </p:spPr>
        </p:cxnSp>
        <p:sp>
          <p:nvSpPr>
            <p:cNvPr id="3079" name="_s3079"/>
            <p:cNvSpPr/>
            <p:nvPr/>
          </p:nvSpPr>
          <p:spPr>
            <a:xfrm>
              <a:off x="1008" y="432"/>
              <a:ext cx="864" cy="28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nchor="ctr"/>
            <a:lstStyle/>
            <a:p>
              <a:pPr lvl="0" algn="ctr" eaLnBrk="1" hangingPunct="1"/>
              <a:r>
                <a:rPr lang="zh-CN" altLang="en-US" sz="2400" dirty="0">
                  <a:latin typeface="黑体" panose="02010609060101010101" pitchFamily="49" charset="-122"/>
                  <a:ea typeface="黑体" panose="02010609060101010101" pitchFamily="49" charset="-122"/>
                </a:rPr>
                <a:t>实收资本</a:t>
              </a:r>
              <a:r>
                <a:rPr lang="en-US" altLang="zh-CN" sz="2400">
                  <a:latin typeface="黑体" panose="02010609060101010101" pitchFamily="49" charset="-122"/>
                  <a:ea typeface="黑体" panose="02010609060101010101" pitchFamily="49" charset="-122"/>
                </a:rPr>
                <a:t>4250</a:t>
              </a:r>
              <a:r>
                <a:rPr lang="zh-CN" altLang="en-US" sz="2400" dirty="0">
                  <a:latin typeface="黑体" panose="02010609060101010101" pitchFamily="49" charset="-122"/>
                  <a:ea typeface="黑体" panose="02010609060101010101" pitchFamily="49" charset="-122"/>
                </a:rPr>
                <a:t>（34名股东）</a:t>
              </a:r>
            </a:p>
          </p:txBody>
        </p:sp>
        <p:cxnSp>
          <p:nvCxnSpPr>
            <p:cNvPr id="3080" name="_s3080"/>
            <p:cNvCxnSpPr>
              <a:stCxn id="3079" idx="0"/>
              <a:endCxn id="3076" idx="2"/>
            </p:cNvCxnSpPr>
            <p:nvPr/>
          </p:nvCxnSpPr>
          <p:spPr>
            <a:xfrm rot="-16200000" flipH="1">
              <a:off x="1116" y="108"/>
              <a:ext cx="144" cy="504"/>
            </a:xfrm>
            <a:prstGeom prst="bentConnector3">
              <a:avLst>
                <a:gd name="adj1" fmla="val 40000"/>
              </a:avLst>
            </a:prstGeom>
            <a:ln w="28575" cap="flat" cmpd="sng">
              <a:solidFill>
                <a:schemeClr val="tx1"/>
              </a:solidFill>
              <a:prstDash val="solid"/>
              <a:miter/>
              <a:headEnd type="none" w="med" len="med"/>
              <a:tailEnd type="none" w="med" len="med"/>
            </a:ln>
          </p:spPr>
        </p:cxnSp>
      </p:grpSp>
      <p:sp>
        <p:nvSpPr>
          <p:cNvPr id="3083" name="AutoShape 11"/>
          <p:cNvSpPr/>
          <p:nvPr/>
        </p:nvSpPr>
        <p:spPr>
          <a:xfrm>
            <a:off x="5249863" y="765175"/>
            <a:ext cx="1987550" cy="1008063"/>
          </a:xfrm>
          <a:prstGeom prst="wedgeRoundRectCallout">
            <a:avLst>
              <a:gd name="adj1" fmla="val -43750"/>
              <a:gd name="adj2" fmla="val 70000"/>
              <a:gd name="adj3" fmla="val 16667"/>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400" dirty="0">
                <a:latin typeface="Arial" panose="020B0604020202020204" pitchFamily="34" charset="0"/>
                <a:ea typeface="宋体" panose="02010600030101010101" pitchFamily="2" charset="-122"/>
              </a:rPr>
              <a:t>按1：0.85比例</a:t>
            </a:r>
          </a:p>
          <a:p>
            <a:pPr lvl="0" algn="ctr" eaLnBrk="1" hangingPunct="1"/>
            <a:r>
              <a:rPr lang="zh-CN" altLang="en-US" sz="2400" dirty="0">
                <a:latin typeface="Arial" panose="020B0604020202020204" pitchFamily="34" charset="0"/>
                <a:ea typeface="宋体" panose="02010600030101010101" pitchFamily="2" charset="-122"/>
              </a:rPr>
              <a:t>折股</a:t>
            </a:r>
          </a:p>
        </p:txBody>
      </p:sp>
      <p:sp>
        <p:nvSpPr>
          <p:cNvPr id="3084" name="Text Box 12"/>
          <p:cNvSpPr txBox="1"/>
          <p:nvPr/>
        </p:nvSpPr>
        <p:spPr>
          <a:xfrm>
            <a:off x="901700" y="765175"/>
            <a:ext cx="2519363" cy="944563"/>
          </a:xfrm>
          <a:prstGeom prst="rect">
            <a:avLst/>
          </a:prstGeom>
          <a:noFill/>
          <a:ln w="9525">
            <a:noFill/>
          </a:ln>
        </p:spPr>
        <p:txBody>
          <a:bodyPr>
            <a:spAutoFit/>
          </a:bodyPr>
          <a:lstStyle/>
          <a:p>
            <a:pPr lvl="0" eaLnBrk="1" hangingPunct="1"/>
            <a:r>
              <a:rPr lang="zh-CN" altLang="en-US" sz="2800" dirty="0">
                <a:latin typeface="Arial" panose="020B0604020202020204" pitchFamily="34" charset="0"/>
                <a:ea typeface="黑体" panose="02010609060101010101" pitchFamily="49" charset="-122"/>
              </a:rPr>
              <a:t>第二步：折股</a:t>
            </a:r>
          </a:p>
          <a:p>
            <a:pPr lvl="0" eaLnBrk="1" hangingPunct="1"/>
            <a:r>
              <a:rPr lang="zh-CN" altLang="en-US" sz="2800" dirty="0">
                <a:latin typeface="Arial" panose="020B0604020202020204" pitchFamily="34" charset="0"/>
                <a:ea typeface="黑体" panose="02010609060101010101" pitchFamily="49" charset="-122"/>
              </a:rPr>
              <a:t>2008-6</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ppt_x</p:attrName>
                                        </p:attrNameLst>
                                      </p:cBhvr>
                                      <p:tavLst>
                                        <p:tav tm="0">
                                          <p:val>
                                            <p:strVal val="#ppt_x-.2"/>
                                          </p:val>
                                        </p:tav>
                                        <p:tav tm="100000">
                                          <p:val>
                                            <p:strVal val="#ppt_x"/>
                                          </p:val>
                                        </p:tav>
                                      </p:tavLst>
                                    </p:anim>
                                    <p:anim calcmode="lin" valueType="num">
                                      <p:cBhvr>
                                        <p:cTn id="8" dur="1000" fill="hold"/>
                                        <p:tgtEl>
                                          <p:spTgt spid="122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290"/>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indefinite" fill="hold">
                                          <p:stCondLst>
                                            <p:cond delay="0"/>
                                          </p:stCondLst>
                                        </p:cTn>
                                        <p:tgtEl>
                                          <p:spTgt spid="12291">
                                            <p:txEl>
                                              <p:pRg st="3" end="3"/>
                                            </p:txEl>
                                          </p:spTgt>
                                        </p:tgtEl>
                                        <p:attrNameLst>
                                          <p:attrName>style.visibility</p:attrName>
                                        </p:attrNameLst>
                                      </p:cBhvr>
                                      <p:to>
                                        <p:strVal val="visible"/>
                                      </p:to>
                                    </p:set>
                                    <p:animEffect transition="in" filter="fade">
                                      <p:cBhvr>
                                        <p:cTn id="14" dur="500"/>
                                        <p:tgtEl>
                                          <p:spTgt spid="12291">
                                            <p:txEl>
                                              <p:pRg st="3" end="3"/>
                                            </p:txEl>
                                          </p:spTgt>
                                        </p:tgtEl>
                                      </p:cBhvr>
                                    </p:animEffect>
                                    <p:anim calcmode="lin" valueType="num">
                                      <p:cBhvr>
                                        <p:cTn id="1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12291">
                                            <p:txEl>
                                              <p:pRg st="3" end="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p:bldP spid="1229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title"/>
          </p:nvPr>
        </p:nvSpPr>
        <p:spPr/>
        <p:txBody>
          <a:bodyPr lIns="0" rIns="0" anchor="t"/>
          <a:lstStyle/>
          <a:p>
            <a:endParaRPr lang="zh-CN" altLang="en-US"/>
          </a:p>
        </p:txBody>
      </p:sp>
      <p:sp>
        <p:nvSpPr>
          <p:cNvPr id="113666" name="内容占位符 2"/>
          <p:cNvSpPr>
            <a:spLocks noGrp="1"/>
          </p:cNvSpPr>
          <p:nvPr>
            <p:ph idx="1"/>
          </p:nvPr>
        </p:nvSpPr>
        <p:spPr/>
        <p:txBody>
          <a:bodyPr lIns="0" tIns="0" rIns="0" bIns="0" anchor="t"/>
          <a:lstStyle/>
          <a:p>
            <a:r>
              <a:rPr lang="en-US" altLang="zh-CN" sz="2400" b="1"/>
              <a:t>C</a:t>
            </a:r>
            <a:r>
              <a:rPr lang="zh-CN" altLang="en-US" sz="2400" b="1">
                <a:ea typeface="宋体" panose="02010600030101010101" pitchFamily="2" charset="-122"/>
              </a:rPr>
              <a:t>想向</a:t>
            </a:r>
            <a:r>
              <a:rPr lang="en-US" altLang="zh-CN" sz="2400" b="1"/>
              <a:t>B</a:t>
            </a:r>
            <a:r>
              <a:rPr lang="zh-CN" altLang="en-US" sz="2400" b="1">
                <a:ea typeface="宋体" panose="02010600030101010101" pitchFamily="2" charset="-122"/>
              </a:rPr>
              <a:t>收购</a:t>
            </a:r>
            <a:r>
              <a:rPr lang="en-US" altLang="zh-CN" sz="2400" b="1"/>
              <a:t>A70%</a:t>
            </a:r>
            <a:r>
              <a:rPr lang="zh-CN" altLang="en-US" sz="2400" b="1">
                <a:ea typeface="宋体" panose="02010600030101010101" pitchFamily="2" charset="-122"/>
              </a:rPr>
              <a:t>的股权，</a:t>
            </a:r>
            <a:r>
              <a:rPr lang="en-US" altLang="zh-CN" sz="2400" b="1"/>
              <a:t>A</a:t>
            </a:r>
            <a:r>
              <a:rPr lang="zh-CN" altLang="en-US" sz="2400" b="1">
                <a:ea typeface="宋体" panose="02010600030101010101" pitchFamily="2" charset="-122"/>
              </a:rPr>
              <a:t>的实际收资本</a:t>
            </a:r>
            <a:r>
              <a:rPr lang="en-US" altLang="zh-CN" sz="2400" b="1">
                <a:ea typeface="宋体" panose="02010600030101010101" pitchFamily="2" charset="-122"/>
              </a:rPr>
              <a:t>4000</a:t>
            </a:r>
            <a:r>
              <a:rPr lang="zh-CN" altLang="en-US" sz="2400" b="1">
                <a:ea typeface="宋体" panose="02010600030101010101" pitchFamily="2" charset="-122"/>
              </a:rPr>
              <a:t>万，评估价</a:t>
            </a:r>
            <a:r>
              <a:rPr lang="en-US" altLang="zh-CN" sz="2400" b="1">
                <a:ea typeface="宋体" panose="02010600030101010101" pitchFamily="2" charset="-122"/>
              </a:rPr>
              <a:t>20000</a:t>
            </a:r>
            <a:r>
              <a:rPr lang="zh-CN" altLang="en-US" sz="2400" b="1">
                <a:ea typeface="宋体" panose="02010600030101010101" pitchFamily="2" charset="-122"/>
              </a:rPr>
              <a:t>万，</a:t>
            </a:r>
            <a:r>
              <a:rPr lang="en-US" altLang="zh-CN" sz="2400" b="1"/>
              <a:t>B100%</a:t>
            </a:r>
            <a:r>
              <a:rPr lang="zh-CN" altLang="en-US" sz="2400" b="1">
                <a:ea typeface="宋体" panose="02010600030101010101" pitchFamily="2" charset="-122"/>
              </a:rPr>
              <a:t>控股</a:t>
            </a:r>
            <a:r>
              <a:rPr lang="en-US" altLang="zh-CN" sz="2400" b="1"/>
              <a:t>A</a:t>
            </a:r>
            <a:endParaRPr lang="zh-CN" altLang="en-US" sz="2400" b="1">
              <a:ea typeface="宋体" panose="02010600030101010101" pitchFamily="2" charset="-122"/>
            </a:endParaRPr>
          </a:p>
          <a:p>
            <a:r>
              <a:rPr lang="zh-CN" altLang="en-US" sz="2400" b="1">
                <a:ea typeface="宋体" panose="02010600030101010101" pitchFamily="2" charset="-122"/>
              </a:rPr>
              <a:t>收购</a:t>
            </a:r>
            <a:r>
              <a:rPr lang="en-US" altLang="zh-CN" sz="2400" b="1"/>
              <a:t>A70%</a:t>
            </a:r>
            <a:r>
              <a:rPr lang="zh-CN" altLang="en-US" sz="2400" b="1">
                <a:ea typeface="宋体" panose="02010600030101010101" pitchFamily="2" charset="-122"/>
              </a:rPr>
              <a:t>，则</a:t>
            </a:r>
          </a:p>
          <a:p>
            <a:r>
              <a:rPr lang="en-US" altLang="zh-CN" sz="2400" b="1">
                <a:solidFill>
                  <a:srgbClr val="FF0000"/>
                </a:solidFill>
              </a:rPr>
              <a:t>B</a:t>
            </a:r>
            <a:r>
              <a:rPr lang="zh-CN" altLang="en-US" sz="2400" b="1">
                <a:solidFill>
                  <a:srgbClr val="FF0000"/>
                </a:solidFill>
                <a:ea typeface="宋体" panose="02010600030101010101" pitchFamily="2" charset="-122"/>
              </a:rPr>
              <a:t>收入</a:t>
            </a:r>
            <a:r>
              <a:rPr lang="en-US" altLang="zh-CN" sz="2400" b="1">
                <a:solidFill>
                  <a:srgbClr val="FF0000"/>
                </a:solidFill>
                <a:ea typeface="宋体" panose="02010600030101010101" pitchFamily="2" charset="-122"/>
              </a:rPr>
              <a:t>14000</a:t>
            </a:r>
            <a:r>
              <a:rPr lang="zh-CN" altLang="en-US" sz="2400" b="1">
                <a:solidFill>
                  <a:srgbClr val="FF0000"/>
                </a:solidFill>
                <a:ea typeface="宋体" panose="02010600030101010101" pitchFamily="2" charset="-122"/>
              </a:rPr>
              <a:t>万</a:t>
            </a:r>
          </a:p>
          <a:p>
            <a:r>
              <a:rPr lang="zh-CN" altLang="en-US" sz="2400" b="1">
                <a:ea typeface="宋体" panose="02010600030101010101" pitchFamily="2" charset="-122"/>
              </a:rPr>
              <a:t>要交企业所得税：（</a:t>
            </a:r>
            <a:r>
              <a:rPr lang="en-US" altLang="zh-CN" sz="2400" b="1">
                <a:ea typeface="宋体" panose="02010600030101010101" pitchFamily="2" charset="-122"/>
              </a:rPr>
              <a:t>20000-4000</a:t>
            </a:r>
            <a:r>
              <a:rPr lang="zh-CN" altLang="en-US" sz="2400" b="1">
                <a:ea typeface="宋体" panose="02010600030101010101" pitchFamily="2" charset="-122"/>
              </a:rPr>
              <a:t>）</a:t>
            </a:r>
            <a:r>
              <a:rPr lang="en-US" altLang="zh-CN" sz="2400" b="1">
                <a:ea typeface="宋体" panose="02010600030101010101" pitchFamily="2" charset="-122"/>
              </a:rPr>
              <a:t>*</a:t>
            </a:r>
            <a:r>
              <a:rPr lang="en-US" altLang="zh-CN" sz="2400" b="1"/>
              <a:t>70%*25%=</a:t>
            </a:r>
            <a:r>
              <a:rPr lang="en-US" altLang="zh-CN" sz="2400" b="1">
                <a:solidFill>
                  <a:srgbClr val="FF0000"/>
                </a:solidFill>
              </a:rPr>
              <a:t>2800</a:t>
            </a:r>
            <a:r>
              <a:rPr lang="zh-CN" altLang="en-US" sz="2400" b="1">
                <a:solidFill>
                  <a:srgbClr val="FF0000"/>
                </a:solidFill>
                <a:ea typeface="宋体" panose="02010600030101010101" pitchFamily="2" charset="-122"/>
              </a:rPr>
              <a:t>万</a:t>
            </a:r>
          </a:p>
          <a:p>
            <a:r>
              <a:rPr lang="zh-CN" altLang="en-US" sz="2400" b="1">
                <a:ea typeface="宋体" panose="02010600030101010101" pitchFamily="2" charset="-122"/>
              </a:rPr>
              <a:t>但</a:t>
            </a:r>
            <a:r>
              <a:rPr lang="en-US" altLang="zh-CN" sz="2400" b="1"/>
              <a:t>B</a:t>
            </a:r>
            <a:r>
              <a:rPr lang="zh-CN" altLang="en-US" sz="2400" b="1">
                <a:ea typeface="宋体" panose="02010600030101010101" pitchFamily="2" charset="-122"/>
              </a:rPr>
              <a:t>只想交企业所得税</a:t>
            </a:r>
          </a:p>
          <a:p>
            <a:r>
              <a:rPr lang="en-US" altLang="zh-CN" sz="2400" b="1">
                <a:ea typeface="宋体" panose="02010600030101010101" pitchFamily="2" charset="-122"/>
              </a:rPr>
              <a:t>800</a:t>
            </a:r>
            <a:r>
              <a:rPr lang="zh-CN" altLang="en-US" sz="2400" b="1">
                <a:ea typeface="宋体" panose="02010600030101010101" pitchFamily="2" charset="-122"/>
              </a:rPr>
              <a:t>万元。</a:t>
            </a:r>
          </a:p>
          <a:p>
            <a:r>
              <a:rPr lang="en-US" altLang="zh-CN" sz="2400" b="1"/>
              <a:t>B</a:t>
            </a:r>
            <a:r>
              <a:rPr lang="zh-CN" altLang="en-US" sz="2400" b="1">
                <a:ea typeface="宋体" panose="02010600030101010101" pitchFamily="2" charset="-122"/>
              </a:rPr>
              <a:t>可以省</a:t>
            </a:r>
            <a:r>
              <a:rPr lang="en-US" altLang="zh-CN" sz="2400" b="1">
                <a:solidFill>
                  <a:srgbClr val="FF0000"/>
                </a:solidFill>
                <a:ea typeface="宋体" panose="02010600030101010101" pitchFamily="2" charset="-122"/>
              </a:rPr>
              <a:t>2000</a:t>
            </a:r>
            <a:r>
              <a:rPr lang="zh-CN" altLang="en-US" sz="2400" b="1">
                <a:solidFill>
                  <a:srgbClr val="FF0000"/>
                </a:solidFill>
                <a:ea typeface="宋体" panose="02010600030101010101" pitchFamily="2" charset="-122"/>
              </a:rPr>
              <a:t>万</a:t>
            </a:r>
            <a:r>
              <a:rPr lang="zh-CN" altLang="en-US" sz="2400" b="1">
                <a:ea typeface="宋体" panose="02010600030101010101" pitchFamily="2" charset="-122"/>
              </a:rPr>
              <a:t>的税吗？</a:t>
            </a:r>
          </a:p>
          <a:p>
            <a:endParaRPr lang="zh-CN" altLang="en-US" sz="2400" b="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10594" name="内容占位符 2"/>
          <p:cNvSpPr>
            <a:spLocks noGrp="1"/>
          </p:cNvSpPr>
          <p:nvPr>
            <p:ph idx="1"/>
          </p:nvPr>
        </p:nvSpPr>
        <p:spPr/>
        <p:txBody>
          <a:bodyPr wrap="square" lIns="0" tIns="0" rIns="0" bIns="0" anchor="t"/>
          <a:lstStyle/>
          <a:p>
            <a:r>
              <a:rPr lang="zh-CN" altLang="en-US" sz="2800" b="1" dirty="0">
                <a:ea typeface="宋体" panose="02010600030101010101" pitchFamily="2" charset="-122"/>
              </a:rPr>
              <a:t>国家税务总局</a:t>
            </a:r>
            <a:r>
              <a:rPr lang="zh-CN" altLang="en-US" sz="2800" b="1" dirty="0">
                <a:solidFill>
                  <a:srgbClr val="FF0000"/>
                </a:solidFill>
                <a:ea typeface="宋体" panose="02010600030101010101" pitchFamily="2" charset="-122"/>
              </a:rPr>
              <a:t>2015年第76号公告</a:t>
            </a:r>
            <a:r>
              <a:rPr lang="zh-CN" altLang="en-US" sz="2800" b="1" dirty="0">
                <a:ea typeface="宋体" panose="02010600030101010101" pitchFamily="2" charset="-122"/>
              </a:rPr>
              <a:t>发布的《企业所得税优惠政策事项办理办法》之附件1《企业所得税优惠事项备案管理目录（2015年版）》对此项问题又进一步规定，在办理“符合条件的居民企业之间的股息、红利等权益性投资收益免征企业所得税”优惠备案时，纳税人需提交的“主要留存备查资料”中</a:t>
            </a:r>
            <a:r>
              <a:rPr lang="en-US" altLang="zh-CN" sz="2800" b="1" dirty="0">
                <a:ea typeface="宋体" panose="02010600030101010101" pitchFamily="2" charset="-122"/>
              </a:rPr>
              <a:t>:</a:t>
            </a:r>
          </a:p>
          <a:p>
            <a:r>
              <a:rPr lang="zh-CN" altLang="en-US" sz="2800" b="1" dirty="0">
                <a:ea typeface="宋体" panose="02010600030101010101" pitchFamily="2" charset="-122"/>
              </a:rPr>
              <a:t>“若企业取得的是被投资企业未按股东持股比例分配的股息、红利等权益性投资收益，</a:t>
            </a:r>
            <a:r>
              <a:rPr lang="zh-CN" altLang="en-US" sz="2800" b="1" dirty="0">
                <a:solidFill>
                  <a:srgbClr val="FF0000"/>
                </a:solidFill>
                <a:ea typeface="宋体" panose="02010600030101010101" pitchFamily="2" charset="-122"/>
              </a:rPr>
              <a:t>还需提供被投资企业的最新公司章程”。</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p:txBody>
          <a:bodyPr wrap="square" lIns="0" tIns="45720" rIns="0" bIns="45720" anchor="t"/>
          <a:lstStyle/>
          <a:p>
            <a:endParaRPr lang="zh-CN" altLang="en-US" dirty="0">
              <a:ea typeface="宋体" panose="02010600030101010101" pitchFamily="2" charset="-122"/>
            </a:endParaRPr>
          </a:p>
        </p:txBody>
      </p:sp>
      <p:sp>
        <p:nvSpPr>
          <p:cNvPr id="111618" name="内容占位符 2"/>
          <p:cNvSpPr>
            <a:spLocks noGrp="1"/>
          </p:cNvSpPr>
          <p:nvPr>
            <p:ph idx="1"/>
          </p:nvPr>
        </p:nvSpPr>
        <p:spPr/>
        <p:txBody>
          <a:bodyPr wrap="square" lIns="0" tIns="0" rIns="0" bIns="0" anchor="t"/>
          <a:lstStyle/>
          <a:p>
            <a:r>
              <a:rPr lang="zh-CN" altLang="en-US" sz="2400" b="1" dirty="0">
                <a:ea typeface="宋体" panose="02010600030101010101" pitchFamily="2" charset="-122"/>
              </a:rPr>
              <a:t>《公司法》第三十四条规定“股东按照实缴的出资比例分取红利；公司新增资本时，股东有权优先按照实缴的出资比例认缴出资。但是，全体股东约定不按照出资比例分取红利或者不按照出资比例优先认缴出资的除外”。</a:t>
            </a:r>
          </a:p>
          <a:p>
            <a:r>
              <a:rPr lang="zh-CN" altLang="en-US" sz="2400" b="1" dirty="0">
                <a:ea typeface="宋体" panose="02010600030101010101" pitchFamily="2" charset="-122"/>
              </a:rPr>
              <a:t>第一百六十六条第四款规定“公司弥补亏损和提取公积金后所余税后利润，有限责任公司依照本法第三十四条的规定分配；股份有限公司按照股东持有的股份比例分配，但股份有限公司章程规定不按持股比例分配的除外”。</a:t>
            </a:r>
          </a:p>
          <a:p>
            <a:endParaRPr lang="zh-CN" altLang="en-US" dirty="0">
              <a:ea typeface="宋体" panose="02010600030101010101" pitchFamily="2" charset="-122"/>
              <a:sym typeface="+mn-ea"/>
            </a:endParaRPr>
          </a:p>
          <a:p>
            <a:r>
              <a:rPr lang="zh-CN" altLang="en-US" b="1" dirty="0">
                <a:solidFill>
                  <a:srgbClr val="FF0000"/>
                </a:solidFill>
                <a:ea typeface="宋体" panose="02010600030101010101" pitchFamily="2" charset="-122"/>
                <a:sym typeface="+mn-ea"/>
              </a:rPr>
              <a:t>须提供被投资企业的最新公司章程，以便税务机关在后续管理时，核对公司章程有无专门约定特殊分配条款。</a:t>
            </a:r>
          </a:p>
          <a:p>
            <a:endParaRPr lang="zh-CN" altLang="en-US" sz="2400" b="1" dirty="0">
              <a:solidFill>
                <a:srgbClr val="FF0000"/>
              </a:solidFill>
              <a:ea typeface="宋体" panose="02010600030101010101" pitchFamily="2" charset="-122"/>
              <a:sym typeface="+mn-ea"/>
            </a:endParaRPr>
          </a:p>
          <a:p>
            <a:endParaRPr lang="zh-CN" altLang="en-US" sz="2400" b="1" dirty="0">
              <a:solidFill>
                <a:srgbClr val="FF0000"/>
              </a:solidFill>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nchor="ctr">
            <a:normAutofit fontScale="90000"/>
          </a:bodyPr>
          <a:lstStyle/>
          <a:p>
            <a:r>
              <a:rPr lang="zh-CN" altLang="en-US" b="1" dirty="0">
                <a:sym typeface="+mn-ea"/>
              </a:rPr>
              <a:t> 二、</a:t>
            </a:r>
            <a:r>
              <a:rPr lang="zh-CN" altLang="en-US">
                <a:sym typeface="+mn-ea"/>
              </a:rPr>
              <a:t>去红筹</a:t>
            </a:r>
            <a:br>
              <a:rPr lang="zh-CN" altLang="en-US">
                <a:sym typeface="+mn-ea"/>
              </a:rPr>
            </a:br>
            <a:r>
              <a:rPr lang="zh-CN" altLang="en-US" b="1" dirty="0">
                <a:sym typeface="+mn-ea"/>
              </a:rPr>
              <a:t>符合财税</a:t>
            </a:r>
            <a:r>
              <a:rPr lang="en-US" altLang="zh-CN" b="1" dirty="0">
                <a:sym typeface="+mn-ea"/>
              </a:rPr>
              <a:t>〔2014〕109</a:t>
            </a:r>
            <a:r>
              <a:rPr lang="zh-CN" altLang="en-US" b="1" dirty="0">
                <a:sym typeface="+mn-ea"/>
              </a:rPr>
              <a:t>号的股权划转吗？</a:t>
            </a:r>
            <a:endParaRPr lang="zh-CN" altLang="zh-CN"/>
          </a:p>
        </p:txBody>
      </p:sp>
      <p:sp>
        <p:nvSpPr>
          <p:cNvPr id="6" name="文本框 5"/>
          <p:cNvSpPr txBox="1"/>
          <p:nvPr/>
        </p:nvSpPr>
        <p:spPr>
          <a:xfrm>
            <a:off x="920750" y="2533650"/>
            <a:ext cx="1098550" cy="365125"/>
          </a:xfrm>
          <a:prstGeom prst="rect">
            <a:avLst/>
          </a:prstGeom>
        </p:spPr>
        <p:style>
          <a:lnRef idx="1">
            <a:schemeClr val="dk1"/>
          </a:lnRef>
          <a:fillRef idx="2">
            <a:schemeClr val="dk1"/>
          </a:fillRef>
          <a:effectRef idx="1">
            <a:schemeClr val="dk1"/>
          </a:effectRef>
          <a:fontRef idx="minor">
            <a:schemeClr val="dk1"/>
          </a:fontRef>
        </p:style>
        <p:txBody>
          <a:bodyPr wrap="none" rtlCol="0" anchor="t">
            <a:spAutoFit/>
          </a:bodyPr>
          <a:lstStyle/>
          <a:p>
            <a:pPr fontAlgn="base"/>
            <a:r>
              <a:rPr lang="zh-CN" altLang="en-US" strike="noStrike" noProof="1">
                <a:sym typeface="+mn-ea"/>
              </a:rPr>
              <a:t>境外公司</a:t>
            </a:r>
            <a:endParaRPr lang="zh-CN" altLang="en-US" strike="noStrike" noProof="1"/>
          </a:p>
        </p:txBody>
      </p:sp>
      <p:sp>
        <p:nvSpPr>
          <p:cNvPr id="7" name="文本框 6"/>
          <p:cNvSpPr txBox="1"/>
          <p:nvPr/>
        </p:nvSpPr>
        <p:spPr>
          <a:xfrm>
            <a:off x="1003300" y="4041458"/>
            <a:ext cx="857250" cy="365125"/>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t">
            <a:spAutoFit/>
          </a:bodyPr>
          <a:lstStyle/>
          <a:p>
            <a:pPr fontAlgn="base"/>
            <a:r>
              <a:rPr lang="zh-CN" altLang="en-US" strike="noStrike" noProof="1">
                <a:sym typeface="+mn-ea"/>
              </a:rPr>
              <a:t> </a:t>
            </a:r>
            <a:r>
              <a:rPr lang="en-US" altLang="zh-CN" strike="noStrike" noProof="1">
                <a:sym typeface="+mn-ea"/>
              </a:rPr>
              <a:t>A</a:t>
            </a:r>
            <a:r>
              <a:rPr lang="zh-CN" altLang="en-US" strike="noStrike" noProof="1">
                <a:sym typeface="+mn-ea"/>
              </a:rPr>
              <a:t>公司</a:t>
            </a:r>
            <a:endParaRPr lang="zh-CN" altLang="en-US" strike="noStrike" noProof="1"/>
          </a:p>
        </p:txBody>
      </p:sp>
      <p:sp>
        <p:nvSpPr>
          <p:cNvPr id="8" name="文本框 7"/>
          <p:cNvSpPr txBox="1"/>
          <p:nvPr/>
        </p:nvSpPr>
        <p:spPr>
          <a:xfrm>
            <a:off x="920750" y="4906963"/>
            <a:ext cx="1096963" cy="365125"/>
          </a:xfrm>
          <a:prstGeom prst="rect">
            <a:avLst/>
          </a:prstGeom>
          <a:gradFill>
            <a:gsLst>
              <a:gs pos="0">
                <a:srgbClr val="14CD68"/>
              </a:gs>
              <a:gs pos="100000">
                <a:srgbClr val="035C7D"/>
              </a:gs>
            </a:gsLst>
            <a:lin ang="5400000" scaled="0"/>
          </a:gradFill>
        </p:spPr>
        <p:style>
          <a:lnRef idx="1">
            <a:schemeClr val="accent4"/>
          </a:lnRef>
          <a:fillRef idx="2">
            <a:schemeClr val="accent4"/>
          </a:fillRef>
          <a:effectRef idx="1">
            <a:schemeClr val="accent4"/>
          </a:effectRef>
          <a:fontRef idx="minor">
            <a:schemeClr val="dk1"/>
          </a:fontRef>
        </p:style>
        <p:txBody>
          <a:bodyPr wrap="none" rtlCol="0" anchor="t">
            <a:spAutoFit/>
          </a:bodyPr>
          <a:lstStyle/>
          <a:p>
            <a:pPr fontAlgn="base"/>
            <a:r>
              <a:rPr lang="zh-CN" altLang="en-US" strike="noStrike" noProof="1">
                <a:sym typeface="+mn-ea"/>
              </a:rPr>
              <a:t>目标公司</a:t>
            </a:r>
            <a:endParaRPr lang="zh-CN" altLang="en-US" strike="noStrike" noProof="1"/>
          </a:p>
        </p:txBody>
      </p:sp>
      <p:sp>
        <p:nvSpPr>
          <p:cNvPr id="9" name="文本框 8"/>
          <p:cNvSpPr txBox="1"/>
          <p:nvPr/>
        </p:nvSpPr>
        <p:spPr>
          <a:xfrm>
            <a:off x="1392555" y="2898775"/>
            <a:ext cx="784225" cy="304800"/>
          </a:xfrm>
          <a:prstGeom prst="rect">
            <a:avLst/>
          </a:prstGeom>
          <a:noFill/>
          <a:ln w="9525">
            <a:noFill/>
          </a:ln>
        </p:spPr>
        <p:txBody>
          <a:bodyPr wrap="square" anchor="t">
            <a:spAutoFit/>
          </a:bodyPr>
          <a:lstStyle/>
          <a:p>
            <a:pPr lvl="0" indent="0" algn="ctr"/>
            <a:r>
              <a:rPr lang="en-US" altLang="zh-CN" sz="1400">
                <a:latin typeface="Arial" panose="020B0604020202020204" pitchFamily="34" charset="0"/>
                <a:ea typeface="宋体" panose="02010600030101010101" pitchFamily="2" charset="-122"/>
                <a:sym typeface="宋体" panose="02010600030101010101" pitchFamily="2" charset="-122"/>
              </a:rPr>
              <a:t>100%</a:t>
            </a:r>
            <a:r>
              <a:rPr lang="zh-CN" altLang="en-US" sz="1400">
                <a:latin typeface="Arial" panose="020B0604020202020204" pitchFamily="34" charset="0"/>
                <a:ea typeface="宋体" panose="02010600030101010101" pitchFamily="2" charset="-122"/>
                <a:sym typeface="宋体" panose="02010600030101010101" pitchFamily="2" charset="-122"/>
              </a:rPr>
              <a:t> </a:t>
            </a:r>
            <a:endParaRPr lang="zh-CN" altLang="en-US" sz="1400">
              <a:latin typeface="Arial" panose="020B0604020202020204" pitchFamily="34" charset="0"/>
              <a:ea typeface="宋体" panose="02010600030101010101" pitchFamily="2" charset="-122"/>
            </a:endParaRPr>
          </a:p>
        </p:txBody>
      </p:sp>
      <p:sp>
        <p:nvSpPr>
          <p:cNvPr id="10" name="文本框 9"/>
          <p:cNvSpPr txBox="1"/>
          <p:nvPr/>
        </p:nvSpPr>
        <p:spPr>
          <a:xfrm>
            <a:off x="1587500" y="4071938"/>
            <a:ext cx="232410" cy="306705"/>
          </a:xfrm>
          <a:prstGeom prst="rect">
            <a:avLst/>
          </a:prstGeom>
          <a:noFill/>
          <a:ln w="9525">
            <a:noFill/>
          </a:ln>
        </p:spPr>
        <p:txBody>
          <a:bodyPr wrap="none" anchor="t">
            <a:spAutoFit/>
          </a:bodyPr>
          <a:lstStyle/>
          <a:p>
            <a:pPr lvl="0" indent="0"/>
            <a:r>
              <a:rPr lang="zh-CN" altLang="en-US" sz="1400">
                <a:latin typeface="Arial" panose="020B0604020202020204" pitchFamily="34" charset="0"/>
                <a:ea typeface="宋体" panose="02010600030101010101" pitchFamily="2" charset="-122"/>
                <a:sym typeface="宋体" panose="02010600030101010101" pitchFamily="2" charset="-122"/>
              </a:rPr>
              <a:t> </a:t>
            </a:r>
            <a:endParaRPr lang="zh-CN" altLang="en-US" sz="1400">
              <a:latin typeface="Arial" panose="020B0604020202020204" pitchFamily="34" charset="0"/>
              <a:ea typeface="宋体" panose="02010600030101010101" pitchFamily="2" charset="-122"/>
            </a:endParaRPr>
          </a:p>
        </p:txBody>
      </p:sp>
      <p:sp>
        <p:nvSpPr>
          <p:cNvPr id="12" name="文本框 11"/>
          <p:cNvSpPr txBox="1"/>
          <p:nvPr/>
        </p:nvSpPr>
        <p:spPr>
          <a:xfrm>
            <a:off x="2981325" y="4072255"/>
            <a:ext cx="792480" cy="365760"/>
          </a:xfrm>
          <a:prstGeom prst="rect">
            <a:avLst/>
          </a:prstGeom>
          <a:ln w="28575" cmpd="sng">
            <a:solidFill>
              <a:schemeClr val="accent1">
                <a:shade val="50000"/>
              </a:schemeClr>
            </a:solidFill>
            <a:prstDash val="solid"/>
          </a:ln>
        </p:spPr>
        <p:style>
          <a:lnRef idx="0">
            <a:schemeClr val="accent1"/>
          </a:lnRef>
          <a:fillRef idx="3">
            <a:schemeClr val="accent1"/>
          </a:fillRef>
          <a:effectRef idx="3">
            <a:schemeClr val="accent1"/>
          </a:effectRef>
          <a:fontRef idx="minor">
            <a:schemeClr val="lt1"/>
          </a:fontRef>
        </p:style>
        <p:txBody>
          <a:bodyPr wrap="none" rtlCol="0" anchor="t">
            <a:spAutoFit/>
            <a:scene3d>
              <a:camera prst="orthographicFront"/>
              <a:lightRig rig="soft" dir="t">
                <a:rot lat="0" lon="0" rev="15600000"/>
              </a:lightRig>
            </a:scene3d>
            <a:sp3d extrusionH="57150" prstMaterial="softEdge">
              <a:bevelT w="25400" h="38100"/>
            </a:sp3d>
          </a:bodyPr>
          <a:lstStyle/>
          <a:p>
            <a:pPr fontAlgn="base"/>
            <a:r>
              <a:rPr lang="en-US" altLang="zh-CN" strike="noStrike" noProof="1">
                <a:solidFill>
                  <a:schemeClr val="accent4"/>
                </a:solidFill>
                <a:effectLst/>
                <a:sym typeface="+mn-ea"/>
              </a:rPr>
              <a:t>B</a:t>
            </a:r>
            <a:r>
              <a:rPr lang="zh-CN" altLang="en-US" strike="noStrike" noProof="1">
                <a:solidFill>
                  <a:schemeClr val="accent4"/>
                </a:solidFill>
                <a:effectLst/>
                <a:sym typeface="+mn-ea"/>
              </a:rPr>
              <a:t>公司</a:t>
            </a:r>
          </a:p>
        </p:txBody>
      </p:sp>
      <p:sp>
        <p:nvSpPr>
          <p:cNvPr id="13" name="文本框 12"/>
          <p:cNvSpPr txBox="1"/>
          <p:nvPr/>
        </p:nvSpPr>
        <p:spPr>
          <a:xfrm>
            <a:off x="2981325" y="2593975"/>
            <a:ext cx="638175" cy="304800"/>
          </a:xfrm>
          <a:prstGeom prst="rect">
            <a:avLst/>
          </a:prstGeom>
          <a:noFill/>
          <a:ln w="9525">
            <a:noFill/>
          </a:ln>
        </p:spPr>
        <p:txBody>
          <a:bodyPr wrap="none" anchor="t">
            <a:spAutoFit/>
          </a:bodyPr>
          <a:lstStyle/>
          <a:p>
            <a:pPr lvl="0" indent="0"/>
            <a:r>
              <a:rPr lang="en-US" altLang="zh-CN" sz="1400">
                <a:latin typeface="Arial" panose="020B0604020202020204" pitchFamily="34" charset="0"/>
                <a:ea typeface="宋体" panose="02010600030101010101" pitchFamily="2" charset="-122"/>
                <a:sym typeface="宋体" panose="02010600030101010101" pitchFamily="2" charset="-122"/>
              </a:rPr>
              <a:t>100%</a:t>
            </a:r>
          </a:p>
        </p:txBody>
      </p:sp>
      <p:sp>
        <p:nvSpPr>
          <p:cNvPr id="14" name="文本框 13"/>
          <p:cNvSpPr txBox="1"/>
          <p:nvPr/>
        </p:nvSpPr>
        <p:spPr>
          <a:xfrm>
            <a:off x="7685088" y="2524125"/>
            <a:ext cx="232410" cy="306705"/>
          </a:xfrm>
          <a:prstGeom prst="rect">
            <a:avLst/>
          </a:prstGeom>
          <a:noFill/>
          <a:ln w="9525">
            <a:noFill/>
          </a:ln>
        </p:spPr>
        <p:txBody>
          <a:bodyPr wrap="none" anchor="t">
            <a:spAutoFit/>
          </a:bodyPr>
          <a:lstStyle/>
          <a:p>
            <a:pPr lvl="0" indent="0"/>
            <a:r>
              <a:rPr lang="zh-CN" altLang="en-US" sz="1400">
                <a:latin typeface="Arial" panose="020B0604020202020204" pitchFamily="34" charset="0"/>
                <a:ea typeface="宋体" panose="02010600030101010101" pitchFamily="2" charset="-122"/>
                <a:sym typeface="宋体" panose="02010600030101010101" pitchFamily="2" charset="-122"/>
              </a:rPr>
              <a:t> </a:t>
            </a:r>
            <a:endParaRPr lang="zh-CN" altLang="en-US" sz="1400">
              <a:latin typeface="Arial" panose="020B0604020202020204" pitchFamily="34" charset="0"/>
              <a:ea typeface="宋体" panose="02010600030101010101" pitchFamily="2" charset="-122"/>
            </a:endParaRPr>
          </a:p>
        </p:txBody>
      </p:sp>
      <p:sp>
        <p:nvSpPr>
          <p:cNvPr id="15" name="文本框 14"/>
          <p:cNvSpPr txBox="1"/>
          <p:nvPr/>
        </p:nvSpPr>
        <p:spPr>
          <a:xfrm>
            <a:off x="5319713" y="3486150"/>
            <a:ext cx="232410" cy="306705"/>
          </a:xfrm>
          <a:prstGeom prst="rect">
            <a:avLst/>
          </a:prstGeom>
          <a:noFill/>
          <a:ln w="9525">
            <a:noFill/>
          </a:ln>
        </p:spPr>
        <p:txBody>
          <a:bodyPr wrap="none" anchor="t">
            <a:spAutoFit/>
          </a:bodyPr>
          <a:lstStyle/>
          <a:p>
            <a:pPr lvl="0" indent="0"/>
            <a:r>
              <a:rPr lang="zh-CN" altLang="en-US" sz="1400">
                <a:latin typeface="Arial" panose="020B0604020202020204" pitchFamily="34" charset="0"/>
                <a:ea typeface="宋体" panose="02010600030101010101" pitchFamily="2" charset="-122"/>
                <a:sym typeface="宋体" panose="02010600030101010101" pitchFamily="2" charset="-122"/>
              </a:rPr>
              <a:t> </a:t>
            </a:r>
            <a:endParaRPr lang="zh-CN" altLang="en-US" sz="1400">
              <a:latin typeface="Arial" panose="020B0604020202020204" pitchFamily="34" charset="0"/>
              <a:ea typeface="宋体" panose="02010600030101010101" pitchFamily="2" charset="-122"/>
            </a:endParaRPr>
          </a:p>
        </p:txBody>
      </p:sp>
      <p:sp>
        <p:nvSpPr>
          <p:cNvPr id="20" name="文本框 19"/>
          <p:cNvSpPr txBox="1"/>
          <p:nvPr/>
        </p:nvSpPr>
        <p:spPr>
          <a:xfrm>
            <a:off x="7506653" y="4208145"/>
            <a:ext cx="232410" cy="306705"/>
          </a:xfrm>
          <a:prstGeom prst="rect">
            <a:avLst/>
          </a:prstGeom>
          <a:noFill/>
          <a:ln w="9525">
            <a:noFill/>
          </a:ln>
        </p:spPr>
        <p:txBody>
          <a:bodyPr wrap="none" anchor="t">
            <a:spAutoFit/>
          </a:bodyPr>
          <a:lstStyle/>
          <a:p>
            <a:pPr lvl="0" indent="0"/>
            <a:r>
              <a:rPr lang="zh-CN" altLang="en-US" sz="1400">
                <a:latin typeface="Arial" panose="020B0604020202020204" pitchFamily="34" charset="0"/>
                <a:ea typeface="宋体" panose="02010600030101010101" pitchFamily="2" charset="-122"/>
                <a:sym typeface="宋体" panose="02010600030101010101" pitchFamily="2" charset="-122"/>
              </a:rPr>
              <a:t> </a:t>
            </a:r>
            <a:endParaRPr lang="zh-CN" altLang="en-US" sz="1400">
              <a:latin typeface="Arial" panose="020B0604020202020204" pitchFamily="34" charset="0"/>
              <a:ea typeface="宋体" panose="02010600030101010101" pitchFamily="2" charset="-122"/>
            </a:endParaRPr>
          </a:p>
        </p:txBody>
      </p:sp>
      <p:cxnSp>
        <p:nvCxnSpPr>
          <p:cNvPr id="2" name="直接箭头连接符 1"/>
          <p:cNvCxnSpPr/>
          <p:nvPr/>
        </p:nvCxnSpPr>
        <p:spPr>
          <a:xfrm>
            <a:off x="6768465" y="5036820"/>
            <a:ext cx="0" cy="62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03300" y="1749425"/>
            <a:ext cx="868680" cy="368300"/>
          </a:xfrm>
          <a:prstGeom prst="rect">
            <a:avLst/>
          </a:prstGeom>
          <a:noFill/>
        </p:spPr>
        <p:txBody>
          <a:bodyPr wrap="none" rtlCol="0">
            <a:spAutoFit/>
          </a:bodyPr>
          <a:lstStyle/>
          <a:p>
            <a:pPr algn="l"/>
            <a:r>
              <a:rPr lang="zh-CN" altLang="en-US">
                <a:latin typeface="Arial" panose="020B0604020202020204" pitchFamily="34" charset="0"/>
                <a:ea typeface="宋体" panose="02010600030101010101" pitchFamily="2" charset="-122"/>
                <a:sym typeface="宋体" panose="02010600030101010101" pitchFamily="2" charset="-122"/>
              </a:rPr>
              <a:t>董事长</a:t>
            </a:r>
            <a:endParaRPr lang="zh-CN" altLang="en-US"/>
          </a:p>
        </p:txBody>
      </p:sp>
      <p:sp>
        <p:nvSpPr>
          <p:cNvPr id="21" name="文本框 20"/>
          <p:cNvSpPr txBox="1"/>
          <p:nvPr/>
        </p:nvSpPr>
        <p:spPr>
          <a:xfrm>
            <a:off x="763270" y="3253105"/>
            <a:ext cx="1251585" cy="368300"/>
          </a:xfrm>
          <a:prstGeom prst="rect">
            <a:avLst/>
          </a:prstGeom>
          <a:noFill/>
        </p:spPr>
        <p:txBody>
          <a:bodyPr wrap="none" rtlCol="0">
            <a:spAutoFit/>
          </a:bodyPr>
          <a:lstStyle/>
          <a:p>
            <a:pPr algn="l" fontAlgn="base"/>
            <a:r>
              <a:rPr lang="en-US" altLang="zh-CN">
                <a:sym typeface="+mn-ea"/>
              </a:rPr>
              <a:t>   </a:t>
            </a:r>
            <a:r>
              <a:rPr lang="zh-CN" altLang="en-US">
                <a:sym typeface="+mn-ea"/>
              </a:rPr>
              <a:t>香港公司</a:t>
            </a:r>
            <a:endParaRPr lang="zh-CN" altLang="en-US"/>
          </a:p>
        </p:txBody>
      </p:sp>
      <p:cxnSp>
        <p:nvCxnSpPr>
          <p:cNvPr id="22" name="直接箭头连接符 21"/>
          <p:cNvCxnSpPr/>
          <p:nvPr/>
        </p:nvCxnSpPr>
        <p:spPr>
          <a:xfrm>
            <a:off x="1403985" y="2136775"/>
            <a:ext cx="1270" cy="39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21" idx="0"/>
          </p:cNvCxnSpPr>
          <p:nvPr/>
        </p:nvCxnSpPr>
        <p:spPr>
          <a:xfrm flipH="1">
            <a:off x="1389380" y="3051175"/>
            <a:ext cx="3175" cy="20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1389380" y="3662680"/>
            <a:ext cx="14605" cy="264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425575" y="4502150"/>
            <a:ext cx="0" cy="305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700020" y="4907280"/>
            <a:ext cx="1477645" cy="368300"/>
          </a:xfrm>
          <a:prstGeom prst="rect">
            <a:avLst/>
          </a:prstGeom>
          <a:noFill/>
        </p:spPr>
        <p:txBody>
          <a:bodyPr wrap="square" rtlCol="0">
            <a:spAutoFit/>
          </a:bodyPr>
          <a:lstStyle/>
          <a:p>
            <a:r>
              <a:rPr lang="en-US" altLang="zh-CN"/>
              <a:t>     </a:t>
            </a:r>
            <a:r>
              <a:rPr lang="zh-CN" altLang="en-US"/>
              <a:t>目标公司</a:t>
            </a:r>
          </a:p>
        </p:txBody>
      </p:sp>
      <p:sp>
        <p:nvSpPr>
          <p:cNvPr id="39" name="文本框 38"/>
          <p:cNvSpPr txBox="1"/>
          <p:nvPr/>
        </p:nvSpPr>
        <p:spPr>
          <a:xfrm>
            <a:off x="1587500" y="4535805"/>
            <a:ext cx="577215" cy="368300"/>
          </a:xfrm>
          <a:prstGeom prst="rect">
            <a:avLst/>
          </a:prstGeom>
          <a:noFill/>
        </p:spPr>
        <p:txBody>
          <a:bodyPr wrap="none" rtlCol="0">
            <a:spAutoFit/>
          </a:bodyPr>
          <a:lstStyle/>
          <a:p>
            <a:r>
              <a:rPr lang="en-US" altLang="zh-CN"/>
              <a:t>30%</a:t>
            </a:r>
          </a:p>
        </p:txBody>
      </p:sp>
      <p:sp>
        <p:nvSpPr>
          <p:cNvPr id="41" name="文本框 40"/>
          <p:cNvSpPr txBox="1"/>
          <p:nvPr/>
        </p:nvSpPr>
        <p:spPr>
          <a:xfrm>
            <a:off x="2828290" y="4538980"/>
            <a:ext cx="1220470" cy="368300"/>
          </a:xfrm>
          <a:prstGeom prst="rect">
            <a:avLst/>
          </a:prstGeom>
          <a:noFill/>
        </p:spPr>
        <p:txBody>
          <a:bodyPr wrap="square" rtlCol="0">
            <a:spAutoFit/>
          </a:bodyPr>
          <a:lstStyle/>
          <a:p>
            <a:r>
              <a:rPr lang="en-US" altLang="zh-CN"/>
              <a:t>            30%</a:t>
            </a:r>
          </a:p>
        </p:txBody>
      </p:sp>
      <p:cxnSp>
        <p:nvCxnSpPr>
          <p:cNvPr id="11" name="直接箭头连接符 10"/>
          <p:cNvCxnSpPr>
            <a:stCxn id="3" idx="3"/>
          </p:cNvCxnSpPr>
          <p:nvPr/>
        </p:nvCxnSpPr>
        <p:spPr>
          <a:xfrm>
            <a:off x="1871980" y="1933575"/>
            <a:ext cx="1597025" cy="2002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316605" y="4567555"/>
            <a:ext cx="10795" cy="283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p:cNvCxnSpPr>
          <p:nvPr/>
        </p:nvCxnSpPr>
        <p:spPr>
          <a:xfrm flipV="1">
            <a:off x="1860550" y="4208145"/>
            <a:ext cx="932815"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0"/>
                                  </p:stCondLst>
                                  <p:iterate type="lt">
                                    <p:tmAbs val="0"/>
                                  </p:iterate>
                                  <p:childTnLst>
                                    <p:set>
                                      <p:cBhvr>
                                        <p:cTn id="10" dur="1" fill="hold">
                                          <p:stCondLst>
                                            <p:cond delay="0"/>
                                          </p:stCondLst>
                                        </p:cTn>
                                        <p:tgtEl>
                                          <p:spTgt spid="7"/>
                                        </p:tgtEl>
                                        <p:attrNameLst>
                                          <p:attrName>style.visibility</p:attrName>
                                        </p:attrNameLst>
                                      </p:cBhvr>
                                      <p:to>
                                        <p:strVal val="visible"/>
                                      </p:to>
                                    </p:set>
                                    <p:animEffect transition="in" filter="box(in)">
                                      <p:cBhvr>
                                        <p:cTn id="11" dur="1000"/>
                                        <p:tgtEl>
                                          <p:spTgt spid="7"/>
                                        </p:tgtEl>
                                      </p:cBhvr>
                                    </p:animEffect>
                                  </p:childTnLst>
                                </p:cTn>
                              </p:par>
                            </p:childTnLst>
                          </p:cTn>
                        </p:par>
                        <p:par>
                          <p:cTn id="12" fill="hold">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hold" grpId="5" nodeType="clickEffect">
                                  <p:stCondLst>
                                    <p:cond delay="0"/>
                                  </p:stCondLst>
                                  <p:iterate type="lt">
                                    <p:tmAbs val="0"/>
                                  </p:iterate>
                                  <p:childTnLst>
                                    <p:animClr clrSpc="rgb" dir="cw">
                                      <p:cBhvr override="childStyle">
                                        <p:cTn id="19" dur="500" autoRev="1" fill="hold"/>
                                        <p:tgtEl>
                                          <p:spTgt spid="7"/>
                                        </p:tgtEl>
                                        <p:attrNameLst>
                                          <p:attrName>style.color</p:attrName>
                                        </p:attrNameLst>
                                      </p:cBhvr>
                                      <p:to>
                                        <a:schemeClr val="bg1"/>
                                      </p:to>
                                    </p:animClr>
                                    <p:animClr clrSpc="rgb" dir="cw">
                                      <p:cBhvr>
                                        <p:cTn id="20" dur="500" autoRev="1" fill="hold"/>
                                        <p:tgtEl>
                                          <p:spTgt spid="7"/>
                                        </p:tgtEl>
                                        <p:attrNameLst>
                                          <p:attrName>fillcolor</p:attrName>
                                        </p:attrNameLst>
                                      </p:cBhvr>
                                      <p:to>
                                        <a:schemeClr val="bg1"/>
                                      </p:to>
                                    </p:animClr>
                                    <p:set>
                                      <p:cBhvr>
                                        <p:cTn id="21" dur="500" autoRev="1" fill="hold"/>
                                        <p:tgtEl>
                                          <p:spTgt spid="7"/>
                                        </p:tgtEl>
                                        <p:attrNameLst>
                                          <p:attrName>fill.type</p:attrName>
                                        </p:attrNameLst>
                                      </p:cBhvr>
                                      <p:to>
                                        <p:strVal val="solid"/>
                                      </p:to>
                                    </p:set>
                                    <p:set>
                                      <p:cBhvr>
                                        <p:cTn id="22" dur="500" autoRev="1" fill="hold"/>
                                        <p:tgtEl>
                                          <p:spTgt spid="7"/>
                                        </p:tgtEl>
                                        <p:attrNameLst>
                                          <p:attrName>fill.on</p:attrName>
                                        </p:attrNameLst>
                                      </p:cBhvr>
                                      <p:to>
                                        <p:strVal val="true"/>
                                      </p:to>
                                    </p:set>
                                  </p:childTnLst>
                                </p:cTn>
                              </p:par>
                              <p:par>
                                <p:cTn id="23" presetID="4"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1000"/>
                                        <p:tgtEl>
                                          <p:spTgt spid="8"/>
                                        </p:tgtEl>
                                      </p:cBhvr>
                                    </p:animEffect>
                                  </p:childTnLst>
                                </p:cTn>
                              </p:par>
                            </p:childTnLst>
                          </p:cTn>
                        </p:par>
                        <p:par>
                          <p:cTn id="26" fill="hold">
                            <p:stCondLst>
                              <p:cond delay="1000"/>
                            </p:stCondLst>
                            <p:childTnLst>
                              <p:par>
                                <p:cTn id="27" presetID="4"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1000"/>
                                        <p:tgtEl>
                                          <p:spTgt spid="10"/>
                                        </p:tgtEl>
                                      </p:cBhvr>
                                    </p:animEffect>
                                  </p:childTnLst>
                                </p:cTn>
                              </p:par>
                            </p:childTnLst>
                          </p:cTn>
                        </p:par>
                        <p:par>
                          <p:cTn id="30" fill="hold">
                            <p:stCondLst>
                              <p:cond delay="2000"/>
                            </p:stCondLst>
                            <p:childTnLst>
                              <p:par>
                                <p:cTn id="31" presetID="4"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ox(in)">
                                      <p:cBhvr>
                                        <p:cTn id="33" dur="1000"/>
                                        <p:tgtEl>
                                          <p:spTgt spid="12"/>
                                        </p:tgtEl>
                                      </p:cBhvr>
                                    </p:animEffect>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ppt_x"/>
                                          </p:val>
                                        </p:tav>
                                        <p:tav tm="100000">
                                          <p:val>
                                            <p:strVal val="#ppt_x"/>
                                          </p:val>
                                        </p:tav>
                                      </p:tavLst>
                                    </p:anim>
                                    <p:anim calcmode="lin" valueType="num">
                                      <p:cBhvr additive="base">
                                        <p:cTn id="5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7" grpId="1" animBg="1"/>
      <p:bldP spid="7" grpId="2" animBg="1"/>
      <p:bldP spid="7" grpId="3" animBg="1"/>
      <p:bldP spid="7" grpId="5" bldLvl="0" animBg="1"/>
      <p:bldP spid="8" grpId="0" bldLvl="0" animBg="1"/>
      <p:bldP spid="9" grpId="0"/>
      <p:bldP spid="10" grpId="0"/>
      <p:bldP spid="12" grpId="0" bldLvl="0" animBg="1"/>
      <p:bldP spid="13" grpId="0"/>
      <p:bldP spid="14" grpId="0"/>
      <p:bldP spid="15" grpId="0"/>
      <p:bldP spid="2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wrap="square" lIns="91440" tIns="45720" rIns="91440" bIns="45720" anchor="b"/>
          <a:lstStyle/>
          <a:p>
            <a:endParaRPr lang="zh-CN" altLang="en-US" dirty="0"/>
          </a:p>
        </p:txBody>
      </p:sp>
      <p:sp>
        <p:nvSpPr>
          <p:cNvPr id="17410" name="Rectangle 3"/>
          <p:cNvSpPr>
            <a:spLocks noGrp="1"/>
          </p:cNvSpPr>
          <p:nvPr>
            <p:ph idx="1"/>
          </p:nvPr>
        </p:nvSpPr>
        <p:spPr/>
        <p:txBody>
          <a:bodyPr wrap="square" lIns="91440" tIns="45720" rIns="91440" bIns="45720" anchor="t"/>
          <a:lstStyle/>
          <a:p>
            <a:pPr>
              <a:lnSpc>
                <a:spcPct val="80000"/>
              </a:lnSpc>
              <a:buNone/>
            </a:pPr>
            <a:r>
              <a:rPr lang="zh-CN" altLang="en-US" sz="2400" b="1" dirty="0"/>
              <a:t>     关于促进企业重组有关企业所得税处理问题的通知</a:t>
            </a:r>
          </a:p>
          <a:p>
            <a:pPr>
              <a:lnSpc>
                <a:spcPct val="80000"/>
              </a:lnSpc>
              <a:buNone/>
            </a:pPr>
            <a:r>
              <a:rPr lang="zh-CN" altLang="en-US" sz="2400" b="1" dirty="0"/>
              <a:t>     财税</a:t>
            </a:r>
            <a:r>
              <a:rPr lang="en-US" altLang="zh-CN" sz="2400" b="1" dirty="0"/>
              <a:t>〔2014〕109</a:t>
            </a:r>
            <a:r>
              <a:rPr lang="zh-CN" altLang="en-US" sz="2400" b="1" dirty="0"/>
              <a:t>号</a:t>
            </a:r>
          </a:p>
          <a:p>
            <a:pPr>
              <a:lnSpc>
                <a:spcPct val="80000"/>
              </a:lnSpc>
              <a:buNone/>
            </a:pPr>
            <a:r>
              <a:rPr lang="zh-CN" altLang="en-US" sz="2400" b="1" dirty="0"/>
              <a:t>      三、关于股权、资产划转</a:t>
            </a:r>
          </a:p>
          <a:p>
            <a:pPr>
              <a:lnSpc>
                <a:spcPct val="80000"/>
              </a:lnSpc>
              <a:buNone/>
            </a:pPr>
            <a:r>
              <a:rPr lang="zh-CN" altLang="en-US" sz="4000" b="1" dirty="0"/>
              <a:t>   </a:t>
            </a:r>
            <a:r>
              <a:rPr lang="zh-CN" altLang="en-US" sz="4000" b="1" dirty="0">
                <a:solidFill>
                  <a:srgbClr val="FF0000"/>
                </a:solidFill>
              </a:rPr>
              <a:t>对</a:t>
            </a:r>
            <a:r>
              <a:rPr lang="en-US" altLang="zh-CN" sz="4000" b="1" dirty="0">
                <a:solidFill>
                  <a:srgbClr val="FF0000"/>
                </a:solidFill>
              </a:rPr>
              <a:t>100%</a:t>
            </a:r>
            <a:r>
              <a:rPr lang="zh-CN" altLang="en-US" sz="4000" b="1" dirty="0">
                <a:solidFill>
                  <a:srgbClr val="FF0000"/>
                </a:solidFill>
              </a:rPr>
              <a:t>直接控制</a:t>
            </a:r>
            <a:r>
              <a:rPr lang="zh-CN" altLang="en-US" sz="4000" b="1" dirty="0"/>
              <a:t>的居民企业</a:t>
            </a:r>
            <a:r>
              <a:rPr lang="zh-CN" altLang="en-US" sz="4000" b="1" dirty="0">
                <a:solidFill>
                  <a:srgbClr val="0000FF"/>
                </a:solidFill>
              </a:rPr>
              <a:t>之间</a:t>
            </a:r>
            <a:r>
              <a:rPr lang="zh-CN" altLang="en-US" sz="4000" b="1" dirty="0"/>
              <a:t>，以及受同一或相同多家居民企业</a:t>
            </a:r>
            <a:r>
              <a:rPr lang="en-US" altLang="zh-CN" sz="4000" b="1" dirty="0"/>
              <a:t>100%</a:t>
            </a:r>
            <a:r>
              <a:rPr lang="zh-CN" altLang="en-US" sz="4000" b="1" dirty="0"/>
              <a:t>直接控制的居民企业之间</a:t>
            </a:r>
            <a:r>
              <a:rPr lang="zh-CN" altLang="en-US" sz="2400" b="1" dirty="0">
                <a:solidFill>
                  <a:srgbClr val="FF0000"/>
                </a:solidFill>
              </a:rPr>
              <a:t>按账面净值划转股权或资产，</a:t>
            </a:r>
            <a:r>
              <a:rPr lang="zh-CN" altLang="en-US" sz="2400" b="1" dirty="0">
                <a:solidFill>
                  <a:srgbClr val="0000FF"/>
                </a:solidFill>
              </a:rPr>
              <a:t>凡具有合理商业目的、不以减少、免除或者推迟缴纳税款为主要目的</a:t>
            </a:r>
            <a:r>
              <a:rPr lang="zh-CN" altLang="en-US" sz="2400" b="1" dirty="0"/>
              <a:t>，股权或资产划转后连续</a:t>
            </a:r>
            <a:r>
              <a:rPr lang="en-US" altLang="zh-CN" sz="2400" b="1" dirty="0"/>
              <a:t>12</a:t>
            </a:r>
            <a:r>
              <a:rPr lang="zh-CN" altLang="en-US" sz="2400" b="1" dirty="0"/>
              <a:t>个月内不改变被划转股权或资产原来实质性经营活动，</a:t>
            </a:r>
            <a:r>
              <a:rPr lang="zh-CN" altLang="en-US" sz="2400" b="1" dirty="0">
                <a:solidFill>
                  <a:srgbClr val="FF0000"/>
                </a:solidFill>
              </a:rPr>
              <a:t>且划出方企业和划入方企业均未在会计上确认损益的</a:t>
            </a:r>
            <a:r>
              <a:rPr lang="zh-CN" altLang="en-US" sz="2400" b="1" dirty="0"/>
              <a:t>，可以选择按以下规定进行特殊性税务处理：</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去红筹不干净的情形一</a:t>
            </a:r>
          </a:p>
        </p:txBody>
      </p:sp>
      <p:sp>
        <p:nvSpPr>
          <p:cNvPr id="3" name="内容占位符 2"/>
          <p:cNvSpPr>
            <a:spLocks noGrp="1"/>
          </p:cNvSpPr>
          <p:nvPr>
            <p:ph idx="1"/>
          </p:nvPr>
        </p:nvSpPr>
        <p:spPr/>
        <p:txBody>
          <a:bodyPr/>
          <a:lstStyle/>
          <a:p>
            <a:r>
              <a:rPr lang="zh-CN" altLang="en-US" sz="2400" b="1"/>
              <a:t>根据财政部 国家税务总局关于非货币性资产投资企业所得税政策问题的通知财税〔2014〕116号 “</a:t>
            </a:r>
          </a:p>
          <a:p>
            <a:r>
              <a:rPr lang="zh-CN" altLang="en-US" sz="2400" b="1"/>
              <a:t>1、居民企业（以下简称企业）</a:t>
            </a:r>
            <a:r>
              <a:rPr lang="zh-CN" altLang="en-US" sz="2400" b="1">
                <a:solidFill>
                  <a:srgbClr val="FF0000"/>
                </a:solidFill>
              </a:rPr>
              <a:t>以非货币性资产对外投资</a:t>
            </a:r>
            <a:r>
              <a:rPr lang="zh-CN" altLang="en-US" sz="2400" b="1"/>
              <a:t>确认的非货币性资产转让所得，可在不超过5年期限内，分期均匀计入相应年度的应纳税所得额，按规定计算缴纳企业所得税。</a:t>
            </a:r>
          </a:p>
          <a:p>
            <a:r>
              <a:rPr lang="zh-CN" altLang="en-US" sz="2400" b="1"/>
              <a:t>2、企业以非货币性资产对外投资，应对非货币性资产进行评估并按评估后的公允价值扣除计税基础后的余额，计算确认非货币性资产转让所得。</a:t>
            </a:r>
          </a:p>
          <a:p>
            <a:r>
              <a:rPr lang="zh-CN" altLang="en-US" sz="2400" b="1"/>
              <a:t>3、企业以非货币性资产对外投资，应于投资协议生效并办理股权登记手续时，确认非货币性资产转让收入的实现”。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b="1"/>
              <a:t>根据财政部 国家税务总局关于非货币性资产投资企业所得税政策问题的通知财税〔2014〕116号 “</a:t>
            </a:r>
          </a:p>
          <a:p>
            <a:r>
              <a:rPr lang="zh-CN" altLang="en-US" sz="2400" b="1"/>
              <a:t>1、居民企业（以下简称企业）以非货币性资产对外投资确认的非货币性资产转让所得，可在不超过5年期限内，分期均匀计入相应年度的应纳税所得额，按规定计算缴纳企业所得税。</a:t>
            </a:r>
          </a:p>
          <a:p>
            <a:r>
              <a:rPr lang="zh-CN" altLang="en-US" sz="2400" b="1"/>
              <a:t>2、企业以非货币性资产对外投资，应对非货币性资产进行评估并按评估后的公允价值扣除计税基础后的余额，计算确认非货币性资产转让所得。</a:t>
            </a:r>
          </a:p>
          <a:p>
            <a:r>
              <a:rPr lang="zh-CN" altLang="en-US" sz="2400" b="1"/>
              <a:t>3、企业以非货币性资产对外投资，应于投资协议生效并办理股权登记手续时，确认非货币性资产转让收入的实现”。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  </a:t>
            </a:r>
            <a:r>
              <a:rPr lang="zh-CN" altLang="en-US">
                <a:sym typeface="+mn-ea"/>
              </a:rPr>
              <a:t>去红筹不干净的情形二</a:t>
            </a:r>
            <a:endParaRPr lang="zh-CN" altLang="en-US"/>
          </a:p>
        </p:txBody>
      </p:sp>
      <p:sp>
        <p:nvSpPr>
          <p:cNvPr id="3" name="内容占位符 2"/>
          <p:cNvSpPr>
            <a:spLocks noGrp="1"/>
          </p:cNvSpPr>
          <p:nvPr>
            <p:ph idx="1"/>
          </p:nvPr>
        </p:nvSpPr>
        <p:spPr/>
        <p:txBody>
          <a:bodyPr/>
          <a:lstStyle/>
          <a:p>
            <a:r>
              <a:rPr lang="zh-CN" altLang="en-US" sz="2800" b="1"/>
              <a:t>根据国家税务总局关于非居民企业</a:t>
            </a:r>
            <a:r>
              <a:rPr lang="zh-CN" altLang="en-US" sz="2800" b="1">
                <a:solidFill>
                  <a:srgbClr val="FF0000"/>
                </a:solidFill>
              </a:rPr>
              <a:t>间接转让</a:t>
            </a:r>
            <a:r>
              <a:rPr lang="zh-CN" altLang="en-US" sz="2800" b="1"/>
              <a:t>财产企业所得税若干问题的公告国家税务总局公告2015年第7号的规定：</a:t>
            </a:r>
          </a:p>
          <a:p>
            <a:r>
              <a:rPr lang="zh-CN" altLang="en-US" sz="2800" b="1">
                <a:solidFill>
                  <a:srgbClr val="FF0000"/>
                </a:solidFill>
              </a:rPr>
              <a:t>非居民企业</a:t>
            </a:r>
            <a:r>
              <a:rPr lang="zh-CN" altLang="en-US" sz="2800" b="1"/>
              <a:t>通过实施不具有合理商业目的的安排，间接转让中国居民企业股权等财产，规避企业所得税纳税义务的，应按照企业所得税法第四十七条的规定，重新定性该间接转让交易，确认为直接转让中国居民企业股权等财产。</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468" y="-150812"/>
            <a:ext cx="8520112" cy="647700"/>
          </a:xfrm>
        </p:spPr>
        <p:txBody>
          <a:bodyPr/>
          <a:lstStyle/>
          <a:p>
            <a:endParaRPr lang="zh-CN" altLang="en-US"/>
          </a:p>
        </p:txBody>
      </p:sp>
      <p:sp>
        <p:nvSpPr>
          <p:cNvPr id="3" name="内容占位符 2"/>
          <p:cNvSpPr>
            <a:spLocks noGrp="1"/>
          </p:cNvSpPr>
          <p:nvPr>
            <p:ph idx="1"/>
          </p:nvPr>
        </p:nvSpPr>
        <p:spPr>
          <a:xfrm>
            <a:off x="311785" y="1139825"/>
            <a:ext cx="8524875" cy="4313238"/>
          </a:xfrm>
        </p:spPr>
        <p:txBody>
          <a:bodyPr>
            <a:normAutofit lnSpcReduction="20000"/>
          </a:bodyPr>
          <a:lstStyle/>
          <a:p>
            <a:r>
              <a:rPr lang="en-US" altLang="zh-CN"/>
              <a:t>       </a:t>
            </a:r>
            <a:r>
              <a:rPr lang="en-US" altLang="zh-CN" sz="2400" b="1"/>
              <a:t> </a:t>
            </a:r>
            <a:r>
              <a:rPr lang="zh-CN" altLang="en-US" sz="2400" b="1"/>
              <a:t>六、</a:t>
            </a:r>
            <a:r>
              <a:rPr lang="zh-CN" altLang="en-US" sz="2400" b="1">
                <a:solidFill>
                  <a:srgbClr val="FF0000"/>
                </a:solidFill>
              </a:rPr>
              <a:t>间接</a:t>
            </a:r>
            <a:r>
              <a:rPr lang="zh-CN" altLang="en-US" sz="2400" b="1"/>
              <a:t>转让中国应税财产同时符合以下条件的，应认定为具有合理商业目的：</a:t>
            </a:r>
          </a:p>
          <a:p>
            <a:r>
              <a:rPr lang="zh-CN" altLang="en-US" sz="2400" b="1"/>
              <a:t>　（一）交易双方的股权关系具有下列情形之一：</a:t>
            </a:r>
          </a:p>
          <a:p>
            <a:r>
              <a:rPr lang="zh-CN" altLang="en-US" sz="2400" b="1"/>
              <a:t>1. 股权转让方直接或间接拥有股权受让方80%以上的股权；</a:t>
            </a:r>
          </a:p>
          <a:p>
            <a:r>
              <a:rPr lang="zh-CN" altLang="en-US" sz="2400" b="1"/>
              <a:t>2. 股权受让方直接或间接拥有股权转让方80%以上的股权；</a:t>
            </a:r>
          </a:p>
          <a:p>
            <a:r>
              <a:rPr lang="zh-CN" altLang="en-US" sz="2400" b="1"/>
              <a:t>3. 股权转让方和股权受让方被同一方直接或间接拥有80%以上的股权。</a:t>
            </a:r>
          </a:p>
          <a:p>
            <a:r>
              <a:rPr lang="zh-CN" altLang="en-US" sz="2400" b="1"/>
              <a:t>境外企业股权50%以上（不含50%）价值直接或间接来自于中国境内不动产的，本条第（一）项第1、2、3目的持股比例应为100%。</a:t>
            </a:r>
          </a:p>
          <a:p>
            <a:r>
              <a:rPr lang="zh-CN" altLang="en-US" sz="2400" b="1"/>
              <a:t>上述间接拥有的股权按照持股链中各企业的持股比例乘积计算。</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a:t>（</a:t>
            </a:r>
            <a:r>
              <a:rPr lang="zh-CN" altLang="en-US" sz="2800" b="1"/>
              <a:t>二）本次间接转让交易后可能再次发生的间接转让交易相比在未发生本次间接转让交易情况下的相同或类似间接转让交易，其中国所得税负担不会减少。</a:t>
            </a:r>
          </a:p>
          <a:p>
            <a:r>
              <a:rPr lang="zh-CN" altLang="en-US" sz="2800" b="1"/>
              <a:t>（三）股权受让方全部以</a:t>
            </a:r>
            <a:r>
              <a:rPr lang="zh-CN" altLang="en-US" sz="2800" b="1">
                <a:solidFill>
                  <a:srgbClr val="FF0000"/>
                </a:solidFill>
              </a:rPr>
              <a:t>本企业</a:t>
            </a:r>
            <a:r>
              <a:rPr lang="zh-CN" altLang="en-US" sz="2800" b="1"/>
              <a:t>或与其</a:t>
            </a:r>
            <a:r>
              <a:rPr lang="zh-CN" altLang="en-US" sz="2800" b="1">
                <a:solidFill>
                  <a:srgbClr val="FF0000"/>
                </a:solidFill>
              </a:rPr>
              <a:t>具有控股关系的企业的股权</a:t>
            </a:r>
            <a:r>
              <a:rPr lang="zh-CN" altLang="en-US" sz="2800" b="1"/>
              <a:t>（</a:t>
            </a:r>
            <a:r>
              <a:rPr lang="zh-CN" altLang="en-US" sz="2800" b="1">
                <a:solidFill>
                  <a:srgbClr val="0000FF"/>
                </a:solidFill>
              </a:rPr>
              <a:t>不含上市企业股权</a:t>
            </a:r>
            <a:r>
              <a:rPr lang="zh-CN" altLang="en-US" sz="2800" b="1"/>
              <a:t>）支付股权交易对价。</a:t>
            </a: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17399</Words>
  <Application>WPS 演示</Application>
  <PresentationFormat>全屏显示(4:3)</PresentationFormat>
  <Paragraphs>1295</Paragraphs>
  <Slides>251</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251</vt:i4>
      </vt:variant>
    </vt:vector>
  </HeadingPairs>
  <TitlesOfParts>
    <vt:vector size="253" baseType="lpstr">
      <vt:lpstr>自定义设计方案</vt:lpstr>
      <vt:lpstr>Microsoft Office PowerPoint 演示文稿</vt:lpstr>
      <vt:lpstr>幻灯片 1</vt:lpstr>
      <vt:lpstr>幻灯片 2</vt:lpstr>
      <vt:lpstr>资本运作税务风险控制</vt:lpstr>
      <vt:lpstr>幻灯片 4</vt:lpstr>
      <vt:lpstr>一、间接架构与直接架构 1、间接架构变直接架构</vt:lpstr>
      <vt:lpstr> </vt:lpstr>
      <vt:lpstr> </vt:lpstr>
      <vt:lpstr> </vt:lpstr>
      <vt:lpstr> </vt:lpstr>
      <vt:lpstr> </vt:lpstr>
      <vt:lpstr> </vt:lpstr>
      <vt:lpstr> </vt:lpstr>
      <vt:lpstr> </vt:lpstr>
      <vt:lpstr> </vt:lpstr>
      <vt:lpstr> </vt:lpstr>
      <vt:lpstr>幻灯片 16</vt:lpstr>
      <vt:lpstr>幻灯片 17</vt:lpstr>
      <vt:lpstr>  关键点：   股权转让不要考虑被投资企业的记账情况</vt:lpstr>
      <vt:lpstr>幻灯片 19</vt:lpstr>
      <vt:lpstr> </vt:lpstr>
      <vt:lpstr>幻灯片 21</vt:lpstr>
      <vt:lpstr>幻灯片 22</vt:lpstr>
      <vt:lpstr>2\关于资本公积转增股本：个人股东是否要缴纳个税？  一种看法：    股票溢价不缴，其他要缴</vt:lpstr>
      <vt:lpstr>幻灯片 24</vt:lpstr>
      <vt:lpstr>补充解释： 《国家税务总局关于股份制企业转增股本和派发红股征免个人所得税的通知》（国税发[1997]198号）中所表述的“资本公积金”是指股份制企业股票溢价发行收入所形成的资本公积金。将此转增股本由个人取得的数额，不作为应税所得征收个人所得税。而与此不相符合的其他资本公积金分配个人所得部分，应当依法征收个人所得税。     《国家税务总局关于原城市信用社在转制为城市合作银行过程中个人股增值所得应纳个人所得税的批复》（国税函[1998]289号）第二条 </vt:lpstr>
      <vt:lpstr>幻灯片 26</vt:lpstr>
      <vt:lpstr> </vt:lpstr>
      <vt:lpstr> </vt:lpstr>
      <vt:lpstr> </vt:lpstr>
      <vt:lpstr>34名自然人股东： </vt:lpstr>
      <vt:lpstr>幻灯片 31</vt:lpstr>
      <vt:lpstr>   如果是法人股东：</vt:lpstr>
      <vt:lpstr>幻灯片 33</vt:lpstr>
      <vt:lpstr>幻灯片 34</vt:lpstr>
      <vt:lpstr>法人股东：最好先分配再转让</vt:lpstr>
      <vt:lpstr>企业意见：当收购方获得股权后，如果将盈余积累转增股本或分配，按此前的政策规定，应视同取得“利息、股息、红利所得”，缴纳个人所得税。对于收购方而言，影响则很大。</vt:lpstr>
      <vt:lpstr>♠出台2013年23号公告的背景♠基本案情</vt:lpstr>
      <vt:lpstr>♠出台2013年第23号公告的背景♠</vt:lpstr>
      <vt:lpstr>幻灯片 39</vt:lpstr>
      <vt:lpstr>幻灯片 40</vt:lpstr>
      <vt:lpstr>幻灯片 41</vt:lpstr>
      <vt:lpstr>幻灯片 42</vt:lpstr>
      <vt:lpstr>幻灯片 43</vt:lpstr>
      <vt:lpstr>幻灯片 44</vt:lpstr>
      <vt:lpstr>3、目前越来越流行的合伙企业持股平台：优点与缺点</vt:lpstr>
      <vt:lpstr>幻灯片 46</vt:lpstr>
      <vt:lpstr>即使合伙企业不分配所得，合伙中的公司也应根据财税〔2008〕159号文件中的相关规定计算缴纳企业所得税。  </vt:lpstr>
      <vt:lpstr>幻灯片 48</vt:lpstr>
      <vt:lpstr>幻灯片 49</vt:lpstr>
      <vt:lpstr>幻灯片 50</vt:lpstr>
      <vt:lpstr>幻灯片 51</vt:lpstr>
      <vt:lpstr>幻灯片 52</vt:lpstr>
      <vt:lpstr>股权转让 属于个体工商户的生产经营所得?</vt:lpstr>
      <vt:lpstr>幻灯片 54</vt:lpstr>
      <vt:lpstr>幻灯片 55</vt:lpstr>
      <vt:lpstr>财产转让所得”项目征收个人所得税，税率为20%</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3、合伙企业股权激励不享受优惠政策</vt:lpstr>
      <vt:lpstr>幻灯片 73</vt:lpstr>
      <vt:lpstr>幻灯片 74</vt:lpstr>
      <vt:lpstr>幻灯片 75</vt:lpstr>
      <vt:lpstr>幻灯片 76</vt:lpstr>
      <vt:lpstr>幻灯片 77</vt:lpstr>
      <vt:lpstr>幻灯片 78</vt:lpstr>
      <vt:lpstr>思考：深圳现在还是税务上的经济特区吗？</vt:lpstr>
      <vt:lpstr>二、3层股权架构的设置 土地增值税与每周质量有关？</vt:lpstr>
      <vt:lpstr>      有效和无效都没有</vt:lpstr>
      <vt:lpstr>幻灯片 82</vt:lpstr>
      <vt:lpstr>  </vt:lpstr>
      <vt:lpstr>幻灯片 84</vt:lpstr>
      <vt:lpstr>幻灯片 85</vt:lpstr>
      <vt:lpstr>幻灯片 86</vt:lpstr>
      <vt:lpstr>幻灯片 87</vt:lpstr>
      <vt:lpstr>幻灯片 88</vt:lpstr>
      <vt:lpstr>幻灯片 89</vt:lpstr>
      <vt:lpstr>幻灯片 90</vt:lpstr>
      <vt:lpstr>幻灯片 91</vt:lpstr>
      <vt:lpstr>幻灯片 92</vt:lpstr>
      <vt:lpstr> 二、去红筹 符合财税〔2014〕109号的股权划转吗？</vt:lpstr>
      <vt:lpstr>幻灯片 94</vt:lpstr>
      <vt:lpstr>去红筹不干净的情形一</vt:lpstr>
      <vt:lpstr>幻灯片 96</vt:lpstr>
      <vt:lpstr>  去红筹不干净的情形二</vt:lpstr>
      <vt:lpstr>幻灯片 98</vt:lpstr>
      <vt:lpstr>幻灯片 99</vt:lpstr>
      <vt:lpstr>幻灯片 100</vt:lpstr>
      <vt:lpstr>   股权转让可以后悔吗？    焦作万方股份冻结案例</vt:lpstr>
      <vt:lpstr>上市公司大股东股权被司法冻结的事情不少，但还真没听闻有被税务冻结的事情。</vt:lpstr>
      <vt:lpstr>事情的来龙去脉：西藏吉奥高是刘坤芳教授等3人为本次交易于2014年6月专门新设的持股平台公司，无经营活动，注册资金3000万元。刘坤芳教授等3人以17亿元的价格将新成立的西藏吉奥高所持有的拉萨万吉能源（也是2014年6月成立）100%股权出售给焦作万方，所得款项中16.52亿元用来收购四家基金持有的焦作万方股票，剩余4800万元也继续购买焦作万方股票。这样中国铝业退居为第二大股东，四家基金得以脱身，刘坤芳教授团队成功上位</vt:lpstr>
      <vt:lpstr>幻灯片 104</vt:lpstr>
      <vt:lpstr>幻灯片 105</vt:lpstr>
      <vt:lpstr>幻灯片 106</vt:lpstr>
      <vt:lpstr>幻灯片 107</vt:lpstr>
      <vt:lpstr>幻灯片 108</vt:lpstr>
      <vt:lpstr>幻灯片 109</vt:lpstr>
      <vt:lpstr>幻灯片 110</vt:lpstr>
      <vt:lpstr>  思考：西藏吉奥高面对股票被冻结，   将如何应对？企业所得税款25330万元</vt:lpstr>
      <vt:lpstr>西藏吉奥高的应对措施</vt:lpstr>
      <vt:lpstr>西藏吉奥高的应对措施</vt:lpstr>
      <vt:lpstr>幻灯片 114</vt:lpstr>
      <vt:lpstr>幻灯片 115</vt:lpstr>
      <vt:lpstr>焦作万方的应对措施：反诉 关于要求履行合同1元回购还是解除合同返还价款，将产生两种不同的诉讼结果</vt:lpstr>
      <vt:lpstr>幻灯片 117</vt:lpstr>
      <vt:lpstr>幻灯片 118</vt:lpstr>
      <vt:lpstr>幻灯片 119</vt:lpstr>
      <vt:lpstr>柳梧分局于2015年11月18日解除了冻结</vt:lpstr>
      <vt:lpstr>幻灯片 121</vt:lpstr>
      <vt:lpstr>焦作万方为选择反诉，是要求履行合同1元回购还是解除合同返还价款？</vt:lpstr>
      <vt:lpstr>幻灯片 123</vt:lpstr>
      <vt:lpstr>幻灯片 124</vt:lpstr>
      <vt:lpstr>幻灯片 125</vt:lpstr>
      <vt:lpstr>幻灯片 126</vt:lpstr>
      <vt:lpstr>幻灯片 127</vt:lpstr>
      <vt:lpstr>思考：西藏吉奥高还要不要缴纳所得税？ </vt:lpstr>
      <vt:lpstr>焦作万方本次股权转让的真实目的不得而知</vt:lpstr>
      <vt:lpstr>幻灯片 130</vt:lpstr>
      <vt:lpstr>幻灯片 131</vt:lpstr>
      <vt:lpstr>思考：转让协议被法院判决解除，西藏吉奥高还要不要缴纳所得税？</vt:lpstr>
      <vt:lpstr>幻灯片 133</vt:lpstr>
      <vt:lpstr>幻灯片 134</vt:lpstr>
      <vt:lpstr>幻灯片 135</vt:lpstr>
      <vt:lpstr>37.4/45.9=81.4% 中补税：45.9-14.7=32*25%=7.78亿</vt:lpstr>
      <vt:lpstr>都喜欢不用交税的税收筹划 云中飞忠告：不用交税的税收筹划很危险</vt:lpstr>
      <vt:lpstr>     购买股权还需要注意的几个现实问题      </vt:lpstr>
      <vt:lpstr>股权转让的实质：税负转移、风险转移 下家的关键点：测算对方税负转移了多少，价格谈判主动</vt:lpstr>
      <vt:lpstr>幻灯片 140</vt:lpstr>
      <vt:lpstr>幻灯片 141</vt:lpstr>
      <vt:lpstr>     B公司开发</vt:lpstr>
      <vt:lpstr>   土地增值税的土地不能用评估价</vt:lpstr>
      <vt:lpstr>两个错误：1、土地所有权未转移不要交企业所得税，                       2、土地增值税的土地不能用评估价。</vt:lpstr>
      <vt:lpstr>幻灯片 145</vt:lpstr>
      <vt:lpstr>思考：这个筹划在河南省能落地吗？</vt:lpstr>
      <vt:lpstr>思考：这个筹划在河南省能落地吗?</vt:lpstr>
      <vt:lpstr>资产划转 一、企业接收政府划入资产的企业所得税处理</vt:lpstr>
      <vt:lpstr>(一)、国资委直接参与股权划拨 </vt:lpstr>
      <vt:lpstr>股权结构图</vt:lpstr>
      <vt:lpstr>债转股的会计处理，</vt:lpstr>
      <vt:lpstr>F市公司股权的后续调整 F公司又100%的回到G市国资委的怀抱 损害其他国有企业A\B\C公司利益？</vt:lpstr>
      <vt:lpstr>幻灯片 153</vt:lpstr>
      <vt:lpstr>  思考：债转股要同时符合上述5条件吗？</vt:lpstr>
      <vt:lpstr>l、</vt:lpstr>
      <vt:lpstr>(二)、同一控制下的无偿划转</vt:lpstr>
      <vt:lpstr>因同时满足不视同接受捐赠的条件，因此乙公司可不视为接受捐赠，甲公司不按捐赠支出进行税务处理。</vt:lpstr>
      <vt:lpstr>  从国资到民营都可以</vt:lpstr>
      <vt:lpstr>  从国资到民营都可以</vt:lpstr>
      <vt:lpstr>如果甲和乙不是同一控制下，如何处理？</vt:lpstr>
      <vt:lpstr>幻灯片 161</vt:lpstr>
      <vt:lpstr>幻灯片 162</vt:lpstr>
      <vt:lpstr>1、母公司——子公司资产（股权）划转</vt:lpstr>
      <vt:lpstr>  母公司—子公司：划转资产</vt:lpstr>
      <vt:lpstr>2、子公司—母公司：划转资产 母公司按收回投资处理，或按接受投资处理 不能按投资收益处理</vt:lpstr>
      <vt:lpstr>   减资：实践中的执行难度很大吗？</vt:lpstr>
      <vt:lpstr>  子公司可以冲减资本公积，不减资</vt:lpstr>
      <vt:lpstr>作为投资，计算缴纳增值税，有专票就抵扣，没有票就倒霉</vt:lpstr>
      <vt:lpstr>幻灯片 169</vt:lpstr>
      <vt:lpstr>  如何判断企业重组？用什么证据？</vt:lpstr>
      <vt:lpstr>幻灯片 171</vt:lpstr>
      <vt:lpstr>幻灯片 172</vt:lpstr>
      <vt:lpstr>幻灯片 173</vt:lpstr>
      <vt:lpstr>幻灯片 174</vt:lpstr>
      <vt:lpstr>幻灯片 175</vt:lpstr>
      <vt:lpstr>幻灯片 176</vt:lpstr>
      <vt:lpstr>   二、企业接收股东划入资产的企业所得税处理</vt:lpstr>
      <vt:lpstr>无论是控股股东还是非控股股东（包括股东的子公司）， 会计上都是作为权益性交易即资本性投入处理的， 税法只包括股东，会计与税法仍然有点差异</vt:lpstr>
      <vt:lpstr>企业所得税的处理和会计的定性处理是趋同的，所得税上在某种程度上也认可了会计上权益性交易的概念 注意：不包括股东的子公司</vt:lpstr>
      <vt:lpstr>  注意：不包括股东的子公司</vt:lpstr>
      <vt:lpstr>幻灯片 181</vt:lpstr>
      <vt:lpstr>幻灯片 182</vt:lpstr>
      <vt:lpstr>幻灯片 183</vt:lpstr>
      <vt:lpstr>思考：本案例的稽查风险在哪里？应如何规避？</vt:lpstr>
      <vt:lpstr>幻灯片 185</vt:lpstr>
      <vt:lpstr>幻灯片 186</vt:lpstr>
      <vt:lpstr>幻灯片 187</vt:lpstr>
      <vt:lpstr>幻灯片 188</vt:lpstr>
      <vt:lpstr>案例二：高科电瓷原控股股东司贵成针对该次股权交易向本公司承诺,2010年~2012 年,司贵成主持高科电瓷经营期间,高科电瓷2010年、2011年和2012年的净利润分别不低于5000万元、5750万元和6612.5万元。承诺净利润数额与实际实现的净利润的差额部分由司贵成先生以自有现金方式补足。” </vt:lpstr>
      <vt:lpstr>公司与股东对赌：五种情况要交税</vt:lpstr>
      <vt:lpstr>一些对赌协议履行，企业计资本公积也存在</vt:lpstr>
      <vt:lpstr>幻灯片 192</vt:lpstr>
      <vt:lpstr>幻灯片 193</vt:lpstr>
      <vt:lpstr>对赌条款：    “甘肃世恒2008年净利润不低于3000万元人民币。如果甘肃世恒2008年实际净利润完不成3000万元，海富投资有权要求甲方予以补偿，如果甘肃世恒未能履行补偿义务，海富投资有权要求香港迪亚履行补偿义务。    补偿金额=(1-2008年实际净利润／3000万元)×本次投资金额。</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案例： 一元回购四千万股股票 瑞康公司和大恒中国在《盈利补偿协议》中约定，如果2013年大恒南京50%股权的实际盈利数低于4亿元，大恒中国将按约定的计算方法向瑞康公司补偿股份，具体方式为瑞康公司以1元价格回购所补偿股份。</vt:lpstr>
      <vt:lpstr>幻灯片 209</vt:lpstr>
      <vt:lpstr>幻灯片 210</vt:lpstr>
      <vt:lpstr>幻灯片 211</vt:lpstr>
      <vt:lpstr>幻灯片 212</vt:lpstr>
      <vt:lpstr>幻灯片 213</vt:lpstr>
      <vt:lpstr>     国家税务总局关于纳税人资产重组有关增值税问题的公告2011年第13号</vt:lpstr>
      <vt:lpstr>幻灯片 215</vt:lpstr>
      <vt:lpstr>幻灯片 216</vt:lpstr>
      <vt:lpstr>幻灯片 217</vt:lpstr>
      <vt:lpstr>幻灯片 218</vt:lpstr>
      <vt:lpstr>幻灯片 219</vt:lpstr>
      <vt:lpstr>注意，公允价值相等3，原有计税基础不相等1、2，不能确认所得或损失。</vt:lpstr>
      <vt:lpstr>在实践层面上执行非货币性资产交换的规则</vt:lpstr>
      <vt:lpstr>    上海：陈华 全国唯一敢出企业重组政策的地方 </vt:lpstr>
      <vt:lpstr>幻灯片 223</vt:lpstr>
      <vt:lpstr>重大资产置换及发行股份购买资产协议</vt:lpstr>
      <vt:lpstr>  这里的收购人的概念可能和税法不一致</vt:lpstr>
      <vt:lpstr>这里的收购人的概念可能和税法不一致</vt:lpstr>
      <vt:lpstr>幻灯片 227</vt:lpstr>
      <vt:lpstr>   还有股东与公司的对赌协议，前面已经分析</vt:lpstr>
      <vt:lpstr>幻灯片 229</vt:lpstr>
      <vt:lpstr>幻灯片 230</vt:lpstr>
      <vt:lpstr>幻灯片 231</vt:lpstr>
      <vt:lpstr>   </vt:lpstr>
      <vt:lpstr>为简化交易, 交易对方同意置出资产由庞江华指定的主体承接</vt:lpstr>
      <vt:lpstr>幻灯片 234</vt:lpstr>
      <vt:lpstr>资产转出方</vt:lpstr>
      <vt:lpstr>幻灯片 236</vt:lpstr>
      <vt:lpstr>幻灯片 237</vt:lpstr>
      <vt:lpstr>  资产接受方</vt:lpstr>
      <vt:lpstr>幻灯片 239</vt:lpstr>
      <vt:lpstr> 案例:蓝鼎控股(高升科技000971)并购案个人所得税 交易对价150,000.00万元股份方式支付交易对价的60.00%1亿，以现金方式支付交易对价的40.00%6亿</vt:lpstr>
      <vt:lpstr>幻灯片 241</vt:lpstr>
      <vt:lpstr>交易对价150,000.00万 持股成本合计为1800万</vt:lpstr>
      <vt:lpstr>幻灯片 243</vt:lpstr>
      <vt:lpstr>思考：是否要求税款均匀分摊至五个年度？</vt:lpstr>
      <vt:lpstr>得6亿元现金要交3亿个人所得税</vt:lpstr>
      <vt:lpstr>什么时候收到现金对价，什么时候交税</vt:lpstr>
      <vt:lpstr>幻灯片 247</vt:lpstr>
      <vt:lpstr>张惊涛与徐放为夫妻关系，合计持有江苏环亚61.55%的股权. 20.5* 61.55%*20%=2.52亿，5年</vt:lpstr>
      <vt:lpstr>幻灯片 249</vt:lpstr>
      <vt:lpstr>幻灯片 250</vt:lpstr>
      <vt:lpstr>幻灯片 251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s</cp:lastModifiedBy>
  <cp:revision>82</cp:revision>
  <dcterms:created xsi:type="dcterms:W3CDTF">2015-05-05T08:02:00Z</dcterms:created>
  <dcterms:modified xsi:type="dcterms:W3CDTF">2017-07-06T03:19:45Z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