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8431B-0519-484F-BE7F-C9FCA41A078A}" v="62" dt="2019-03-06T15:50:30.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284" y="-307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kab, Francis" userId="S::n00961805@ospreys.unf.edu::64b1b58f-cf6f-4051-9095-616d38fb71e3" providerId="AD" clId="Web-{0E68431B-0519-484F-BE7F-C9FCA41A078A}"/>
    <pc:docChg chg="modSld">
      <pc:chgData name="Rukab, Francis" userId="S::n00961805@ospreys.unf.edu::64b1b58f-cf6f-4051-9095-616d38fb71e3" providerId="AD" clId="Web-{0E68431B-0519-484F-BE7F-C9FCA41A078A}" dt="2019-03-06T16:02:00.254" v="1265" actId="1076"/>
      <pc:docMkLst>
        <pc:docMk/>
      </pc:docMkLst>
      <pc:sldChg chg="addSp delSp modSp">
        <pc:chgData name="Rukab, Francis" userId="S::n00961805@ospreys.unf.edu::64b1b58f-cf6f-4051-9095-616d38fb71e3" providerId="AD" clId="Web-{0E68431B-0519-484F-BE7F-C9FCA41A078A}" dt="2019-03-06T16:02:00.254" v="1265" actId="1076"/>
        <pc:sldMkLst>
          <pc:docMk/>
          <pc:sldMk cId="0" sldId="256"/>
        </pc:sldMkLst>
        <pc:spChg chg="add mod">
          <ac:chgData name="Rukab, Francis" userId="S::n00961805@ospreys.unf.edu::64b1b58f-cf6f-4051-9095-616d38fb71e3" providerId="AD" clId="Web-{0E68431B-0519-484F-BE7F-C9FCA41A078A}" dt="2019-03-06T16:02:00.254" v="1265" actId="1076"/>
          <ac:spMkLst>
            <pc:docMk/>
            <pc:sldMk cId="0" sldId="256"/>
            <ac:spMk id="25" creationId="{C8714EA2-55BE-4014-B684-3FFBFF9C95A7}"/>
          </ac:spMkLst>
        </pc:spChg>
        <pc:spChg chg="add mod">
          <ac:chgData name="Rukab, Francis" userId="S::n00961805@ospreys.unf.edu::64b1b58f-cf6f-4051-9095-616d38fb71e3" providerId="AD" clId="Web-{0E68431B-0519-484F-BE7F-C9FCA41A078A}" dt="2019-03-06T15:53:28.987" v="950" actId="20577"/>
          <ac:spMkLst>
            <pc:docMk/>
            <pc:sldMk cId="0" sldId="256"/>
            <ac:spMk id="28" creationId="{87780001-A491-45CD-B19C-502857DBDB83}"/>
          </ac:spMkLst>
        </pc:spChg>
        <pc:spChg chg="mod">
          <ac:chgData name="Rukab, Francis" userId="S::n00961805@ospreys.unf.edu::64b1b58f-cf6f-4051-9095-616d38fb71e3" providerId="AD" clId="Web-{0E68431B-0519-484F-BE7F-C9FCA41A078A}" dt="2019-03-06T16:01:37.628" v="1259" actId="14100"/>
          <ac:spMkLst>
            <pc:docMk/>
            <pc:sldMk cId="0" sldId="256"/>
            <ac:spMk id="56" creationId="{00000000-0000-0000-0000-000000000000}"/>
          </ac:spMkLst>
        </pc:spChg>
        <pc:spChg chg="mod">
          <ac:chgData name="Rukab, Francis" userId="S::n00961805@ospreys.unf.edu::64b1b58f-cf6f-4051-9095-616d38fb71e3" providerId="AD" clId="Web-{0E68431B-0519-484F-BE7F-C9FCA41A078A}" dt="2019-03-06T15:54:58.630" v="1057" actId="20577"/>
          <ac:spMkLst>
            <pc:docMk/>
            <pc:sldMk cId="0" sldId="256"/>
            <ac:spMk id="58" creationId="{00000000-0000-0000-0000-000000000000}"/>
          </ac:spMkLst>
        </pc:spChg>
        <pc:spChg chg="del">
          <ac:chgData name="Rukab, Francis" userId="S::n00961805@ospreys.unf.edu::64b1b58f-cf6f-4051-9095-616d38fb71e3" providerId="AD" clId="Web-{0E68431B-0519-484F-BE7F-C9FCA41A078A}" dt="2019-03-06T15:52:20.344" v="940"/>
          <ac:spMkLst>
            <pc:docMk/>
            <pc:sldMk cId="0" sldId="256"/>
            <ac:spMk id="59" creationId="{00000000-0000-0000-0000-000000000000}"/>
          </ac:spMkLst>
        </pc:spChg>
        <pc:spChg chg="mod">
          <ac:chgData name="Rukab, Francis" userId="S::n00961805@ospreys.unf.edu::64b1b58f-cf6f-4051-9095-616d38fb71e3" providerId="AD" clId="Web-{0E68431B-0519-484F-BE7F-C9FCA41A078A}" dt="2019-03-06T15:50:26.496" v="860" actId="14100"/>
          <ac:spMkLst>
            <pc:docMk/>
            <pc:sldMk cId="0" sldId="256"/>
            <ac:spMk id="60" creationId="{00000000-0000-0000-0000-000000000000}"/>
          </ac:spMkLst>
        </pc:spChg>
        <pc:spChg chg="mod">
          <ac:chgData name="Rukab, Francis" userId="S::n00961805@ospreys.unf.edu::64b1b58f-cf6f-4051-9095-616d38fb71e3" providerId="AD" clId="Web-{0E68431B-0519-484F-BE7F-C9FCA41A078A}" dt="2019-03-06T15:19:48.197" v="13" actId="20577"/>
          <ac:spMkLst>
            <pc:docMk/>
            <pc:sldMk cId="0" sldId="256"/>
            <ac:spMk id="62" creationId="{00000000-0000-0000-0000-000000000000}"/>
          </ac:spMkLst>
        </pc:spChg>
        <pc:spChg chg="mod">
          <ac:chgData name="Rukab, Francis" userId="S::n00961805@ospreys.unf.edu::64b1b58f-cf6f-4051-9095-616d38fb71e3" providerId="AD" clId="Web-{0E68431B-0519-484F-BE7F-C9FCA41A078A}" dt="2019-03-06T15:31:09.877" v="131" actId="20577"/>
          <ac:spMkLst>
            <pc:docMk/>
            <pc:sldMk cId="0" sldId="256"/>
            <ac:spMk id="63" creationId="{00000000-0000-0000-0000-000000000000}"/>
          </ac:spMkLst>
        </pc:spChg>
        <pc:spChg chg="del">
          <ac:chgData name="Rukab, Francis" userId="S::n00961805@ospreys.unf.edu::64b1b58f-cf6f-4051-9095-616d38fb71e3" providerId="AD" clId="Web-{0E68431B-0519-484F-BE7F-C9FCA41A078A}" dt="2019-03-06T15:52:19.265" v="939"/>
          <ac:spMkLst>
            <pc:docMk/>
            <pc:sldMk cId="0" sldId="256"/>
            <ac:spMk id="64" creationId="{00000000-0000-0000-0000-000000000000}"/>
          </ac:spMkLst>
        </pc:spChg>
        <pc:spChg chg="mod">
          <ac:chgData name="Rukab, Francis" userId="S::n00961805@ospreys.unf.edu::64b1b58f-cf6f-4051-9095-616d38fb71e3" providerId="AD" clId="Web-{0E68431B-0519-484F-BE7F-C9FCA41A078A}" dt="2019-03-06T15:21:29.076" v="68" actId="20577"/>
          <ac:spMkLst>
            <pc:docMk/>
            <pc:sldMk cId="0" sldId="256"/>
            <ac:spMk id="65" creationId="{00000000-0000-0000-0000-000000000000}"/>
          </ac:spMkLst>
        </pc:spChg>
        <pc:spChg chg="mod">
          <ac:chgData name="Rukab, Francis" userId="S::n00961805@ospreys.unf.edu::64b1b58f-cf6f-4051-9095-616d38fb71e3" providerId="AD" clId="Web-{0E68431B-0519-484F-BE7F-C9FCA41A078A}" dt="2019-03-06T15:20:39.746" v="28" actId="20577"/>
          <ac:spMkLst>
            <pc:docMk/>
            <pc:sldMk cId="0" sldId="256"/>
            <ac:spMk id="66" creationId="{00000000-0000-0000-0000-000000000000}"/>
          </ac:spMkLst>
        </pc:spChg>
        <pc:spChg chg="mod">
          <ac:chgData name="Rukab, Francis" userId="S::n00961805@ospreys.unf.edu::64b1b58f-cf6f-4051-9095-616d38fb71e3" providerId="AD" clId="Web-{0E68431B-0519-484F-BE7F-C9FCA41A078A}" dt="2019-03-06T16:01:52.551" v="1263" actId="1076"/>
          <ac:spMkLst>
            <pc:docMk/>
            <pc:sldMk cId="0" sldId="256"/>
            <ac:spMk id="72" creationId="{00000000-0000-0000-0000-000000000000}"/>
          </ac:spMkLst>
        </pc:spChg>
        <pc:picChg chg="add mod">
          <ac:chgData name="Rukab, Francis" userId="S::n00961805@ospreys.unf.edu::64b1b58f-cf6f-4051-9095-616d38fb71e3" providerId="AD" clId="Web-{0E68431B-0519-484F-BE7F-C9FCA41A078A}" dt="2019-03-06T16:01:55.301" v="1264" actId="1076"/>
          <ac:picMkLst>
            <pc:docMk/>
            <pc:sldMk cId="0" sldId="256"/>
            <ac:picMk id="2" creationId="{C8FEB31B-09DC-461C-9FEA-15F28B484DAB}"/>
          </ac:picMkLst>
        </pc:picChg>
        <pc:picChg chg="add mod">
          <ac:chgData name="Rukab, Francis" userId="S::n00961805@ospreys.unf.edu::64b1b58f-cf6f-4051-9095-616d38fb71e3" providerId="AD" clId="Web-{0E68431B-0519-484F-BE7F-C9FCA41A078A}" dt="2019-03-06T15:52:47.235" v="947" actId="14100"/>
          <ac:picMkLst>
            <pc:docMk/>
            <pc:sldMk cId="0" sldId="256"/>
            <ac:picMk id="4" creationId="{B9C5708F-CDFD-4FD8-BAA6-C9C3AE0B311B}"/>
          </ac:picMkLst>
        </pc:picChg>
        <pc:picChg chg="mod">
          <ac:chgData name="Rukab, Francis" userId="S::n00961805@ospreys.unf.edu::64b1b58f-cf6f-4051-9095-616d38fb71e3" providerId="AD" clId="Web-{0E68431B-0519-484F-BE7F-C9FCA41A078A}" dt="2019-03-06T16:01:48.723" v="1262" actId="1076"/>
          <ac:picMkLst>
            <pc:docMk/>
            <pc:sldMk cId="0" sldId="256"/>
            <ac:picMk id="71" creationId="{00000000-0000-0000-0000-000000000000}"/>
          </ac:picMkLst>
        </pc:picChg>
      </pc:sldChg>
    </pc:docChg>
  </pc:docChgLst>
  <pc:docChgLst>
    <pc:chgData name="Rukab, Francis" userId="S::n00961805@ospreys.unf.edu::64b1b58f-cf6f-4051-9095-616d38fb71e3" providerId="AD" clId="Web-{69404B4C-AD54-49C0-98F2-308EBDC673C7}"/>
    <pc:docChg chg="modSld">
      <pc:chgData name="Rukab, Francis" userId="S::n00961805@ospreys.unf.edu::64b1b58f-cf6f-4051-9095-616d38fb71e3" providerId="AD" clId="Web-{69404B4C-AD54-49C0-98F2-308EBDC673C7}" dt="2019-04-10T15:03:01.366" v="278" actId="20577"/>
      <pc:docMkLst>
        <pc:docMk/>
      </pc:docMkLst>
      <pc:sldChg chg="modSp">
        <pc:chgData name="Rukab, Francis" userId="S::n00961805@ospreys.unf.edu::64b1b58f-cf6f-4051-9095-616d38fb71e3" providerId="AD" clId="Web-{69404B4C-AD54-49C0-98F2-308EBDC673C7}" dt="2019-04-10T15:03:01.366" v="278" actId="20577"/>
        <pc:sldMkLst>
          <pc:docMk/>
          <pc:sldMk cId="0" sldId="256"/>
        </pc:sldMkLst>
        <pc:spChg chg="mod">
          <ac:chgData name="Rukab, Francis" userId="S::n00961805@ospreys.unf.edu::64b1b58f-cf6f-4051-9095-616d38fb71e3" providerId="AD" clId="Web-{69404B4C-AD54-49C0-98F2-308EBDC673C7}" dt="2019-04-10T14:49:52.303" v="10" actId="20577"/>
          <ac:spMkLst>
            <pc:docMk/>
            <pc:sldMk cId="0" sldId="256"/>
            <ac:spMk id="53" creationId="{00000000-0000-0000-0000-000000000000}"/>
          </ac:spMkLst>
        </pc:spChg>
        <pc:spChg chg="mod">
          <ac:chgData name="Rukab, Francis" userId="S::n00961805@ospreys.unf.edu::64b1b58f-cf6f-4051-9095-616d38fb71e3" providerId="AD" clId="Web-{69404B4C-AD54-49C0-98F2-308EBDC673C7}" dt="2019-04-10T15:02:10.522" v="234" actId="20577"/>
          <ac:spMkLst>
            <pc:docMk/>
            <pc:sldMk cId="0" sldId="256"/>
            <ac:spMk id="57" creationId="{00000000-0000-0000-0000-000000000000}"/>
          </ac:spMkLst>
        </pc:spChg>
        <pc:spChg chg="mod">
          <ac:chgData name="Rukab, Francis" userId="S::n00961805@ospreys.unf.edu::64b1b58f-cf6f-4051-9095-616d38fb71e3" providerId="AD" clId="Web-{69404B4C-AD54-49C0-98F2-308EBDC673C7}" dt="2019-04-10T15:03:01.366" v="278" actId="20577"/>
          <ac:spMkLst>
            <pc:docMk/>
            <pc:sldMk cId="0" sldId="256"/>
            <ac:spMk id="58" creationId="{00000000-0000-0000-0000-000000000000}"/>
          </ac:spMkLst>
        </pc:spChg>
        <pc:spChg chg="mod">
          <ac:chgData name="Rukab, Francis" userId="S::n00961805@ospreys.unf.edu::64b1b58f-cf6f-4051-9095-616d38fb71e3" providerId="AD" clId="Web-{69404B4C-AD54-49C0-98F2-308EBDC673C7}" dt="2019-04-10T15:01:23.069" v="233" actId="20577"/>
          <ac:spMkLst>
            <pc:docMk/>
            <pc:sldMk cId="0" sldId="256"/>
            <ac:spMk id="60" creationId="{00000000-0000-0000-0000-000000000000}"/>
          </ac:spMkLst>
        </pc:spChg>
      </pc:sldChg>
    </pc:docChg>
  </pc:docChgLst>
  <pc:docChgLst>
    <pc:chgData name="Rukab, Francis" userId="S::n00961805@ospreys.unf.edu::64b1b58f-cf6f-4051-9095-616d38fb71e3" providerId="AD" clId="Web-{F595F6A9-B619-4DDA-B819-20413779A8DD}"/>
    <pc:docChg chg="modSld">
      <pc:chgData name="Rukab, Francis" userId="S::n00961805@ospreys.unf.edu::64b1b58f-cf6f-4051-9095-616d38fb71e3" providerId="AD" clId="Web-{F595F6A9-B619-4DDA-B819-20413779A8DD}" dt="2019-04-01T15:08:53.555" v="1387" actId="1076"/>
      <pc:docMkLst>
        <pc:docMk/>
      </pc:docMkLst>
      <pc:sldChg chg="modSp">
        <pc:chgData name="Rukab, Francis" userId="S::n00961805@ospreys.unf.edu::64b1b58f-cf6f-4051-9095-616d38fb71e3" providerId="AD" clId="Web-{F595F6A9-B619-4DDA-B819-20413779A8DD}" dt="2019-04-01T15:08:53.555" v="1387" actId="1076"/>
        <pc:sldMkLst>
          <pc:docMk/>
          <pc:sldMk cId="0" sldId="256"/>
        </pc:sldMkLst>
        <pc:spChg chg="mod">
          <ac:chgData name="Rukab, Francis" userId="S::n00961805@ospreys.unf.edu::64b1b58f-cf6f-4051-9095-616d38fb71e3" providerId="AD" clId="Web-{F595F6A9-B619-4DDA-B819-20413779A8DD}" dt="2019-04-01T14:40:26.920" v="561" actId="1076"/>
          <ac:spMkLst>
            <pc:docMk/>
            <pc:sldMk cId="0" sldId="256"/>
            <ac:spMk id="25" creationId="{C8714EA2-55BE-4014-B684-3FFBFF9C95A7}"/>
          </ac:spMkLst>
        </pc:spChg>
        <pc:spChg chg="mod">
          <ac:chgData name="Rukab, Francis" userId="S::n00961805@ospreys.unf.edu::64b1b58f-cf6f-4051-9095-616d38fb71e3" providerId="AD" clId="Web-{F595F6A9-B619-4DDA-B819-20413779A8DD}" dt="2019-04-01T15:08:44.820" v="1384" actId="1076"/>
          <ac:spMkLst>
            <pc:docMk/>
            <pc:sldMk cId="0" sldId="256"/>
            <ac:spMk id="28" creationId="{87780001-A491-45CD-B19C-502857DBDB83}"/>
          </ac:spMkLst>
        </pc:spChg>
        <pc:spChg chg="mod">
          <ac:chgData name="Rukab, Francis" userId="S::n00961805@ospreys.unf.edu::64b1b58f-cf6f-4051-9095-616d38fb71e3" providerId="AD" clId="Web-{F595F6A9-B619-4DDA-B819-20413779A8DD}" dt="2019-04-01T14:45:51.406" v="713" actId="1076"/>
          <ac:spMkLst>
            <pc:docMk/>
            <pc:sldMk cId="0" sldId="256"/>
            <ac:spMk id="52" creationId="{00000000-0000-0000-0000-000000000000}"/>
          </ac:spMkLst>
        </pc:spChg>
        <pc:spChg chg="mod">
          <ac:chgData name="Rukab, Francis" userId="S::n00961805@ospreys.unf.edu::64b1b58f-cf6f-4051-9095-616d38fb71e3" providerId="AD" clId="Web-{F595F6A9-B619-4DDA-B819-20413779A8DD}" dt="2019-04-01T14:45:30.422" v="711" actId="14100"/>
          <ac:spMkLst>
            <pc:docMk/>
            <pc:sldMk cId="0" sldId="256"/>
            <ac:spMk id="53" creationId="{00000000-0000-0000-0000-000000000000}"/>
          </ac:spMkLst>
        </pc:spChg>
        <pc:spChg chg="mod">
          <ac:chgData name="Rukab, Francis" userId="S::n00961805@ospreys.unf.edu::64b1b58f-cf6f-4051-9095-616d38fb71e3" providerId="AD" clId="Web-{F595F6A9-B619-4DDA-B819-20413779A8DD}" dt="2019-04-01T15:08:36.523" v="1382" actId="1076"/>
          <ac:spMkLst>
            <pc:docMk/>
            <pc:sldMk cId="0" sldId="256"/>
            <ac:spMk id="57" creationId="{00000000-0000-0000-0000-000000000000}"/>
          </ac:spMkLst>
        </pc:spChg>
        <pc:spChg chg="mod">
          <ac:chgData name="Rukab, Francis" userId="S::n00961805@ospreys.unf.edu::64b1b58f-cf6f-4051-9095-616d38fb71e3" providerId="AD" clId="Web-{F595F6A9-B619-4DDA-B819-20413779A8DD}" dt="2019-04-01T14:13:10.724" v="0" actId="20577"/>
          <ac:spMkLst>
            <pc:docMk/>
            <pc:sldMk cId="0" sldId="256"/>
            <ac:spMk id="58" creationId="{00000000-0000-0000-0000-000000000000}"/>
          </ac:spMkLst>
        </pc:spChg>
        <pc:spChg chg="mod">
          <ac:chgData name="Rukab, Francis" userId="S::n00961805@ospreys.unf.edu::64b1b58f-cf6f-4051-9095-616d38fb71e3" providerId="AD" clId="Web-{F595F6A9-B619-4DDA-B819-20413779A8DD}" dt="2019-04-01T15:05:53.491" v="1237" actId="20577"/>
          <ac:spMkLst>
            <pc:docMk/>
            <pc:sldMk cId="0" sldId="256"/>
            <ac:spMk id="60" creationId="{00000000-0000-0000-0000-000000000000}"/>
          </ac:spMkLst>
        </pc:spChg>
        <pc:spChg chg="mod">
          <ac:chgData name="Rukab, Francis" userId="S::n00961805@ospreys.unf.edu::64b1b58f-cf6f-4051-9095-616d38fb71e3" providerId="AD" clId="Web-{F595F6A9-B619-4DDA-B819-20413779A8DD}" dt="2019-04-01T15:08:39.539" v="1383" actId="1076"/>
          <ac:spMkLst>
            <pc:docMk/>
            <pc:sldMk cId="0" sldId="256"/>
            <ac:spMk id="65" creationId="{00000000-0000-0000-0000-000000000000}"/>
          </ac:spMkLst>
        </pc:spChg>
        <pc:spChg chg="mod">
          <ac:chgData name="Rukab, Francis" userId="S::n00961805@ospreys.unf.edu::64b1b58f-cf6f-4051-9095-616d38fb71e3" providerId="AD" clId="Web-{F595F6A9-B619-4DDA-B819-20413779A8DD}" dt="2019-04-01T14:45:54.313" v="714" actId="1076"/>
          <ac:spMkLst>
            <pc:docMk/>
            <pc:sldMk cId="0" sldId="256"/>
            <ac:spMk id="69" creationId="{00000000-0000-0000-0000-000000000000}"/>
          </ac:spMkLst>
        </pc:spChg>
        <pc:spChg chg="mod">
          <ac:chgData name="Rukab, Francis" userId="S::n00961805@ospreys.unf.edu::64b1b58f-cf6f-4051-9095-616d38fb71e3" providerId="AD" clId="Web-{F595F6A9-B619-4DDA-B819-20413779A8DD}" dt="2019-04-01T14:40:14.311" v="558" actId="1076"/>
          <ac:spMkLst>
            <pc:docMk/>
            <pc:sldMk cId="0" sldId="256"/>
            <ac:spMk id="72" creationId="{00000000-0000-0000-0000-000000000000}"/>
          </ac:spMkLst>
        </pc:spChg>
        <pc:picChg chg="mod">
          <ac:chgData name="Rukab, Francis" userId="S::n00961805@ospreys.unf.edu::64b1b58f-cf6f-4051-9095-616d38fb71e3" providerId="AD" clId="Web-{F595F6A9-B619-4DDA-B819-20413779A8DD}" dt="2019-04-01T14:40:20.311" v="560" actId="1076"/>
          <ac:picMkLst>
            <pc:docMk/>
            <pc:sldMk cId="0" sldId="256"/>
            <ac:picMk id="2" creationId="{C8FEB31B-09DC-461C-9FEA-15F28B484DAB}"/>
          </ac:picMkLst>
        </pc:picChg>
        <pc:picChg chg="mod">
          <ac:chgData name="Rukab, Francis" userId="S::n00961805@ospreys.unf.edu::64b1b58f-cf6f-4051-9095-616d38fb71e3" providerId="AD" clId="Web-{F595F6A9-B619-4DDA-B819-20413779A8DD}" dt="2019-04-01T15:08:53.555" v="1387" actId="1076"/>
          <ac:picMkLst>
            <pc:docMk/>
            <pc:sldMk cId="0" sldId="256"/>
            <ac:picMk id="4" creationId="{B9C5708F-CDFD-4FD8-BAA6-C9C3AE0B311B}"/>
          </ac:picMkLst>
        </pc:picChg>
        <pc:picChg chg="mod">
          <ac:chgData name="Rukab, Francis" userId="S::n00961805@ospreys.unf.edu::64b1b58f-cf6f-4051-9095-616d38fb71e3" providerId="AD" clId="Web-{F595F6A9-B619-4DDA-B819-20413779A8DD}" dt="2019-04-01T14:40:09.467" v="557" actId="1076"/>
          <ac:picMkLst>
            <pc:docMk/>
            <pc:sldMk cId="0" sldId="256"/>
            <ac:picMk id="7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275"/>
            <a:ext cx="4669600" cy="3481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09750"/>
            <a:ext cx="5603225" cy="417765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700400" y="4409750"/>
            <a:ext cx="5603225" cy="4177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1:notes"/>
          <p:cNvSpPr>
            <a:spLocks noGrp="1" noRot="1" noChangeAspect="1"/>
          </p:cNvSpPr>
          <p:nvPr>
            <p:ph type="sldImg" idx="2"/>
          </p:nvPr>
        </p:nvSpPr>
        <p:spPr>
          <a:xfrm>
            <a:off x="1181100"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292475" y="10226675"/>
            <a:ext cx="37306249" cy="7054850"/>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14" name="Google Shape;14;p2"/>
          <p:cNvSpPr txBox="1">
            <a:spLocks noGrp="1"/>
          </p:cNvSpPr>
          <p:nvPr>
            <p:ph type="subTitle" idx="1"/>
          </p:nvPr>
        </p:nvSpPr>
        <p:spPr>
          <a:xfrm>
            <a:off x="6583363" y="18653125"/>
            <a:ext cx="30724474" cy="8413750"/>
          </a:xfrm>
          <a:prstGeom prst="rect">
            <a:avLst/>
          </a:prstGeom>
          <a:noFill/>
          <a:ln>
            <a:noFill/>
          </a:ln>
        </p:spPr>
        <p:txBody>
          <a:bodyPr spcFirstLastPara="1" wrap="square" lIns="91425" tIns="45700" rIns="91425" bIns="45700" anchor="t" anchorCtr="0"/>
          <a:lstStyle>
            <a:lvl1pPr marR="0" lvl="0" algn="ctr" rtl="0">
              <a:spcBef>
                <a:spcPts val="3080"/>
              </a:spcBef>
              <a:spcAft>
                <a:spcPts val="0"/>
              </a:spcAft>
              <a:buClr>
                <a:schemeClr val="dk1"/>
              </a:buClr>
              <a:buSzPts val="15400"/>
              <a:buFont typeface="Arial"/>
              <a:buNone/>
              <a:defRPr sz="15400" b="0" i="0" u="none" strike="noStrike" cap="none">
                <a:solidFill>
                  <a:schemeClr val="dk1"/>
                </a:solidFill>
                <a:latin typeface="Arial"/>
                <a:ea typeface="Arial"/>
                <a:cs typeface="Arial"/>
                <a:sym typeface="Arial"/>
              </a:defRPr>
            </a:lvl1pPr>
            <a:lvl2pPr marR="0" lvl="1" algn="ctr" rtl="0">
              <a:spcBef>
                <a:spcPts val="2680"/>
              </a:spcBef>
              <a:spcAft>
                <a:spcPts val="0"/>
              </a:spcAft>
              <a:buClr>
                <a:schemeClr val="dk1"/>
              </a:buClr>
              <a:buSzPts val="13400"/>
              <a:buFont typeface="Arial"/>
              <a:buNone/>
              <a:defRPr sz="13400" b="0" i="0" u="none" strike="noStrike" cap="none">
                <a:solidFill>
                  <a:schemeClr val="dk1"/>
                </a:solidFill>
                <a:latin typeface="Arial"/>
                <a:ea typeface="Arial"/>
                <a:cs typeface="Arial"/>
                <a:sym typeface="Arial"/>
              </a:defRPr>
            </a:lvl2pPr>
            <a:lvl3pPr marR="0" lvl="2" algn="ctr" rtl="0">
              <a:spcBef>
                <a:spcPts val="2300"/>
              </a:spcBef>
              <a:spcAft>
                <a:spcPts val="0"/>
              </a:spcAft>
              <a:buClr>
                <a:schemeClr val="dk1"/>
              </a:buClr>
              <a:buSzPts val="11500"/>
              <a:buFont typeface="Arial"/>
              <a:buNone/>
              <a:defRPr sz="11500" b="0" i="0" u="none" strike="noStrike" cap="none">
                <a:solidFill>
                  <a:schemeClr val="dk1"/>
                </a:solidFill>
                <a:latin typeface="Arial"/>
                <a:ea typeface="Arial"/>
                <a:cs typeface="Arial"/>
                <a:sym typeface="Arial"/>
              </a:defRPr>
            </a:lvl3pPr>
            <a:lvl4pPr marR="0" lvl="3"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4pPr>
            <a:lvl5pPr marR="0" lvl="4"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5pPr>
            <a:lvl6pPr marR="0" lvl="5"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6pPr>
            <a:lvl7pPr marR="0" lvl="6"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7pPr>
            <a:lvl8pPr marR="0" lvl="7"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8pPr>
            <a:lvl9pPr marR="0" lvl="8"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2193925" y="1317625"/>
            <a:ext cx="39503351" cy="5486400"/>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44" name="Google Shape;44;p11"/>
          <p:cNvSpPr txBox="1">
            <a:spLocks noGrp="1"/>
          </p:cNvSpPr>
          <p:nvPr>
            <p:ph type="body" idx="1"/>
          </p:nvPr>
        </p:nvSpPr>
        <p:spPr>
          <a:xfrm rot="5400000">
            <a:off x="11083131" y="-1208882"/>
            <a:ext cx="21724937" cy="39503351"/>
          </a:xfrm>
          <a:prstGeom prst="rect">
            <a:avLst/>
          </a:prstGeom>
          <a:noFill/>
          <a:ln>
            <a:noFill/>
          </a:ln>
        </p:spPr>
        <p:txBody>
          <a:bodyPr spcFirstLastPara="1" wrap="square" lIns="91425" tIns="45700" rIns="91425" bIns="45700"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rot="5400000">
            <a:off x="22715538" y="10423525"/>
            <a:ext cx="28087638" cy="9875837"/>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47" name="Google Shape;47;p12"/>
          <p:cNvSpPr txBox="1">
            <a:spLocks noGrp="1"/>
          </p:cNvSpPr>
          <p:nvPr>
            <p:ph type="body" idx="1"/>
          </p:nvPr>
        </p:nvSpPr>
        <p:spPr>
          <a:xfrm rot="5400000">
            <a:off x="2887662" y="623887"/>
            <a:ext cx="28087638" cy="29475114"/>
          </a:xfrm>
          <a:prstGeom prst="rect">
            <a:avLst/>
          </a:prstGeom>
          <a:noFill/>
          <a:ln>
            <a:noFill/>
          </a:ln>
        </p:spPr>
        <p:txBody>
          <a:bodyPr spcFirstLastPara="1" wrap="square" lIns="91425" tIns="45700" rIns="91425" bIns="45700"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193925" y="1317625"/>
            <a:ext cx="39503351" cy="5486400"/>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17" name="Google Shape;17;p3"/>
          <p:cNvSpPr txBox="1">
            <a:spLocks noGrp="1"/>
          </p:cNvSpPr>
          <p:nvPr>
            <p:ph type="body" idx="1"/>
          </p:nvPr>
        </p:nvSpPr>
        <p:spPr>
          <a:xfrm>
            <a:off x="2193925" y="7680325"/>
            <a:ext cx="39503351" cy="21724937"/>
          </a:xfrm>
          <a:prstGeom prst="rect">
            <a:avLst/>
          </a:prstGeom>
          <a:noFill/>
          <a:ln>
            <a:noFill/>
          </a:ln>
        </p:spPr>
        <p:txBody>
          <a:bodyPr spcFirstLastPara="1" wrap="square" lIns="91425" tIns="45700" rIns="91425" bIns="45700"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467100" y="21153438"/>
            <a:ext cx="37307839" cy="65373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20" name="Google Shape;20;p4"/>
          <p:cNvSpPr txBox="1">
            <a:spLocks noGrp="1"/>
          </p:cNvSpPr>
          <p:nvPr>
            <p:ph type="body" idx="1"/>
          </p:nvPr>
        </p:nvSpPr>
        <p:spPr>
          <a:xfrm>
            <a:off x="3467100" y="13952538"/>
            <a:ext cx="37307839" cy="720090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193925" y="1317625"/>
            <a:ext cx="39503351" cy="5486400"/>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23" name="Google Shape;23;p5"/>
          <p:cNvSpPr txBox="1">
            <a:spLocks noGrp="1"/>
          </p:cNvSpPr>
          <p:nvPr>
            <p:ph type="body" idx="1"/>
          </p:nvPr>
        </p:nvSpPr>
        <p:spPr>
          <a:xfrm>
            <a:off x="2193925" y="7680325"/>
            <a:ext cx="19675475" cy="21724937"/>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5"/>
          <p:cNvSpPr txBox="1">
            <a:spLocks noGrp="1"/>
          </p:cNvSpPr>
          <p:nvPr>
            <p:ph type="body" idx="2"/>
          </p:nvPr>
        </p:nvSpPr>
        <p:spPr>
          <a:xfrm>
            <a:off x="22021800" y="7680325"/>
            <a:ext cx="19675475" cy="21724937"/>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193925" y="1317625"/>
            <a:ext cx="39503351" cy="5486400"/>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27" name="Google Shape;27;p6"/>
          <p:cNvSpPr txBox="1">
            <a:spLocks noGrp="1"/>
          </p:cNvSpPr>
          <p:nvPr>
            <p:ph type="body" idx="1"/>
          </p:nvPr>
        </p:nvSpPr>
        <p:spPr>
          <a:xfrm>
            <a:off x="2193925" y="7369175"/>
            <a:ext cx="19392900" cy="3070225"/>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6"/>
          <p:cNvSpPr txBox="1">
            <a:spLocks noGrp="1"/>
          </p:cNvSpPr>
          <p:nvPr>
            <p:ph type="body" idx="2"/>
          </p:nvPr>
        </p:nvSpPr>
        <p:spPr>
          <a:xfrm>
            <a:off x="2193925" y="10439400"/>
            <a:ext cx="19392900" cy="1896586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6"/>
          <p:cNvSpPr txBox="1">
            <a:spLocks noGrp="1"/>
          </p:cNvSpPr>
          <p:nvPr>
            <p:ph type="body" idx="3"/>
          </p:nvPr>
        </p:nvSpPr>
        <p:spPr>
          <a:xfrm>
            <a:off x="22296438" y="7369175"/>
            <a:ext cx="19400837" cy="3070225"/>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6"/>
          <p:cNvSpPr txBox="1">
            <a:spLocks noGrp="1"/>
          </p:cNvSpPr>
          <p:nvPr>
            <p:ph type="body" idx="4"/>
          </p:nvPr>
        </p:nvSpPr>
        <p:spPr>
          <a:xfrm>
            <a:off x="22296438" y="10439400"/>
            <a:ext cx="19400837" cy="1896586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2193925" y="1317625"/>
            <a:ext cx="39503351" cy="5486400"/>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2193925" y="1311275"/>
            <a:ext cx="14439900" cy="557688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36" name="Google Shape;36;p9"/>
          <p:cNvSpPr txBox="1">
            <a:spLocks noGrp="1"/>
          </p:cNvSpPr>
          <p:nvPr>
            <p:ph type="body" idx="1"/>
          </p:nvPr>
        </p:nvSpPr>
        <p:spPr>
          <a:xfrm>
            <a:off x="17160875" y="1311275"/>
            <a:ext cx="24536399" cy="28093989"/>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7" name="Google Shape;37;p9"/>
          <p:cNvSpPr txBox="1">
            <a:spLocks noGrp="1"/>
          </p:cNvSpPr>
          <p:nvPr>
            <p:ph type="body" idx="2"/>
          </p:nvPr>
        </p:nvSpPr>
        <p:spPr>
          <a:xfrm>
            <a:off x="2193925" y="6888163"/>
            <a:ext cx="14439900" cy="22517100"/>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8602663" y="23042563"/>
            <a:ext cx="26335038" cy="272097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40" name="Google Shape;40;p10"/>
          <p:cNvSpPr>
            <a:spLocks noGrp="1"/>
          </p:cNvSpPr>
          <p:nvPr>
            <p:ph type="pic" idx="2"/>
          </p:nvPr>
        </p:nvSpPr>
        <p:spPr>
          <a:xfrm>
            <a:off x="8602663" y="2941638"/>
            <a:ext cx="26335038" cy="19750086"/>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1" name="Google Shape;41;p10"/>
          <p:cNvSpPr txBox="1">
            <a:spLocks noGrp="1"/>
          </p:cNvSpPr>
          <p:nvPr>
            <p:ph type="body" idx="1"/>
          </p:nvPr>
        </p:nvSpPr>
        <p:spPr>
          <a:xfrm>
            <a:off x="8602663" y="25763538"/>
            <a:ext cx="26335038" cy="3862387"/>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Shape 5"/>
        <p:cNvGrpSpPr/>
        <p:nvPr/>
      </p:nvGrpSpPr>
      <p:grpSpPr>
        <a:xfrm>
          <a:off x="0" y="0"/>
          <a:ext cx="0" cy="0"/>
          <a:chOff x="0" y="0"/>
          <a:chExt cx="0" cy="0"/>
        </a:xfrm>
      </p:grpSpPr>
      <p:sp>
        <p:nvSpPr>
          <p:cNvPr id="6" name="Google Shape;6;p1"/>
          <p:cNvSpPr/>
          <p:nvPr/>
        </p:nvSpPr>
        <p:spPr>
          <a:xfrm>
            <a:off x="0" y="5483225"/>
            <a:ext cx="9140825" cy="27424064"/>
          </a:xfrm>
          <a:prstGeom prst="rect">
            <a:avLst/>
          </a:prstGeom>
          <a:solidFill>
            <a:srgbClr val="B3D9FF"/>
          </a:solidFill>
          <a:ln>
            <a:noFill/>
          </a:ln>
        </p:spPr>
        <p:txBody>
          <a:bodyPr spcFirstLastPara="1" wrap="square" lIns="457200" tIns="228600" rIns="457200" bIns="457200" anchor="t" anchorCtr="0">
            <a:noAutofit/>
          </a:bodyPr>
          <a:lstStyle/>
          <a:p>
            <a:pPr marL="0" marR="0" lvl="0" indent="0" algn="ctr" rtl="0">
              <a:spcBef>
                <a:spcPts val="0"/>
              </a:spcBef>
              <a:spcAft>
                <a:spcPts val="0"/>
              </a:spcAft>
              <a:buNone/>
            </a:pPr>
            <a:endParaRPr sz="4800" b="0" i="0" u="none" strike="noStrike" cap="none">
              <a:solidFill>
                <a:schemeClr val="dk1"/>
              </a:solidFill>
              <a:latin typeface="Impact"/>
              <a:ea typeface="Impact"/>
              <a:cs typeface="Impact"/>
              <a:sym typeface="Impact"/>
            </a:endParaRPr>
          </a:p>
        </p:txBody>
      </p:sp>
      <p:sp>
        <p:nvSpPr>
          <p:cNvPr id="7" name="Google Shape;7;p1"/>
          <p:cNvSpPr/>
          <p:nvPr/>
        </p:nvSpPr>
        <p:spPr>
          <a:xfrm>
            <a:off x="9140825" y="0"/>
            <a:ext cx="34736089" cy="5484813"/>
          </a:xfrm>
          <a:prstGeom prst="rect">
            <a:avLst/>
          </a:prstGeom>
          <a:solidFill>
            <a:srgbClr val="B3D9FF"/>
          </a:solidFill>
          <a:ln>
            <a:noFill/>
          </a:ln>
        </p:spPr>
        <p:txBody>
          <a:bodyPr spcFirstLastPara="1" wrap="square" lIns="457200" tIns="457200" rIns="457200" bIns="457200" anchor="t" anchorCtr="0">
            <a:noAutofit/>
          </a:bodyPr>
          <a:lstStyle/>
          <a:p>
            <a:pPr marL="0" marR="0" lvl="0" indent="0" algn="l" rtl="0">
              <a:spcBef>
                <a:spcPts val="0"/>
              </a:spcBef>
              <a:spcAft>
                <a:spcPts val="0"/>
              </a:spcAft>
              <a:buNone/>
            </a:pPr>
            <a:endParaRPr sz="3200">
              <a:solidFill>
                <a:schemeClr val="dk1"/>
              </a:solidFill>
              <a:latin typeface="Arial"/>
              <a:ea typeface="Arial"/>
              <a:cs typeface="Arial"/>
              <a:sym typeface="Arial"/>
            </a:endParaRPr>
          </a:p>
        </p:txBody>
      </p:sp>
      <p:sp>
        <p:nvSpPr>
          <p:cNvPr id="8" name="Google Shape;8;p1"/>
          <p:cNvSpPr/>
          <p:nvPr/>
        </p:nvSpPr>
        <p:spPr>
          <a:xfrm>
            <a:off x="9140825" y="5483225"/>
            <a:ext cx="34736089" cy="27424064"/>
          </a:xfrm>
          <a:prstGeom prst="rect">
            <a:avLst/>
          </a:prstGeom>
          <a:solidFill>
            <a:srgbClr val="EAEAEA"/>
          </a:solidFill>
          <a:ln>
            <a:noFill/>
          </a:ln>
        </p:spPr>
        <p:txBody>
          <a:bodyPr spcFirstLastPara="1" wrap="square" lIns="457200" tIns="457200" rIns="457200" bIns="457200" anchor="t" anchorCtr="0">
            <a:noAutofit/>
          </a:bodyPr>
          <a:lstStyle/>
          <a:p>
            <a:pPr marL="0" marR="0" lvl="0" indent="0" algn="l" rtl="0">
              <a:spcBef>
                <a:spcPts val="0"/>
              </a:spcBef>
              <a:spcAft>
                <a:spcPts val="0"/>
              </a:spcAft>
              <a:buNone/>
            </a:pPr>
            <a:endParaRPr sz="3200">
              <a:solidFill>
                <a:schemeClr val="dk1"/>
              </a:solidFill>
              <a:latin typeface="Arial"/>
              <a:ea typeface="Arial"/>
              <a:cs typeface="Arial"/>
              <a:sym typeface="Arial"/>
            </a:endParaRPr>
          </a:p>
        </p:txBody>
      </p:sp>
      <p:cxnSp>
        <p:nvCxnSpPr>
          <p:cNvPr id="9" name="Google Shape;9;p1"/>
          <p:cNvCxnSpPr/>
          <p:nvPr/>
        </p:nvCxnSpPr>
        <p:spPr>
          <a:xfrm>
            <a:off x="9144000" y="0"/>
            <a:ext cx="0" cy="32918401"/>
          </a:xfrm>
          <a:prstGeom prst="straightConnector1">
            <a:avLst/>
          </a:prstGeom>
          <a:noFill/>
          <a:ln w="76200" cap="flat" cmpd="sng">
            <a:solidFill>
              <a:schemeClr val="dk1"/>
            </a:solidFill>
            <a:prstDash val="solid"/>
            <a:round/>
            <a:headEnd type="none" w="med" len="med"/>
            <a:tailEnd type="none" w="med" len="med"/>
          </a:ln>
        </p:spPr>
      </p:cxnSp>
      <p:cxnSp>
        <p:nvCxnSpPr>
          <p:cNvPr id="10" name="Google Shape;10;p1"/>
          <p:cNvCxnSpPr/>
          <p:nvPr/>
        </p:nvCxnSpPr>
        <p:spPr>
          <a:xfrm>
            <a:off x="0" y="5486400"/>
            <a:ext cx="43876914" cy="0"/>
          </a:xfrm>
          <a:prstGeom prst="straightConnector1">
            <a:avLst/>
          </a:prstGeom>
          <a:noFill/>
          <a:ln w="76200" cap="flat" cmpd="sng">
            <a:solidFill>
              <a:schemeClr val="dk1"/>
            </a:solidFill>
            <a:prstDash val="solid"/>
            <a:round/>
            <a:headEnd type="none" w="med" len="med"/>
            <a:tailEnd type="none" w="med" len="med"/>
          </a:ln>
        </p:spPr>
      </p:cxnSp>
      <p:sp>
        <p:nvSpPr>
          <p:cNvPr id="11" name="Google Shape;11;p1"/>
          <p:cNvSpPr txBox="1"/>
          <p:nvPr/>
        </p:nvSpPr>
        <p:spPr>
          <a:xfrm>
            <a:off x="1408113" y="32200850"/>
            <a:ext cx="6324600" cy="33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u="none">
                <a:solidFill>
                  <a:srgbClr val="808080"/>
                </a:solidFill>
                <a:latin typeface="Arial"/>
                <a:ea typeface="Arial"/>
                <a:cs typeface="Arial"/>
                <a:sym typeface="Arial"/>
              </a:rPr>
              <a:t>Poster Design &amp; Printing by Genigraphics</a:t>
            </a:r>
            <a:r>
              <a:rPr lang="en-US" sz="1600" b="0" u="none" baseline="30000">
                <a:solidFill>
                  <a:srgbClr val="808080"/>
                </a:solidFill>
                <a:latin typeface="Arial"/>
                <a:ea typeface="Arial"/>
                <a:cs typeface="Arial"/>
                <a:sym typeface="Arial"/>
              </a:rPr>
              <a:t>®</a:t>
            </a:r>
            <a:r>
              <a:rPr lang="en-US" sz="1600" b="0" u="none">
                <a:solidFill>
                  <a:srgbClr val="808080"/>
                </a:solidFill>
                <a:latin typeface="Arial"/>
                <a:ea typeface="Arial"/>
                <a:cs typeface="Arial"/>
                <a:sym typeface="Arial"/>
              </a:rPr>
              <a:t> - 800.790.4001 </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3"/>
          <p:cNvSpPr txBox="1"/>
          <p:nvPr/>
        </p:nvSpPr>
        <p:spPr>
          <a:xfrm>
            <a:off x="912825" y="20958955"/>
            <a:ext cx="7313700" cy="5027700"/>
          </a:xfrm>
          <a:prstGeom prst="rect">
            <a:avLst/>
          </a:prstGeom>
          <a:noFill/>
          <a:ln w="19050" cap="flat" cmpd="sng">
            <a:solidFill>
              <a:schemeClr val="dk1"/>
            </a:solidFill>
            <a:prstDash val="dash"/>
            <a:miter lim="800000"/>
            <a:headEnd type="none" w="sm" len="sm"/>
            <a:tailEnd type="none" w="sm" len="sm"/>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2800" dirty="0">
                <a:solidFill>
                  <a:schemeClr val="dk1"/>
                </a:solidFill>
              </a:rPr>
              <a:t>Francis </a:t>
            </a:r>
            <a:r>
              <a:rPr lang="en-US" sz="2800" dirty="0" err="1">
                <a:solidFill>
                  <a:schemeClr val="dk1"/>
                </a:solidFill>
              </a:rPr>
              <a:t>Rukab</a:t>
            </a:r>
            <a:endParaRPr dirty="0"/>
          </a:p>
          <a:p>
            <a:pPr marL="0" marR="0" lvl="0" indent="0" algn="l" rtl="0">
              <a:spcBef>
                <a:spcPts val="0"/>
              </a:spcBef>
              <a:spcAft>
                <a:spcPts val="0"/>
              </a:spcAft>
              <a:buNone/>
            </a:pPr>
            <a:r>
              <a:rPr lang="en-US" sz="2800" dirty="0">
                <a:solidFill>
                  <a:schemeClr val="dk1"/>
                </a:solidFill>
                <a:latin typeface="Arial"/>
                <a:ea typeface="Arial"/>
                <a:cs typeface="Arial"/>
                <a:sym typeface="Arial"/>
              </a:rPr>
              <a:t>Email: n00961805@ospreys.unf.edu</a:t>
            </a:r>
            <a:endParaRPr dirty="0"/>
          </a:p>
          <a:p>
            <a:pPr marL="0" marR="0" lvl="0" indent="0" algn="l" rtl="0">
              <a:spcBef>
                <a:spcPts val="0"/>
              </a:spcBef>
              <a:spcAft>
                <a:spcPts val="0"/>
              </a:spcAft>
              <a:buNone/>
            </a:pPr>
            <a:r>
              <a:rPr lang="en-US" sz="2800" dirty="0">
                <a:solidFill>
                  <a:schemeClr val="dk1"/>
                </a:solidFill>
                <a:latin typeface="Arial"/>
                <a:ea typeface="Arial"/>
                <a:cs typeface="Arial"/>
                <a:sym typeface="Arial"/>
              </a:rPr>
              <a:t>Phone: 904-401-9068</a:t>
            </a:r>
            <a:endParaRPr dirty="0"/>
          </a:p>
          <a:p>
            <a:pPr marL="0" marR="0" lvl="0" indent="0" algn="l" rtl="0">
              <a:spcBef>
                <a:spcPts val="0"/>
              </a:spcBef>
              <a:spcAft>
                <a:spcPts val="0"/>
              </a:spcAft>
              <a:buNone/>
            </a:pPr>
            <a:endParaRPr sz="2800" dirty="0">
              <a:solidFill>
                <a:schemeClr val="dk1"/>
              </a:solidFill>
            </a:endParaRPr>
          </a:p>
          <a:p>
            <a:pPr marL="0" marR="0" lvl="0" indent="0" algn="l" rtl="0">
              <a:spcBef>
                <a:spcPts val="0"/>
              </a:spcBef>
              <a:spcAft>
                <a:spcPts val="0"/>
              </a:spcAft>
              <a:buNone/>
            </a:pPr>
            <a:r>
              <a:rPr lang="en-US" sz="2800" dirty="0">
                <a:solidFill>
                  <a:schemeClr val="dk1"/>
                </a:solidFill>
              </a:rPr>
              <a:t>Michael Moser</a:t>
            </a:r>
            <a:endParaRPr sz="2800" dirty="0">
              <a:solidFill>
                <a:schemeClr val="dk1"/>
              </a:solidFill>
            </a:endParaRPr>
          </a:p>
          <a:p>
            <a:pPr marL="0" marR="0" lvl="0" indent="0" algn="l" rtl="0">
              <a:spcBef>
                <a:spcPts val="0"/>
              </a:spcBef>
              <a:spcAft>
                <a:spcPts val="0"/>
              </a:spcAft>
              <a:buNone/>
            </a:pPr>
            <a:r>
              <a:rPr lang="en-US" sz="2800" dirty="0">
                <a:solidFill>
                  <a:schemeClr val="dk1"/>
                </a:solidFill>
              </a:rPr>
              <a:t>Email: n00976174@osprys.unf.edu</a:t>
            </a:r>
            <a:endParaRPr sz="2800" dirty="0">
              <a:solidFill>
                <a:schemeClr val="dk1"/>
              </a:solidFill>
            </a:endParaRPr>
          </a:p>
          <a:p>
            <a:pPr marL="0" marR="0" lvl="0" indent="0" algn="l" rtl="0">
              <a:spcBef>
                <a:spcPts val="0"/>
              </a:spcBef>
              <a:spcAft>
                <a:spcPts val="0"/>
              </a:spcAft>
              <a:buNone/>
            </a:pPr>
            <a:r>
              <a:rPr lang="en-US" sz="2800" dirty="0">
                <a:solidFill>
                  <a:schemeClr val="dk1"/>
                </a:solidFill>
              </a:rPr>
              <a:t>Phone: 904-517-2896</a:t>
            </a:r>
            <a:endParaRPr sz="2800" dirty="0">
              <a:solidFill>
                <a:schemeClr val="dk1"/>
              </a:solidFill>
            </a:endParaRPr>
          </a:p>
          <a:p>
            <a:pPr marL="0" marR="0" lvl="0" indent="0" algn="l" rtl="0">
              <a:spcBef>
                <a:spcPts val="0"/>
              </a:spcBef>
              <a:spcAft>
                <a:spcPts val="0"/>
              </a:spcAft>
              <a:buNone/>
            </a:pPr>
            <a:endParaRPr sz="2800" dirty="0">
              <a:solidFill>
                <a:schemeClr val="dk1"/>
              </a:solidFill>
            </a:endParaRPr>
          </a:p>
          <a:p>
            <a:pPr marL="0" marR="0" lvl="0" indent="0" algn="l" rtl="0">
              <a:spcBef>
                <a:spcPts val="0"/>
              </a:spcBef>
              <a:spcAft>
                <a:spcPts val="0"/>
              </a:spcAft>
              <a:buNone/>
            </a:pPr>
            <a:r>
              <a:rPr lang="en-US" sz="2800" dirty="0" err="1">
                <a:solidFill>
                  <a:schemeClr val="dk1"/>
                </a:solidFill>
              </a:rPr>
              <a:t>Johlani</a:t>
            </a:r>
            <a:r>
              <a:rPr lang="en-US" sz="2800" dirty="0">
                <a:solidFill>
                  <a:schemeClr val="dk1"/>
                </a:solidFill>
              </a:rPr>
              <a:t> Bryant</a:t>
            </a:r>
            <a:endParaRPr sz="2800" dirty="0">
              <a:solidFill>
                <a:schemeClr val="dk1"/>
              </a:solidFill>
            </a:endParaRPr>
          </a:p>
          <a:p>
            <a:pPr marL="0" marR="0" lvl="0" indent="0" algn="l" rtl="0">
              <a:spcBef>
                <a:spcPts val="0"/>
              </a:spcBef>
              <a:spcAft>
                <a:spcPts val="0"/>
              </a:spcAft>
              <a:buNone/>
            </a:pPr>
            <a:r>
              <a:rPr lang="en-US" sz="2800" dirty="0">
                <a:solidFill>
                  <a:schemeClr val="dk1"/>
                </a:solidFill>
              </a:rPr>
              <a:t>Email: n01242401@opsreys.unf.edu</a:t>
            </a:r>
          </a:p>
          <a:p>
            <a:pPr marL="0" marR="0" lvl="0" indent="0" algn="l" rtl="0">
              <a:spcBef>
                <a:spcPts val="0"/>
              </a:spcBef>
              <a:spcAft>
                <a:spcPts val="0"/>
              </a:spcAft>
              <a:buNone/>
            </a:pPr>
            <a:r>
              <a:rPr lang="en-US" sz="2800" dirty="0">
                <a:solidFill>
                  <a:schemeClr val="dk1"/>
                </a:solidFill>
              </a:rPr>
              <a:t>Phone: 301-806-9366</a:t>
            </a:r>
            <a:endParaRPr sz="2800" dirty="0">
              <a:solidFill>
                <a:schemeClr val="dk1"/>
              </a:solidFill>
            </a:endParaRPr>
          </a:p>
          <a:p>
            <a:pPr marL="0" marR="0" lvl="0" indent="0" algn="l" rtl="0">
              <a:spcBef>
                <a:spcPts val="0"/>
              </a:spcBef>
              <a:spcAft>
                <a:spcPts val="0"/>
              </a:spcAft>
              <a:buNone/>
            </a:pPr>
            <a:endParaRPr sz="2800" dirty="0">
              <a:solidFill>
                <a:schemeClr val="dk1"/>
              </a:solidFill>
            </a:endParaRPr>
          </a:p>
        </p:txBody>
      </p:sp>
      <p:sp>
        <p:nvSpPr>
          <p:cNvPr id="53" name="Google Shape;53;p13"/>
          <p:cNvSpPr txBox="1"/>
          <p:nvPr/>
        </p:nvSpPr>
        <p:spPr>
          <a:xfrm>
            <a:off x="914400" y="6886875"/>
            <a:ext cx="7313613" cy="8137393"/>
          </a:xfrm>
          <a:prstGeom prst="rect">
            <a:avLst/>
          </a:prstGeom>
          <a:noFill/>
          <a:ln w="19050" cap="flat" cmpd="sng">
            <a:solidFill>
              <a:schemeClr val="dk1"/>
            </a:solidFill>
            <a:prstDash val="dash"/>
            <a:miter lim="800000"/>
            <a:headEnd type="none" w="sm" len="sm"/>
            <a:tailEnd type="none" w="sm" len="sm"/>
          </a:ln>
        </p:spPr>
        <p:txBody>
          <a:bodyPr spcFirstLastPara="1" wrap="square" lIns="228600" tIns="228600" rIns="228600" bIns="228600" anchor="t" anchorCtr="0">
            <a:noAutofit/>
          </a:bodyPr>
          <a:lstStyle/>
          <a:p>
            <a:r>
              <a:rPr lang="en-US" sz="2800" dirty="0"/>
              <a:t>This poster explains how Terahertz Waves (T-rays) are emerging in wireless communications that allow higher capacity channels and data rates for point-to-point communication. Currently T-rays are being used for unique situations, such as in the medical sector (e.g. X-rays) and the security sector. However its utility as a data communication medium is not being taken advantage of. As the quantity of data being transferred is increasing exponentially, this paper highlights various experiments that try to discover if T-rays can solve this problem. The poster also discusses the potential impacts of the environment on the effectiveness of T-rays. For example, how rain or obstacles may impact the data rates when communicating via T-rays.</a:t>
            </a:r>
          </a:p>
        </p:txBody>
      </p:sp>
      <p:sp>
        <p:nvSpPr>
          <p:cNvPr id="54" name="Google Shape;54;p13"/>
          <p:cNvSpPr txBox="1"/>
          <p:nvPr/>
        </p:nvSpPr>
        <p:spPr>
          <a:xfrm>
            <a:off x="9140825" y="0"/>
            <a:ext cx="34736089" cy="2741613"/>
          </a:xfrm>
          <a:prstGeom prst="rect">
            <a:avLst/>
          </a:prstGeom>
          <a:noFill/>
          <a:ln>
            <a:noFill/>
          </a:ln>
        </p:spPr>
        <p:txBody>
          <a:bodyPr spcFirstLastPara="1" wrap="square" lIns="457200" tIns="914400" rIns="457200" bIns="457200" anchor="ctr" anchorCtr="1">
            <a:noAutofit/>
          </a:bodyPr>
          <a:lstStyle/>
          <a:p>
            <a:pPr marL="0" marR="0" lvl="0" indent="0" algn="ctr" rtl="0">
              <a:spcBef>
                <a:spcPts val="0"/>
              </a:spcBef>
              <a:spcAft>
                <a:spcPts val="0"/>
              </a:spcAft>
              <a:buNone/>
            </a:pPr>
            <a:r>
              <a:rPr lang="en-US" sz="8000">
                <a:solidFill>
                  <a:schemeClr val="dk1"/>
                </a:solidFill>
                <a:latin typeface="Impact"/>
                <a:ea typeface="Impact"/>
                <a:cs typeface="Impact"/>
                <a:sym typeface="Impact"/>
              </a:rPr>
              <a:t>Data Communication via T-rays</a:t>
            </a:r>
            <a:endParaRPr sz="8000">
              <a:solidFill>
                <a:schemeClr val="dk1"/>
              </a:solidFill>
              <a:latin typeface="Impact"/>
              <a:ea typeface="Impact"/>
              <a:cs typeface="Impact"/>
              <a:sym typeface="Impact"/>
            </a:endParaRPr>
          </a:p>
          <a:p>
            <a:pPr marL="0" marR="0" lvl="0" indent="0" algn="ctr" rtl="0">
              <a:spcBef>
                <a:spcPts val="0"/>
              </a:spcBef>
              <a:spcAft>
                <a:spcPts val="0"/>
              </a:spcAft>
              <a:buNone/>
            </a:pPr>
            <a:r>
              <a:rPr lang="en-US" sz="6000">
                <a:solidFill>
                  <a:schemeClr val="dk1"/>
                </a:solidFill>
                <a:latin typeface="Impact"/>
                <a:ea typeface="Impact"/>
                <a:cs typeface="Impact"/>
                <a:sym typeface="Impact"/>
              </a:rPr>
              <a:t>Waves Occupying the Spectrum Slot Between Radio Waves and Light</a:t>
            </a:r>
            <a:endParaRPr sz="6000">
              <a:solidFill>
                <a:schemeClr val="dk1"/>
              </a:solidFill>
              <a:latin typeface="Impact"/>
              <a:ea typeface="Impact"/>
              <a:cs typeface="Impact"/>
              <a:sym typeface="Impact"/>
            </a:endParaRPr>
          </a:p>
        </p:txBody>
      </p:sp>
      <p:sp>
        <p:nvSpPr>
          <p:cNvPr id="55" name="Google Shape;55;p13"/>
          <p:cNvSpPr txBox="1"/>
          <p:nvPr/>
        </p:nvSpPr>
        <p:spPr>
          <a:xfrm>
            <a:off x="9140825" y="2741613"/>
            <a:ext cx="34736089" cy="2741612"/>
          </a:xfrm>
          <a:prstGeom prst="rect">
            <a:avLst/>
          </a:prstGeom>
          <a:noFill/>
          <a:ln>
            <a:noFill/>
          </a:ln>
        </p:spPr>
        <p:txBody>
          <a:bodyPr spcFirstLastPara="1" wrap="square" lIns="457200" tIns="457200" rIns="457200" bIns="457200" anchor="ctr" anchorCtr="1">
            <a:noAutofit/>
          </a:bodyPr>
          <a:lstStyle/>
          <a:p>
            <a:pPr marL="0" marR="0" lvl="0" indent="0" algn="ctr" rtl="0">
              <a:spcBef>
                <a:spcPts val="0"/>
              </a:spcBef>
              <a:spcAft>
                <a:spcPts val="0"/>
              </a:spcAft>
              <a:buNone/>
            </a:pPr>
            <a:r>
              <a:rPr lang="en-US" sz="5400">
                <a:solidFill>
                  <a:schemeClr val="dk1"/>
                </a:solidFill>
              </a:rPr>
              <a:t>CNT 4514C Wireless Networks and Mobile Computing</a:t>
            </a:r>
            <a:endParaRPr sz="5400">
              <a:solidFill>
                <a:schemeClr val="dk1"/>
              </a:solidFill>
            </a:endParaRPr>
          </a:p>
          <a:p>
            <a:pPr marL="0" marR="0" lvl="0" indent="0" algn="ctr" rtl="0">
              <a:spcBef>
                <a:spcPts val="0"/>
              </a:spcBef>
              <a:spcAft>
                <a:spcPts val="0"/>
              </a:spcAft>
              <a:buNone/>
            </a:pPr>
            <a:r>
              <a:rPr lang="en-US" sz="5400">
                <a:solidFill>
                  <a:schemeClr val="dk1"/>
                </a:solidFill>
              </a:rPr>
              <a:t>Spring 2019</a:t>
            </a:r>
            <a:endParaRPr sz="5400">
              <a:solidFill>
                <a:schemeClr val="dk1"/>
              </a:solidFill>
            </a:endParaRPr>
          </a:p>
          <a:p>
            <a:pPr marL="0" marR="0" lvl="0" indent="0" algn="ctr" rtl="0">
              <a:spcBef>
                <a:spcPts val="0"/>
              </a:spcBef>
              <a:spcAft>
                <a:spcPts val="0"/>
              </a:spcAft>
              <a:buNone/>
            </a:pPr>
            <a:r>
              <a:rPr lang="en-US" sz="5400">
                <a:solidFill>
                  <a:schemeClr val="dk1"/>
                </a:solidFill>
              </a:rPr>
              <a:t>Professor: Zornitza Genova Prodanoff</a:t>
            </a:r>
            <a:endParaRPr sz="5400">
              <a:solidFill>
                <a:schemeClr val="dk1"/>
              </a:solidFill>
            </a:endParaRPr>
          </a:p>
        </p:txBody>
      </p:sp>
      <p:sp>
        <p:nvSpPr>
          <p:cNvPr id="56" name="Google Shape;56;p13"/>
          <p:cNvSpPr txBox="1"/>
          <p:nvPr/>
        </p:nvSpPr>
        <p:spPr>
          <a:xfrm>
            <a:off x="21023275" y="6854825"/>
            <a:ext cx="10969500" cy="7242957"/>
          </a:xfrm>
          <a:prstGeom prst="rect">
            <a:avLst/>
          </a:prstGeom>
          <a:noFill/>
          <a:ln w="19050" cap="flat" cmpd="sng">
            <a:solidFill>
              <a:schemeClr val="dk1"/>
            </a:solidFill>
            <a:prstDash val="dash"/>
            <a:miter lim="800000"/>
            <a:headEnd type="none" w="sm" len="sm"/>
            <a:tailEnd type="none" w="sm" len="sm"/>
          </a:ln>
        </p:spPr>
        <p:txBody>
          <a:bodyPr spcFirstLastPara="1" wrap="square" lIns="228600" tIns="228600" rIns="228600" bIns="228600" anchor="t" anchorCtr="0">
            <a:noAutofit/>
          </a:bodyPr>
          <a:lstStyle/>
          <a:p>
            <a:r>
              <a:rPr lang="en-US" sz="2800" dirty="0"/>
              <a:t>Future uses of this technology rely on the need for higher capacity channels. As the need for these high capacity channels increase, the need to T-rays will also increase. The University of Electronic Science and Technology of China conducted an experiment to determine if THZ will be a valid solution to the exponential increase in wireless network traffic. The experiment measured transmission system performance and the noise performance is analyzed in terms of output signal to noise ratio [2]. The experiment concluded that THZ would be a valid way to increase bandwidth when compared to current methods. A data rate of 10 Gbit/s was successfully transmitted using the transceiver in the experiment. This mean that is thought that THZ is a valuable technology that can be used in the future for increasing bandwidth over wireless communications [2]. This proves that T-rays could be used in the future to solve the issue of increasing wireless communication. </a:t>
            </a:r>
            <a:endParaRPr lang="en-US" dirty="0"/>
          </a:p>
        </p:txBody>
      </p:sp>
      <p:sp>
        <p:nvSpPr>
          <p:cNvPr id="57" name="Google Shape;57;p13"/>
          <p:cNvSpPr txBox="1"/>
          <p:nvPr/>
        </p:nvSpPr>
        <p:spPr>
          <a:xfrm>
            <a:off x="32762921" y="15488686"/>
            <a:ext cx="10055100" cy="6476650"/>
          </a:xfrm>
          <a:prstGeom prst="rect">
            <a:avLst/>
          </a:prstGeom>
          <a:noFill/>
          <a:ln w="19050" cap="flat" cmpd="sng">
            <a:solidFill>
              <a:schemeClr val="dk1"/>
            </a:solidFill>
            <a:prstDash val="dash"/>
            <a:miter lim="800000"/>
            <a:headEnd type="none" w="sm" len="sm"/>
            <a:tailEnd type="none" w="sm" len="sm"/>
          </a:ln>
        </p:spPr>
        <p:txBody>
          <a:bodyPr spcFirstLastPara="1" wrap="square" lIns="228600" tIns="228600" rIns="228600" bIns="228600" anchor="t" anchorCtr="0">
            <a:noAutofit/>
          </a:bodyPr>
          <a:lstStyle/>
          <a:p>
            <a:r>
              <a:rPr lang="en-US" sz="2800" dirty="0">
                <a:solidFill>
                  <a:schemeClr val="dk1"/>
                </a:solidFill>
              </a:rPr>
              <a:t>In conclusion, the study conducted by the </a:t>
            </a:r>
            <a:r>
              <a:rPr lang="en-US" sz="2800" dirty="0"/>
              <a:t>University of Electronic Science and Technology of China determined that T-rays are a valid solution to the problem of increasing channel capacity. However the distance that T-rays can travel are much less than technologies that are currently used. Another Chinese experiment testing data rates of T-rays showed that speeds10 Gbit/s were possible. This is an extremely good result for communication via a wireless medium.  Depending on the implementation, transmission loss is common in THz communication using metal transmission lines that shorten the length data can travel. All these experiments are proof of concept, T-rays are not being used in any type of major capacity for communication.</a:t>
            </a:r>
            <a:endParaRPr lang="en-US" sz="2800" dirty="0">
              <a:solidFill>
                <a:schemeClr val="dk1"/>
              </a:solidFill>
              <a:latin typeface="Arial"/>
              <a:ea typeface="Arial"/>
              <a:cs typeface="Arial"/>
            </a:endParaRPr>
          </a:p>
        </p:txBody>
      </p:sp>
      <p:sp>
        <p:nvSpPr>
          <p:cNvPr id="58" name="Google Shape;58;p13"/>
          <p:cNvSpPr txBox="1"/>
          <p:nvPr/>
        </p:nvSpPr>
        <p:spPr>
          <a:xfrm>
            <a:off x="10055225" y="20110450"/>
            <a:ext cx="10055225" cy="10900614"/>
          </a:xfrm>
          <a:prstGeom prst="rect">
            <a:avLst/>
          </a:prstGeom>
          <a:noFill/>
          <a:ln w="19050" cap="flat" cmpd="sng">
            <a:solidFill>
              <a:schemeClr val="dk1"/>
            </a:solidFill>
            <a:prstDash val="dash"/>
            <a:miter lim="800000"/>
            <a:headEnd type="none" w="sm" len="sm"/>
            <a:tailEnd type="none" w="sm" len="sm"/>
          </a:ln>
        </p:spPr>
        <p:txBody>
          <a:bodyPr spcFirstLastPara="1" wrap="square" lIns="228600" tIns="228600" rIns="228600" bIns="228600" anchor="t" anchorCtr="0">
            <a:noAutofit/>
          </a:bodyPr>
          <a:lstStyle/>
          <a:p>
            <a:r>
              <a:rPr lang="en-US" sz="2800" dirty="0"/>
              <a:t>As the number to wireless signals is increasing exponentially, the amount of data that is being sent wirelessly is also expanding. Mobile data traffic is expected to increase sevenfold between 2016 and 2021, whereas video traffic is anticipated to experience a threefold increase during the same time period [1]. Current technologies are not able to offer the bandwidth required in the future. It is possible that T-rays will allow a capacity of Terabits per second [1]. This advantage of T-rays has been taken advantage of in the medical and security sector already. T-rays have a lower frequency range than X-rays, allowing it to be able to detect different features in imaging. One such example of this is the detection of water content and density of a tissue. The security sector uses T-rays to detect items covers by fabric or plastic. For example, the police can detect concealed weapons, protecting them from unnecessary harm. Even though these example of uses are interesting, T-rays have not been widely adopted on a global scale. Only small use cases have currently been established. This is because of the damage it can cause to human tissue.</a:t>
            </a:r>
            <a:endParaRPr lang="en-US" sz="2800" dirty="0">
              <a:latin typeface="Arial"/>
              <a:ea typeface="Arial"/>
              <a:cs typeface="Arial"/>
            </a:endParaRPr>
          </a:p>
          <a:p>
            <a:pPr marL="0" marR="0" lvl="0" indent="0" algn="l" rtl="0">
              <a:spcBef>
                <a:spcPts val="0"/>
              </a:spcBef>
              <a:spcAft>
                <a:spcPts val="0"/>
              </a:spcAft>
              <a:buNone/>
            </a:pPr>
            <a:endParaRPr sz="3200">
              <a:solidFill>
                <a:schemeClr val="dk1"/>
              </a:solidFill>
              <a:latin typeface="Arial"/>
              <a:ea typeface="Arial"/>
              <a:cs typeface="Arial"/>
              <a:sym typeface="Arial"/>
            </a:endParaRPr>
          </a:p>
        </p:txBody>
      </p:sp>
      <p:sp>
        <p:nvSpPr>
          <p:cNvPr id="60" name="Google Shape;60;p13"/>
          <p:cNvSpPr txBox="1"/>
          <p:nvPr/>
        </p:nvSpPr>
        <p:spPr>
          <a:xfrm>
            <a:off x="10055225" y="6854825"/>
            <a:ext cx="10055100" cy="11883900"/>
          </a:xfrm>
          <a:prstGeom prst="rect">
            <a:avLst/>
          </a:prstGeom>
          <a:noFill/>
          <a:ln w="19050" cap="flat" cmpd="sng">
            <a:solidFill>
              <a:schemeClr val="dk1"/>
            </a:solidFill>
            <a:prstDash val="dash"/>
            <a:miter lim="800000"/>
            <a:headEnd type="none" w="sm" len="sm"/>
            <a:tailEnd type="none" w="sm" len="sm"/>
          </a:ln>
        </p:spPr>
        <p:txBody>
          <a:bodyPr spcFirstLastPara="1" wrap="square" lIns="228600" tIns="228600" rIns="228600" bIns="228600" anchor="t" anchorCtr="0">
            <a:noAutofit/>
          </a:bodyPr>
          <a:lstStyle/>
          <a:p>
            <a:r>
              <a:rPr lang="en-US" sz="2800" dirty="0"/>
              <a:t>While you may have never heard of Terahertz Waves or T-rays for short, they have been known to researchers for the past 60 years. T-rays can be seen on the electromagnetic spectrum between microwaves and visible light as seen in Figure 1. They have a large range of frequencies, from around 1 millimeter to 30 micrometers or what may be more familiar to the average reader as 100 GHz to 3 THz range (shown Figure 1). The use of T-rays are not new to NASA either. They have used them in the past to send data down to Earth from satellites. T-rays were also used to inspect the atmospheres of other planets. </a:t>
            </a:r>
            <a:endParaRPr sz="2800" dirty="0"/>
          </a:p>
          <a:p>
            <a:pPr marL="0" marR="0" lvl="0" indent="0" algn="l" rtl="0">
              <a:spcBef>
                <a:spcPts val="0"/>
              </a:spcBef>
              <a:spcAft>
                <a:spcPts val="0"/>
              </a:spcAft>
              <a:buNone/>
            </a:pPr>
            <a:endParaRPr sz="2800" dirty="0"/>
          </a:p>
          <a:p>
            <a:r>
              <a:rPr lang="en-US" sz="2800" dirty="0"/>
              <a:t>Unlike wireless signals in other portions of the spectrum, T-rays are able to pass through some materials such as plastic and wood yet achieving an adequate signal range for the purpose of wireless LAN implementation is a challenge.  Those unique qualities of the wave gives it the possibility to be used for security reasons as well. In one application, for example, it would be possible to see the contents of a package or cargo without the need to look inside. Similar to what X-ray machines achieve at airport security checks. </a:t>
            </a:r>
            <a:endParaRPr sz="2800" dirty="0"/>
          </a:p>
          <a:p>
            <a:pPr marL="0" marR="0" lvl="0" indent="0" algn="l" rtl="0">
              <a:spcBef>
                <a:spcPts val="0"/>
              </a:spcBef>
              <a:spcAft>
                <a:spcPts val="0"/>
              </a:spcAft>
              <a:buNone/>
            </a:pPr>
            <a:endParaRPr sz="2800" dirty="0"/>
          </a:p>
          <a:p>
            <a:pPr marL="0" marR="0" lvl="0" indent="0" algn="l" rtl="0">
              <a:spcBef>
                <a:spcPts val="0"/>
              </a:spcBef>
              <a:spcAft>
                <a:spcPts val="0"/>
              </a:spcAft>
              <a:buNone/>
            </a:pPr>
            <a:r>
              <a:rPr lang="en-US" sz="2800" dirty="0"/>
              <a:t>T-rays could also be used as the new standard for wireless communication in the future. Experiments have shown that is possible to have 1.5</a:t>
            </a:r>
            <a:r>
              <a:rPr lang="en-US" sz="2800" dirty="0">
                <a:uFill>
                  <a:noFill/>
                </a:uFill>
              </a:rPr>
              <a:t> Gbit</a:t>
            </a:r>
            <a:r>
              <a:rPr lang="en-US" sz="2800" dirty="0"/>
              <a:t>/s speeds using T-rays. This is a major improvement over the standard wireless protocols used daily by everyone around the world. </a:t>
            </a:r>
            <a:endParaRPr sz="2800" dirty="0"/>
          </a:p>
        </p:txBody>
      </p:sp>
      <p:sp>
        <p:nvSpPr>
          <p:cNvPr id="61" name="Google Shape;61;p13"/>
          <p:cNvSpPr txBox="1"/>
          <p:nvPr/>
        </p:nvSpPr>
        <p:spPr>
          <a:xfrm>
            <a:off x="10058400" y="5486400"/>
            <a:ext cx="10055225" cy="13716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800">
                <a:solidFill>
                  <a:schemeClr val="dk1"/>
                </a:solidFill>
                <a:latin typeface="Impact"/>
                <a:ea typeface="Impact"/>
                <a:cs typeface="Impact"/>
                <a:sym typeface="Impact"/>
              </a:rPr>
              <a:t>INTRODUCTION</a:t>
            </a:r>
            <a:endParaRPr/>
          </a:p>
        </p:txBody>
      </p:sp>
      <p:sp>
        <p:nvSpPr>
          <p:cNvPr id="62" name="Google Shape;62;p13"/>
          <p:cNvSpPr txBox="1"/>
          <p:nvPr/>
        </p:nvSpPr>
        <p:spPr>
          <a:xfrm>
            <a:off x="10058400" y="18738850"/>
            <a:ext cx="10055225" cy="1371600"/>
          </a:xfrm>
          <a:prstGeom prst="rect">
            <a:avLst/>
          </a:prstGeom>
          <a:noFill/>
          <a:ln>
            <a:noFill/>
          </a:ln>
        </p:spPr>
        <p:txBody>
          <a:bodyPr spcFirstLastPara="1" wrap="square" lIns="228600" tIns="228600" rIns="228600" bIns="228600" anchor="ctr" anchorCtr="1">
            <a:noAutofit/>
          </a:bodyPr>
          <a:lstStyle/>
          <a:p>
            <a:r>
              <a:rPr lang="en-US" sz="4800" dirty="0">
                <a:solidFill>
                  <a:schemeClr val="dk1"/>
                </a:solidFill>
                <a:latin typeface="Impact"/>
              </a:rPr>
              <a:t>Current State of T-rays</a:t>
            </a:r>
          </a:p>
        </p:txBody>
      </p:sp>
      <p:sp>
        <p:nvSpPr>
          <p:cNvPr id="63" name="Google Shape;63;p13"/>
          <p:cNvSpPr txBox="1"/>
          <p:nvPr/>
        </p:nvSpPr>
        <p:spPr>
          <a:xfrm>
            <a:off x="32907300" y="22950424"/>
            <a:ext cx="10055100" cy="9437100"/>
          </a:xfrm>
          <a:prstGeom prst="rect">
            <a:avLst/>
          </a:prstGeom>
          <a:noFill/>
          <a:ln w="19050" cap="flat" cmpd="sng">
            <a:solidFill>
              <a:schemeClr val="dk1"/>
            </a:solidFill>
            <a:prstDash val="dash"/>
            <a:miter lim="800000"/>
            <a:headEnd type="none" w="sm" len="sm"/>
            <a:tailEnd type="none" w="sm" len="sm"/>
          </a:ln>
        </p:spPr>
        <p:txBody>
          <a:bodyPr spcFirstLastPara="1" wrap="square" lIns="228600" tIns="228600" rIns="228600" bIns="228600" anchor="t" anchorCtr="0">
            <a:noAutofit/>
          </a:bodyPr>
          <a:lstStyle/>
          <a:p>
            <a:r>
              <a:rPr lang="en-US" sz="2200" dirty="0"/>
              <a:t>[1] J. Federici and Lothar, “Review of terahertz and </a:t>
            </a:r>
            <a:r>
              <a:rPr lang="en-US" sz="2200" dirty="0" err="1"/>
              <a:t>subterahertz</a:t>
            </a:r>
            <a:r>
              <a:rPr lang="en-US" sz="2200" dirty="0"/>
              <a:t> wireless communications,” Host Needed, 09-Nov-2009. [Online]. Available: https://login.dax.lib.unf.edu/login?url=http://search.ebscohost.com/login.aspx?direct&amp;db=aci&amp;AN=501615027&amp;site=eds-live&amp;scope=site. </a:t>
            </a:r>
          </a:p>
          <a:p>
            <a:endParaRPr lang="en-US" sz="2200" dirty="0"/>
          </a:p>
          <a:p>
            <a:r>
              <a:rPr lang="en-US" sz="2200" dirty="0"/>
              <a:t>[2] Z. Chen, B. Zhang, and Y. Fan, “Sub-terahertz transmission experiment for future wireless high speed data communication,” </a:t>
            </a:r>
            <a:r>
              <a:rPr lang="en-US" sz="2200" i="1" dirty="0"/>
              <a:t>UNF Thomas G. Carpenter Library Off-Campus Access</a:t>
            </a:r>
            <a:r>
              <a:rPr lang="en-US" sz="2200" dirty="0"/>
              <a:t>, 13-Oct-2016. [Online]. Available: https://ieeexplore-ieee-org.dax.lib.unf.edu/document/7588316. </a:t>
            </a:r>
          </a:p>
          <a:p>
            <a:endParaRPr lang="en-US" sz="2200" dirty="0"/>
          </a:p>
          <a:p>
            <a:r>
              <a:rPr lang="en-US" sz="2200" dirty="0"/>
              <a:t>[3] C. Lin and G. Y. Li, “Indoor Terahertz Communications: How Many Antenna Arrays Are Needed?,” </a:t>
            </a:r>
            <a:r>
              <a:rPr lang="en-US" sz="2200" i="1" dirty="0"/>
              <a:t>UNF Thomas G. Carpenter Library Off-Campus Access</a:t>
            </a:r>
            <a:r>
              <a:rPr lang="en-US" sz="2200" dirty="0"/>
              <a:t>, 09-Feb-2015. [Online]. Available: https://ieeexplore-ieee-org.dax.lib.unf.edu/document/7036065. </a:t>
            </a:r>
          </a:p>
          <a:p>
            <a:endParaRPr lang="en-US" sz="2200" dirty="0"/>
          </a:p>
          <a:p>
            <a:r>
              <a:rPr lang="en-US" sz="2200" dirty="0"/>
              <a:t>[4] A. Hirata and M. </a:t>
            </a:r>
            <a:r>
              <a:rPr lang="en-US" sz="2200" dirty="0" err="1"/>
              <a:t>Yaita</a:t>
            </a:r>
            <a:r>
              <a:rPr lang="en-US" sz="2200" dirty="0"/>
              <a:t>, “Ultrafast Terahertz Wireless Communications Technologies,” </a:t>
            </a:r>
            <a:r>
              <a:rPr lang="en-US" sz="2200" i="1" dirty="0"/>
              <a:t>UNF Thomas G. Carpenter Library Off-Campus Access</a:t>
            </a:r>
            <a:r>
              <a:rPr lang="en-US" sz="2200" dirty="0"/>
              <a:t>, Nov-2015. [Online]. Available: https://ieeexplore-ieee-org.dax.lib.unf.edu/document/7335434.</a:t>
            </a:r>
          </a:p>
          <a:p>
            <a:endParaRPr lang="en-US" sz="2200" dirty="0"/>
          </a:p>
          <a:p>
            <a:r>
              <a:rPr lang="en-US" sz="2200" dirty="0"/>
              <a:t>[5] H. </a:t>
            </a:r>
            <a:r>
              <a:rPr lang="en-US" sz="2200" dirty="0" err="1"/>
              <a:t>Elayan</a:t>
            </a:r>
            <a:r>
              <a:rPr lang="en-US" sz="2200" dirty="0"/>
              <a:t>, O. Amin, R. M. </a:t>
            </a:r>
            <a:r>
              <a:rPr lang="en-US" sz="2200" dirty="0" err="1"/>
              <a:t>Shubair</a:t>
            </a:r>
            <a:r>
              <a:rPr lang="en-US" sz="2200" dirty="0"/>
              <a:t>, and M.-S. </a:t>
            </a:r>
            <a:r>
              <a:rPr lang="en-US" sz="2200" dirty="0" err="1"/>
              <a:t>Alouini</a:t>
            </a:r>
            <a:r>
              <a:rPr lang="en-US" sz="2200" dirty="0"/>
              <a:t>, “Terahertz communication: The opportunities of wireless technology beyond 5G,” </a:t>
            </a:r>
            <a:r>
              <a:rPr lang="en-US" sz="2200" i="1" dirty="0"/>
              <a:t>UNF Thomas G. Carpenter Library Off-Campus Access</a:t>
            </a:r>
            <a:r>
              <a:rPr lang="en-US" sz="2200" dirty="0"/>
              <a:t>, 17-Apr-2018. [Online]. Available: https://ieeexplore-ieee-org.dax.lib.unf.edu/document/8360286. </a:t>
            </a:r>
          </a:p>
          <a:p>
            <a:endParaRPr lang="en-US" sz="2200" dirty="0"/>
          </a:p>
          <a:p>
            <a:r>
              <a:rPr lang="en-US" sz="2200" dirty="0"/>
              <a:t>[6] “Is the world ready for T-rays?,” ideas.ted.com, 13-Sep-2016. [Online]. Available: https://ideas.ted.com/is-the-world-ready-for-t-rays/. </a:t>
            </a:r>
          </a:p>
          <a:p>
            <a:pPr marL="88900" lvl="0">
              <a:lnSpc>
                <a:spcPct val="115000"/>
              </a:lnSpc>
              <a:buClr>
                <a:schemeClr val="dk1"/>
              </a:buClr>
              <a:buSzPts val="2200"/>
            </a:pPr>
            <a:endParaRPr sz="2200" dirty="0">
              <a:solidFill>
                <a:schemeClr val="dk1"/>
              </a:solidFill>
            </a:endParaRPr>
          </a:p>
        </p:txBody>
      </p:sp>
      <p:sp>
        <p:nvSpPr>
          <p:cNvPr id="65" name="Google Shape;65;p13"/>
          <p:cNvSpPr txBox="1"/>
          <p:nvPr/>
        </p:nvSpPr>
        <p:spPr>
          <a:xfrm>
            <a:off x="32762909" y="14091384"/>
            <a:ext cx="10055225" cy="1371600"/>
          </a:xfrm>
          <a:prstGeom prst="rect">
            <a:avLst/>
          </a:prstGeom>
          <a:noFill/>
          <a:ln>
            <a:noFill/>
          </a:ln>
        </p:spPr>
        <p:txBody>
          <a:bodyPr spcFirstLastPara="1" wrap="square" lIns="228600" tIns="228600" rIns="228600" bIns="228600" anchor="ctr" anchorCtr="1">
            <a:noAutofit/>
          </a:bodyPr>
          <a:lstStyle/>
          <a:p>
            <a:pPr algn="ctr"/>
            <a:r>
              <a:rPr lang="en-US" sz="4800" dirty="0">
                <a:solidFill>
                  <a:schemeClr val="dk1"/>
                </a:solidFill>
                <a:latin typeface="Impact"/>
              </a:rPr>
              <a:t>Summary</a:t>
            </a:r>
          </a:p>
        </p:txBody>
      </p:sp>
      <p:sp>
        <p:nvSpPr>
          <p:cNvPr id="66" name="Google Shape;66;p13"/>
          <p:cNvSpPr txBox="1"/>
          <p:nvPr/>
        </p:nvSpPr>
        <p:spPr>
          <a:xfrm>
            <a:off x="21023263" y="5483225"/>
            <a:ext cx="10969625" cy="1371600"/>
          </a:xfrm>
          <a:prstGeom prst="rect">
            <a:avLst/>
          </a:prstGeom>
          <a:noFill/>
          <a:ln>
            <a:noFill/>
          </a:ln>
        </p:spPr>
        <p:txBody>
          <a:bodyPr spcFirstLastPara="1" wrap="square" lIns="228600" tIns="228600" rIns="228600" bIns="228600" anchor="ctr" anchorCtr="1">
            <a:noAutofit/>
          </a:bodyPr>
          <a:lstStyle/>
          <a:p>
            <a:r>
              <a:rPr lang="en-US" sz="4800" dirty="0">
                <a:solidFill>
                  <a:schemeClr val="dk1"/>
                </a:solidFill>
                <a:latin typeface="Impact"/>
                <a:sym typeface="Impact"/>
              </a:rPr>
              <a:t>Future uses of T-rays</a:t>
            </a:r>
            <a:endParaRPr dirty="0">
              <a:solidFill>
                <a:schemeClr val="dk1"/>
              </a:solidFill>
            </a:endParaRPr>
          </a:p>
        </p:txBody>
      </p:sp>
      <p:sp>
        <p:nvSpPr>
          <p:cNvPr id="67" name="Google Shape;67;p13"/>
          <p:cNvSpPr txBox="1"/>
          <p:nvPr/>
        </p:nvSpPr>
        <p:spPr>
          <a:xfrm>
            <a:off x="32907288" y="21762600"/>
            <a:ext cx="10055100" cy="13716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800">
                <a:solidFill>
                  <a:schemeClr val="dk1"/>
                </a:solidFill>
                <a:latin typeface="Impact"/>
                <a:ea typeface="Impact"/>
                <a:cs typeface="Impact"/>
                <a:sym typeface="Impact"/>
              </a:rPr>
              <a:t>REFERENCES</a:t>
            </a:r>
            <a:endParaRPr/>
          </a:p>
        </p:txBody>
      </p:sp>
      <p:sp>
        <p:nvSpPr>
          <p:cNvPr id="68" name="Google Shape;68;p13"/>
          <p:cNvSpPr txBox="1"/>
          <p:nvPr/>
        </p:nvSpPr>
        <p:spPr>
          <a:xfrm>
            <a:off x="0" y="5483225"/>
            <a:ext cx="9140825" cy="13716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800">
                <a:solidFill>
                  <a:schemeClr val="dk1"/>
                </a:solidFill>
                <a:latin typeface="Impact"/>
                <a:ea typeface="Impact"/>
                <a:cs typeface="Impact"/>
                <a:sym typeface="Impact"/>
              </a:rPr>
              <a:t>ABSTRACT</a:t>
            </a:r>
            <a:endParaRPr/>
          </a:p>
        </p:txBody>
      </p:sp>
      <p:sp>
        <p:nvSpPr>
          <p:cNvPr id="69" name="Google Shape;69;p13"/>
          <p:cNvSpPr txBox="1"/>
          <p:nvPr/>
        </p:nvSpPr>
        <p:spPr>
          <a:xfrm>
            <a:off x="-2235" y="19108986"/>
            <a:ext cx="9140700" cy="13716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800">
                <a:solidFill>
                  <a:schemeClr val="dk1"/>
                </a:solidFill>
                <a:latin typeface="Impact"/>
                <a:ea typeface="Impact"/>
                <a:cs typeface="Impact"/>
                <a:sym typeface="Impact"/>
              </a:rPr>
              <a:t>CONTACT</a:t>
            </a:r>
            <a:endParaRPr/>
          </a:p>
        </p:txBody>
      </p:sp>
      <p:pic>
        <p:nvPicPr>
          <p:cNvPr id="70" name="Google Shape;70;p13"/>
          <p:cNvPicPr preferRelativeResize="0"/>
          <p:nvPr/>
        </p:nvPicPr>
        <p:blipFill>
          <a:blip r:embed="rId3">
            <a:alphaModFix/>
          </a:blip>
          <a:stretch>
            <a:fillRect/>
          </a:stretch>
        </p:blipFill>
        <p:spPr>
          <a:xfrm>
            <a:off x="373148" y="1481275"/>
            <a:ext cx="7854875" cy="1670493"/>
          </a:xfrm>
          <a:prstGeom prst="rect">
            <a:avLst/>
          </a:prstGeom>
          <a:noFill/>
          <a:ln>
            <a:noFill/>
          </a:ln>
        </p:spPr>
      </p:pic>
      <p:pic>
        <p:nvPicPr>
          <p:cNvPr id="71" name="Google Shape;71;p13" descr="The terahertz (THz) band is the part of the electromagnetic spectrum between the microwaves and far infrared spanning the frequency range from 0.1 to 10 THz. Image courtesy Albert Redo-Sanchez/MIT Media Lab"/>
          <p:cNvPicPr preferRelativeResize="0"/>
          <p:nvPr/>
        </p:nvPicPr>
        <p:blipFill>
          <a:blip r:embed="rId4">
            <a:alphaModFix/>
          </a:blip>
          <a:stretch>
            <a:fillRect/>
          </a:stretch>
        </p:blipFill>
        <p:spPr>
          <a:xfrm>
            <a:off x="21627967" y="14294361"/>
            <a:ext cx="9747105" cy="5982474"/>
          </a:xfrm>
          <a:prstGeom prst="rect">
            <a:avLst/>
          </a:prstGeom>
          <a:noFill/>
          <a:ln>
            <a:noFill/>
          </a:ln>
        </p:spPr>
      </p:pic>
      <p:sp>
        <p:nvSpPr>
          <p:cNvPr id="72" name="Google Shape;72;p13"/>
          <p:cNvSpPr txBox="1"/>
          <p:nvPr/>
        </p:nvSpPr>
        <p:spPr>
          <a:xfrm>
            <a:off x="22416236" y="20454404"/>
            <a:ext cx="8163606" cy="61390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t>Figure 1: T-rays shown on the electromagnetic spectrum [6]</a:t>
            </a:r>
            <a:endParaRPr sz="2200" b="1" dirty="0"/>
          </a:p>
        </p:txBody>
      </p:sp>
      <p:pic>
        <p:nvPicPr>
          <p:cNvPr id="2" name="Picture 2" descr="A screenshot of a cell phone&#10;&#10;Description generated with very high confidence">
            <a:extLst>
              <a:ext uri="{FF2B5EF4-FFF2-40B4-BE49-F238E27FC236}">
                <a16:creationId xmlns:a16="http://schemas.microsoft.com/office/drawing/2014/main" id="{C8FEB31B-09DC-461C-9FEA-15F28B484DAB}"/>
              </a:ext>
            </a:extLst>
          </p:cNvPr>
          <p:cNvPicPr>
            <a:picLocks noChangeAspect="1"/>
          </p:cNvPicPr>
          <p:nvPr/>
        </p:nvPicPr>
        <p:blipFill>
          <a:blip r:embed="rId5"/>
          <a:stretch>
            <a:fillRect/>
          </a:stretch>
        </p:blipFill>
        <p:spPr>
          <a:xfrm>
            <a:off x="21623880" y="21336077"/>
            <a:ext cx="9752933" cy="7209590"/>
          </a:xfrm>
          <a:prstGeom prst="rect">
            <a:avLst/>
          </a:prstGeom>
        </p:spPr>
      </p:pic>
      <p:sp>
        <p:nvSpPr>
          <p:cNvPr id="25" name="Google Shape;72;p13">
            <a:extLst>
              <a:ext uri="{FF2B5EF4-FFF2-40B4-BE49-F238E27FC236}">
                <a16:creationId xmlns:a16="http://schemas.microsoft.com/office/drawing/2014/main" id="{C8714EA2-55BE-4014-B684-3FFBFF9C95A7}"/>
              </a:ext>
            </a:extLst>
          </p:cNvPr>
          <p:cNvSpPr txBox="1"/>
          <p:nvPr/>
        </p:nvSpPr>
        <p:spPr>
          <a:xfrm>
            <a:off x="22059919" y="28932989"/>
            <a:ext cx="8870972" cy="562150"/>
          </a:xfrm>
          <a:prstGeom prst="rect">
            <a:avLst/>
          </a:prstGeom>
          <a:noFill/>
          <a:ln>
            <a:noFill/>
          </a:ln>
        </p:spPr>
        <p:txBody>
          <a:bodyPr spcFirstLastPara="1" wrap="square" lIns="91425" tIns="91425" rIns="91425" bIns="91425" anchor="t" anchorCtr="0">
            <a:noAutofit/>
          </a:bodyPr>
          <a:lstStyle/>
          <a:p>
            <a:r>
              <a:rPr lang="en-US" sz="2200" b="1" dirty="0"/>
              <a:t>Figure 2: Channel capacity versus frequency at high altitudes. [1]</a:t>
            </a:r>
            <a:endParaRPr sz="2200" b="1" dirty="0"/>
          </a:p>
        </p:txBody>
      </p:sp>
      <p:pic>
        <p:nvPicPr>
          <p:cNvPr id="4" name="Picture 4" descr="A close up of a map&#10;&#10;Description generated with high confidence">
            <a:extLst>
              <a:ext uri="{FF2B5EF4-FFF2-40B4-BE49-F238E27FC236}">
                <a16:creationId xmlns:a16="http://schemas.microsoft.com/office/drawing/2014/main" id="{B9C5708F-CDFD-4FD8-BAA6-C9C3AE0B311B}"/>
              </a:ext>
            </a:extLst>
          </p:cNvPr>
          <p:cNvPicPr>
            <a:picLocks noChangeAspect="1"/>
          </p:cNvPicPr>
          <p:nvPr/>
        </p:nvPicPr>
        <p:blipFill>
          <a:blip r:embed="rId6"/>
          <a:stretch>
            <a:fillRect/>
          </a:stretch>
        </p:blipFill>
        <p:spPr>
          <a:xfrm>
            <a:off x="33936043" y="6503175"/>
            <a:ext cx="7998775" cy="7138960"/>
          </a:xfrm>
          <a:prstGeom prst="rect">
            <a:avLst/>
          </a:prstGeom>
        </p:spPr>
      </p:pic>
      <p:sp>
        <p:nvSpPr>
          <p:cNvPr id="28" name="Google Shape;72;p13">
            <a:extLst>
              <a:ext uri="{FF2B5EF4-FFF2-40B4-BE49-F238E27FC236}">
                <a16:creationId xmlns:a16="http://schemas.microsoft.com/office/drawing/2014/main" id="{87780001-A491-45CD-B19C-502857DBDB83}"/>
              </a:ext>
            </a:extLst>
          </p:cNvPr>
          <p:cNvSpPr txBox="1"/>
          <p:nvPr/>
        </p:nvSpPr>
        <p:spPr>
          <a:xfrm>
            <a:off x="35212206" y="14033990"/>
            <a:ext cx="5403154" cy="562150"/>
          </a:xfrm>
          <a:prstGeom prst="rect">
            <a:avLst/>
          </a:prstGeom>
          <a:noFill/>
          <a:ln>
            <a:noFill/>
          </a:ln>
        </p:spPr>
        <p:txBody>
          <a:bodyPr spcFirstLastPara="1" wrap="square" lIns="91425" tIns="91425" rIns="91425" bIns="91425" anchor="t" anchorCtr="0">
            <a:noAutofit/>
          </a:bodyPr>
          <a:lstStyle/>
          <a:p>
            <a:r>
              <a:rPr lang="en-US" sz="2200" b="1" dirty="0"/>
              <a:t>Figure 3: Channel capacity indoors. [3]</a:t>
            </a:r>
            <a:endParaRPr sz="2200" b="1"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403</Words>
  <Application>Microsoft Office PowerPoint</Application>
  <PresentationFormat>Custom</PresentationFormat>
  <Paragraphs>42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Rukab, Francis</dc:creator>
  <cp:lastModifiedBy>Rukab, Francis</cp:lastModifiedBy>
  <cp:revision>614</cp:revision>
  <dcterms:modified xsi:type="dcterms:W3CDTF">2019-04-10T15:03:02Z</dcterms:modified>
</cp:coreProperties>
</file>