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06" r:id="rId3"/>
    <p:sldId id="307" r:id="rId5"/>
    <p:sldId id="310" r:id="rId6"/>
    <p:sldId id="318" r:id="rId7"/>
    <p:sldId id="339" r:id="rId8"/>
    <p:sldId id="340" r:id="rId9"/>
    <p:sldId id="312" r:id="rId10"/>
    <p:sldId id="322" r:id="rId11"/>
    <p:sldId id="341" r:id="rId12"/>
    <p:sldId id="342" r:id="rId13"/>
    <p:sldId id="343" r:id="rId14"/>
    <p:sldId id="344" r:id="rId15"/>
    <p:sldId id="345" r:id="rId16"/>
    <p:sldId id="346" r:id="rId17"/>
    <p:sldId id="327" r:id="rId18"/>
  </p:sldIdLst>
  <p:sldSz cx="9144000" cy="5143500" type="screen16x9"/>
  <p:notesSz cx="6858000" cy="9144000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E4C9AE"/>
    <a:srgbClr val="99663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6" d="100"/>
          <a:sy n="136" d="100"/>
        </p:scale>
        <p:origin x="138" y="52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1374"/>
    </p:cViewPr>
  </p:sorterViewPr>
  <p:notesViewPr>
    <p:cSldViewPr showGuides="1">
      <p:cViewPr varScale="1">
        <p:scale>
          <a:sx n="61" d="100"/>
          <a:sy n="61" d="100"/>
        </p:scale>
        <p:origin x="-3216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2" Type="http://schemas.openxmlformats.org/officeDocument/2006/relationships/tags" Target="tags/tag2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2CDB1E-9234-4DE3-B1B0-A3145D9229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AA8746-F1BF-4756-BE87-F7DCC251CE0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3508" y="123478"/>
            <a:ext cx="8856984" cy="4896544"/>
          </a:xfrm>
          <a:prstGeom prst="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416404" y="2173983"/>
            <a:ext cx="4248472" cy="49277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400902" y="3490290"/>
            <a:ext cx="2016224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>
                <a:cs typeface="+mn-ea"/>
              </a:rPr>
              <a:t>答辩人</a:t>
            </a:r>
            <a:r>
              <a:rPr lang="zh-CN" altLang="en-US" sz="1400" b="1" dirty="0" smtClean="0">
                <a:cs typeface="+mn-ea"/>
              </a:rPr>
              <a:t>：张泽斌</a:t>
            </a:r>
            <a:endParaRPr lang="zh-CN" altLang="en-US" sz="1400" b="1" dirty="0" smtClean="0">
              <a:cs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488412" y="2209161"/>
            <a:ext cx="4104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Century Gothic" panose="020B0502020202020204" pitchFamily="34" charset="0"/>
                <a:cs typeface="+mn-ea"/>
              </a:rPr>
              <a:t>Harbin Institute of Technology</a:t>
            </a:r>
            <a:endParaRPr lang="zh-CN" altLang="en-US" sz="2000" dirty="0">
              <a:solidFill>
                <a:schemeClr val="bg1"/>
              </a:solidFill>
              <a:latin typeface="Century Gothic" panose="020B0502020202020204" pitchFamily="34" charset="0"/>
              <a:cs typeface="+mn-ea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1403648" y="1203598"/>
            <a:ext cx="6529425" cy="3145037"/>
            <a:chOff x="1435008" y="577820"/>
            <a:chExt cx="6529425" cy="3217045"/>
          </a:xfrm>
        </p:grpSpPr>
        <p:sp>
          <p:nvSpPr>
            <p:cNvPr id="8" name="矩形 7"/>
            <p:cNvSpPr/>
            <p:nvPr/>
          </p:nvSpPr>
          <p:spPr>
            <a:xfrm>
              <a:off x="1835696" y="1019760"/>
              <a:ext cx="5472608" cy="2651640"/>
            </a:xfrm>
            <a:prstGeom prst="rect">
              <a:avLst/>
            </a:prstGeom>
            <a:noFill/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6868198" y="637844"/>
              <a:ext cx="1096235" cy="12231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477543" y="2571750"/>
              <a:ext cx="1096235" cy="12231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 flipH="1">
              <a:off x="7015627" y="577820"/>
              <a:ext cx="801376" cy="8013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H="1">
              <a:off x="1435008" y="2975534"/>
              <a:ext cx="801376" cy="8013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文本框 3"/>
          <p:cNvSpPr txBox="1"/>
          <p:nvPr/>
        </p:nvSpPr>
        <p:spPr>
          <a:xfrm>
            <a:off x="1803400" y="2663190"/>
            <a:ext cx="537464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latin typeface="+mn-ea"/>
                <a:cs typeface="+mn-ea"/>
              </a:rPr>
              <a:t>模拟地铁自助售票系统</a:t>
            </a:r>
            <a:endParaRPr lang="zh-CN" altLang="en-US" sz="4000" b="1" dirty="0">
              <a:latin typeface="+mn-ea"/>
              <a:cs typeface="+mn-ea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5147" y="631978"/>
            <a:ext cx="3416141" cy="75914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7" grpId="0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-47903" y="0"/>
            <a:ext cx="2016224" cy="612528"/>
            <a:chOff x="-47903" y="0"/>
            <a:chExt cx="2016224" cy="612528"/>
          </a:xfrm>
        </p:grpSpPr>
        <p:grpSp>
          <p:nvGrpSpPr>
            <p:cNvPr id="8" name="组合 7"/>
            <p:cNvGrpSpPr/>
            <p:nvPr/>
          </p:nvGrpSpPr>
          <p:grpSpPr>
            <a:xfrm rot="16200000" flipV="1">
              <a:off x="629840" y="-629840"/>
              <a:ext cx="612528" cy="1872208"/>
              <a:chOff x="604102" y="1347614"/>
              <a:chExt cx="1075775" cy="2149930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755576" y="1347614"/>
                <a:ext cx="806989" cy="2149930"/>
                <a:chOff x="1477543" y="637844"/>
                <a:chExt cx="6486890" cy="3157021"/>
              </a:xfrm>
            </p:grpSpPr>
            <p:sp>
              <p:nvSpPr>
                <p:cNvPr id="3" name="矩形 2"/>
                <p:cNvSpPr/>
                <p:nvPr/>
              </p:nvSpPr>
              <p:spPr>
                <a:xfrm>
                  <a:off x="1835696" y="915566"/>
                  <a:ext cx="5472608" cy="2520280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4" name="矩形 3"/>
                <p:cNvSpPr/>
                <p:nvPr/>
              </p:nvSpPr>
              <p:spPr>
                <a:xfrm>
                  <a:off x="6868198" y="637844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1477543" y="2571750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</p:grpSp>
          <p:cxnSp>
            <p:nvCxnSpPr>
              <p:cNvPr id="6" name="直接连接符 5"/>
              <p:cNvCxnSpPr/>
              <p:nvPr/>
            </p:nvCxnSpPr>
            <p:spPr>
              <a:xfrm flipH="1">
                <a:off x="1387200" y="1623395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 flipH="1">
                <a:off x="604102" y="2929074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文本框 8"/>
            <p:cNvSpPr txBox="1"/>
            <p:nvPr/>
          </p:nvSpPr>
          <p:spPr>
            <a:xfrm>
              <a:off x="-47903" y="144445"/>
              <a:ext cx="2016224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>
                  <a:cs typeface="+mn-ea"/>
                </a:rPr>
                <a:t>直达</a:t>
              </a:r>
              <a:endParaRPr lang="zh-CN" altLang="en-US" sz="1600" b="1" dirty="0">
                <a:cs typeface="+mn-ea"/>
              </a:endParaRPr>
            </a:p>
          </p:txBody>
        </p:sp>
      </p:grpSp>
      <p:pic>
        <p:nvPicPr>
          <p:cNvPr id="12" name="图片 11" descr="情况一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4995" y="500380"/>
            <a:ext cx="7953375" cy="3197225"/>
          </a:xfrm>
          <a:prstGeom prst="rect">
            <a:avLst/>
          </a:prstGeom>
        </p:spPr>
      </p:pic>
      <p:pic>
        <p:nvPicPr>
          <p:cNvPr id="15" name="图片 14" descr="批注 2020-08-29 161414"/>
          <p:cNvPicPr>
            <a:picLocks noChangeAspect="1"/>
          </p:cNvPicPr>
          <p:nvPr/>
        </p:nvPicPr>
        <p:blipFill>
          <a:blip r:embed="rId2"/>
          <a:srcRect l="119" t="5799" r="54078" b="-2122"/>
          <a:stretch>
            <a:fillRect/>
          </a:stretch>
        </p:blipFill>
        <p:spPr>
          <a:xfrm>
            <a:off x="395605" y="3723640"/>
            <a:ext cx="7848600" cy="4324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-47903" y="0"/>
            <a:ext cx="2016224" cy="612528"/>
            <a:chOff x="-47903" y="0"/>
            <a:chExt cx="2016224" cy="612528"/>
          </a:xfrm>
        </p:grpSpPr>
        <p:grpSp>
          <p:nvGrpSpPr>
            <p:cNvPr id="8" name="组合 7"/>
            <p:cNvGrpSpPr/>
            <p:nvPr/>
          </p:nvGrpSpPr>
          <p:grpSpPr>
            <a:xfrm rot="16200000" flipV="1">
              <a:off x="629840" y="-629840"/>
              <a:ext cx="612528" cy="1872208"/>
              <a:chOff x="604102" y="1347614"/>
              <a:chExt cx="1075775" cy="2149930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755576" y="1347614"/>
                <a:ext cx="806989" cy="2149930"/>
                <a:chOff x="1477543" y="637844"/>
                <a:chExt cx="6486890" cy="3157021"/>
              </a:xfrm>
            </p:grpSpPr>
            <p:sp>
              <p:nvSpPr>
                <p:cNvPr id="3" name="矩形 2"/>
                <p:cNvSpPr/>
                <p:nvPr/>
              </p:nvSpPr>
              <p:spPr>
                <a:xfrm>
                  <a:off x="1835696" y="915566"/>
                  <a:ext cx="5472608" cy="2520280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4" name="矩形 3"/>
                <p:cNvSpPr/>
                <p:nvPr/>
              </p:nvSpPr>
              <p:spPr>
                <a:xfrm>
                  <a:off x="6868198" y="637844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1477543" y="2571750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</p:grpSp>
          <p:cxnSp>
            <p:nvCxnSpPr>
              <p:cNvPr id="6" name="直接连接符 5"/>
              <p:cNvCxnSpPr/>
              <p:nvPr/>
            </p:nvCxnSpPr>
            <p:spPr>
              <a:xfrm flipH="1">
                <a:off x="1387200" y="1623395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 flipH="1">
                <a:off x="604102" y="2929074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文本框 8"/>
            <p:cNvSpPr txBox="1"/>
            <p:nvPr/>
          </p:nvSpPr>
          <p:spPr>
            <a:xfrm>
              <a:off x="-47903" y="144445"/>
              <a:ext cx="2016224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>
                  <a:cs typeface="+mn-ea"/>
                </a:rPr>
                <a:t>跨一个中转站</a:t>
              </a:r>
              <a:endParaRPr lang="zh-CN" altLang="en-US" sz="1600" b="1" dirty="0">
                <a:cs typeface="+mn-ea"/>
              </a:endParaRPr>
            </a:p>
          </p:txBody>
        </p:sp>
      </p:grpSp>
      <p:pic>
        <p:nvPicPr>
          <p:cNvPr id="11" name="图片 10" descr="未命名文件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42085" y="0"/>
            <a:ext cx="7091045" cy="56597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-47903" y="0"/>
            <a:ext cx="2016224" cy="612528"/>
            <a:chOff x="-47903" y="0"/>
            <a:chExt cx="2016224" cy="612528"/>
          </a:xfrm>
        </p:grpSpPr>
        <p:grpSp>
          <p:nvGrpSpPr>
            <p:cNvPr id="8" name="组合 7"/>
            <p:cNvGrpSpPr/>
            <p:nvPr/>
          </p:nvGrpSpPr>
          <p:grpSpPr>
            <a:xfrm rot="16200000" flipV="1">
              <a:off x="629840" y="-629840"/>
              <a:ext cx="612528" cy="1872208"/>
              <a:chOff x="604102" y="1347614"/>
              <a:chExt cx="1075775" cy="2149930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755576" y="1347614"/>
                <a:ext cx="806989" cy="2149930"/>
                <a:chOff x="1477543" y="637844"/>
                <a:chExt cx="6486890" cy="3157021"/>
              </a:xfrm>
            </p:grpSpPr>
            <p:sp>
              <p:nvSpPr>
                <p:cNvPr id="3" name="矩形 2"/>
                <p:cNvSpPr/>
                <p:nvPr/>
              </p:nvSpPr>
              <p:spPr>
                <a:xfrm>
                  <a:off x="1835696" y="915566"/>
                  <a:ext cx="5472608" cy="2520280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4" name="矩形 3"/>
                <p:cNvSpPr/>
                <p:nvPr/>
              </p:nvSpPr>
              <p:spPr>
                <a:xfrm>
                  <a:off x="6868198" y="637844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1477543" y="2571750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</p:grpSp>
          <p:cxnSp>
            <p:nvCxnSpPr>
              <p:cNvPr id="6" name="直接连接符 5"/>
              <p:cNvCxnSpPr/>
              <p:nvPr/>
            </p:nvCxnSpPr>
            <p:spPr>
              <a:xfrm flipH="1">
                <a:off x="1387200" y="1623395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 flipH="1">
                <a:off x="604102" y="2929074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文本框 8"/>
            <p:cNvSpPr txBox="1"/>
            <p:nvPr/>
          </p:nvSpPr>
          <p:spPr>
            <a:xfrm>
              <a:off x="-47903" y="144445"/>
              <a:ext cx="2016224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>
                  <a:cs typeface="+mn-ea"/>
                </a:rPr>
                <a:t>跨一个中转站</a:t>
              </a:r>
              <a:endParaRPr lang="zh-CN" altLang="en-US" sz="1600" b="1" dirty="0">
                <a:cs typeface="+mn-ea"/>
              </a:endParaRPr>
            </a:p>
          </p:txBody>
        </p:sp>
      </p:grpSp>
      <p:pic>
        <p:nvPicPr>
          <p:cNvPr id="12" name="图片 11" descr="批注 2020-08-29 16144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" y="2094865"/>
            <a:ext cx="9051925" cy="7188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-47903" y="0"/>
            <a:ext cx="2016224" cy="612528"/>
            <a:chOff x="-47903" y="0"/>
            <a:chExt cx="2016224" cy="612528"/>
          </a:xfrm>
        </p:grpSpPr>
        <p:grpSp>
          <p:nvGrpSpPr>
            <p:cNvPr id="8" name="组合 7"/>
            <p:cNvGrpSpPr/>
            <p:nvPr/>
          </p:nvGrpSpPr>
          <p:grpSpPr>
            <a:xfrm rot="16200000" flipV="1">
              <a:off x="629840" y="-629840"/>
              <a:ext cx="612528" cy="1872208"/>
              <a:chOff x="604102" y="1347614"/>
              <a:chExt cx="1075775" cy="2149930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755576" y="1347614"/>
                <a:ext cx="806989" cy="2149930"/>
                <a:chOff x="1477543" y="637844"/>
                <a:chExt cx="6486890" cy="3157021"/>
              </a:xfrm>
            </p:grpSpPr>
            <p:sp>
              <p:nvSpPr>
                <p:cNvPr id="3" name="矩形 2"/>
                <p:cNvSpPr/>
                <p:nvPr/>
              </p:nvSpPr>
              <p:spPr>
                <a:xfrm>
                  <a:off x="1835696" y="915566"/>
                  <a:ext cx="5472608" cy="2520280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4" name="矩形 3"/>
                <p:cNvSpPr/>
                <p:nvPr/>
              </p:nvSpPr>
              <p:spPr>
                <a:xfrm>
                  <a:off x="6868198" y="637844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1477543" y="2571750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</p:grpSp>
          <p:cxnSp>
            <p:nvCxnSpPr>
              <p:cNvPr id="6" name="直接连接符 5"/>
              <p:cNvCxnSpPr/>
              <p:nvPr/>
            </p:nvCxnSpPr>
            <p:spPr>
              <a:xfrm flipH="1">
                <a:off x="1387200" y="1623395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 flipH="1">
                <a:off x="604102" y="2929074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文本框 8"/>
            <p:cNvSpPr txBox="1"/>
            <p:nvPr/>
          </p:nvSpPr>
          <p:spPr>
            <a:xfrm>
              <a:off x="-47903" y="144445"/>
              <a:ext cx="2016224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>
                  <a:cs typeface="+mn-ea"/>
                </a:rPr>
                <a:t>跨两</a:t>
              </a:r>
              <a:r>
                <a:rPr lang="zh-CN" altLang="en-US" sz="1600" b="1" dirty="0">
                  <a:cs typeface="+mn-ea"/>
                </a:rPr>
                <a:t>个中转站</a:t>
              </a:r>
              <a:endParaRPr lang="zh-CN" altLang="en-US" sz="1600" b="1" dirty="0">
                <a:cs typeface="+mn-ea"/>
              </a:endParaRPr>
            </a:p>
          </p:txBody>
        </p:sp>
      </p:grpSp>
      <p:pic>
        <p:nvPicPr>
          <p:cNvPr id="12" name="图片 11" descr="情况三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" y="-194310"/>
            <a:ext cx="7150735" cy="55327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-47903" y="0"/>
            <a:ext cx="2016224" cy="612528"/>
            <a:chOff x="-47903" y="0"/>
            <a:chExt cx="2016224" cy="612528"/>
          </a:xfrm>
        </p:grpSpPr>
        <p:grpSp>
          <p:nvGrpSpPr>
            <p:cNvPr id="8" name="组合 7"/>
            <p:cNvGrpSpPr/>
            <p:nvPr/>
          </p:nvGrpSpPr>
          <p:grpSpPr>
            <a:xfrm rot="16200000" flipV="1">
              <a:off x="629840" y="-629840"/>
              <a:ext cx="612528" cy="1872208"/>
              <a:chOff x="604102" y="1347614"/>
              <a:chExt cx="1075775" cy="2149930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755576" y="1347614"/>
                <a:ext cx="806989" cy="2149930"/>
                <a:chOff x="1477543" y="637844"/>
                <a:chExt cx="6486890" cy="3157021"/>
              </a:xfrm>
            </p:grpSpPr>
            <p:sp>
              <p:nvSpPr>
                <p:cNvPr id="3" name="矩形 2"/>
                <p:cNvSpPr/>
                <p:nvPr/>
              </p:nvSpPr>
              <p:spPr>
                <a:xfrm>
                  <a:off x="1835696" y="915566"/>
                  <a:ext cx="5472608" cy="2520280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4" name="矩形 3"/>
                <p:cNvSpPr/>
                <p:nvPr/>
              </p:nvSpPr>
              <p:spPr>
                <a:xfrm>
                  <a:off x="6868198" y="637844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1477543" y="2571750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</p:grpSp>
          <p:cxnSp>
            <p:nvCxnSpPr>
              <p:cNvPr id="6" name="直接连接符 5"/>
              <p:cNvCxnSpPr/>
              <p:nvPr/>
            </p:nvCxnSpPr>
            <p:spPr>
              <a:xfrm flipH="1">
                <a:off x="1387200" y="1623395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 flipH="1">
                <a:off x="604102" y="2929074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文本框 8"/>
            <p:cNvSpPr txBox="1"/>
            <p:nvPr/>
          </p:nvSpPr>
          <p:spPr>
            <a:xfrm>
              <a:off x="-47903" y="144445"/>
              <a:ext cx="2016224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>
                  <a:cs typeface="+mn-ea"/>
                </a:rPr>
                <a:t>跨两</a:t>
              </a:r>
              <a:r>
                <a:rPr lang="zh-CN" altLang="en-US" sz="1600" b="1" dirty="0">
                  <a:cs typeface="+mn-ea"/>
                </a:rPr>
                <a:t>个中转站</a:t>
              </a:r>
              <a:endParaRPr lang="zh-CN" altLang="en-US" sz="1600" b="1" dirty="0">
                <a:cs typeface="+mn-ea"/>
              </a:endParaRPr>
            </a:p>
          </p:txBody>
        </p:sp>
      </p:grpSp>
      <p:pic>
        <p:nvPicPr>
          <p:cNvPr id="15" name="图片 14" descr="批注 2020-08-30 2055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4665" y="2142490"/>
            <a:ext cx="8050530" cy="9804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3508" y="123478"/>
            <a:ext cx="8856984" cy="4896544"/>
          </a:xfrm>
          <a:prstGeom prst="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447764" y="1608931"/>
            <a:ext cx="4248472" cy="50405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433517" y="2847589"/>
            <a:ext cx="2016224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>
                <a:cs typeface="+mn-ea"/>
              </a:rPr>
              <a:t>答辩人</a:t>
            </a:r>
            <a:r>
              <a:rPr lang="en-US" altLang="zh-CN" sz="1400" b="1" dirty="0">
                <a:cs typeface="+mn-ea"/>
              </a:rPr>
              <a:t>:</a:t>
            </a:r>
            <a:r>
              <a:rPr lang="zh-CN" altLang="en-US" sz="1400" b="1" dirty="0">
                <a:cs typeface="+mn-ea"/>
              </a:rPr>
              <a:t>张泽斌</a:t>
            </a:r>
            <a:endParaRPr lang="zh-CN" altLang="en-US" sz="1400" b="1" dirty="0">
              <a:cs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519772" y="1655391"/>
            <a:ext cx="4104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Century Gothic" panose="020B0502020202020204" pitchFamily="34" charset="0"/>
                <a:cs typeface="+mn-ea"/>
              </a:rPr>
              <a:t>click to add the title here</a:t>
            </a:r>
            <a:endParaRPr lang="zh-CN" altLang="en-US" sz="2000" dirty="0">
              <a:solidFill>
                <a:schemeClr val="bg1"/>
              </a:solidFill>
              <a:latin typeface="Century Gothic" panose="020B0502020202020204" pitchFamily="34" charset="0"/>
              <a:cs typeface="+mn-ea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1435008" y="577820"/>
            <a:ext cx="6529425" cy="3217045"/>
            <a:chOff x="1435008" y="577820"/>
            <a:chExt cx="6529425" cy="3217045"/>
          </a:xfrm>
        </p:grpSpPr>
        <p:sp>
          <p:nvSpPr>
            <p:cNvPr id="8" name="矩形 7"/>
            <p:cNvSpPr/>
            <p:nvPr/>
          </p:nvSpPr>
          <p:spPr>
            <a:xfrm>
              <a:off x="1835696" y="915566"/>
              <a:ext cx="5472608" cy="2520280"/>
            </a:xfrm>
            <a:prstGeom prst="rect">
              <a:avLst/>
            </a:prstGeom>
            <a:noFill/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6868198" y="637844"/>
              <a:ext cx="1096235" cy="12231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477543" y="2571750"/>
              <a:ext cx="1096235" cy="12231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 flipH="1">
              <a:off x="7015627" y="577820"/>
              <a:ext cx="801376" cy="8013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H="1">
              <a:off x="1435008" y="2975534"/>
              <a:ext cx="801376" cy="8013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文本框 3"/>
          <p:cNvSpPr txBox="1"/>
          <p:nvPr/>
        </p:nvSpPr>
        <p:spPr>
          <a:xfrm>
            <a:off x="2404324" y="2159447"/>
            <a:ext cx="42798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cs typeface="+mn-ea"/>
              </a:rPr>
              <a:t>感谢观看</a:t>
            </a:r>
            <a:endParaRPr lang="zh-CN" altLang="en-US" sz="4400" b="1" dirty="0"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7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3508" y="123478"/>
            <a:ext cx="8856984" cy="4896544"/>
          </a:xfrm>
          <a:prstGeom prst="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604102" y="1347614"/>
            <a:ext cx="1075775" cy="2149930"/>
            <a:chOff x="604102" y="1347614"/>
            <a:chExt cx="1075775" cy="2149930"/>
          </a:xfrm>
        </p:grpSpPr>
        <p:grpSp>
          <p:nvGrpSpPr>
            <p:cNvPr id="3" name="组合 2"/>
            <p:cNvGrpSpPr/>
            <p:nvPr/>
          </p:nvGrpSpPr>
          <p:grpSpPr>
            <a:xfrm>
              <a:off x="755576" y="1347614"/>
              <a:ext cx="806989" cy="2149930"/>
              <a:chOff x="1477543" y="637844"/>
              <a:chExt cx="6486890" cy="3157021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1835696" y="915566"/>
                <a:ext cx="5472608" cy="2520280"/>
              </a:xfrm>
              <a:prstGeom prst="rect">
                <a:avLst/>
              </a:prstGeom>
              <a:noFill/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</a:endParaRPr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6868198" y="637844"/>
                <a:ext cx="1096235" cy="122311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</a:endParaRPr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1477543" y="2571750"/>
                <a:ext cx="1096235" cy="122311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</a:endParaRPr>
              </a:p>
            </p:txBody>
          </p:sp>
        </p:grpSp>
        <p:sp>
          <p:nvSpPr>
            <p:cNvPr id="9" name="文本框 8"/>
            <p:cNvSpPr txBox="1"/>
            <p:nvPr/>
          </p:nvSpPr>
          <p:spPr>
            <a:xfrm>
              <a:off x="765847" y="1858649"/>
              <a:ext cx="738664" cy="112786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3600" b="1" dirty="0">
                  <a:cs typeface="+mn-ea"/>
                </a:rPr>
                <a:t>目录</a:t>
              </a:r>
              <a:endParaRPr lang="zh-CN" altLang="en-US" sz="3600" b="1" dirty="0">
                <a:cs typeface="+mn-ea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 flipH="1">
              <a:off x="1387200" y="1623395"/>
              <a:ext cx="292677" cy="2926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flipH="1">
              <a:off x="604102" y="2929074"/>
              <a:ext cx="292677" cy="2926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组合 10"/>
          <p:cNvGrpSpPr/>
          <p:nvPr/>
        </p:nvGrpSpPr>
        <p:grpSpPr>
          <a:xfrm>
            <a:off x="2874404" y="1916556"/>
            <a:ext cx="3394810" cy="1014730"/>
            <a:chOff x="2874404" y="1916556"/>
            <a:chExt cx="3394810" cy="1014730"/>
          </a:xfrm>
        </p:grpSpPr>
        <p:sp>
          <p:nvSpPr>
            <p:cNvPr id="14" name="文本框 13"/>
            <p:cNvSpPr txBox="1"/>
            <p:nvPr/>
          </p:nvSpPr>
          <p:spPr>
            <a:xfrm>
              <a:off x="2874404" y="1916556"/>
              <a:ext cx="3394810" cy="101473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altLang="zh-CN" sz="1400" b="1" dirty="0">
                  <a:latin typeface="+mn-ea"/>
                  <a:cs typeface="+mn-ea"/>
                </a:rPr>
                <a:t>Part 01</a:t>
              </a:r>
              <a:endParaRPr lang="en-US" altLang="zh-CN" sz="1400" b="1" dirty="0">
                <a:latin typeface="+mn-ea"/>
                <a:cs typeface="+mn-ea"/>
              </a:endParaRPr>
            </a:p>
            <a:p>
              <a:endParaRPr lang="en-US" altLang="zh-CN" sz="1400" b="1" dirty="0">
                <a:latin typeface="+mn-ea"/>
                <a:cs typeface="+mn-ea"/>
              </a:endParaRPr>
            </a:p>
            <a:p>
              <a:r>
                <a:rPr lang="zh-CN" altLang="en-US" sz="2000" b="1" dirty="0">
                  <a:latin typeface="+mn-ea"/>
                  <a:cs typeface="+mn-ea"/>
                </a:rPr>
                <a:t>系统设计</a:t>
              </a:r>
              <a:endParaRPr lang="en-US" altLang="zh-CN" sz="2000" b="1" dirty="0">
                <a:latin typeface="+mn-ea"/>
                <a:cs typeface="+mn-ea"/>
              </a:endParaRPr>
            </a:p>
            <a:p>
              <a:endParaRPr lang="zh-CN" altLang="en-US" sz="1200" b="1" dirty="0">
                <a:latin typeface="+mn-ea"/>
                <a:cs typeface="+mn-ea"/>
              </a:endParaRPr>
            </a:p>
          </p:txBody>
        </p:sp>
        <p:cxnSp>
          <p:nvCxnSpPr>
            <p:cNvPr id="26" name="直接连接符 25"/>
            <p:cNvCxnSpPr>
              <a:endCxn id="14" idx="2"/>
            </p:cNvCxnSpPr>
            <p:nvPr/>
          </p:nvCxnSpPr>
          <p:spPr>
            <a:xfrm>
              <a:off x="2946412" y="2931068"/>
              <a:ext cx="16253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5282822" y="1898141"/>
            <a:ext cx="2440305" cy="1322070"/>
            <a:chOff x="5874642" y="1900046"/>
            <a:chExt cx="2440305" cy="1322070"/>
          </a:xfrm>
        </p:grpSpPr>
        <p:sp>
          <p:nvSpPr>
            <p:cNvPr id="20" name="文本框 19"/>
            <p:cNvSpPr txBox="1"/>
            <p:nvPr/>
          </p:nvSpPr>
          <p:spPr>
            <a:xfrm>
              <a:off x="5874642" y="1900046"/>
              <a:ext cx="2440305" cy="132207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altLang="zh-CN" sz="1400" b="1" dirty="0">
                  <a:latin typeface="+mn-ea"/>
                  <a:cs typeface="+mn-ea"/>
                </a:rPr>
                <a:t>Part 02</a:t>
              </a:r>
              <a:endParaRPr lang="en-US" altLang="zh-CN" sz="1400" b="1" dirty="0">
                <a:latin typeface="+mn-ea"/>
                <a:cs typeface="+mn-ea"/>
              </a:endParaRPr>
            </a:p>
            <a:p>
              <a:endParaRPr lang="en-US" altLang="zh-CN" sz="1400" b="1" dirty="0">
                <a:latin typeface="+mn-ea"/>
                <a:cs typeface="+mn-ea"/>
              </a:endParaRPr>
            </a:p>
            <a:p>
              <a:r>
                <a:rPr lang="zh-CN" altLang="en-US" sz="2000" b="1" dirty="0">
                  <a:latin typeface="+mn-ea"/>
                  <a:cs typeface="+mn-ea"/>
                </a:rPr>
                <a:t>路径推荐</a:t>
              </a:r>
              <a:r>
                <a:rPr lang="zh-CN" altLang="en-US" sz="2000" b="1" dirty="0">
                  <a:latin typeface="+mn-ea"/>
                  <a:cs typeface="+mn-ea"/>
                </a:rPr>
                <a:t>算法实现</a:t>
              </a:r>
              <a:endParaRPr lang="zh-CN" altLang="en-US" sz="2000" b="1" dirty="0">
                <a:latin typeface="+mn-ea"/>
                <a:cs typeface="+mn-ea"/>
              </a:endParaRPr>
            </a:p>
            <a:p>
              <a:endParaRPr lang="en-US" altLang="zh-CN" sz="2000" b="1" dirty="0">
                <a:latin typeface="+mn-ea"/>
                <a:cs typeface="+mn-ea"/>
              </a:endParaRPr>
            </a:p>
            <a:p>
              <a:endParaRPr lang="zh-CN" altLang="en-US" sz="1200" b="1" dirty="0">
                <a:latin typeface="+mn-ea"/>
                <a:cs typeface="+mn-ea"/>
              </a:endParaRPr>
            </a:p>
          </p:txBody>
        </p:sp>
        <p:cxnSp>
          <p:nvCxnSpPr>
            <p:cNvPr id="29" name="直接连接符 28"/>
            <p:cNvCxnSpPr/>
            <p:nvPr/>
          </p:nvCxnSpPr>
          <p:spPr>
            <a:xfrm>
              <a:off x="5978782" y="2931315"/>
              <a:ext cx="16253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3508" y="123478"/>
            <a:ext cx="8856984" cy="4896544"/>
          </a:xfrm>
          <a:prstGeom prst="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447764" y="1733202"/>
            <a:ext cx="4248472" cy="50405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432084" y="2307171"/>
            <a:ext cx="4279832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cs typeface="+mn-ea"/>
              </a:rPr>
              <a:t>系统设计</a:t>
            </a:r>
            <a:endParaRPr lang="zh-CN" altLang="en-US" sz="4000" b="1" dirty="0">
              <a:cs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519772" y="1723620"/>
            <a:ext cx="4104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Century Gothic" panose="020B0502020202020204" pitchFamily="34" charset="0"/>
                <a:cs typeface="+mn-ea"/>
              </a:rPr>
              <a:t>PART  01</a:t>
            </a:r>
            <a:endParaRPr lang="zh-CN" altLang="en-US" sz="2800" dirty="0">
              <a:solidFill>
                <a:schemeClr val="bg1"/>
              </a:solidFill>
              <a:latin typeface="Century Gothic" panose="020B0502020202020204" pitchFamily="34" charset="0"/>
              <a:cs typeface="+mn-ea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1435008" y="577820"/>
            <a:ext cx="6529425" cy="3217045"/>
            <a:chOff x="1435008" y="577820"/>
            <a:chExt cx="6529425" cy="3217045"/>
          </a:xfrm>
        </p:grpSpPr>
        <p:sp>
          <p:nvSpPr>
            <p:cNvPr id="8" name="矩形 7"/>
            <p:cNvSpPr/>
            <p:nvPr/>
          </p:nvSpPr>
          <p:spPr>
            <a:xfrm>
              <a:off x="1835696" y="915566"/>
              <a:ext cx="5472608" cy="2520280"/>
            </a:xfrm>
            <a:prstGeom prst="rect">
              <a:avLst/>
            </a:prstGeom>
            <a:noFill/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6868198" y="637844"/>
              <a:ext cx="1096235" cy="12231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477543" y="2571750"/>
              <a:ext cx="1096235" cy="12231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 flipH="1">
              <a:off x="7015627" y="577820"/>
              <a:ext cx="801376" cy="8013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H="1">
              <a:off x="1435008" y="2975534"/>
              <a:ext cx="801376" cy="8013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-47903" y="0"/>
            <a:ext cx="2016224" cy="612528"/>
            <a:chOff x="-47903" y="0"/>
            <a:chExt cx="2016224" cy="612528"/>
          </a:xfrm>
        </p:grpSpPr>
        <p:grpSp>
          <p:nvGrpSpPr>
            <p:cNvPr id="8" name="组合 7"/>
            <p:cNvGrpSpPr/>
            <p:nvPr/>
          </p:nvGrpSpPr>
          <p:grpSpPr>
            <a:xfrm rot="16200000" flipV="1">
              <a:off x="629840" y="-629840"/>
              <a:ext cx="612528" cy="1872208"/>
              <a:chOff x="604102" y="1347614"/>
              <a:chExt cx="1075775" cy="2149930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755576" y="1347614"/>
                <a:ext cx="806989" cy="2149930"/>
                <a:chOff x="1477543" y="637844"/>
                <a:chExt cx="6486890" cy="3157021"/>
              </a:xfrm>
            </p:grpSpPr>
            <p:sp>
              <p:nvSpPr>
                <p:cNvPr id="3" name="矩形 2"/>
                <p:cNvSpPr/>
                <p:nvPr/>
              </p:nvSpPr>
              <p:spPr>
                <a:xfrm>
                  <a:off x="1835696" y="915566"/>
                  <a:ext cx="5472608" cy="2520280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4" name="矩形 3"/>
                <p:cNvSpPr/>
                <p:nvPr/>
              </p:nvSpPr>
              <p:spPr>
                <a:xfrm>
                  <a:off x="6868198" y="637844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1477543" y="2571750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</p:grpSp>
          <p:cxnSp>
            <p:nvCxnSpPr>
              <p:cNvPr id="6" name="直接连接符 5"/>
              <p:cNvCxnSpPr/>
              <p:nvPr/>
            </p:nvCxnSpPr>
            <p:spPr>
              <a:xfrm flipH="1">
                <a:off x="1387200" y="1623395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 flipH="1">
                <a:off x="604102" y="2929074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文本框 8"/>
            <p:cNvSpPr txBox="1"/>
            <p:nvPr/>
          </p:nvSpPr>
          <p:spPr>
            <a:xfrm>
              <a:off x="-47903" y="144445"/>
              <a:ext cx="2016224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>
                  <a:cs typeface="+mn-ea"/>
                </a:rPr>
                <a:t>系统设计</a:t>
              </a:r>
              <a:endParaRPr lang="zh-CN" altLang="en-US" sz="1600" b="1" dirty="0">
                <a:cs typeface="+mn-ea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3025957" y="1267257"/>
            <a:ext cx="2865226" cy="2746002"/>
            <a:chOff x="457370" y="730200"/>
            <a:chExt cx="3752198" cy="3752199"/>
          </a:xfrm>
          <a:noFill/>
        </p:grpSpPr>
        <p:sp>
          <p:nvSpPr>
            <p:cNvPr id="12" name="原创作者QQ：598969553                   _2"/>
            <p:cNvSpPr/>
            <p:nvPr/>
          </p:nvSpPr>
          <p:spPr>
            <a:xfrm rot="2700000">
              <a:off x="571344" y="844176"/>
              <a:ext cx="3524250" cy="3524248"/>
            </a:xfrm>
            <a:prstGeom prst="quadArrow">
              <a:avLst>
                <a:gd name="adj1" fmla="val 2000"/>
                <a:gd name="adj2" fmla="val 4000"/>
                <a:gd name="adj3" fmla="val 5000"/>
              </a:avLst>
            </a:prstGeom>
            <a:grpFill/>
            <a:ln w="1270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>
                <a:cs typeface="+mn-ea"/>
              </a:endParaRPr>
            </a:p>
          </p:txBody>
        </p:sp>
        <p:sp>
          <p:nvSpPr>
            <p:cNvPr id="13" name="原创作者QQ：598969553                   _3"/>
            <p:cNvSpPr/>
            <p:nvPr/>
          </p:nvSpPr>
          <p:spPr>
            <a:xfrm rot="2700000">
              <a:off x="1628619" y="730200"/>
              <a:ext cx="1409699" cy="1409699"/>
            </a:xfrm>
            <a:custGeom>
              <a:avLst/>
              <a:gdLst>
                <a:gd name="connsiteX0" fmla="*/ 0 w 2167466"/>
                <a:gd name="connsiteY0" fmla="*/ 361252 h 2167466"/>
                <a:gd name="connsiteX1" fmla="*/ 361252 w 2167466"/>
                <a:gd name="connsiteY1" fmla="*/ 0 h 2167466"/>
                <a:gd name="connsiteX2" fmla="*/ 1806214 w 2167466"/>
                <a:gd name="connsiteY2" fmla="*/ 0 h 2167466"/>
                <a:gd name="connsiteX3" fmla="*/ 2167466 w 2167466"/>
                <a:gd name="connsiteY3" fmla="*/ 361252 h 2167466"/>
                <a:gd name="connsiteX4" fmla="*/ 2167466 w 2167466"/>
                <a:gd name="connsiteY4" fmla="*/ 1806214 h 2167466"/>
                <a:gd name="connsiteX5" fmla="*/ 1806214 w 2167466"/>
                <a:gd name="connsiteY5" fmla="*/ 2167466 h 2167466"/>
                <a:gd name="connsiteX6" fmla="*/ 361252 w 2167466"/>
                <a:gd name="connsiteY6" fmla="*/ 2167466 h 2167466"/>
                <a:gd name="connsiteX7" fmla="*/ 0 w 2167466"/>
                <a:gd name="connsiteY7" fmla="*/ 1806214 h 2167466"/>
                <a:gd name="connsiteX8" fmla="*/ 0 w 2167466"/>
                <a:gd name="connsiteY8" fmla="*/ 361252 h 2167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7466" h="2167466">
                  <a:moveTo>
                    <a:pt x="0" y="361252"/>
                  </a:moveTo>
                  <a:cubicBezTo>
                    <a:pt x="0" y="161738"/>
                    <a:pt x="161738" y="0"/>
                    <a:pt x="361252" y="0"/>
                  </a:cubicBezTo>
                  <a:lnTo>
                    <a:pt x="1806214" y="0"/>
                  </a:lnTo>
                  <a:cubicBezTo>
                    <a:pt x="2005728" y="0"/>
                    <a:pt x="2167466" y="161738"/>
                    <a:pt x="2167466" y="361252"/>
                  </a:cubicBezTo>
                  <a:lnTo>
                    <a:pt x="2167466" y="1806214"/>
                  </a:lnTo>
                  <a:cubicBezTo>
                    <a:pt x="2167466" y="2005728"/>
                    <a:pt x="2005728" y="2167466"/>
                    <a:pt x="1806214" y="2167466"/>
                  </a:cubicBezTo>
                  <a:lnTo>
                    <a:pt x="361252" y="2167466"/>
                  </a:lnTo>
                  <a:cubicBezTo>
                    <a:pt x="161738" y="2167466"/>
                    <a:pt x="0" y="2005728"/>
                    <a:pt x="0" y="1806214"/>
                  </a:cubicBezTo>
                  <a:lnTo>
                    <a:pt x="0" y="361252"/>
                  </a:lnTo>
                  <a:close/>
                </a:path>
              </a:pathLst>
            </a:custGeom>
            <a:grpFill/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 dirty="0">
                <a:solidFill>
                  <a:schemeClr val="tx1"/>
                </a:solidFill>
                <a:cs typeface="+mn-ea"/>
              </a:endParaRPr>
            </a:p>
          </p:txBody>
        </p:sp>
        <p:grpSp>
          <p:nvGrpSpPr>
            <p:cNvPr id="14" name="原创作者QQ：598969553                   _4"/>
            <p:cNvGrpSpPr>
              <a:grpSpLocks noChangeAspect="1"/>
            </p:cNvGrpSpPr>
            <p:nvPr/>
          </p:nvGrpSpPr>
          <p:grpSpPr>
            <a:xfrm>
              <a:off x="2090351" y="1165049"/>
              <a:ext cx="486234" cy="540000"/>
              <a:chOff x="3507967" y="1347878"/>
              <a:chExt cx="660401" cy="733426"/>
            </a:xfrm>
            <a:grpFill/>
          </p:grpSpPr>
          <p:sp>
            <p:nvSpPr>
              <p:cNvPr id="30" name="Freeform 22"/>
              <p:cNvSpPr>
                <a:spLocks noEditPoints="1"/>
              </p:cNvSpPr>
              <p:nvPr/>
            </p:nvSpPr>
            <p:spPr bwMode="auto">
              <a:xfrm>
                <a:off x="3507967" y="1347878"/>
                <a:ext cx="608013" cy="538163"/>
              </a:xfrm>
              <a:custGeom>
                <a:avLst/>
                <a:gdLst>
                  <a:gd name="T0" fmla="*/ 123 w 162"/>
                  <a:gd name="T1" fmla="*/ 41 h 143"/>
                  <a:gd name="T2" fmla="*/ 125 w 162"/>
                  <a:gd name="T3" fmla="*/ 73 h 143"/>
                  <a:gd name="T4" fmla="*/ 155 w 162"/>
                  <a:gd name="T5" fmla="*/ 46 h 143"/>
                  <a:gd name="T6" fmla="*/ 68 w 162"/>
                  <a:gd name="T7" fmla="*/ 47 h 143"/>
                  <a:gd name="T8" fmla="*/ 107 w 162"/>
                  <a:gd name="T9" fmla="*/ 31 h 143"/>
                  <a:gd name="T10" fmla="*/ 65 w 162"/>
                  <a:gd name="T11" fmla="*/ 43 h 143"/>
                  <a:gd name="T12" fmla="*/ 121 w 162"/>
                  <a:gd name="T13" fmla="*/ 74 h 143"/>
                  <a:gd name="T14" fmla="*/ 113 w 162"/>
                  <a:gd name="T15" fmla="*/ 50 h 143"/>
                  <a:gd name="T16" fmla="*/ 69 w 162"/>
                  <a:gd name="T17" fmla="*/ 51 h 143"/>
                  <a:gd name="T18" fmla="*/ 60 w 162"/>
                  <a:gd name="T19" fmla="*/ 63 h 143"/>
                  <a:gd name="T20" fmla="*/ 57 w 162"/>
                  <a:gd name="T21" fmla="*/ 101 h 143"/>
                  <a:gd name="T22" fmla="*/ 66 w 162"/>
                  <a:gd name="T23" fmla="*/ 113 h 143"/>
                  <a:gd name="T24" fmla="*/ 111 w 162"/>
                  <a:gd name="T25" fmla="*/ 119 h 143"/>
                  <a:gd name="T26" fmla="*/ 89 w 162"/>
                  <a:gd name="T27" fmla="*/ 83 h 143"/>
                  <a:gd name="T28" fmla="*/ 61 w 162"/>
                  <a:gd name="T29" fmla="*/ 120 h 143"/>
                  <a:gd name="T30" fmla="*/ 107 w 162"/>
                  <a:gd name="T31" fmla="*/ 123 h 143"/>
                  <a:gd name="T32" fmla="*/ 61 w 162"/>
                  <a:gd name="T33" fmla="*/ 120 h 143"/>
                  <a:gd name="T34" fmla="*/ 25 w 162"/>
                  <a:gd name="T35" fmla="*/ 80 h 143"/>
                  <a:gd name="T36" fmla="*/ 25 w 162"/>
                  <a:gd name="T37" fmla="*/ 91 h 143"/>
                  <a:gd name="T38" fmla="*/ 53 w 162"/>
                  <a:gd name="T39" fmla="*/ 102 h 143"/>
                  <a:gd name="T40" fmla="*/ 52 w 162"/>
                  <a:gd name="T41" fmla="*/ 59 h 143"/>
                  <a:gd name="T42" fmla="*/ 8 w 162"/>
                  <a:gd name="T43" fmla="*/ 81 h 143"/>
                  <a:gd name="T44" fmla="*/ 2 w 162"/>
                  <a:gd name="T45" fmla="*/ 102 h 143"/>
                  <a:gd name="T46" fmla="*/ 7 w 162"/>
                  <a:gd name="T47" fmla="*/ 86 h 143"/>
                  <a:gd name="T48" fmla="*/ 123 w 162"/>
                  <a:gd name="T49" fmla="*/ 37 h 143"/>
                  <a:gd name="T50" fmla="*/ 110 w 162"/>
                  <a:gd name="T51" fmla="*/ 6 h 143"/>
                  <a:gd name="T52" fmla="*/ 111 w 162"/>
                  <a:gd name="T53" fmla="*/ 29 h 143"/>
                  <a:gd name="T54" fmla="*/ 57 w 162"/>
                  <a:gd name="T55" fmla="*/ 121 h 143"/>
                  <a:gd name="T56" fmla="*/ 47 w 162"/>
                  <a:gd name="T57" fmla="*/ 109 h 143"/>
                  <a:gd name="T58" fmla="*/ 17 w 162"/>
                  <a:gd name="T59" fmla="*/ 96 h 143"/>
                  <a:gd name="T60" fmla="*/ 4 w 162"/>
                  <a:gd name="T61" fmla="*/ 107 h 143"/>
                  <a:gd name="T62" fmla="*/ 58 w 162"/>
                  <a:gd name="T63" fmla="*/ 143 h 143"/>
                  <a:gd name="T64" fmla="*/ 57 w 162"/>
                  <a:gd name="T65" fmla="*/ 121 h 143"/>
                  <a:gd name="T66" fmla="*/ 17 w 162"/>
                  <a:gd name="T67" fmla="*/ 76 h 143"/>
                  <a:gd name="T68" fmla="*/ 50 w 162"/>
                  <a:gd name="T69" fmla="*/ 56 h 143"/>
                  <a:gd name="T70" fmla="*/ 60 w 162"/>
                  <a:gd name="T71" fmla="*/ 43 h 143"/>
                  <a:gd name="T72" fmla="*/ 61 w 162"/>
                  <a:gd name="T73" fmla="*/ 42 h 143"/>
                  <a:gd name="T74" fmla="*/ 5 w 162"/>
                  <a:gd name="T75" fmla="*/ 56 h 143"/>
                  <a:gd name="T76" fmla="*/ 11 w 162"/>
                  <a:gd name="T77" fmla="*/ 78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62" h="143">
                    <a:moveTo>
                      <a:pt x="155" y="46"/>
                    </a:moveTo>
                    <a:cubicBezTo>
                      <a:pt x="145" y="43"/>
                      <a:pt x="134" y="41"/>
                      <a:pt x="123" y="41"/>
                    </a:cubicBezTo>
                    <a:cubicBezTo>
                      <a:pt x="122" y="44"/>
                      <a:pt x="121" y="46"/>
                      <a:pt x="119" y="48"/>
                    </a:cubicBezTo>
                    <a:cubicBezTo>
                      <a:pt x="121" y="56"/>
                      <a:pt x="123" y="65"/>
                      <a:pt x="125" y="73"/>
                    </a:cubicBezTo>
                    <a:cubicBezTo>
                      <a:pt x="162" y="63"/>
                      <a:pt x="162" y="63"/>
                      <a:pt x="162" y="63"/>
                    </a:cubicBezTo>
                    <a:cubicBezTo>
                      <a:pt x="160" y="57"/>
                      <a:pt x="158" y="51"/>
                      <a:pt x="155" y="46"/>
                    </a:cubicBezTo>
                    <a:close/>
                    <a:moveTo>
                      <a:pt x="64" y="44"/>
                    </a:moveTo>
                    <a:cubicBezTo>
                      <a:pt x="66" y="45"/>
                      <a:pt x="67" y="46"/>
                      <a:pt x="68" y="47"/>
                    </a:cubicBezTo>
                    <a:cubicBezTo>
                      <a:pt x="79" y="43"/>
                      <a:pt x="91" y="40"/>
                      <a:pt x="103" y="38"/>
                    </a:cubicBezTo>
                    <a:cubicBezTo>
                      <a:pt x="103" y="35"/>
                      <a:pt x="105" y="33"/>
                      <a:pt x="107" y="31"/>
                    </a:cubicBezTo>
                    <a:cubicBezTo>
                      <a:pt x="102" y="21"/>
                      <a:pt x="96" y="11"/>
                      <a:pt x="88" y="2"/>
                    </a:cubicBezTo>
                    <a:cubicBezTo>
                      <a:pt x="78" y="14"/>
                      <a:pt x="70" y="28"/>
                      <a:pt x="65" y="43"/>
                    </a:cubicBezTo>
                    <a:cubicBezTo>
                      <a:pt x="65" y="43"/>
                      <a:pt x="64" y="44"/>
                      <a:pt x="64" y="44"/>
                    </a:cubicBezTo>
                    <a:close/>
                    <a:moveTo>
                      <a:pt x="121" y="74"/>
                    </a:moveTo>
                    <a:cubicBezTo>
                      <a:pt x="120" y="66"/>
                      <a:pt x="118" y="58"/>
                      <a:pt x="115" y="49"/>
                    </a:cubicBezTo>
                    <a:cubicBezTo>
                      <a:pt x="114" y="49"/>
                      <a:pt x="114" y="50"/>
                      <a:pt x="113" y="50"/>
                    </a:cubicBezTo>
                    <a:cubicBezTo>
                      <a:pt x="108" y="50"/>
                      <a:pt x="104" y="46"/>
                      <a:pt x="103" y="42"/>
                    </a:cubicBezTo>
                    <a:cubicBezTo>
                      <a:pt x="92" y="44"/>
                      <a:pt x="80" y="47"/>
                      <a:pt x="69" y="51"/>
                    </a:cubicBezTo>
                    <a:cubicBezTo>
                      <a:pt x="70" y="52"/>
                      <a:pt x="70" y="52"/>
                      <a:pt x="70" y="53"/>
                    </a:cubicBezTo>
                    <a:cubicBezTo>
                      <a:pt x="70" y="58"/>
                      <a:pt x="65" y="63"/>
                      <a:pt x="60" y="63"/>
                    </a:cubicBezTo>
                    <a:cubicBezTo>
                      <a:pt x="60" y="63"/>
                      <a:pt x="59" y="63"/>
                      <a:pt x="59" y="63"/>
                    </a:cubicBezTo>
                    <a:cubicBezTo>
                      <a:pt x="57" y="75"/>
                      <a:pt x="56" y="88"/>
                      <a:pt x="57" y="101"/>
                    </a:cubicBezTo>
                    <a:cubicBezTo>
                      <a:pt x="62" y="102"/>
                      <a:pt x="66" y="106"/>
                      <a:pt x="66" y="111"/>
                    </a:cubicBezTo>
                    <a:cubicBezTo>
                      <a:pt x="66" y="112"/>
                      <a:pt x="66" y="112"/>
                      <a:pt x="66" y="113"/>
                    </a:cubicBezTo>
                    <a:cubicBezTo>
                      <a:pt x="80" y="117"/>
                      <a:pt x="94" y="119"/>
                      <a:pt x="108" y="119"/>
                    </a:cubicBezTo>
                    <a:cubicBezTo>
                      <a:pt x="109" y="119"/>
                      <a:pt x="110" y="119"/>
                      <a:pt x="111" y="119"/>
                    </a:cubicBezTo>
                    <a:cubicBezTo>
                      <a:pt x="116" y="112"/>
                      <a:pt x="120" y="104"/>
                      <a:pt x="121" y="99"/>
                    </a:cubicBezTo>
                    <a:cubicBezTo>
                      <a:pt x="89" y="83"/>
                      <a:pt x="89" y="83"/>
                      <a:pt x="89" y="83"/>
                    </a:cubicBezTo>
                    <a:lnTo>
                      <a:pt x="121" y="74"/>
                    </a:lnTo>
                    <a:close/>
                    <a:moveTo>
                      <a:pt x="61" y="120"/>
                    </a:moveTo>
                    <a:cubicBezTo>
                      <a:pt x="64" y="128"/>
                      <a:pt x="67" y="136"/>
                      <a:pt x="69" y="142"/>
                    </a:cubicBezTo>
                    <a:cubicBezTo>
                      <a:pt x="87" y="140"/>
                      <a:pt x="99" y="132"/>
                      <a:pt x="107" y="123"/>
                    </a:cubicBezTo>
                    <a:cubicBezTo>
                      <a:pt x="87" y="123"/>
                      <a:pt x="73" y="119"/>
                      <a:pt x="65" y="116"/>
                    </a:cubicBezTo>
                    <a:cubicBezTo>
                      <a:pt x="64" y="118"/>
                      <a:pt x="63" y="119"/>
                      <a:pt x="61" y="120"/>
                    </a:cubicBezTo>
                    <a:close/>
                    <a:moveTo>
                      <a:pt x="52" y="59"/>
                    </a:moveTo>
                    <a:cubicBezTo>
                      <a:pt x="42" y="65"/>
                      <a:pt x="33" y="72"/>
                      <a:pt x="25" y="80"/>
                    </a:cubicBezTo>
                    <a:cubicBezTo>
                      <a:pt x="26" y="82"/>
                      <a:pt x="27" y="84"/>
                      <a:pt x="27" y="86"/>
                    </a:cubicBezTo>
                    <a:cubicBezTo>
                      <a:pt x="27" y="88"/>
                      <a:pt x="26" y="90"/>
                      <a:pt x="25" y="91"/>
                    </a:cubicBezTo>
                    <a:cubicBezTo>
                      <a:pt x="33" y="97"/>
                      <a:pt x="40" y="101"/>
                      <a:pt x="49" y="105"/>
                    </a:cubicBezTo>
                    <a:cubicBezTo>
                      <a:pt x="50" y="104"/>
                      <a:pt x="51" y="102"/>
                      <a:pt x="53" y="102"/>
                    </a:cubicBezTo>
                    <a:cubicBezTo>
                      <a:pt x="52" y="88"/>
                      <a:pt x="53" y="75"/>
                      <a:pt x="55" y="62"/>
                    </a:cubicBezTo>
                    <a:cubicBezTo>
                      <a:pt x="54" y="61"/>
                      <a:pt x="53" y="60"/>
                      <a:pt x="52" y="59"/>
                    </a:cubicBezTo>
                    <a:close/>
                    <a:moveTo>
                      <a:pt x="7" y="86"/>
                    </a:moveTo>
                    <a:cubicBezTo>
                      <a:pt x="7" y="84"/>
                      <a:pt x="8" y="83"/>
                      <a:pt x="8" y="81"/>
                    </a:cubicBezTo>
                    <a:cubicBezTo>
                      <a:pt x="6" y="79"/>
                      <a:pt x="3" y="76"/>
                      <a:pt x="1" y="73"/>
                    </a:cubicBezTo>
                    <a:cubicBezTo>
                      <a:pt x="0" y="83"/>
                      <a:pt x="0" y="92"/>
                      <a:pt x="2" y="102"/>
                    </a:cubicBezTo>
                    <a:cubicBezTo>
                      <a:pt x="5" y="98"/>
                      <a:pt x="7" y="95"/>
                      <a:pt x="9" y="92"/>
                    </a:cubicBezTo>
                    <a:cubicBezTo>
                      <a:pt x="8" y="90"/>
                      <a:pt x="7" y="88"/>
                      <a:pt x="7" y="86"/>
                    </a:cubicBezTo>
                    <a:close/>
                    <a:moveTo>
                      <a:pt x="113" y="29"/>
                    </a:moveTo>
                    <a:cubicBezTo>
                      <a:pt x="118" y="29"/>
                      <a:pt x="122" y="33"/>
                      <a:pt x="123" y="37"/>
                    </a:cubicBezTo>
                    <a:cubicBezTo>
                      <a:pt x="133" y="37"/>
                      <a:pt x="143" y="39"/>
                      <a:pt x="153" y="41"/>
                    </a:cubicBezTo>
                    <a:cubicBezTo>
                      <a:pt x="143" y="25"/>
                      <a:pt x="129" y="12"/>
                      <a:pt x="110" y="6"/>
                    </a:cubicBezTo>
                    <a:cubicBezTo>
                      <a:pt x="104" y="4"/>
                      <a:pt x="98" y="2"/>
                      <a:pt x="92" y="2"/>
                    </a:cubicBezTo>
                    <a:cubicBezTo>
                      <a:pt x="100" y="10"/>
                      <a:pt x="106" y="20"/>
                      <a:pt x="111" y="29"/>
                    </a:cubicBezTo>
                    <a:cubicBezTo>
                      <a:pt x="112" y="29"/>
                      <a:pt x="112" y="29"/>
                      <a:pt x="113" y="29"/>
                    </a:cubicBezTo>
                    <a:close/>
                    <a:moveTo>
                      <a:pt x="57" y="121"/>
                    </a:moveTo>
                    <a:cubicBezTo>
                      <a:pt x="51" y="121"/>
                      <a:pt x="47" y="116"/>
                      <a:pt x="47" y="111"/>
                    </a:cubicBezTo>
                    <a:cubicBezTo>
                      <a:pt x="47" y="110"/>
                      <a:pt x="47" y="110"/>
                      <a:pt x="47" y="109"/>
                    </a:cubicBezTo>
                    <a:cubicBezTo>
                      <a:pt x="38" y="105"/>
                      <a:pt x="30" y="100"/>
                      <a:pt x="23" y="94"/>
                    </a:cubicBezTo>
                    <a:cubicBezTo>
                      <a:pt x="21" y="95"/>
                      <a:pt x="19" y="96"/>
                      <a:pt x="17" y="96"/>
                    </a:cubicBezTo>
                    <a:cubicBezTo>
                      <a:pt x="15" y="96"/>
                      <a:pt x="14" y="95"/>
                      <a:pt x="12" y="95"/>
                    </a:cubicBezTo>
                    <a:cubicBezTo>
                      <a:pt x="9" y="98"/>
                      <a:pt x="6" y="102"/>
                      <a:pt x="4" y="107"/>
                    </a:cubicBezTo>
                    <a:cubicBezTo>
                      <a:pt x="6" y="116"/>
                      <a:pt x="11" y="124"/>
                      <a:pt x="16" y="132"/>
                    </a:cubicBezTo>
                    <a:cubicBezTo>
                      <a:pt x="33" y="141"/>
                      <a:pt x="50" y="143"/>
                      <a:pt x="58" y="143"/>
                    </a:cubicBezTo>
                    <a:cubicBezTo>
                      <a:pt x="61" y="143"/>
                      <a:pt x="63" y="143"/>
                      <a:pt x="65" y="143"/>
                    </a:cubicBezTo>
                    <a:cubicBezTo>
                      <a:pt x="62" y="135"/>
                      <a:pt x="59" y="127"/>
                      <a:pt x="57" y="121"/>
                    </a:cubicBezTo>
                    <a:cubicBezTo>
                      <a:pt x="57" y="121"/>
                      <a:pt x="57" y="121"/>
                      <a:pt x="57" y="121"/>
                    </a:cubicBezTo>
                    <a:close/>
                    <a:moveTo>
                      <a:pt x="17" y="76"/>
                    </a:moveTo>
                    <a:cubicBezTo>
                      <a:pt x="19" y="76"/>
                      <a:pt x="20" y="77"/>
                      <a:pt x="22" y="78"/>
                    </a:cubicBezTo>
                    <a:cubicBezTo>
                      <a:pt x="30" y="69"/>
                      <a:pt x="40" y="62"/>
                      <a:pt x="50" y="56"/>
                    </a:cubicBezTo>
                    <a:cubicBezTo>
                      <a:pt x="50" y="55"/>
                      <a:pt x="50" y="54"/>
                      <a:pt x="50" y="53"/>
                    </a:cubicBezTo>
                    <a:cubicBezTo>
                      <a:pt x="50" y="48"/>
                      <a:pt x="54" y="43"/>
                      <a:pt x="60" y="43"/>
                    </a:cubicBezTo>
                    <a:cubicBezTo>
                      <a:pt x="60" y="43"/>
                      <a:pt x="60" y="43"/>
                      <a:pt x="60" y="43"/>
                    </a:cubicBezTo>
                    <a:cubicBezTo>
                      <a:pt x="61" y="43"/>
                      <a:pt x="61" y="42"/>
                      <a:pt x="61" y="42"/>
                    </a:cubicBezTo>
                    <a:cubicBezTo>
                      <a:pt x="66" y="27"/>
                      <a:pt x="74" y="13"/>
                      <a:pt x="84" y="1"/>
                    </a:cubicBezTo>
                    <a:cubicBezTo>
                      <a:pt x="49" y="0"/>
                      <a:pt x="17" y="22"/>
                      <a:pt x="5" y="56"/>
                    </a:cubicBezTo>
                    <a:cubicBezTo>
                      <a:pt x="3" y="60"/>
                      <a:pt x="2" y="64"/>
                      <a:pt x="2" y="68"/>
                    </a:cubicBezTo>
                    <a:cubicBezTo>
                      <a:pt x="5" y="72"/>
                      <a:pt x="8" y="75"/>
                      <a:pt x="11" y="78"/>
                    </a:cubicBezTo>
                    <a:cubicBezTo>
                      <a:pt x="13" y="77"/>
                      <a:pt x="15" y="76"/>
                      <a:pt x="17" y="76"/>
                    </a:cubicBezTo>
                    <a:close/>
                  </a:path>
                </a:pathLst>
              </a:custGeom>
              <a:grpFill/>
              <a:ln w="12700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100">
                  <a:cs typeface="+mn-ea"/>
                </a:endParaRPr>
              </a:p>
            </p:txBody>
          </p:sp>
          <p:sp>
            <p:nvSpPr>
              <p:cNvPr id="31" name="Freeform 23"/>
              <p:cNvSpPr/>
              <p:nvPr/>
            </p:nvSpPr>
            <p:spPr bwMode="auto">
              <a:xfrm>
                <a:off x="3601630" y="1622516"/>
                <a:ext cx="566738" cy="458788"/>
              </a:xfrm>
              <a:custGeom>
                <a:avLst/>
                <a:gdLst>
                  <a:gd name="T0" fmla="*/ 0 w 151"/>
                  <a:gd name="T1" fmla="*/ 73 h 122"/>
                  <a:gd name="T2" fmla="*/ 133 w 151"/>
                  <a:gd name="T3" fmla="*/ 36 h 122"/>
                  <a:gd name="T4" fmla="*/ 151 w 151"/>
                  <a:gd name="T5" fmla="*/ 45 h 122"/>
                  <a:gd name="T6" fmla="*/ 133 w 151"/>
                  <a:gd name="T7" fmla="*/ 0 h 122"/>
                  <a:gd name="T8" fmla="*/ 87 w 151"/>
                  <a:gd name="T9" fmla="*/ 12 h 122"/>
                  <a:gd name="T10" fmla="*/ 106 w 151"/>
                  <a:gd name="T11" fmla="*/ 22 h 122"/>
                  <a:gd name="T12" fmla="*/ 0 w 151"/>
                  <a:gd name="T13" fmla="*/ 73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1" h="122">
                    <a:moveTo>
                      <a:pt x="0" y="73"/>
                    </a:moveTo>
                    <a:cubicBezTo>
                      <a:pt x="67" y="122"/>
                      <a:pt x="124" y="72"/>
                      <a:pt x="133" y="36"/>
                    </a:cubicBezTo>
                    <a:cubicBezTo>
                      <a:pt x="138" y="38"/>
                      <a:pt x="151" y="45"/>
                      <a:pt x="151" y="45"/>
                    </a:cubicBezTo>
                    <a:cubicBezTo>
                      <a:pt x="133" y="0"/>
                      <a:pt x="133" y="0"/>
                      <a:pt x="133" y="0"/>
                    </a:cubicBezTo>
                    <a:cubicBezTo>
                      <a:pt x="87" y="12"/>
                      <a:pt x="87" y="12"/>
                      <a:pt x="87" y="12"/>
                    </a:cubicBezTo>
                    <a:cubicBezTo>
                      <a:pt x="106" y="22"/>
                      <a:pt x="106" y="22"/>
                      <a:pt x="106" y="22"/>
                    </a:cubicBezTo>
                    <a:cubicBezTo>
                      <a:pt x="106" y="22"/>
                      <a:pt x="91" y="98"/>
                      <a:pt x="0" y="73"/>
                    </a:cubicBezTo>
                    <a:close/>
                  </a:path>
                </a:pathLst>
              </a:custGeom>
              <a:grpFill/>
              <a:ln w="12700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100">
                  <a:cs typeface="+mn-ea"/>
                </a:endParaRPr>
              </a:p>
            </p:txBody>
          </p:sp>
        </p:grpSp>
        <p:sp>
          <p:nvSpPr>
            <p:cNvPr id="15" name="原创作者QQ：598969553                   _5"/>
            <p:cNvSpPr/>
            <p:nvPr/>
          </p:nvSpPr>
          <p:spPr>
            <a:xfrm rot="2700000">
              <a:off x="457370" y="1901449"/>
              <a:ext cx="1409699" cy="1409699"/>
            </a:xfrm>
            <a:custGeom>
              <a:avLst/>
              <a:gdLst>
                <a:gd name="connsiteX0" fmla="*/ 0 w 2167466"/>
                <a:gd name="connsiteY0" fmla="*/ 361252 h 2167466"/>
                <a:gd name="connsiteX1" fmla="*/ 361252 w 2167466"/>
                <a:gd name="connsiteY1" fmla="*/ 0 h 2167466"/>
                <a:gd name="connsiteX2" fmla="*/ 1806214 w 2167466"/>
                <a:gd name="connsiteY2" fmla="*/ 0 h 2167466"/>
                <a:gd name="connsiteX3" fmla="*/ 2167466 w 2167466"/>
                <a:gd name="connsiteY3" fmla="*/ 361252 h 2167466"/>
                <a:gd name="connsiteX4" fmla="*/ 2167466 w 2167466"/>
                <a:gd name="connsiteY4" fmla="*/ 1806214 h 2167466"/>
                <a:gd name="connsiteX5" fmla="*/ 1806214 w 2167466"/>
                <a:gd name="connsiteY5" fmla="*/ 2167466 h 2167466"/>
                <a:gd name="connsiteX6" fmla="*/ 361252 w 2167466"/>
                <a:gd name="connsiteY6" fmla="*/ 2167466 h 2167466"/>
                <a:gd name="connsiteX7" fmla="*/ 0 w 2167466"/>
                <a:gd name="connsiteY7" fmla="*/ 1806214 h 2167466"/>
                <a:gd name="connsiteX8" fmla="*/ 0 w 2167466"/>
                <a:gd name="connsiteY8" fmla="*/ 361252 h 2167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7466" h="2167466">
                  <a:moveTo>
                    <a:pt x="0" y="361252"/>
                  </a:moveTo>
                  <a:cubicBezTo>
                    <a:pt x="0" y="161738"/>
                    <a:pt x="161738" y="0"/>
                    <a:pt x="361252" y="0"/>
                  </a:cubicBezTo>
                  <a:lnTo>
                    <a:pt x="1806214" y="0"/>
                  </a:lnTo>
                  <a:cubicBezTo>
                    <a:pt x="2005728" y="0"/>
                    <a:pt x="2167466" y="161738"/>
                    <a:pt x="2167466" y="361252"/>
                  </a:cubicBezTo>
                  <a:lnTo>
                    <a:pt x="2167466" y="1806214"/>
                  </a:lnTo>
                  <a:cubicBezTo>
                    <a:pt x="2167466" y="2005728"/>
                    <a:pt x="2005728" y="2167466"/>
                    <a:pt x="1806214" y="2167466"/>
                  </a:cubicBezTo>
                  <a:lnTo>
                    <a:pt x="361252" y="2167466"/>
                  </a:lnTo>
                  <a:cubicBezTo>
                    <a:pt x="161738" y="2167466"/>
                    <a:pt x="0" y="2005728"/>
                    <a:pt x="0" y="1806214"/>
                  </a:cubicBezTo>
                  <a:lnTo>
                    <a:pt x="0" y="361252"/>
                  </a:lnTo>
                  <a:close/>
                </a:path>
              </a:pathLst>
            </a:custGeom>
            <a:grpFill/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solidFill>
                  <a:schemeClr val="tx1"/>
                </a:solidFill>
                <a:cs typeface="+mn-ea"/>
              </a:endParaRPr>
            </a:p>
          </p:txBody>
        </p:sp>
        <p:grpSp>
          <p:nvGrpSpPr>
            <p:cNvPr id="16" name="原创作者QQ：598969553                   _6"/>
            <p:cNvGrpSpPr>
              <a:grpSpLocks noChangeAspect="1"/>
            </p:cNvGrpSpPr>
            <p:nvPr/>
          </p:nvGrpSpPr>
          <p:grpSpPr>
            <a:xfrm>
              <a:off x="885597" y="2336300"/>
              <a:ext cx="553243" cy="540000"/>
              <a:chOff x="3530192" y="2543266"/>
              <a:chExt cx="596901" cy="582613"/>
            </a:xfrm>
            <a:grpFill/>
          </p:grpSpPr>
          <p:sp>
            <p:nvSpPr>
              <p:cNvPr id="28" name="Freeform 36"/>
              <p:cNvSpPr>
                <a:spLocks noEditPoints="1"/>
              </p:cNvSpPr>
              <p:nvPr/>
            </p:nvSpPr>
            <p:spPr bwMode="auto">
              <a:xfrm>
                <a:off x="3646080" y="2543266"/>
                <a:ext cx="481013" cy="582613"/>
              </a:xfrm>
              <a:custGeom>
                <a:avLst/>
                <a:gdLst>
                  <a:gd name="T0" fmla="*/ 100 w 128"/>
                  <a:gd name="T1" fmla="*/ 113 h 155"/>
                  <a:gd name="T2" fmla="*/ 100 w 128"/>
                  <a:gd name="T3" fmla="*/ 105 h 155"/>
                  <a:gd name="T4" fmla="*/ 62 w 128"/>
                  <a:gd name="T5" fmla="*/ 109 h 155"/>
                  <a:gd name="T6" fmla="*/ 127 w 128"/>
                  <a:gd name="T7" fmla="*/ 51 h 155"/>
                  <a:gd name="T8" fmla="*/ 74 w 128"/>
                  <a:gd name="T9" fmla="*/ 0 h 155"/>
                  <a:gd name="T10" fmla="*/ 0 w 128"/>
                  <a:gd name="T11" fmla="*/ 22 h 155"/>
                  <a:gd name="T12" fmla="*/ 3 w 128"/>
                  <a:gd name="T13" fmla="*/ 70 h 155"/>
                  <a:gd name="T14" fmla="*/ 4 w 128"/>
                  <a:gd name="T15" fmla="*/ 69 h 155"/>
                  <a:gd name="T16" fmla="*/ 10 w 128"/>
                  <a:gd name="T17" fmla="*/ 22 h 155"/>
                  <a:gd name="T18" fmla="*/ 68 w 128"/>
                  <a:gd name="T19" fmla="*/ 10 h 155"/>
                  <a:gd name="T20" fmla="*/ 90 w 128"/>
                  <a:gd name="T21" fmla="*/ 59 h 155"/>
                  <a:gd name="T22" fmla="*/ 118 w 128"/>
                  <a:gd name="T23" fmla="*/ 134 h 155"/>
                  <a:gd name="T24" fmla="*/ 45 w 128"/>
                  <a:gd name="T25" fmla="*/ 145 h 155"/>
                  <a:gd name="T26" fmla="*/ 44 w 128"/>
                  <a:gd name="T27" fmla="*/ 155 h 155"/>
                  <a:gd name="T28" fmla="*/ 92 w 128"/>
                  <a:gd name="T29" fmla="*/ 155 h 155"/>
                  <a:gd name="T30" fmla="*/ 128 w 128"/>
                  <a:gd name="T31" fmla="*/ 134 h 155"/>
                  <a:gd name="T32" fmla="*/ 127 w 128"/>
                  <a:gd name="T33" fmla="*/ 51 h 155"/>
                  <a:gd name="T34" fmla="*/ 78 w 128"/>
                  <a:gd name="T35" fmla="*/ 38 h 155"/>
                  <a:gd name="T36" fmla="*/ 112 w 128"/>
                  <a:gd name="T37" fmla="*/ 50 h 155"/>
                  <a:gd name="T38" fmla="*/ 55 w 128"/>
                  <a:gd name="T39" fmla="*/ 54 h 155"/>
                  <a:gd name="T40" fmla="*/ 28 w 128"/>
                  <a:gd name="T41" fmla="*/ 50 h 155"/>
                  <a:gd name="T42" fmla="*/ 28 w 128"/>
                  <a:gd name="T43" fmla="*/ 58 h 155"/>
                  <a:gd name="T44" fmla="*/ 55 w 128"/>
                  <a:gd name="T45" fmla="*/ 54 h 155"/>
                  <a:gd name="T46" fmla="*/ 51 w 128"/>
                  <a:gd name="T47" fmla="*/ 42 h 155"/>
                  <a:gd name="T48" fmla="*/ 51 w 128"/>
                  <a:gd name="T49" fmla="*/ 34 h 155"/>
                  <a:gd name="T50" fmla="*/ 24 w 128"/>
                  <a:gd name="T51" fmla="*/ 38 h 155"/>
                  <a:gd name="T52" fmla="*/ 100 w 128"/>
                  <a:gd name="T53" fmla="*/ 121 h 155"/>
                  <a:gd name="T54" fmla="*/ 62 w 128"/>
                  <a:gd name="T55" fmla="*/ 125 h 155"/>
                  <a:gd name="T56" fmla="*/ 100 w 128"/>
                  <a:gd name="T57" fmla="*/ 129 h 155"/>
                  <a:gd name="T58" fmla="*/ 100 w 128"/>
                  <a:gd name="T59" fmla="*/ 121 h 155"/>
                  <a:gd name="T60" fmla="*/ 100 w 128"/>
                  <a:gd name="T61" fmla="*/ 96 h 155"/>
                  <a:gd name="T62" fmla="*/ 100 w 128"/>
                  <a:gd name="T63" fmla="*/ 88 h 155"/>
                  <a:gd name="T64" fmla="*/ 62 w 128"/>
                  <a:gd name="T65" fmla="*/ 92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28" h="155">
                    <a:moveTo>
                      <a:pt x="66" y="113"/>
                    </a:moveTo>
                    <a:cubicBezTo>
                      <a:pt x="100" y="113"/>
                      <a:pt x="100" y="113"/>
                      <a:pt x="100" y="113"/>
                    </a:cubicBezTo>
                    <a:cubicBezTo>
                      <a:pt x="102" y="113"/>
                      <a:pt x="104" y="111"/>
                      <a:pt x="104" y="109"/>
                    </a:cubicBezTo>
                    <a:cubicBezTo>
                      <a:pt x="104" y="107"/>
                      <a:pt x="102" y="105"/>
                      <a:pt x="100" y="105"/>
                    </a:cubicBezTo>
                    <a:cubicBezTo>
                      <a:pt x="66" y="105"/>
                      <a:pt x="66" y="105"/>
                      <a:pt x="66" y="105"/>
                    </a:cubicBezTo>
                    <a:cubicBezTo>
                      <a:pt x="63" y="105"/>
                      <a:pt x="62" y="107"/>
                      <a:pt x="62" y="109"/>
                    </a:cubicBezTo>
                    <a:cubicBezTo>
                      <a:pt x="62" y="111"/>
                      <a:pt x="63" y="113"/>
                      <a:pt x="66" y="113"/>
                    </a:cubicBezTo>
                    <a:close/>
                    <a:moveTo>
                      <a:pt x="127" y="51"/>
                    </a:moveTo>
                    <a:cubicBezTo>
                      <a:pt x="78" y="2"/>
                      <a:pt x="78" y="2"/>
                      <a:pt x="78" y="2"/>
                    </a:cubicBezTo>
                    <a:cubicBezTo>
                      <a:pt x="77" y="1"/>
                      <a:pt x="76" y="0"/>
                      <a:pt x="74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9" y="0"/>
                      <a:pt x="0" y="10"/>
                      <a:pt x="0" y="22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3" y="70"/>
                      <a:pt x="3" y="70"/>
                      <a:pt x="3" y="70"/>
                    </a:cubicBezTo>
                    <a:cubicBezTo>
                      <a:pt x="4" y="70"/>
                      <a:pt x="4" y="70"/>
                      <a:pt x="4" y="70"/>
                    </a:cubicBezTo>
                    <a:cubicBezTo>
                      <a:pt x="4" y="69"/>
                      <a:pt x="4" y="69"/>
                      <a:pt x="4" y="69"/>
                    </a:cubicBezTo>
                    <a:cubicBezTo>
                      <a:pt x="6" y="68"/>
                      <a:pt x="8" y="67"/>
                      <a:pt x="10" y="67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0" y="15"/>
                      <a:pt x="15" y="10"/>
                      <a:pt x="21" y="10"/>
                    </a:cubicBezTo>
                    <a:cubicBezTo>
                      <a:pt x="68" y="10"/>
                      <a:pt x="68" y="10"/>
                      <a:pt x="68" y="10"/>
                    </a:cubicBezTo>
                    <a:cubicBezTo>
                      <a:pt x="68" y="38"/>
                      <a:pt x="68" y="38"/>
                      <a:pt x="68" y="38"/>
                    </a:cubicBezTo>
                    <a:cubicBezTo>
                      <a:pt x="68" y="50"/>
                      <a:pt x="78" y="59"/>
                      <a:pt x="90" y="59"/>
                    </a:cubicBezTo>
                    <a:cubicBezTo>
                      <a:pt x="118" y="59"/>
                      <a:pt x="118" y="59"/>
                      <a:pt x="118" y="59"/>
                    </a:cubicBezTo>
                    <a:cubicBezTo>
                      <a:pt x="118" y="134"/>
                      <a:pt x="118" y="134"/>
                      <a:pt x="118" y="134"/>
                    </a:cubicBezTo>
                    <a:cubicBezTo>
                      <a:pt x="118" y="140"/>
                      <a:pt x="113" y="145"/>
                      <a:pt x="107" y="145"/>
                    </a:cubicBezTo>
                    <a:cubicBezTo>
                      <a:pt x="45" y="145"/>
                      <a:pt x="45" y="145"/>
                      <a:pt x="45" y="145"/>
                    </a:cubicBezTo>
                    <a:cubicBezTo>
                      <a:pt x="45" y="151"/>
                      <a:pt x="45" y="151"/>
                      <a:pt x="45" y="151"/>
                    </a:cubicBezTo>
                    <a:cubicBezTo>
                      <a:pt x="45" y="153"/>
                      <a:pt x="44" y="154"/>
                      <a:pt x="44" y="155"/>
                    </a:cubicBezTo>
                    <a:cubicBezTo>
                      <a:pt x="64" y="155"/>
                      <a:pt x="92" y="155"/>
                      <a:pt x="92" y="155"/>
                    </a:cubicBezTo>
                    <a:cubicBezTo>
                      <a:pt x="92" y="155"/>
                      <a:pt x="92" y="155"/>
                      <a:pt x="92" y="155"/>
                    </a:cubicBezTo>
                    <a:cubicBezTo>
                      <a:pt x="107" y="155"/>
                      <a:pt x="107" y="155"/>
                      <a:pt x="107" y="155"/>
                    </a:cubicBezTo>
                    <a:cubicBezTo>
                      <a:pt x="118" y="155"/>
                      <a:pt x="128" y="145"/>
                      <a:pt x="128" y="134"/>
                    </a:cubicBezTo>
                    <a:cubicBezTo>
                      <a:pt x="128" y="54"/>
                      <a:pt x="128" y="54"/>
                      <a:pt x="128" y="54"/>
                    </a:cubicBezTo>
                    <a:cubicBezTo>
                      <a:pt x="128" y="53"/>
                      <a:pt x="128" y="51"/>
                      <a:pt x="127" y="51"/>
                    </a:cubicBezTo>
                    <a:close/>
                    <a:moveTo>
                      <a:pt x="90" y="50"/>
                    </a:moveTo>
                    <a:cubicBezTo>
                      <a:pt x="83" y="50"/>
                      <a:pt x="78" y="44"/>
                      <a:pt x="78" y="38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112" y="50"/>
                      <a:pt x="112" y="50"/>
                      <a:pt x="112" y="50"/>
                    </a:cubicBezTo>
                    <a:lnTo>
                      <a:pt x="90" y="50"/>
                    </a:lnTo>
                    <a:close/>
                    <a:moveTo>
                      <a:pt x="55" y="54"/>
                    </a:moveTo>
                    <a:cubicBezTo>
                      <a:pt x="55" y="52"/>
                      <a:pt x="54" y="50"/>
                      <a:pt x="51" y="50"/>
                    </a:cubicBezTo>
                    <a:cubicBezTo>
                      <a:pt x="28" y="50"/>
                      <a:pt x="28" y="50"/>
                      <a:pt x="28" y="50"/>
                    </a:cubicBezTo>
                    <a:cubicBezTo>
                      <a:pt x="26" y="50"/>
                      <a:pt x="24" y="52"/>
                      <a:pt x="24" y="54"/>
                    </a:cubicBezTo>
                    <a:cubicBezTo>
                      <a:pt x="24" y="56"/>
                      <a:pt x="26" y="58"/>
                      <a:pt x="28" y="58"/>
                    </a:cubicBezTo>
                    <a:cubicBezTo>
                      <a:pt x="51" y="58"/>
                      <a:pt x="51" y="58"/>
                      <a:pt x="51" y="58"/>
                    </a:cubicBezTo>
                    <a:cubicBezTo>
                      <a:pt x="54" y="58"/>
                      <a:pt x="55" y="56"/>
                      <a:pt x="55" y="54"/>
                    </a:cubicBezTo>
                    <a:close/>
                    <a:moveTo>
                      <a:pt x="28" y="42"/>
                    </a:moveTo>
                    <a:cubicBezTo>
                      <a:pt x="51" y="42"/>
                      <a:pt x="51" y="42"/>
                      <a:pt x="51" y="42"/>
                    </a:cubicBezTo>
                    <a:cubicBezTo>
                      <a:pt x="54" y="42"/>
                      <a:pt x="55" y="40"/>
                      <a:pt x="55" y="38"/>
                    </a:cubicBezTo>
                    <a:cubicBezTo>
                      <a:pt x="55" y="36"/>
                      <a:pt x="54" y="34"/>
                      <a:pt x="51" y="34"/>
                    </a:cubicBezTo>
                    <a:cubicBezTo>
                      <a:pt x="28" y="34"/>
                      <a:pt x="28" y="34"/>
                      <a:pt x="28" y="34"/>
                    </a:cubicBezTo>
                    <a:cubicBezTo>
                      <a:pt x="26" y="34"/>
                      <a:pt x="24" y="36"/>
                      <a:pt x="24" y="38"/>
                    </a:cubicBezTo>
                    <a:cubicBezTo>
                      <a:pt x="24" y="40"/>
                      <a:pt x="26" y="42"/>
                      <a:pt x="28" y="42"/>
                    </a:cubicBezTo>
                    <a:close/>
                    <a:moveTo>
                      <a:pt x="100" y="121"/>
                    </a:moveTo>
                    <a:cubicBezTo>
                      <a:pt x="66" y="121"/>
                      <a:pt x="66" y="121"/>
                      <a:pt x="66" y="121"/>
                    </a:cubicBezTo>
                    <a:cubicBezTo>
                      <a:pt x="64" y="121"/>
                      <a:pt x="62" y="123"/>
                      <a:pt x="62" y="125"/>
                    </a:cubicBezTo>
                    <a:cubicBezTo>
                      <a:pt x="62" y="127"/>
                      <a:pt x="64" y="129"/>
                      <a:pt x="66" y="129"/>
                    </a:cubicBezTo>
                    <a:cubicBezTo>
                      <a:pt x="100" y="129"/>
                      <a:pt x="100" y="129"/>
                      <a:pt x="100" y="129"/>
                    </a:cubicBezTo>
                    <a:cubicBezTo>
                      <a:pt x="102" y="129"/>
                      <a:pt x="104" y="127"/>
                      <a:pt x="104" y="125"/>
                    </a:cubicBezTo>
                    <a:cubicBezTo>
                      <a:pt x="104" y="123"/>
                      <a:pt x="102" y="121"/>
                      <a:pt x="100" y="121"/>
                    </a:cubicBezTo>
                    <a:close/>
                    <a:moveTo>
                      <a:pt x="66" y="96"/>
                    </a:moveTo>
                    <a:cubicBezTo>
                      <a:pt x="100" y="96"/>
                      <a:pt x="100" y="96"/>
                      <a:pt x="100" y="96"/>
                    </a:cubicBezTo>
                    <a:cubicBezTo>
                      <a:pt x="102" y="96"/>
                      <a:pt x="104" y="95"/>
                      <a:pt x="104" y="92"/>
                    </a:cubicBezTo>
                    <a:cubicBezTo>
                      <a:pt x="104" y="90"/>
                      <a:pt x="102" y="88"/>
                      <a:pt x="100" y="88"/>
                    </a:cubicBezTo>
                    <a:cubicBezTo>
                      <a:pt x="66" y="88"/>
                      <a:pt x="66" y="88"/>
                      <a:pt x="66" y="88"/>
                    </a:cubicBezTo>
                    <a:cubicBezTo>
                      <a:pt x="63" y="88"/>
                      <a:pt x="62" y="90"/>
                      <a:pt x="62" y="92"/>
                    </a:cubicBezTo>
                    <a:cubicBezTo>
                      <a:pt x="62" y="95"/>
                      <a:pt x="63" y="96"/>
                      <a:pt x="66" y="96"/>
                    </a:cubicBezTo>
                    <a:close/>
                  </a:path>
                </a:pathLst>
              </a:custGeom>
              <a:grpFill/>
              <a:ln w="12700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100">
                  <a:cs typeface="+mn-ea"/>
                </a:endParaRPr>
              </a:p>
            </p:txBody>
          </p:sp>
          <p:sp>
            <p:nvSpPr>
              <p:cNvPr id="29" name="Freeform 37"/>
              <p:cNvSpPr/>
              <p:nvPr/>
            </p:nvSpPr>
            <p:spPr bwMode="auto">
              <a:xfrm>
                <a:off x="3530192" y="2821078"/>
                <a:ext cx="323850" cy="304800"/>
              </a:xfrm>
              <a:custGeom>
                <a:avLst/>
                <a:gdLst>
                  <a:gd name="T0" fmla="*/ 0 w 86"/>
                  <a:gd name="T1" fmla="*/ 41 h 81"/>
                  <a:gd name="T2" fmla="*/ 4 w 86"/>
                  <a:gd name="T3" fmla="*/ 45 h 81"/>
                  <a:gd name="T4" fmla="*/ 18 w 86"/>
                  <a:gd name="T5" fmla="*/ 45 h 81"/>
                  <a:gd name="T6" fmla="*/ 18 w 86"/>
                  <a:gd name="T7" fmla="*/ 77 h 81"/>
                  <a:gd name="T8" fmla="*/ 22 w 86"/>
                  <a:gd name="T9" fmla="*/ 81 h 81"/>
                  <a:gd name="T10" fmla="*/ 64 w 86"/>
                  <a:gd name="T11" fmla="*/ 81 h 81"/>
                  <a:gd name="T12" fmla="*/ 68 w 86"/>
                  <a:gd name="T13" fmla="*/ 77 h 81"/>
                  <a:gd name="T14" fmla="*/ 68 w 86"/>
                  <a:gd name="T15" fmla="*/ 45 h 81"/>
                  <a:gd name="T16" fmla="*/ 82 w 86"/>
                  <a:gd name="T17" fmla="*/ 45 h 81"/>
                  <a:gd name="T18" fmla="*/ 86 w 86"/>
                  <a:gd name="T19" fmla="*/ 41 h 81"/>
                  <a:gd name="T20" fmla="*/ 85 w 86"/>
                  <a:gd name="T21" fmla="*/ 38 h 81"/>
                  <a:gd name="T22" fmla="*/ 85 w 86"/>
                  <a:gd name="T23" fmla="*/ 38 h 81"/>
                  <a:gd name="T24" fmla="*/ 46 w 86"/>
                  <a:gd name="T25" fmla="*/ 1 h 81"/>
                  <a:gd name="T26" fmla="*/ 43 w 86"/>
                  <a:gd name="T27" fmla="*/ 0 h 81"/>
                  <a:gd name="T28" fmla="*/ 40 w 86"/>
                  <a:gd name="T29" fmla="*/ 1 h 81"/>
                  <a:gd name="T30" fmla="*/ 40 w 86"/>
                  <a:gd name="T31" fmla="*/ 1 h 81"/>
                  <a:gd name="T32" fmla="*/ 1 w 86"/>
                  <a:gd name="T33" fmla="*/ 38 h 81"/>
                  <a:gd name="T34" fmla="*/ 1 w 86"/>
                  <a:gd name="T35" fmla="*/ 38 h 81"/>
                  <a:gd name="T36" fmla="*/ 1 w 86"/>
                  <a:gd name="T37" fmla="*/ 38 h 81"/>
                  <a:gd name="T38" fmla="*/ 1 w 86"/>
                  <a:gd name="T39" fmla="*/ 39 h 81"/>
                  <a:gd name="T40" fmla="*/ 0 w 86"/>
                  <a:gd name="T41" fmla="*/ 4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6" h="81">
                    <a:moveTo>
                      <a:pt x="0" y="41"/>
                    </a:moveTo>
                    <a:cubicBezTo>
                      <a:pt x="0" y="43"/>
                      <a:pt x="2" y="45"/>
                      <a:pt x="4" y="45"/>
                    </a:cubicBezTo>
                    <a:cubicBezTo>
                      <a:pt x="18" y="45"/>
                      <a:pt x="18" y="45"/>
                      <a:pt x="18" y="45"/>
                    </a:cubicBezTo>
                    <a:cubicBezTo>
                      <a:pt x="18" y="77"/>
                      <a:pt x="18" y="77"/>
                      <a:pt x="18" y="77"/>
                    </a:cubicBezTo>
                    <a:cubicBezTo>
                      <a:pt x="18" y="79"/>
                      <a:pt x="20" y="81"/>
                      <a:pt x="22" y="81"/>
                    </a:cubicBezTo>
                    <a:cubicBezTo>
                      <a:pt x="64" y="81"/>
                      <a:pt x="64" y="81"/>
                      <a:pt x="64" y="81"/>
                    </a:cubicBezTo>
                    <a:cubicBezTo>
                      <a:pt x="66" y="81"/>
                      <a:pt x="68" y="79"/>
                      <a:pt x="68" y="77"/>
                    </a:cubicBezTo>
                    <a:cubicBezTo>
                      <a:pt x="68" y="45"/>
                      <a:pt x="68" y="45"/>
                      <a:pt x="68" y="45"/>
                    </a:cubicBezTo>
                    <a:cubicBezTo>
                      <a:pt x="82" y="45"/>
                      <a:pt x="82" y="45"/>
                      <a:pt x="82" y="45"/>
                    </a:cubicBezTo>
                    <a:cubicBezTo>
                      <a:pt x="84" y="45"/>
                      <a:pt x="86" y="43"/>
                      <a:pt x="86" y="41"/>
                    </a:cubicBezTo>
                    <a:cubicBezTo>
                      <a:pt x="86" y="40"/>
                      <a:pt x="86" y="39"/>
                      <a:pt x="85" y="38"/>
                    </a:cubicBezTo>
                    <a:cubicBezTo>
                      <a:pt x="85" y="38"/>
                      <a:pt x="85" y="38"/>
                      <a:pt x="85" y="38"/>
                    </a:cubicBezTo>
                    <a:cubicBezTo>
                      <a:pt x="46" y="1"/>
                      <a:pt x="46" y="1"/>
                      <a:pt x="46" y="1"/>
                    </a:cubicBezTo>
                    <a:cubicBezTo>
                      <a:pt x="46" y="1"/>
                      <a:pt x="44" y="0"/>
                      <a:pt x="43" y="0"/>
                    </a:cubicBezTo>
                    <a:cubicBezTo>
                      <a:pt x="42" y="0"/>
                      <a:pt x="41" y="1"/>
                      <a:pt x="40" y="1"/>
                    </a:cubicBezTo>
                    <a:cubicBezTo>
                      <a:pt x="40" y="1"/>
                      <a:pt x="40" y="1"/>
                      <a:pt x="40" y="1"/>
                    </a:cubicBezTo>
                    <a:cubicBezTo>
                      <a:pt x="1" y="38"/>
                      <a:pt x="1" y="38"/>
                      <a:pt x="1" y="38"/>
                    </a:cubicBezTo>
                    <a:cubicBezTo>
                      <a:pt x="1" y="38"/>
                      <a:pt x="1" y="38"/>
                      <a:pt x="1" y="38"/>
                    </a:cubicBezTo>
                    <a:cubicBezTo>
                      <a:pt x="1" y="38"/>
                      <a:pt x="1" y="38"/>
                      <a:pt x="1" y="38"/>
                    </a:cubicBezTo>
                    <a:cubicBezTo>
                      <a:pt x="1" y="39"/>
                      <a:pt x="1" y="39"/>
                      <a:pt x="1" y="39"/>
                    </a:cubicBezTo>
                    <a:cubicBezTo>
                      <a:pt x="0" y="39"/>
                      <a:pt x="0" y="40"/>
                      <a:pt x="0" y="41"/>
                    </a:cubicBezTo>
                    <a:close/>
                  </a:path>
                </a:pathLst>
              </a:custGeom>
              <a:grpFill/>
              <a:ln w="12700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100">
                  <a:cs typeface="+mn-ea"/>
                </a:endParaRPr>
              </a:p>
            </p:txBody>
          </p:sp>
        </p:grpSp>
        <p:sp>
          <p:nvSpPr>
            <p:cNvPr id="17" name="原创作者QQ：598969553                   _7"/>
            <p:cNvSpPr/>
            <p:nvPr/>
          </p:nvSpPr>
          <p:spPr>
            <a:xfrm rot="2700000">
              <a:off x="2799869" y="1901451"/>
              <a:ext cx="1409699" cy="1409699"/>
            </a:xfrm>
            <a:custGeom>
              <a:avLst/>
              <a:gdLst>
                <a:gd name="connsiteX0" fmla="*/ 0 w 2167466"/>
                <a:gd name="connsiteY0" fmla="*/ 361252 h 2167466"/>
                <a:gd name="connsiteX1" fmla="*/ 361252 w 2167466"/>
                <a:gd name="connsiteY1" fmla="*/ 0 h 2167466"/>
                <a:gd name="connsiteX2" fmla="*/ 1806214 w 2167466"/>
                <a:gd name="connsiteY2" fmla="*/ 0 h 2167466"/>
                <a:gd name="connsiteX3" fmla="*/ 2167466 w 2167466"/>
                <a:gd name="connsiteY3" fmla="*/ 361252 h 2167466"/>
                <a:gd name="connsiteX4" fmla="*/ 2167466 w 2167466"/>
                <a:gd name="connsiteY4" fmla="*/ 1806214 h 2167466"/>
                <a:gd name="connsiteX5" fmla="*/ 1806214 w 2167466"/>
                <a:gd name="connsiteY5" fmla="*/ 2167466 h 2167466"/>
                <a:gd name="connsiteX6" fmla="*/ 361252 w 2167466"/>
                <a:gd name="connsiteY6" fmla="*/ 2167466 h 2167466"/>
                <a:gd name="connsiteX7" fmla="*/ 0 w 2167466"/>
                <a:gd name="connsiteY7" fmla="*/ 1806214 h 2167466"/>
                <a:gd name="connsiteX8" fmla="*/ 0 w 2167466"/>
                <a:gd name="connsiteY8" fmla="*/ 361252 h 2167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7466" h="2167466">
                  <a:moveTo>
                    <a:pt x="0" y="361252"/>
                  </a:moveTo>
                  <a:cubicBezTo>
                    <a:pt x="0" y="161738"/>
                    <a:pt x="161738" y="0"/>
                    <a:pt x="361252" y="0"/>
                  </a:cubicBezTo>
                  <a:lnTo>
                    <a:pt x="1806214" y="0"/>
                  </a:lnTo>
                  <a:cubicBezTo>
                    <a:pt x="2005728" y="0"/>
                    <a:pt x="2167466" y="161738"/>
                    <a:pt x="2167466" y="361252"/>
                  </a:cubicBezTo>
                  <a:lnTo>
                    <a:pt x="2167466" y="1806214"/>
                  </a:lnTo>
                  <a:cubicBezTo>
                    <a:pt x="2167466" y="2005728"/>
                    <a:pt x="2005728" y="2167466"/>
                    <a:pt x="1806214" y="2167466"/>
                  </a:cubicBezTo>
                  <a:lnTo>
                    <a:pt x="361252" y="2167466"/>
                  </a:lnTo>
                  <a:cubicBezTo>
                    <a:pt x="161738" y="2167466"/>
                    <a:pt x="0" y="2005728"/>
                    <a:pt x="0" y="1806214"/>
                  </a:cubicBezTo>
                  <a:lnTo>
                    <a:pt x="0" y="361252"/>
                  </a:lnTo>
                  <a:close/>
                </a:path>
              </a:pathLst>
            </a:custGeom>
            <a:grpFill/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solidFill>
                  <a:schemeClr val="tx1"/>
                </a:solidFill>
                <a:cs typeface="+mn-ea"/>
              </a:endParaRPr>
            </a:p>
          </p:txBody>
        </p:sp>
        <p:grpSp>
          <p:nvGrpSpPr>
            <p:cNvPr id="18" name="原创作者QQ：598969553                   _8"/>
            <p:cNvGrpSpPr>
              <a:grpSpLocks noChangeAspect="1"/>
            </p:cNvGrpSpPr>
            <p:nvPr/>
          </p:nvGrpSpPr>
          <p:grpSpPr>
            <a:xfrm>
              <a:off x="3186438" y="2336300"/>
              <a:ext cx="636560" cy="540000"/>
              <a:chOff x="6791325" y="3867151"/>
              <a:chExt cx="282576" cy="239712"/>
            </a:xfrm>
            <a:grpFill/>
          </p:grpSpPr>
          <p:sp>
            <p:nvSpPr>
              <p:cNvPr id="25" name="Freeform 103"/>
              <p:cNvSpPr/>
              <p:nvPr/>
            </p:nvSpPr>
            <p:spPr bwMode="auto">
              <a:xfrm>
                <a:off x="6889750" y="3916363"/>
                <a:ext cx="39688" cy="58738"/>
              </a:xfrm>
              <a:custGeom>
                <a:avLst/>
                <a:gdLst>
                  <a:gd name="T0" fmla="*/ 14 w 25"/>
                  <a:gd name="T1" fmla="*/ 33 h 37"/>
                  <a:gd name="T2" fmla="*/ 25 w 25"/>
                  <a:gd name="T3" fmla="*/ 14 h 37"/>
                  <a:gd name="T4" fmla="*/ 21 w 25"/>
                  <a:gd name="T5" fmla="*/ 0 h 37"/>
                  <a:gd name="T6" fmla="*/ 0 w 25"/>
                  <a:gd name="T7" fmla="*/ 37 h 37"/>
                  <a:gd name="T8" fmla="*/ 14 w 25"/>
                  <a:gd name="T9" fmla="*/ 33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37">
                    <a:moveTo>
                      <a:pt x="14" y="33"/>
                    </a:moveTo>
                    <a:lnTo>
                      <a:pt x="25" y="14"/>
                    </a:lnTo>
                    <a:lnTo>
                      <a:pt x="21" y="0"/>
                    </a:lnTo>
                    <a:lnTo>
                      <a:pt x="0" y="37"/>
                    </a:lnTo>
                    <a:lnTo>
                      <a:pt x="14" y="33"/>
                    </a:lnTo>
                    <a:close/>
                  </a:path>
                </a:pathLst>
              </a:custGeom>
              <a:grpFill/>
              <a:ln w="12700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100">
                  <a:cs typeface="+mn-ea"/>
                </a:endParaRPr>
              </a:p>
            </p:txBody>
          </p:sp>
          <p:sp>
            <p:nvSpPr>
              <p:cNvPr id="26" name="Freeform 104"/>
              <p:cNvSpPr/>
              <p:nvPr/>
            </p:nvSpPr>
            <p:spPr bwMode="auto">
              <a:xfrm>
                <a:off x="6907213" y="3903663"/>
                <a:ext cx="166688" cy="203200"/>
              </a:xfrm>
              <a:custGeom>
                <a:avLst/>
                <a:gdLst>
                  <a:gd name="T0" fmla="*/ 159 w 173"/>
                  <a:gd name="T1" fmla="*/ 53 h 209"/>
                  <a:gd name="T2" fmla="*/ 66 w 173"/>
                  <a:gd name="T3" fmla="*/ 0 h 209"/>
                  <a:gd name="T4" fmla="*/ 72 w 173"/>
                  <a:gd name="T5" fmla="*/ 24 h 209"/>
                  <a:gd name="T6" fmla="*/ 150 w 173"/>
                  <a:gd name="T7" fmla="*/ 69 h 209"/>
                  <a:gd name="T8" fmla="*/ 152 w 173"/>
                  <a:gd name="T9" fmla="*/ 74 h 209"/>
                  <a:gd name="T10" fmla="*/ 105 w 173"/>
                  <a:gd name="T11" fmla="*/ 155 h 209"/>
                  <a:gd name="T12" fmla="*/ 80 w 173"/>
                  <a:gd name="T13" fmla="*/ 141 h 209"/>
                  <a:gd name="T14" fmla="*/ 66 w 173"/>
                  <a:gd name="T15" fmla="*/ 148 h 209"/>
                  <a:gd name="T16" fmla="*/ 0 w 173"/>
                  <a:gd name="T17" fmla="*/ 165 h 209"/>
                  <a:gd name="T18" fmla="*/ 71 w 173"/>
                  <a:gd name="T19" fmla="*/ 206 h 209"/>
                  <a:gd name="T20" fmla="*/ 82 w 173"/>
                  <a:gd name="T21" fmla="*/ 209 h 209"/>
                  <a:gd name="T22" fmla="*/ 101 w 173"/>
                  <a:gd name="T23" fmla="*/ 198 h 209"/>
                  <a:gd name="T24" fmla="*/ 167 w 173"/>
                  <a:gd name="T25" fmla="*/ 83 h 209"/>
                  <a:gd name="T26" fmla="*/ 159 w 173"/>
                  <a:gd name="T27" fmla="*/ 53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73" h="209">
                    <a:moveTo>
                      <a:pt x="159" y="53"/>
                    </a:moveTo>
                    <a:cubicBezTo>
                      <a:pt x="66" y="0"/>
                      <a:pt x="66" y="0"/>
                      <a:pt x="66" y="0"/>
                    </a:cubicBezTo>
                    <a:cubicBezTo>
                      <a:pt x="72" y="24"/>
                      <a:pt x="72" y="24"/>
                      <a:pt x="72" y="24"/>
                    </a:cubicBezTo>
                    <a:cubicBezTo>
                      <a:pt x="150" y="69"/>
                      <a:pt x="150" y="69"/>
                      <a:pt x="150" y="69"/>
                    </a:cubicBezTo>
                    <a:cubicBezTo>
                      <a:pt x="152" y="70"/>
                      <a:pt x="153" y="72"/>
                      <a:pt x="152" y="74"/>
                    </a:cubicBezTo>
                    <a:cubicBezTo>
                      <a:pt x="105" y="155"/>
                      <a:pt x="105" y="155"/>
                      <a:pt x="105" y="155"/>
                    </a:cubicBezTo>
                    <a:cubicBezTo>
                      <a:pt x="80" y="141"/>
                      <a:pt x="80" y="141"/>
                      <a:pt x="80" y="141"/>
                    </a:cubicBezTo>
                    <a:cubicBezTo>
                      <a:pt x="76" y="144"/>
                      <a:pt x="71" y="146"/>
                      <a:pt x="66" y="148"/>
                    </a:cubicBezTo>
                    <a:cubicBezTo>
                      <a:pt x="0" y="165"/>
                      <a:pt x="0" y="165"/>
                      <a:pt x="0" y="165"/>
                    </a:cubicBezTo>
                    <a:cubicBezTo>
                      <a:pt x="71" y="206"/>
                      <a:pt x="71" y="206"/>
                      <a:pt x="71" y="206"/>
                    </a:cubicBezTo>
                    <a:cubicBezTo>
                      <a:pt x="74" y="208"/>
                      <a:pt x="78" y="209"/>
                      <a:pt x="82" y="209"/>
                    </a:cubicBezTo>
                    <a:cubicBezTo>
                      <a:pt x="89" y="209"/>
                      <a:pt x="97" y="205"/>
                      <a:pt x="101" y="198"/>
                    </a:cubicBezTo>
                    <a:cubicBezTo>
                      <a:pt x="167" y="83"/>
                      <a:pt x="167" y="83"/>
                      <a:pt x="167" y="83"/>
                    </a:cubicBezTo>
                    <a:cubicBezTo>
                      <a:pt x="173" y="73"/>
                      <a:pt x="170" y="60"/>
                      <a:pt x="159" y="53"/>
                    </a:cubicBezTo>
                    <a:close/>
                  </a:path>
                </a:pathLst>
              </a:custGeom>
              <a:grpFill/>
              <a:ln w="12700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100">
                  <a:cs typeface="+mn-ea"/>
                </a:endParaRPr>
              </a:p>
            </p:txBody>
          </p:sp>
          <p:sp>
            <p:nvSpPr>
              <p:cNvPr id="27" name="Freeform 105"/>
              <p:cNvSpPr>
                <a:spLocks noEditPoints="1"/>
              </p:cNvSpPr>
              <p:nvPr/>
            </p:nvSpPr>
            <p:spPr bwMode="auto">
              <a:xfrm>
                <a:off x="6791325" y="3867151"/>
                <a:ext cx="193675" cy="196850"/>
              </a:xfrm>
              <a:custGeom>
                <a:avLst/>
                <a:gdLst>
                  <a:gd name="T0" fmla="*/ 197 w 200"/>
                  <a:gd name="T1" fmla="*/ 144 h 203"/>
                  <a:gd name="T2" fmla="*/ 163 w 200"/>
                  <a:gd name="T3" fmla="*/ 16 h 203"/>
                  <a:gd name="T4" fmla="*/ 142 w 200"/>
                  <a:gd name="T5" fmla="*/ 0 h 203"/>
                  <a:gd name="T6" fmla="*/ 142 w 200"/>
                  <a:gd name="T7" fmla="*/ 0 h 203"/>
                  <a:gd name="T8" fmla="*/ 136 w 200"/>
                  <a:gd name="T9" fmla="*/ 1 h 203"/>
                  <a:gd name="T10" fmla="*/ 18 w 200"/>
                  <a:gd name="T11" fmla="*/ 32 h 203"/>
                  <a:gd name="T12" fmla="*/ 3 w 200"/>
                  <a:gd name="T13" fmla="*/ 59 h 203"/>
                  <a:gd name="T14" fmla="*/ 37 w 200"/>
                  <a:gd name="T15" fmla="*/ 187 h 203"/>
                  <a:gd name="T16" fmla="*/ 58 w 200"/>
                  <a:gd name="T17" fmla="*/ 203 h 203"/>
                  <a:gd name="T18" fmla="*/ 64 w 200"/>
                  <a:gd name="T19" fmla="*/ 203 h 203"/>
                  <a:gd name="T20" fmla="*/ 182 w 200"/>
                  <a:gd name="T21" fmla="*/ 171 h 203"/>
                  <a:gd name="T22" fmla="*/ 197 w 200"/>
                  <a:gd name="T23" fmla="*/ 144 h 203"/>
                  <a:gd name="T24" fmla="*/ 44 w 200"/>
                  <a:gd name="T25" fmla="*/ 144 h 203"/>
                  <a:gd name="T26" fmla="*/ 20 w 200"/>
                  <a:gd name="T27" fmla="*/ 54 h 203"/>
                  <a:gd name="T28" fmla="*/ 20 w 200"/>
                  <a:gd name="T29" fmla="*/ 51 h 203"/>
                  <a:gd name="T30" fmla="*/ 23 w 200"/>
                  <a:gd name="T31" fmla="*/ 49 h 203"/>
                  <a:gd name="T32" fmla="*/ 141 w 200"/>
                  <a:gd name="T33" fmla="*/ 18 h 203"/>
                  <a:gd name="T34" fmla="*/ 142 w 200"/>
                  <a:gd name="T35" fmla="*/ 17 h 203"/>
                  <a:gd name="T36" fmla="*/ 146 w 200"/>
                  <a:gd name="T37" fmla="*/ 21 h 203"/>
                  <a:gd name="T38" fmla="*/ 170 w 200"/>
                  <a:gd name="T39" fmla="*/ 110 h 203"/>
                  <a:gd name="T40" fmla="*/ 44 w 200"/>
                  <a:gd name="T41" fmla="*/ 144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00" h="203">
                    <a:moveTo>
                      <a:pt x="197" y="144"/>
                    </a:moveTo>
                    <a:cubicBezTo>
                      <a:pt x="163" y="16"/>
                      <a:pt x="163" y="16"/>
                      <a:pt x="163" y="16"/>
                    </a:cubicBezTo>
                    <a:cubicBezTo>
                      <a:pt x="160" y="6"/>
                      <a:pt x="151" y="0"/>
                      <a:pt x="142" y="0"/>
                    </a:cubicBezTo>
                    <a:cubicBezTo>
                      <a:pt x="142" y="0"/>
                      <a:pt x="142" y="0"/>
                      <a:pt x="142" y="0"/>
                    </a:cubicBezTo>
                    <a:cubicBezTo>
                      <a:pt x="140" y="0"/>
                      <a:pt x="138" y="0"/>
                      <a:pt x="136" y="1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6" y="35"/>
                      <a:pt x="0" y="47"/>
                      <a:pt x="3" y="59"/>
                    </a:cubicBezTo>
                    <a:cubicBezTo>
                      <a:pt x="37" y="187"/>
                      <a:pt x="37" y="187"/>
                      <a:pt x="37" y="187"/>
                    </a:cubicBezTo>
                    <a:cubicBezTo>
                      <a:pt x="40" y="197"/>
                      <a:pt x="48" y="203"/>
                      <a:pt x="58" y="203"/>
                    </a:cubicBezTo>
                    <a:cubicBezTo>
                      <a:pt x="60" y="203"/>
                      <a:pt x="62" y="203"/>
                      <a:pt x="64" y="203"/>
                    </a:cubicBezTo>
                    <a:cubicBezTo>
                      <a:pt x="182" y="171"/>
                      <a:pt x="182" y="171"/>
                      <a:pt x="182" y="171"/>
                    </a:cubicBezTo>
                    <a:cubicBezTo>
                      <a:pt x="194" y="168"/>
                      <a:pt x="200" y="156"/>
                      <a:pt x="197" y="144"/>
                    </a:cubicBezTo>
                    <a:close/>
                    <a:moveTo>
                      <a:pt x="44" y="144"/>
                    </a:moveTo>
                    <a:cubicBezTo>
                      <a:pt x="20" y="54"/>
                      <a:pt x="20" y="54"/>
                      <a:pt x="20" y="54"/>
                    </a:cubicBezTo>
                    <a:cubicBezTo>
                      <a:pt x="19" y="53"/>
                      <a:pt x="20" y="52"/>
                      <a:pt x="20" y="51"/>
                    </a:cubicBezTo>
                    <a:cubicBezTo>
                      <a:pt x="21" y="51"/>
                      <a:pt x="21" y="50"/>
                      <a:pt x="23" y="49"/>
                    </a:cubicBezTo>
                    <a:cubicBezTo>
                      <a:pt x="141" y="18"/>
                      <a:pt x="141" y="18"/>
                      <a:pt x="141" y="18"/>
                    </a:cubicBezTo>
                    <a:cubicBezTo>
                      <a:pt x="141" y="18"/>
                      <a:pt x="142" y="17"/>
                      <a:pt x="142" y="17"/>
                    </a:cubicBezTo>
                    <a:cubicBezTo>
                      <a:pt x="143" y="17"/>
                      <a:pt x="145" y="18"/>
                      <a:pt x="146" y="21"/>
                    </a:cubicBezTo>
                    <a:cubicBezTo>
                      <a:pt x="170" y="110"/>
                      <a:pt x="170" y="110"/>
                      <a:pt x="170" y="110"/>
                    </a:cubicBezTo>
                    <a:lnTo>
                      <a:pt x="44" y="144"/>
                    </a:lnTo>
                    <a:close/>
                  </a:path>
                </a:pathLst>
              </a:custGeom>
              <a:grpFill/>
              <a:ln w="12700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100">
                  <a:cs typeface="+mn-ea"/>
                </a:endParaRPr>
              </a:p>
            </p:txBody>
          </p:sp>
        </p:grpSp>
        <p:sp>
          <p:nvSpPr>
            <p:cNvPr id="19" name="原创作者QQ：598969553                   _9"/>
            <p:cNvSpPr/>
            <p:nvPr/>
          </p:nvSpPr>
          <p:spPr>
            <a:xfrm rot="2700000">
              <a:off x="1628620" y="3072700"/>
              <a:ext cx="1409699" cy="1409699"/>
            </a:xfrm>
            <a:prstGeom prst="roundRect">
              <a:avLst/>
            </a:prstGeom>
            <a:grpFill/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>
                <a:cs typeface="+mn-ea"/>
              </a:endParaRPr>
            </a:p>
          </p:txBody>
        </p:sp>
        <p:grpSp>
          <p:nvGrpSpPr>
            <p:cNvPr id="20" name="原创作者QQ：598969553                   _10"/>
            <p:cNvGrpSpPr>
              <a:grpSpLocks noChangeAspect="1"/>
            </p:cNvGrpSpPr>
            <p:nvPr/>
          </p:nvGrpSpPr>
          <p:grpSpPr>
            <a:xfrm>
              <a:off x="2065004" y="3507549"/>
              <a:ext cx="536931" cy="540000"/>
              <a:chOff x="4005263" y="4962526"/>
              <a:chExt cx="277812" cy="279400"/>
            </a:xfrm>
            <a:grpFill/>
          </p:grpSpPr>
          <p:sp>
            <p:nvSpPr>
              <p:cNvPr id="21" name="Freeform 478"/>
              <p:cNvSpPr/>
              <p:nvPr/>
            </p:nvSpPr>
            <p:spPr bwMode="auto">
              <a:xfrm>
                <a:off x="4005263" y="4962526"/>
                <a:ext cx="250825" cy="250825"/>
              </a:xfrm>
              <a:custGeom>
                <a:avLst/>
                <a:gdLst>
                  <a:gd name="T0" fmla="*/ 129 w 258"/>
                  <a:gd name="T1" fmla="*/ 245 h 259"/>
                  <a:gd name="T2" fmla="*/ 14 w 258"/>
                  <a:gd name="T3" fmla="*/ 129 h 259"/>
                  <a:gd name="T4" fmla="*/ 129 w 258"/>
                  <a:gd name="T5" fmla="*/ 14 h 259"/>
                  <a:gd name="T6" fmla="*/ 244 w 258"/>
                  <a:gd name="T7" fmla="*/ 129 h 259"/>
                  <a:gd name="T8" fmla="*/ 241 w 258"/>
                  <a:gd name="T9" fmla="*/ 156 h 259"/>
                  <a:gd name="T10" fmla="*/ 255 w 258"/>
                  <a:gd name="T11" fmla="*/ 159 h 259"/>
                  <a:gd name="T12" fmla="*/ 258 w 258"/>
                  <a:gd name="T13" fmla="*/ 129 h 259"/>
                  <a:gd name="T14" fmla="*/ 129 w 258"/>
                  <a:gd name="T15" fmla="*/ 0 h 259"/>
                  <a:gd name="T16" fmla="*/ 0 w 258"/>
                  <a:gd name="T17" fmla="*/ 129 h 259"/>
                  <a:gd name="T18" fmla="*/ 129 w 258"/>
                  <a:gd name="T19" fmla="*/ 259 h 259"/>
                  <a:gd name="T20" fmla="*/ 155 w 258"/>
                  <a:gd name="T21" fmla="*/ 256 h 259"/>
                  <a:gd name="T22" fmla="*/ 152 w 258"/>
                  <a:gd name="T23" fmla="*/ 242 h 259"/>
                  <a:gd name="T24" fmla="*/ 129 w 258"/>
                  <a:gd name="T25" fmla="*/ 245 h 2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8" h="259">
                    <a:moveTo>
                      <a:pt x="129" y="245"/>
                    </a:moveTo>
                    <a:cubicBezTo>
                      <a:pt x="65" y="245"/>
                      <a:pt x="14" y="193"/>
                      <a:pt x="14" y="129"/>
                    </a:cubicBezTo>
                    <a:cubicBezTo>
                      <a:pt x="14" y="66"/>
                      <a:pt x="65" y="14"/>
                      <a:pt x="129" y="14"/>
                    </a:cubicBezTo>
                    <a:cubicBezTo>
                      <a:pt x="193" y="14"/>
                      <a:pt x="244" y="66"/>
                      <a:pt x="244" y="129"/>
                    </a:cubicBezTo>
                    <a:cubicBezTo>
                      <a:pt x="244" y="139"/>
                      <a:pt x="243" y="148"/>
                      <a:pt x="241" y="156"/>
                    </a:cubicBezTo>
                    <a:cubicBezTo>
                      <a:pt x="255" y="159"/>
                      <a:pt x="255" y="159"/>
                      <a:pt x="255" y="159"/>
                    </a:cubicBezTo>
                    <a:cubicBezTo>
                      <a:pt x="257" y="150"/>
                      <a:pt x="258" y="140"/>
                      <a:pt x="258" y="129"/>
                    </a:cubicBezTo>
                    <a:cubicBezTo>
                      <a:pt x="258" y="58"/>
                      <a:pt x="200" y="0"/>
                      <a:pt x="129" y="0"/>
                    </a:cubicBezTo>
                    <a:cubicBezTo>
                      <a:pt x="58" y="0"/>
                      <a:pt x="0" y="58"/>
                      <a:pt x="0" y="129"/>
                    </a:cubicBezTo>
                    <a:cubicBezTo>
                      <a:pt x="0" y="201"/>
                      <a:pt x="58" y="259"/>
                      <a:pt x="129" y="259"/>
                    </a:cubicBezTo>
                    <a:cubicBezTo>
                      <a:pt x="138" y="259"/>
                      <a:pt x="147" y="258"/>
                      <a:pt x="155" y="256"/>
                    </a:cubicBezTo>
                    <a:cubicBezTo>
                      <a:pt x="152" y="242"/>
                      <a:pt x="152" y="242"/>
                      <a:pt x="152" y="242"/>
                    </a:cubicBezTo>
                    <a:cubicBezTo>
                      <a:pt x="145" y="244"/>
                      <a:pt x="137" y="245"/>
                      <a:pt x="129" y="245"/>
                    </a:cubicBezTo>
                    <a:close/>
                  </a:path>
                </a:pathLst>
              </a:custGeom>
              <a:grpFill/>
              <a:ln w="12700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100">
                  <a:cs typeface="+mn-ea"/>
                </a:endParaRPr>
              </a:p>
            </p:txBody>
          </p:sp>
          <p:sp>
            <p:nvSpPr>
              <p:cNvPr id="22" name="Freeform 479"/>
              <p:cNvSpPr>
                <a:spLocks noEditPoints="1"/>
              </p:cNvSpPr>
              <p:nvPr/>
            </p:nvSpPr>
            <p:spPr bwMode="auto">
              <a:xfrm>
                <a:off x="4027488" y="4984751"/>
                <a:ext cx="206375" cy="206375"/>
              </a:xfrm>
              <a:custGeom>
                <a:avLst/>
                <a:gdLst>
                  <a:gd name="T0" fmla="*/ 106 w 212"/>
                  <a:gd name="T1" fmla="*/ 0 h 213"/>
                  <a:gd name="T2" fmla="*/ 0 w 212"/>
                  <a:gd name="T3" fmla="*/ 106 h 213"/>
                  <a:gd name="T4" fmla="*/ 106 w 212"/>
                  <a:gd name="T5" fmla="*/ 213 h 213"/>
                  <a:gd name="T6" fmla="*/ 127 w 212"/>
                  <a:gd name="T7" fmla="*/ 211 h 213"/>
                  <a:gd name="T8" fmla="*/ 105 w 212"/>
                  <a:gd name="T9" fmla="*/ 106 h 213"/>
                  <a:gd name="T10" fmla="*/ 120 w 212"/>
                  <a:gd name="T11" fmla="*/ 110 h 213"/>
                  <a:gd name="T12" fmla="*/ 117 w 212"/>
                  <a:gd name="T13" fmla="*/ 103 h 213"/>
                  <a:gd name="T14" fmla="*/ 128 w 212"/>
                  <a:gd name="T15" fmla="*/ 92 h 213"/>
                  <a:gd name="T16" fmla="*/ 139 w 212"/>
                  <a:gd name="T17" fmla="*/ 103 h 213"/>
                  <a:gd name="T18" fmla="*/ 132 w 212"/>
                  <a:gd name="T19" fmla="*/ 113 h 213"/>
                  <a:gd name="T20" fmla="*/ 209 w 212"/>
                  <a:gd name="T21" fmla="*/ 131 h 213"/>
                  <a:gd name="T22" fmla="*/ 212 w 212"/>
                  <a:gd name="T23" fmla="*/ 106 h 213"/>
                  <a:gd name="T24" fmla="*/ 106 w 212"/>
                  <a:gd name="T25" fmla="*/ 0 h 213"/>
                  <a:gd name="T26" fmla="*/ 42 w 212"/>
                  <a:gd name="T27" fmla="*/ 54 h 213"/>
                  <a:gd name="T28" fmla="*/ 57 w 212"/>
                  <a:gd name="T29" fmla="*/ 70 h 213"/>
                  <a:gd name="T30" fmla="*/ 42 w 212"/>
                  <a:gd name="T31" fmla="*/ 85 h 213"/>
                  <a:gd name="T32" fmla="*/ 26 w 212"/>
                  <a:gd name="T33" fmla="*/ 70 h 213"/>
                  <a:gd name="T34" fmla="*/ 42 w 212"/>
                  <a:gd name="T35" fmla="*/ 54 h 213"/>
                  <a:gd name="T36" fmla="*/ 40 w 212"/>
                  <a:gd name="T37" fmla="*/ 154 h 213"/>
                  <a:gd name="T38" fmla="*/ 21 w 212"/>
                  <a:gd name="T39" fmla="*/ 135 h 213"/>
                  <a:gd name="T40" fmla="*/ 40 w 212"/>
                  <a:gd name="T41" fmla="*/ 115 h 213"/>
                  <a:gd name="T42" fmla="*/ 60 w 212"/>
                  <a:gd name="T43" fmla="*/ 135 h 213"/>
                  <a:gd name="T44" fmla="*/ 40 w 212"/>
                  <a:gd name="T45" fmla="*/ 154 h 213"/>
                  <a:gd name="T46" fmla="*/ 89 w 212"/>
                  <a:gd name="T47" fmla="*/ 70 h 213"/>
                  <a:gd name="T48" fmla="*/ 102 w 212"/>
                  <a:gd name="T49" fmla="*/ 83 h 213"/>
                  <a:gd name="T50" fmla="*/ 89 w 212"/>
                  <a:gd name="T51" fmla="*/ 96 h 213"/>
                  <a:gd name="T52" fmla="*/ 76 w 212"/>
                  <a:gd name="T53" fmla="*/ 83 h 213"/>
                  <a:gd name="T54" fmla="*/ 89 w 212"/>
                  <a:gd name="T55" fmla="*/ 70 h 213"/>
                  <a:gd name="T56" fmla="*/ 76 w 212"/>
                  <a:gd name="T57" fmla="*/ 133 h 213"/>
                  <a:gd name="T58" fmla="*/ 89 w 212"/>
                  <a:gd name="T59" fmla="*/ 120 h 213"/>
                  <a:gd name="T60" fmla="*/ 102 w 212"/>
                  <a:gd name="T61" fmla="*/ 133 h 213"/>
                  <a:gd name="T62" fmla="*/ 89 w 212"/>
                  <a:gd name="T63" fmla="*/ 146 h 213"/>
                  <a:gd name="T64" fmla="*/ 76 w 212"/>
                  <a:gd name="T65" fmla="*/ 133 h 213"/>
                  <a:gd name="T66" fmla="*/ 117 w 212"/>
                  <a:gd name="T67" fmla="*/ 183 h 213"/>
                  <a:gd name="T68" fmla="*/ 102 w 212"/>
                  <a:gd name="T69" fmla="*/ 198 h 213"/>
                  <a:gd name="T70" fmla="*/ 87 w 212"/>
                  <a:gd name="T71" fmla="*/ 183 h 213"/>
                  <a:gd name="T72" fmla="*/ 102 w 212"/>
                  <a:gd name="T73" fmla="*/ 168 h 213"/>
                  <a:gd name="T74" fmla="*/ 117 w 212"/>
                  <a:gd name="T75" fmla="*/ 183 h 213"/>
                  <a:gd name="T76" fmla="*/ 106 w 212"/>
                  <a:gd name="T77" fmla="*/ 55 h 213"/>
                  <a:gd name="T78" fmla="*/ 88 w 212"/>
                  <a:gd name="T79" fmla="*/ 36 h 213"/>
                  <a:gd name="T80" fmla="*/ 106 w 212"/>
                  <a:gd name="T81" fmla="*/ 18 h 213"/>
                  <a:gd name="T82" fmla="*/ 125 w 212"/>
                  <a:gd name="T83" fmla="*/ 36 h 213"/>
                  <a:gd name="T84" fmla="*/ 106 w 212"/>
                  <a:gd name="T85" fmla="*/ 55 h 213"/>
                  <a:gd name="T86" fmla="*/ 139 w 212"/>
                  <a:gd name="T87" fmla="*/ 49 h 213"/>
                  <a:gd name="T88" fmla="*/ 152 w 212"/>
                  <a:gd name="T89" fmla="*/ 36 h 213"/>
                  <a:gd name="T90" fmla="*/ 165 w 212"/>
                  <a:gd name="T91" fmla="*/ 49 h 213"/>
                  <a:gd name="T92" fmla="*/ 152 w 212"/>
                  <a:gd name="T93" fmla="*/ 62 h 213"/>
                  <a:gd name="T94" fmla="*/ 139 w 212"/>
                  <a:gd name="T95" fmla="*/ 49 h 213"/>
                  <a:gd name="T96" fmla="*/ 175 w 212"/>
                  <a:gd name="T97" fmla="*/ 112 h 213"/>
                  <a:gd name="T98" fmla="*/ 157 w 212"/>
                  <a:gd name="T99" fmla="*/ 95 h 213"/>
                  <a:gd name="T100" fmla="*/ 175 w 212"/>
                  <a:gd name="T101" fmla="*/ 77 h 213"/>
                  <a:gd name="T102" fmla="*/ 193 w 212"/>
                  <a:gd name="T103" fmla="*/ 95 h 213"/>
                  <a:gd name="T104" fmla="*/ 175 w 212"/>
                  <a:gd name="T105" fmla="*/ 112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2" h="213">
                    <a:moveTo>
                      <a:pt x="106" y="0"/>
                    </a:moveTo>
                    <a:cubicBezTo>
                      <a:pt x="47" y="0"/>
                      <a:pt x="0" y="48"/>
                      <a:pt x="0" y="106"/>
                    </a:cubicBezTo>
                    <a:cubicBezTo>
                      <a:pt x="0" y="165"/>
                      <a:pt x="47" y="213"/>
                      <a:pt x="106" y="213"/>
                    </a:cubicBezTo>
                    <a:cubicBezTo>
                      <a:pt x="113" y="213"/>
                      <a:pt x="120" y="212"/>
                      <a:pt x="127" y="211"/>
                    </a:cubicBezTo>
                    <a:cubicBezTo>
                      <a:pt x="105" y="106"/>
                      <a:pt x="105" y="106"/>
                      <a:pt x="105" y="106"/>
                    </a:cubicBezTo>
                    <a:cubicBezTo>
                      <a:pt x="120" y="110"/>
                      <a:pt x="120" y="110"/>
                      <a:pt x="120" y="110"/>
                    </a:cubicBezTo>
                    <a:cubicBezTo>
                      <a:pt x="118" y="108"/>
                      <a:pt x="117" y="105"/>
                      <a:pt x="117" y="103"/>
                    </a:cubicBezTo>
                    <a:cubicBezTo>
                      <a:pt x="117" y="97"/>
                      <a:pt x="122" y="92"/>
                      <a:pt x="128" y="92"/>
                    </a:cubicBezTo>
                    <a:cubicBezTo>
                      <a:pt x="134" y="92"/>
                      <a:pt x="139" y="97"/>
                      <a:pt x="139" y="103"/>
                    </a:cubicBezTo>
                    <a:cubicBezTo>
                      <a:pt x="139" y="107"/>
                      <a:pt x="136" y="111"/>
                      <a:pt x="132" y="113"/>
                    </a:cubicBezTo>
                    <a:cubicBezTo>
                      <a:pt x="209" y="131"/>
                      <a:pt x="209" y="131"/>
                      <a:pt x="209" y="131"/>
                    </a:cubicBezTo>
                    <a:cubicBezTo>
                      <a:pt x="211" y="123"/>
                      <a:pt x="212" y="115"/>
                      <a:pt x="212" y="106"/>
                    </a:cubicBezTo>
                    <a:cubicBezTo>
                      <a:pt x="212" y="48"/>
                      <a:pt x="165" y="0"/>
                      <a:pt x="106" y="0"/>
                    </a:cubicBezTo>
                    <a:close/>
                    <a:moveTo>
                      <a:pt x="42" y="54"/>
                    </a:moveTo>
                    <a:cubicBezTo>
                      <a:pt x="50" y="54"/>
                      <a:pt x="57" y="61"/>
                      <a:pt x="57" y="70"/>
                    </a:cubicBezTo>
                    <a:cubicBezTo>
                      <a:pt x="57" y="78"/>
                      <a:pt x="50" y="85"/>
                      <a:pt x="42" y="85"/>
                    </a:cubicBezTo>
                    <a:cubicBezTo>
                      <a:pt x="33" y="85"/>
                      <a:pt x="26" y="78"/>
                      <a:pt x="26" y="70"/>
                    </a:cubicBezTo>
                    <a:cubicBezTo>
                      <a:pt x="26" y="61"/>
                      <a:pt x="33" y="54"/>
                      <a:pt x="42" y="54"/>
                    </a:cubicBezTo>
                    <a:close/>
                    <a:moveTo>
                      <a:pt x="40" y="154"/>
                    </a:moveTo>
                    <a:cubicBezTo>
                      <a:pt x="30" y="154"/>
                      <a:pt x="21" y="146"/>
                      <a:pt x="21" y="135"/>
                    </a:cubicBezTo>
                    <a:cubicBezTo>
                      <a:pt x="21" y="124"/>
                      <a:pt x="30" y="115"/>
                      <a:pt x="40" y="115"/>
                    </a:cubicBezTo>
                    <a:cubicBezTo>
                      <a:pt x="51" y="115"/>
                      <a:pt x="60" y="124"/>
                      <a:pt x="60" y="135"/>
                    </a:cubicBezTo>
                    <a:cubicBezTo>
                      <a:pt x="60" y="146"/>
                      <a:pt x="51" y="154"/>
                      <a:pt x="40" y="154"/>
                    </a:cubicBezTo>
                    <a:close/>
                    <a:moveTo>
                      <a:pt x="89" y="70"/>
                    </a:moveTo>
                    <a:cubicBezTo>
                      <a:pt x="96" y="70"/>
                      <a:pt x="102" y="76"/>
                      <a:pt x="102" y="83"/>
                    </a:cubicBezTo>
                    <a:cubicBezTo>
                      <a:pt x="102" y="90"/>
                      <a:pt x="96" y="96"/>
                      <a:pt x="89" y="96"/>
                    </a:cubicBezTo>
                    <a:cubicBezTo>
                      <a:pt x="82" y="96"/>
                      <a:pt x="76" y="90"/>
                      <a:pt x="76" y="83"/>
                    </a:cubicBezTo>
                    <a:cubicBezTo>
                      <a:pt x="76" y="76"/>
                      <a:pt x="82" y="70"/>
                      <a:pt x="89" y="70"/>
                    </a:cubicBezTo>
                    <a:close/>
                    <a:moveTo>
                      <a:pt x="76" y="133"/>
                    </a:moveTo>
                    <a:cubicBezTo>
                      <a:pt x="76" y="126"/>
                      <a:pt x="82" y="120"/>
                      <a:pt x="89" y="120"/>
                    </a:cubicBezTo>
                    <a:cubicBezTo>
                      <a:pt x="96" y="120"/>
                      <a:pt x="102" y="126"/>
                      <a:pt x="102" y="133"/>
                    </a:cubicBezTo>
                    <a:cubicBezTo>
                      <a:pt x="102" y="140"/>
                      <a:pt x="96" y="146"/>
                      <a:pt x="89" y="146"/>
                    </a:cubicBezTo>
                    <a:cubicBezTo>
                      <a:pt x="82" y="146"/>
                      <a:pt x="76" y="140"/>
                      <a:pt x="76" y="133"/>
                    </a:cubicBezTo>
                    <a:close/>
                    <a:moveTo>
                      <a:pt x="117" y="183"/>
                    </a:moveTo>
                    <a:cubicBezTo>
                      <a:pt x="117" y="191"/>
                      <a:pt x="110" y="198"/>
                      <a:pt x="102" y="198"/>
                    </a:cubicBezTo>
                    <a:cubicBezTo>
                      <a:pt x="94" y="198"/>
                      <a:pt x="87" y="191"/>
                      <a:pt x="87" y="183"/>
                    </a:cubicBezTo>
                    <a:cubicBezTo>
                      <a:pt x="87" y="175"/>
                      <a:pt x="94" y="168"/>
                      <a:pt x="102" y="168"/>
                    </a:cubicBezTo>
                    <a:cubicBezTo>
                      <a:pt x="110" y="168"/>
                      <a:pt x="117" y="175"/>
                      <a:pt x="117" y="183"/>
                    </a:cubicBezTo>
                    <a:close/>
                    <a:moveTo>
                      <a:pt x="106" y="55"/>
                    </a:moveTo>
                    <a:cubicBezTo>
                      <a:pt x="96" y="55"/>
                      <a:pt x="88" y="46"/>
                      <a:pt x="88" y="36"/>
                    </a:cubicBezTo>
                    <a:cubicBezTo>
                      <a:pt x="88" y="26"/>
                      <a:pt x="96" y="18"/>
                      <a:pt x="106" y="18"/>
                    </a:cubicBezTo>
                    <a:cubicBezTo>
                      <a:pt x="116" y="18"/>
                      <a:pt x="125" y="26"/>
                      <a:pt x="125" y="36"/>
                    </a:cubicBezTo>
                    <a:cubicBezTo>
                      <a:pt x="125" y="46"/>
                      <a:pt x="116" y="55"/>
                      <a:pt x="106" y="55"/>
                    </a:cubicBezTo>
                    <a:close/>
                    <a:moveTo>
                      <a:pt x="139" y="49"/>
                    </a:moveTo>
                    <a:cubicBezTo>
                      <a:pt x="139" y="42"/>
                      <a:pt x="145" y="36"/>
                      <a:pt x="152" y="36"/>
                    </a:cubicBezTo>
                    <a:cubicBezTo>
                      <a:pt x="159" y="36"/>
                      <a:pt x="165" y="42"/>
                      <a:pt x="165" y="49"/>
                    </a:cubicBezTo>
                    <a:cubicBezTo>
                      <a:pt x="165" y="56"/>
                      <a:pt x="159" y="62"/>
                      <a:pt x="152" y="62"/>
                    </a:cubicBezTo>
                    <a:cubicBezTo>
                      <a:pt x="145" y="62"/>
                      <a:pt x="139" y="56"/>
                      <a:pt x="139" y="49"/>
                    </a:cubicBezTo>
                    <a:close/>
                    <a:moveTo>
                      <a:pt x="175" y="112"/>
                    </a:moveTo>
                    <a:cubicBezTo>
                      <a:pt x="165" y="112"/>
                      <a:pt x="157" y="105"/>
                      <a:pt x="157" y="95"/>
                    </a:cubicBezTo>
                    <a:cubicBezTo>
                      <a:pt x="157" y="85"/>
                      <a:pt x="165" y="77"/>
                      <a:pt x="175" y="77"/>
                    </a:cubicBezTo>
                    <a:cubicBezTo>
                      <a:pt x="185" y="77"/>
                      <a:pt x="193" y="85"/>
                      <a:pt x="193" y="95"/>
                    </a:cubicBezTo>
                    <a:cubicBezTo>
                      <a:pt x="193" y="105"/>
                      <a:pt x="185" y="112"/>
                      <a:pt x="175" y="112"/>
                    </a:cubicBezTo>
                    <a:close/>
                  </a:path>
                </a:pathLst>
              </a:custGeom>
              <a:grpFill/>
              <a:ln w="12700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100">
                  <a:cs typeface="+mn-ea"/>
                </a:endParaRPr>
              </a:p>
            </p:txBody>
          </p:sp>
          <p:sp>
            <p:nvSpPr>
              <p:cNvPr id="23" name="Freeform 480"/>
              <p:cNvSpPr/>
              <p:nvPr/>
            </p:nvSpPr>
            <p:spPr bwMode="auto">
              <a:xfrm>
                <a:off x="4184650" y="5145088"/>
                <a:ext cx="98425" cy="96838"/>
              </a:xfrm>
              <a:custGeom>
                <a:avLst/>
                <a:gdLst>
                  <a:gd name="T0" fmla="*/ 90 w 103"/>
                  <a:gd name="T1" fmla="*/ 0 h 100"/>
                  <a:gd name="T2" fmla="*/ 0 w 103"/>
                  <a:gd name="T3" fmla="*/ 87 h 100"/>
                  <a:gd name="T4" fmla="*/ 3 w 103"/>
                  <a:gd name="T5" fmla="*/ 100 h 100"/>
                  <a:gd name="T6" fmla="*/ 103 w 103"/>
                  <a:gd name="T7" fmla="*/ 4 h 100"/>
                  <a:gd name="T8" fmla="*/ 90 w 103"/>
                  <a:gd name="T9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" h="100">
                    <a:moveTo>
                      <a:pt x="90" y="0"/>
                    </a:moveTo>
                    <a:cubicBezTo>
                      <a:pt x="79" y="44"/>
                      <a:pt x="44" y="78"/>
                      <a:pt x="0" y="87"/>
                    </a:cubicBezTo>
                    <a:cubicBezTo>
                      <a:pt x="3" y="100"/>
                      <a:pt x="3" y="100"/>
                      <a:pt x="3" y="100"/>
                    </a:cubicBezTo>
                    <a:cubicBezTo>
                      <a:pt x="53" y="90"/>
                      <a:pt x="92" y="52"/>
                      <a:pt x="103" y="4"/>
                    </a:cubicBezTo>
                    <a:lnTo>
                      <a:pt x="90" y="0"/>
                    </a:lnTo>
                    <a:close/>
                  </a:path>
                </a:pathLst>
              </a:custGeom>
              <a:grpFill/>
              <a:ln w="12700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100">
                  <a:cs typeface="+mn-ea"/>
                </a:endParaRPr>
              </a:p>
            </p:txBody>
          </p:sp>
          <p:sp>
            <p:nvSpPr>
              <p:cNvPr id="24" name="Freeform 481"/>
              <p:cNvSpPr>
                <a:spLocks noEditPoints="1"/>
              </p:cNvSpPr>
              <p:nvPr/>
            </p:nvSpPr>
            <p:spPr bwMode="auto">
              <a:xfrm>
                <a:off x="4162425" y="5118101"/>
                <a:ext cx="100013" cy="101600"/>
              </a:xfrm>
              <a:custGeom>
                <a:avLst/>
                <a:gdLst>
                  <a:gd name="T0" fmla="*/ 104 w 104"/>
                  <a:gd name="T1" fmla="*/ 25 h 105"/>
                  <a:gd name="T2" fmla="*/ 27 w 104"/>
                  <a:gd name="T3" fmla="*/ 7 h 105"/>
                  <a:gd name="T4" fmla="*/ 23 w 104"/>
                  <a:gd name="T5" fmla="*/ 8 h 105"/>
                  <a:gd name="T6" fmla="*/ 14 w 104"/>
                  <a:gd name="T7" fmla="*/ 4 h 105"/>
                  <a:gd name="T8" fmla="*/ 0 w 104"/>
                  <a:gd name="T9" fmla="*/ 0 h 105"/>
                  <a:gd name="T10" fmla="*/ 22 w 104"/>
                  <a:gd name="T11" fmla="*/ 105 h 105"/>
                  <a:gd name="T12" fmla="*/ 104 w 104"/>
                  <a:gd name="T13" fmla="*/ 25 h 105"/>
                  <a:gd name="T14" fmla="*/ 73 w 104"/>
                  <a:gd name="T15" fmla="*/ 20 h 105"/>
                  <a:gd name="T16" fmla="*/ 84 w 104"/>
                  <a:gd name="T17" fmla="*/ 31 h 105"/>
                  <a:gd name="T18" fmla="*/ 73 w 104"/>
                  <a:gd name="T19" fmla="*/ 42 h 105"/>
                  <a:gd name="T20" fmla="*/ 62 w 104"/>
                  <a:gd name="T21" fmla="*/ 31 h 105"/>
                  <a:gd name="T22" fmla="*/ 73 w 104"/>
                  <a:gd name="T23" fmla="*/ 20 h 105"/>
                  <a:gd name="T24" fmla="*/ 31 w 104"/>
                  <a:gd name="T25" fmla="*/ 62 h 105"/>
                  <a:gd name="T26" fmla="*/ 13 w 104"/>
                  <a:gd name="T27" fmla="*/ 43 h 105"/>
                  <a:gd name="T28" fmla="*/ 31 w 104"/>
                  <a:gd name="T29" fmla="*/ 24 h 105"/>
                  <a:gd name="T30" fmla="*/ 50 w 104"/>
                  <a:gd name="T31" fmla="*/ 43 h 105"/>
                  <a:gd name="T32" fmla="*/ 31 w 104"/>
                  <a:gd name="T33" fmla="*/ 62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04" h="105">
                    <a:moveTo>
                      <a:pt x="104" y="25"/>
                    </a:moveTo>
                    <a:cubicBezTo>
                      <a:pt x="27" y="7"/>
                      <a:pt x="27" y="7"/>
                      <a:pt x="27" y="7"/>
                    </a:cubicBezTo>
                    <a:cubicBezTo>
                      <a:pt x="26" y="7"/>
                      <a:pt x="24" y="8"/>
                      <a:pt x="23" y="8"/>
                    </a:cubicBezTo>
                    <a:cubicBezTo>
                      <a:pt x="19" y="8"/>
                      <a:pt x="16" y="6"/>
                      <a:pt x="14" y="4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2" y="105"/>
                      <a:pt x="22" y="105"/>
                      <a:pt x="22" y="105"/>
                    </a:cubicBezTo>
                    <a:cubicBezTo>
                      <a:pt x="62" y="97"/>
                      <a:pt x="94" y="65"/>
                      <a:pt x="104" y="25"/>
                    </a:cubicBezTo>
                    <a:close/>
                    <a:moveTo>
                      <a:pt x="73" y="20"/>
                    </a:moveTo>
                    <a:cubicBezTo>
                      <a:pt x="79" y="20"/>
                      <a:pt x="84" y="25"/>
                      <a:pt x="84" y="31"/>
                    </a:cubicBezTo>
                    <a:cubicBezTo>
                      <a:pt x="84" y="37"/>
                      <a:pt x="79" y="42"/>
                      <a:pt x="73" y="42"/>
                    </a:cubicBezTo>
                    <a:cubicBezTo>
                      <a:pt x="67" y="42"/>
                      <a:pt x="62" y="37"/>
                      <a:pt x="62" y="31"/>
                    </a:cubicBezTo>
                    <a:cubicBezTo>
                      <a:pt x="62" y="25"/>
                      <a:pt x="67" y="20"/>
                      <a:pt x="73" y="20"/>
                    </a:cubicBezTo>
                    <a:close/>
                    <a:moveTo>
                      <a:pt x="31" y="62"/>
                    </a:moveTo>
                    <a:cubicBezTo>
                      <a:pt x="21" y="62"/>
                      <a:pt x="13" y="53"/>
                      <a:pt x="13" y="43"/>
                    </a:cubicBezTo>
                    <a:cubicBezTo>
                      <a:pt x="13" y="33"/>
                      <a:pt x="21" y="24"/>
                      <a:pt x="31" y="24"/>
                    </a:cubicBezTo>
                    <a:cubicBezTo>
                      <a:pt x="42" y="24"/>
                      <a:pt x="50" y="33"/>
                      <a:pt x="50" y="43"/>
                    </a:cubicBezTo>
                    <a:cubicBezTo>
                      <a:pt x="50" y="53"/>
                      <a:pt x="42" y="62"/>
                      <a:pt x="31" y="62"/>
                    </a:cubicBezTo>
                    <a:close/>
                  </a:path>
                </a:pathLst>
              </a:custGeom>
              <a:grpFill/>
              <a:ln w="12700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100">
                  <a:cs typeface="+mn-ea"/>
                </a:endParaRPr>
              </a:p>
            </p:txBody>
          </p:sp>
        </p:grpSp>
      </p:grpSp>
      <p:sp>
        <p:nvSpPr>
          <p:cNvPr id="32" name="TextBox 13"/>
          <p:cNvSpPr txBox="1"/>
          <p:nvPr/>
        </p:nvSpPr>
        <p:spPr>
          <a:xfrm>
            <a:off x="5051855" y="699542"/>
            <a:ext cx="2269643" cy="1155700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600" b="1" dirty="0">
                <a:latin typeface="+mn-ea"/>
                <a:cs typeface="+mn-ea"/>
                <a:sym typeface="Calibri" panose="020F0502020204030204" pitchFamily="34" charset="0"/>
              </a:rPr>
              <a:t>系统引擎</a:t>
            </a:r>
            <a:endParaRPr lang="en-US" altLang="zh-CN" sz="1600" b="1" dirty="0">
              <a:latin typeface="+mn-ea"/>
              <a:cs typeface="+mn-ea"/>
              <a:sym typeface="Calibri" panose="020F0502020204030204" pitchFamily="34" charset="0"/>
            </a:endParaRPr>
          </a:p>
          <a:p>
            <a:pPr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400" dirty="0">
                <a:latin typeface="+mn-ea"/>
                <a:cs typeface="+mn-ea"/>
                <a:sym typeface="Calibri" panose="020F0502020204030204" pitchFamily="34" charset="0"/>
              </a:rPr>
              <a:t>更新系统状态，调用交互函数使程序不断运行下去。</a:t>
            </a:r>
            <a:endParaRPr lang="en-US" altLang="zh-CN" sz="1400" dirty="0">
              <a:latin typeface="+mn-ea"/>
              <a:cs typeface="+mn-ea"/>
              <a:sym typeface="Calibri" panose="020F0502020204030204" pitchFamily="34" charset="0"/>
            </a:endParaRPr>
          </a:p>
          <a:p>
            <a:pPr defTabSz="1216660">
              <a:lnSpc>
                <a:spcPct val="120000"/>
              </a:lnSpc>
              <a:spcBef>
                <a:spcPct val="20000"/>
              </a:spcBef>
              <a:defRPr/>
            </a:pPr>
            <a:endParaRPr lang="en-US" altLang="zh-CN" sz="1400" dirty="0">
              <a:latin typeface="+mn-ea"/>
              <a:cs typeface="+mn-ea"/>
            </a:endParaRPr>
          </a:p>
        </p:txBody>
      </p:sp>
      <p:sp>
        <p:nvSpPr>
          <p:cNvPr id="33" name="TextBox 13"/>
          <p:cNvSpPr txBox="1"/>
          <p:nvPr/>
        </p:nvSpPr>
        <p:spPr>
          <a:xfrm>
            <a:off x="1790221" y="3911211"/>
            <a:ext cx="2269643" cy="854710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rtlCol="0" anchor="t" anchorCtr="0">
            <a:spAutoFit/>
          </a:bodyPr>
          <a:lstStyle/>
          <a:p>
            <a:pPr algn="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600" b="1" dirty="0">
                <a:latin typeface="+mn-ea"/>
                <a:cs typeface="+mn-ea"/>
                <a:sym typeface="Calibri" panose="020F0502020204030204" pitchFamily="34" charset="0"/>
              </a:rPr>
              <a:t>路线算法</a:t>
            </a:r>
            <a:endParaRPr lang="en-US" altLang="zh-CN" sz="1100" dirty="0">
              <a:latin typeface="+mn-ea"/>
              <a:cs typeface="+mn-ea"/>
              <a:sym typeface="Calibri" panose="020F0502020204030204" pitchFamily="34" charset="0"/>
            </a:endParaRPr>
          </a:p>
          <a:p>
            <a:pPr algn="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400" dirty="0">
                <a:latin typeface="+mn-ea"/>
                <a:cs typeface="+mn-ea"/>
              </a:rPr>
              <a:t>根据用户输入传递站点信息和寻找最短路径</a:t>
            </a:r>
            <a:endParaRPr lang="zh-CN" altLang="en-US" sz="1400" dirty="0">
              <a:latin typeface="+mn-ea"/>
              <a:cs typeface="+mn-ea"/>
            </a:endParaRPr>
          </a:p>
        </p:txBody>
      </p:sp>
      <p:sp>
        <p:nvSpPr>
          <p:cNvPr id="34" name="TextBox 13"/>
          <p:cNvSpPr txBox="1"/>
          <p:nvPr/>
        </p:nvSpPr>
        <p:spPr>
          <a:xfrm>
            <a:off x="467544" y="2345000"/>
            <a:ext cx="2269643" cy="854710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rtlCol="0" anchor="t" anchorCtr="0">
            <a:spAutoFit/>
          </a:bodyPr>
          <a:lstStyle/>
          <a:p>
            <a:pPr algn="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1600" b="1" dirty="0">
                <a:latin typeface="+mn-ea"/>
                <a:cs typeface="+mn-ea"/>
                <a:sym typeface="Calibri" panose="020F0502020204030204" pitchFamily="34" charset="0"/>
              </a:rPr>
              <a:t>UI</a:t>
            </a:r>
            <a:r>
              <a:rPr lang="zh-CN" altLang="en-US" sz="1600" b="1" dirty="0">
                <a:latin typeface="+mn-ea"/>
                <a:cs typeface="+mn-ea"/>
                <a:sym typeface="Calibri" panose="020F0502020204030204" pitchFamily="34" charset="0"/>
              </a:rPr>
              <a:t>模块</a:t>
            </a:r>
            <a:endParaRPr lang="en-US" altLang="zh-CN" sz="1100" dirty="0">
              <a:latin typeface="+mn-ea"/>
              <a:cs typeface="+mn-ea"/>
              <a:sym typeface="Calibri" panose="020F0502020204030204" pitchFamily="34" charset="0"/>
            </a:endParaRPr>
          </a:p>
          <a:p>
            <a:pPr algn="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400" dirty="0">
                <a:latin typeface="+mn-ea"/>
                <a:cs typeface="+mn-ea"/>
              </a:rPr>
              <a:t>载入图片、播放动画、更新显示文本等</a:t>
            </a:r>
            <a:endParaRPr lang="en-US" altLang="zh-CN" sz="1400" dirty="0">
              <a:latin typeface="+mn-ea"/>
              <a:cs typeface="+mn-ea"/>
            </a:endParaRPr>
          </a:p>
        </p:txBody>
      </p:sp>
      <p:sp>
        <p:nvSpPr>
          <p:cNvPr id="35" name="TextBox 13"/>
          <p:cNvSpPr txBox="1"/>
          <p:nvPr/>
        </p:nvSpPr>
        <p:spPr>
          <a:xfrm>
            <a:off x="6321957" y="2359752"/>
            <a:ext cx="2269643" cy="1672590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600" b="1" dirty="0">
                <a:latin typeface="+mn-ea"/>
                <a:cs typeface="+mn-ea"/>
                <a:sym typeface="Calibri" panose="020F0502020204030204" pitchFamily="34" charset="0"/>
              </a:rPr>
              <a:t>交互函数</a:t>
            </a:r>
            <a:endParaRPr lang="en-US" altLang="zh-CN" sz="1600" b="1" dirty="0">
              <a:latin typeface="+mn-ea"/>
              <a:cs typeface="+mn-ea"/>
              <a:sym typeface="Calibri" panose="020F0502020204030204" pitchFamily="34" charset="0"/>
            </a:endParaRPr>
          </a:p>
          <a:p>
            <a:pPr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400" dirty="0">
                <a:latin typeface="+mn-ea"/>
                <a:cs typeface="+mn-ea"/>
                <a:sym typeface="Calibri" panose="020F0502020204030204" pitchFamily="34" charset="0"/>
              </a:rPr>
              <a:t>根据引擎传递的信息和用户的指令调用</a:t>
            </a:r>
            <a:r>
              <a:rPr lang="en-US" altLang="zh-CN" sz="1400" dirty="0">
                <a:latin typeface="+mn-ea"/>
                <a:cs typeface="+mn-ea"/>
                <a:sym typeface="Calibri" panose="020F0502020204030204" pitchFamily="34" charset="0"/>
              </a:rPr>
              <a:t>UI</a:t>
            </a:r>
            <a:r>
              <a:rPr lang="zh-CN" altLang="en-US" sz="1400" dirty="0">
                <a:latin typeface="+mn-ea"/>
                <a:cs typeface="+mn-ea"/>
                <a:sym typeface="Calibri" panose="020F0502020204030204" pitchFamily="34" charset="0"/>
              </a:rPr>
              <a:t>模块和路径算法模块更新图形界面和显示站点、路径信息。</a:t>
            </a:r>
            <a:endParaRPr lang="en-US" altLang="zh-CN" sz="1400" dirty="0">
              <a:latin typeface="+mn-ea"/>
              <a:cs typeface="+mn-ea"/>
              <a:sym typeface="Calibri" panose="020F0502020204030204" pitchFamily="34" charset="0"/>
            </a:endParaRPr>
          </a:p>
          <a:p>
            <a:pPr defTabSz="1216660">
              <a:lnSpc>
                <a:spcPct val="120000"/>
              </a:lnSpc>
              <a:spcBef>
                <a:spcPct val="20000"/>
              </a:spcBef>
              <a:defRPr/>
            </a:pPr>
            <a:endParaRPr lang="en-US" altLang="zh-CN" sz="1400" dirty="0">
              <a:latin typeface="+mn-ea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4" grpId="0"/>
      <p:bldP spid="3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-47903" y="0"/>
            <a:ext cx="2016224" cy="612528"/>
            <a:chOff x="-47903" y="0"/>
            <a:chExt cx="2016224" cy="612528"/>
          </a:xfrm>
        </p:grpSpPr>
        <p:grpSp>
          <p:nvGrpSpPr>
            <p:cNvPr id="8" name="组合 7"/>
            <p:cNvGrpSpPr/>
            <p:nvPr/>
          </p:nvGrpSpPr>
          <p:grpSpPr>
            <a:xfrm rot="16200000" flipV="1">
              <a:off x="629840" y="-629840"/>
              <a:ext cx="612528" cy="1872208"/>
              <a:chOff x="604102" y="1347614"/>
              <a:chExt cx="1075775" cy="2149930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755576" y="1347614"/>
                <a:ext cx="806989" cy="2149930"/>
                <a:chOff x="1477543" y="637844"/>
                <a:chExt cx="6486890" cy="3157021"/>
              </a:xfrm>
            </p:grpSpPr>
            <p:sp>
              <p:nvSpPr>
                <p:cNvPr id="3" name="矩形 2"/>
                <p:cNvSpPr/>
                <p:nvPr/>
              </p:nvSpPr>
              <p:spPr>
                <a:xfrm>
                  <a:off x="1835696" y="915566"/>
                  <a:ext cx="5472608" cy="2520280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4" name="矩形 3"/>
                <p:cNvSpPr/>
                <p:nvPr/>
              </p:nvSpPr>
              <p:spPr>
                <a:xfrm>
                  <a:off x="6868198" y="637844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1477543" y="2571750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</p:grpSp>
          <p:cxnSp>
            <p:nvCxnSpPr>
              <p:cNvPr id="6" name="直接连接符 5"/>
              <p:cNvCxnSpPr/>
              <p:nvPr/>
            </p:nvCxnSpPr>
            <p:spPr>
              <a:xfrm flipH="1">
                <a:off x="1387200" y="1623395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 flipH="1">
                <a:off x="604102" y="2929074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文本框 8"/>
            <p:cNvSpPr txBox="1"/>
            <p:nvPr/>
          </p:nvSpPr>
          <p:spPr>
            <a:xfrm>
              <a:off x="-47903" y="144445"/>
              <a:ext cx="2016224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>
                  <a:cs typeface="+mn-ea"/>
                </a:rPr>
                <a:t>系统设计</a:t>
              </a:r>
              <a:endParaRPr lang="zh-CN" altLang="en-US" sz="1600" b="1" dirty="0">
                <a:cs typeface="+mn-ea"/>
              </a:endParaRPr>
            </a:p>
          </p:txBody>
        </p:sp>
      </p:grpSp>
      <p:pic>
        <p:nvPicPr>
          <p:cNvPr id="36" name="图片 35" descr="深圳地铁自助售票系统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905" y="665480"/>
            <a:ext cx="8750300" cy="45859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-47903" y="0"/>
            <a:ext cx="2016224" cy="612528"/>
            <a:chOff x="-47903" y="0"/>
            <a:chExt cx="2016224" cy="612528"/>
          </a:xfrm>
        </p:grpSpPr>
        <p:grpSp>
          <p:nvGrpSpPr>
            <p:cNvPr id="8" name="组合 7"/>
            <p:cNvGrpSpPr/>
            <p:nvPr/>
          </p:nvGrpSpPr>
          <p:grpSpPr>
            <a:xfrm rot="16200000" flipV="1">
              <a:off x="629840" y="-629840"/>
              <a:ext cx="612528" cy="1872208"/>
              <a:chOff x="604102" y="1347614"/>
              <a:chExt cx="1075775" cy="2149930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755576" y="1347614"/>
                <a:ext cx="806989" cy="2149930"/>
                <a:chOff x="1477543" y="637844"/>
                <a:chExt cx="6486890" cy="3157021"/>
              </a:xfrm>
            </p:grpSpPr>
            <p:sp>
              <p:nvSpPr>
                <p:cNvPr id="3" name="矩形 2"/>
                <p:cNvSpPr/>
                <p:nvPr/>
              </p:nvSpPr>
              <p:spPr>
                <a:xfrm>
                  <a:off x="1835696" y="915566"/>
                  <a:ext cx="5472608" cy="2520280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4" name="矩形 3"/>
                <p:cNvSpPr/>
                <p:nvPr/>
              </p:nvSpPr>
              <p:spPr>
                <a:xfrm>
                  <a:off x="6868198" y="637844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1477543" y="2571750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</p:grpSp>
          <p:cxnSp>
            <p:nvCxnSpPr>
              <p:cNvPr id="6" name="直接连接符 5"/>
              <p:cNvCxnSpPr/>
              <p:nvPr/>
            </p:nvCxnSpPr>
            <p:spPr>
              <a:xfrm flipH="1">
                <a:off x="1387200" y="1623395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 flipH="1">
                <a:off x="604102" y="2929074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文本框 8"/>
            <p:cNvSpPr txBox="1"/>
            <p:nvPr/>
          </p:nvSpPr>
          <p:spPr>
            <a:xfrm>
              <a:off x="-47903" y="144445"/>
              <a:ext cx="2016224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>
                  <a:cs typeface="+mn-ea"/>
                </a:rPr>
                <a:t>系统设计</a:t>
              </a:r>
              <a:endParaRPr lang="zh-CN" altLang="en-US" sz="1600" b="1" dirty="0">
                <a:cs typeface="+mn-ea"/>
              </a:endParaRPr>
            </a:p>
          </p:txBody>
        </p:sp>
      </p:grpSp>
      <p:pic>
        <p:nvPicPr>
          <p:cNvPr id="11" name="图片 10" descr="软件结构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49960" y="-635"/>
            <a:ext cx="7244715" cy="51441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3508" y="123478"/>
            <a:ext cx="8856984" cy="4896544"/>
          </a:xfrm>
          <a:prstGeom prst="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447764" y="1733202"/>
            <a:ext cx="4248472" cy="50405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432084" y="2307171"/>
            <a:ext cx="4279832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cs typeface="+mn-ea"/>
              </a:rPr>
              <a:t>路径推荐</a:t>
            </a:r>
            <a:r>
              <a:rPr lang="zh-CN" altLang="en-US" sz="4000" b="1" dirty="0">
                <a:cs typeface="+mn-ea"/>
              </a:rPr>
              <a:t>算法实现</a:t>
            </a:r>
            <a:endParaRPr lang="zh-CN" altLang="en-US" sz="4000" b="1" dirty="0">
              <a:cs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519772" y="1723620"/>
            <a:ext cx="4104456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Century Gothic" panose="020B0502020202020204" pitchFamily="34" charset="0"/>
                <a:cs typeface="+mn-ea"/>
              </a:rPr>
              <a:t>PART  02</a:t>
            </a:r>
            <a:endParaRPr lang="zh-CN" altLang="en-US" sz="2800" dirty="0">
              <a:solidFill>
                <a:schemeClr val="bg1"/>
              </a:solidFill>
              <a:latin typeface="Century Gothic" panose="020B0502020202020204" pitchFamily="34" charset="0"/>
              <a:cs typeface="+mn-ea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1435008" y="577820"/>
            <a:ext cx="6529425" cy="3217045"/>
            <a:chOff x="1435008" y="577820"/>
            <a:chExt cx="6529425" cy="3217045"/>
          </a:xfrm>
        </p:grpSpPr>
        <p:sp>
          <p:nvSpPr>
            <p:cNvPr id="8" name="矩形 7"/>
            <p:cNvSpPr/>
            <p:nvPr/>
          </p:nvSpPr>
          <p:spPr>
            <a:xfrm>
              <a:off x="1835696" y="915566"/>
              <a:ext cx="5472608" cy="2520280"/>
            </a:xfrm>
            <a:prstGeom prst="rect">
              <a:avLst/>
            </a:prstGeom>
            <a:noFill/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6868198" y="637844"/>
              <a:ext cx="1096235" cy="12231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477543" y="2571750"/>
              <a:ext cx="1096235" cy="12231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 flipH="1">
              <a:off x="7015627" y="577820"/>
              <a:ext cx="801376" cy="8013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H="1">
              <a:off x="1435008" y="2975534"/>
              <a:ext cx="801376" cy="8013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-47903" y="0"/>
            <a:ext cx="2016224" cy="612528"/>
            <a:chOff x="-47903" y="0"/>
            <a:chExt cx="2016224" cy="612528"/>
          </a:xfrm>
        </p:grpSpPr>
        <p:grpSp>
          <p:nvGrpSpPr>
            <p:cNvPr id="8" name="组合 7"/>
            <p:cNvGrpSpPr/>
            <p:nvPr/>
          </p:nvGrpSpPr>
          <p:grpSpPr>
            <a:xfrm rot="16200000" flipV="1">
              <a:off x="629840" y="-629840"/>
              <a:ext cx="612528" cy="1872208"/>
              <a:chOff x="604102" y="1347614"/>
              <a:chExt cx="1075775" cy="2149930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755576" y="1347614"/>
                <a:ext cx="806989" cy="2149930"/>
                <a:chOff x="1477543" y="637844"/>
                <a:chExt cx="6486890" cy="3157021"/>
              </a:xfrm>
            </p:grpSpPr>
            <p:sp>
              <p:nvSpPr>
                <p:cNvPr id="3" name="矩形 2"/>
                <p:cNvSpPr/>
                <p:nvPr/>
              </p:nvSpPr>
              <p:spPr>
                <a:xfrm>
                  <a:off x="1835696" y="915566"/>
                  <a:ext cx="5472608" cy="2520280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4" name="矩形 3"/>
                <p:cNvSpPr/>
                <p:nvPr/>
              </p:nvSpPr>
              <p:spPr>
                <a:xfrm>
                  <a:off x="6868198" y="637844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1477543" y="2571750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</p:grpSp>
          <p:cxnSp>
            <p:nvCxnSpPr>
              <p:cNvPr id="6" name="直接连接符 5"/>
              <p:cNvCxnSpPr/>
              <p:nvPr/>
            </p:nvCxnSpPr>
            <p:spPr>
              <a:xfrm flipH="1">
                <a:off x="1387200" y="1623395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 flipH="1">
                <a:off x="604102" y="2929074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文本框 8"/>
            <p:cNvSpPr txBox="1"/>
            <p:nvPr/>
          </p:nvSpPr>
          <p:spPr>
            <a:xfrm>
              <a:off x="-47903" y="144445"/>
              <a:ext cx="2016224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>
                  <a:cs typeface="+mn-ea"/>
                </a:rPr>
                <a:t>路径推荐算法</a:t>
              </a:r>
              <a:endParaRPr lang="zh-CN" altLang="en-US" sz="1600" b="1" dirty="0">
                <a:cs typeface="+mn-ea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725170" y="1417955"/>
            <a:ext cx="2547620" cy="3536272"/>
            <a:chOff x="598088" y="1418102"/>
            <a:chExt cx="2691905" cy="3536435"/>
          </a:xfrm>
        </p:grpSpPr>
        <p:grpSp>
          <p:nvGrpSpPr>
            <p:cNvPr id="12" name="组合 11"/>
            <p:cNvGrpSpPr/>
            <p:nvPr/>
          </p:nvGrpSpPr>
          <p:grpSpPr>
            <a:xfrm>
              <a:off x="598088" y="2067694"/>
              <a:ext cx="2691905" cy="2886843"/>
              <a:chOff x="1907536" y="3602193"/>
              <a:chExt cx="2691905" cy="2886843"/>
            </a:xfrm>
          </p:grpSpPr>
          <p:sp>
            <p:nvSpPr>
              <p:cNvPr id="16" name="矩形 15"/>
              <p:cNvSpPr/>
              <p:nvPr/>
            </p:nvSpPr>
            <p:spPr>
              <a:xfrm>
                <a:off x="1907536" y="4089260"/>
                <a:ext cx="2691905" cy="23997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l" defTabSz="1216660">
                  <a:lnSpc>
                    <a:spcPct val="120000"/>
                  </a:lnSpc>
                  <a:spcBef>
                    <a:spcPct val="20000"/>
                  </a:spcBef>
                  <a:defRPr/>
                </a:pPr>
                <a:r>
                  <a:rPr lang="zh-CN" altLang="en-US" sz="1000" dirty="0">
                    <a:latin typeface="+mn-ea"/>
                    <a:cs typeface="+mn-ea"/>
                    <a:sym typeface="Calibri" panose="020F0502020204030204" pitchFamily="34" charset="0"/>
                  </a:rPr>
                  <a:t>typedef struct station_info{</a:t>
                </a:r>
                <a:endParaRPr lang="zh-CN" altLang="en-US" sz="1000" dirty="0">
                  <a:latin typeface="+mn-ea"/>
                  <a:cs typeface="+mn-ea"/>
                  <a:sym typeface="Calibri" panose="020F0502020204030204" pitchFamily="34" charset="0"/>
                </a:endParaRPr>
              </a:p>
              <a:p>
                <a:pPr algn="l" defTabSz="1216660">
                  <a:lnSpc>
                    <a:spcPct val="120000"/>
                  </a:lnSpc>
                  <a:spcBef>
                    <a:spcPct val="20000"/>
                  </a:spcBef>
                  <a:defRPr/>
                </a:pPr>
                <a:r>
                  <a:rPr lang="zh-CN" altLang="en-US" sz="1000" dirty="0">
                    <a:latin typeface="+mn-ea"/>
                    <a:cs typeface="+mn-ea"/>
                    <a:sym typeface="Calibri" panose="020F0502020204030204" pitchFamily="34" charset="0"/>
                  </a:rPr>
                  <a:t>  char station_name[100];//站名</a:t>
                </a:r>
                <a:endParaRPr lang="zh-CN" altLang="en-US" sz="1000" dirty="0">
                  <a:latin typeface="+mn-ea"/>
                  <a:cs typeface="+mn-ea"/>
                  <a:sym typeface="Calibri" panose="020F0502020204030204" pitchFamily="34" charset="0"/>
                </a:endParaRPr>
              </a:p>
              <a:p>
                <a:pPr algn="l" defTabSz="1216660">
                  <a:lnSpc>
                    <a:spcPct val="120000"/>
                  </a:lnSpc>
                  <a:spcBef>
                    <a:spcPct val="20000"/>
                  </a:spcBef>
                  <a:defRPr/>
                </a:pPr>
                <a:r>
                  <a:rPr lang="zh-CN" altLang="en-US" sz="1000" dirty="0">
                    <a:latin typeface="+mn-ea"/>
                    <a:cs typeface="+mn-ea"/>
                    <a:sym typeface="Calibri" panose="020F0502020204030204" pitchFamily="34" charset="0"/>
                  </a:rPr>
                  <a:t>  int route_number;//路线号</a:t>
                </a:r>
                <a:endParaRPr lang="zh-CN" altLang="en-US" sz="1000" dirty="0">
                  <a:latin typeface="+mn-ea"/>
                  <a:cs typeface="+mn-ea"/>
                  <a:sym typeface="Calibri" panose="020F0502020204030204" pitchFamily="34" charset="0"/>
                </a:endParaRPr>
              </a:p>
              <a:p>
                <a:pPr algn="l" defTabSz="1216660">
                  <a:lnSpc>
                    <a:spcPct val="120000"/>
                  </a:lnSpc>
                  <a:spcBef>
                    <a:spcPct val="20000"/>
                  </a:spcBef>
                  <a:defRPr/>
                </a:pPr>
                <a:r>
                  <a:rPr lang="zh-CN" altLang="en-US" sz="1000" dirty="0">
                    <a:latin typeface="+mn-ea"/>
                    <a:cs typeface="+mn-ea"/>
                    <a:sym typeface="Calibri" panose="020F0502020204030204" pitchFamily="34" charset="0"/>
                  </a:rPr>
                  <a:t>  int station_number;//站号</a:t>
                </a:r>
                <a:endParaRPr lang="zh-CN" altLang="en-US" sz="1000" dirty="0">
                  <a:latin typeface="+mn-ea"/>
                  <a:cs typeface="+mn-ea"/>
                  <a:sym typeface="Calibri" panose="020F0502020204030204" pitchFamily="34" charset="0"/>
                </a:endParaRPr>
              </a:p>
              <a:p>
                <a:pPr algn="l" defTabSz="1216660">
                  <a:lnSpc>
                    <a:spcPct val="120000"/>
                  </a:lnSpc>
                  <a:spcBef>
                    <a:spcPct val="20000"/>
                  </a:spcBef>
                  <a:defRPr/>
                </a:pPr>
                <a:r>
                  <a:rPr lang="zh-CN" altLang="en-US" sz="1000" dirty="0">
                    <a:latin typeface="+mn-ea"/>
                    <a:cs typeface="+mn-ea"/>
                    <a:sym typeface="Calibri" panose="020F0502020204030204" pitchFamily="34" charset="0"/>
                  </a:rPr>
                  <a:t>  bool is_mid_station;//是否中转站</a:t>
                </a:r>
                <a:endParaRPr lang="zh-CN" altLang="en-US" sz="1000" dirty="0">
                  <a:latin typeface="+mn-ea"/>
                  <a:cs typeface="+mn-ea"/>
                  <a:sym typeface="Calibri" panose="020F0502020204030204" pitchFamily="34" charset="0"/>
                </a:endParaRPr>
              </a:p>
              <a:p>
                <a:pPr algn="l" defTabSz="1216660">
                  <a:lnSpc>
                    <a:spcPct val="120000"/>
                  </a:lnSpc>
                  <a:spcBef>
                    <a:spcPct val="20000"/>
                  </a:spcBef>
                  <a:defRPr/>
                </a:pPr>
                <a:r>
                  <a:rPr lang="zh-CN" altLang="en-US" sz="1000" dirty="0">
                    <a:latin typeface="+mn-ea"/>
                    <a:cs typeface="+mn-ea"/>
                    <a:sym typeface="Calibri" panose="020F0502020204030204" pitchFamily="34" charset="0"/>
                  </a:rPr>
                  <a:t>  int con_amount[7];//经过的路线</a:t>
                </a:r>
                <a:endParaRPr lang="zh-CN" altLang="en-US" sz="1000" dirty="0">
                  <a:latin typeface="+mn-ea"/>
                  <a:cs typeface="+mn-ea"/>
                  <a:sym typeface="Calibri" panose="020F0502020204030204" pitchFamily="34" charset="0"/>
                </a:endParaRPr>
              </a:p>
              <a:p>
                <a:pPr algn="l" defTabSz="1216660">
                  <a:lnSpc>
                    <a:spcPct val="120000"/>
                  </a:lnSpc>
                  <a:spcBef>
                    <a:spcPct val="20000"/>
                  </a:spcBef>
                  <a:defRPr/>
                </a:pPr>
                <a:r>
                  <a:rPr lang="zh-CN" altLang="en-US" sz="1000" dirty="0">
                    <a:latin typeface="+mn-ea"/>
                    <a:cs typeface="+mn-ea"/>
                    <a:sym typeface="Calibri" panose="020F0502020204030204" pitchFamily="34" charset="0"/>
                  </a:rPr>
                  <a:t>  int pre_distance;//与前一站的距离</a:t>
                </a:r>
                <a:endParaRPr lang="zh-CN" altLang="en-US" sz="1000" dirty="0">
                  <a:latin typeface="+mn-ea"/>
                  <a:cs typeface="+mn-ea"/>
                  <a:sym typeface="Calibri" panose="020F0502020204030204" pitchFamily="34" charset="0"/>
                </a:endParaRPr>
              </a:p>
              <a:p>
                <a:pPr algn="l" defTabSz="1216660">
                  <a:lnSpc>
                    <a:spcPct val="120000"/>
                  </a:lnSpc>
                  <a:spcBef>
                    <a:spcPct val="20000"/>
                  </a:spcBef>
                  <a:defRPr/>
                </a:pPr>
                <a:r>
                  <a:rPr lang="zh-CN" altLang="en-US" sz="1000" dirty="0">
                    <a:latin typeface="+mn-ea"/>
                    <a:cs typeface="+mn-ea"/>
                    <a:sym typeface="Calibri" panose="020F0502020204030204" pitchFamily="34" charset="0"/>
                  </a:rPr>
                  <a:t>  int nex_distance;//与后一站的距离</a:t>
                </a:r>
                <a:endParaRPr lang="zh-CN" altLang="en-US" sz="1000" dirty="0">
                  <a:latin typeface="+mn-ea"/>
                  <a:cs typeface="+mn-ea"/>
                  <a:sym typeface="Calibri" panose="020F0502020204030204" pitchFamily="34" charset="0"/>
                </a:endParaRPr>
              </a:p>
              <a:p>
                <a:pPr algn="l" defTabSz="1216660">
                  <a:lnSpc>
                    <a:spcPct val="120000"/>
                  </a:lnSpc>
                  <a:spcBef>
                    <a:spcPct val="20000"/>
                  </a:spcBef>
                  <a:defRPr/>
                </a:pPr>
                <a:r>
                  <a:rPr lang="zh-CN" altLang="en-US" sz="1000" dirty="0">
                    <a:latin typeface="+mn-ea"/>
                    <a:cs typeface="+mn-ea"/>
                    <a:sym typeface="Calibri" panose="020F0502020204030204" pitchFamily="34" charset="0"/>
                  </a:rPr>
                  <a:t> struct station_info *prev;//链表上节    struct station_info *next;//链表下节</a:t>
                </a:r>
                <a:endParaRPr lang="zh-CN" altLang="en-US" sz="1000" dirty="0">
                  <a:latin typeface="+mn-ea"/>
                  <a:cs typeface="+mn-ea"/>
                  <a:sym typeface="Calibri" panose="020F0502020204030204" pitchFamily="34" charset="0"/>
                </a:endParaRPr>
              </a:p>
              <a:p>
                <a:pPr algn="l" defTabSz="1216660">
                  <a:lnSpc>
                    <a:spcPct val="120000"/>
                  </a:lnSpc>
                  <a:spcBef>
                    <a:spcPct val="20000"/>
                  </a:spcBef>
                  <a:defRPr/>
                </a:pPr>
                <a:r>
                  <a:rPr lang="zh-CN" altLang="en-US" sz="1000" dirty="0">
                    <a:latin typeface="+mn-ea"/>
                    <a:cs typeface="+mn-ea"/>
                    <a:sym typeface="Calibri" panose="020F0502020204030204" pitchFamily="34" charset="0"/>
                  </a:rPr>
                  <a:t>}Station_info;</a:t>
                </a:r>
                <a:endParaRPr lang="zh-CN" altLang="en-US" sz="1000" dirty="0">
                  <a:latin typeface="+mn-ea"/>
                  <a:cs typeface="+mn-ea"/>
                  <a:sym typeface="Calibri" panose="020F0502020204030204" pitchFamily="34" charset="0"/>
                </a:endParaRPr>
              </a:p>
            </p:txBody>
          </p:sp>
          <p:sp>
            <p:nvSpPr>
              <p:cNvPr id="18" name="íš1íḋè"/>
              <p:cNvSpPr txBox="1"/>
              <p:nvPr/>
            </p:nvSpPr>
            <p:spPr>
              <a:xfrm>
                <a:off x="2436270" y="3602193"/>
                <a:ext cx="1808965" cy="457489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r>
                  <a:rPr lang="zh-CN" altLang="id-ID" b="1" dirty="0">
                    <a:cs typeface="+mn-ea"/>
                  </a:rPr>
                  <a:t>站点信息链表</a:t>
                </a:r>
                <a:endParaRPr lang="zh-CN" altLang="id-ID" b="1" dirty="0">
                  <a:cs typeface="+mn-ea"/>
                </a:endParaRPr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1763688" y="1418102"/>
              <a:ext cx="576060" cy="576064"/>
              <a:chOff x="9152546" y="5073013"/>
              <a:chExt cx="318587" cy="318589"/>
            </a:xfrm>
            <a:solidFill>
              <a:schemeClr val="tx2">
                <a:lumMod val="50000"/>
              </a:schemeClr>
            </a:solidFill>
          </p:grpSpPr>
          <p:sp>
            <p:nvSpPr>
              <p:cNvPr id="20" name="Freeform 412"/>
              <p:cNvSpPr>
                <a:spLocks noEditPoints="1"/>
              </p:cNvSpPr>
              <p:nvPr/>
            </p:nvSpPr>
            <p:spPr bwMode="auto">
              <a:xfrm>
                <a:off x="9350586" y="5073013"/>
                <a:ext cx="120547" cy="120547"/>
              </a:xfrm>
              <a:custGeom>
                <a:avLst/>
                <a:gdLst>
                  <a:gd name="T0" fmla="*/ 105 w 108"/>
                  <a:gd name="T1" fmla="*/ 44 h 108"/>
                  <a:gd name="T2" fmla="*/ 89 w 108"/>
                  <a:gd name="T3" fmla="*/ 41 h 108"/>
                  <a:gd name="T4" fmla="*/ 88 w 108"/>
                  <a:gd name="T5" fmla="*/ 38 h 108"/>
                  <a:gd name="T6" fmla="*/ 97 w 108"/>
                  <a:gd name="T7" fmla="*/ 25 h 108"/>
                  <a:gd name="T8" fmla="*/ 96 w 108"/>
                  <a:gd name="T9" fmla="*/ 20 h 108"/>
                  <a:gd name="T10" fmla="*/ 87 w 108"/>
                  <a:gd name="T11" fmla="*/ 11 h 108"/>
                  <a:gd name="T12" fmla="*/ 83 w 108"/>
                  <a:gd name="T13" fmla="*/ 11 h 108"/>
                  <a:gd name="T14" fmla="*/ 69 w 108"/>
                  <a:gd name="T15" fmla="*/ 20 h 108"/>
                  <a:gd name="T16" fmla="*/ 66 w 108"/>
                  <a:gd name="T17" fmla="*/ 19 h 108"/>
                  <a:gd name="T18" fmla="*/ 64 w 108"/>
                  <a:gd name="T19" fmla="*/ 3 h 108"/>
                  <a:gd name="T20" fmla="*/ 60 w 108"/>
                  <a:gd name="T21" fmla="*/ 0 h 108"/>
                  <a:gd name="T22" fmla="*/ 48 w 108"/>
                  <a:gd name="T23" fmla="*/ 0 h 108"/>
                  <a:gd name="T24" fmla="*/ 44 w 108"/>
                  <a:gd name="T25" fmla="*/ 3 h 108"/>
                  <a:gd name="T26" fmla="*/ 41 w 108"/>
                  <a:gd name="T27" fmla="*/ 19 h 108"/>
                  <a:gd name="T28" fmla="*/ 38 w 108"/>
                  <a:gd name="T29" fmla="*/ 20 h 108"/>
                  <a:gd name="T30" fmla="*/ 25 w 108"/>
                  <a:gd name="T31" fmla="*/ 11 h 108"/>
                  <a:gd name="T32" fmla="*/ 20 w 108"/>
                  <a:gd name="T33" fmla="*/ 11 h 108"/>
                  <a:gd name="T34" fmla="*/ 11 w 108"/>
                  <a:gd name="T35" fmla="*/ 20 h 108"/>
                  <a:gd name="T36" fmla="*/ 11 w 108"/>
                  <a:gd name="T37" fmla="*/ 25 h 108"/>
                  <a:gd name="T38" fmla="*/ 20 w 108"/>
                  <a:gd name="T39" fmla="*/ 38 h 108"/>
                  <a:gd name="T40" fmla="*/ 19 w 108"/>
                  <a:gd name="T41" fmla="*/ 41 h 108"/>
                  <a:gd name="T42" fmla="*/ 3 w 108"/>
                  <a:gd name="T43" fmla="*/ 44 h 108"/>
                  <a:gd name="T44" fmla="*/ 0 w 108"/>
                  <a:gd name="T45" fmla="*/ 48 h 108"/>
                  <a:gd name="T46" fmla="*/ 0 w 108"/>
                  <a:gd name="T47" fmla="*/ 60 h 108"/>
                  <a:gd name="T48" fmla="*/ 3 w 108"/>
                  <a:gd name="T49" fmla="*/ 64 h 108"/>
                  <a:gd name="T50" fmla="*/ 19 w 108"/>
                  <a:gd name="T51" fmla="*/ 67 h 108"/>
                  <a:gd name="T52" fmla="*/ 20 w 108"/>
                  <a:gd name="T53" fmla="*/ 69 h 108"/>
                  <a:gd name="T54" fmla="*/ 11 w 108"/>
                  <a:gd name="T55" fmla="*/ 83 h 108"/>
                  <a:gd name="T56" fmla="*/ 11 w 108"/>
                  <a:gd name="T57" fmla="*/ 88 h 108"/>
                  <a:gd name="T58" fmla="*/ 20 w 108"/>
                  <a:gd name="T59" fmla="*/ 96 h 108"/>
                  <a:gd name="T60" fmla="*/ 25 w 108"/>
                  <a:gd name="T61" fmla="*/ 97 h 108"/>
                  <a:gd name="T62" fmla="*/ 38 w 108"/>
                  <a:gd name="T63" fmla="*/ 88 h 108"/>
                  <a:gd name="T64" fmla="*/ 41 w 108"/>
                  <a:gd name="T65" fmla="*/ 89 h 108"/>
                  <a:gd name="T66" fmla="*/ 44 w 108"/>
                  <a:gd name="T67" fmla="*/ 105 h 108"/>
                  <a:gd name="T68" fmla="*/ 48 w 108"/>
                  <a:gd name="T69" fmla="*/ 108 h 108"/>
                  <a:gd name="T70" fmla="*/ 60 w 108"/>
                  <a:gd name="T71" fmla="*/ 108 h 108"/>
                  <a:gd name="T72" fmla="*/ 64 w 108"/>
                  <a:gd name="T73" fmla="*/ 105 h 108"/>
                  <a:gd name="T74" fmla="*/ 66 w 108"/>
                  <a:gd name="T75" fmla="*/ 89 h 108"/>
                  <a:gd name="T76" fmla="*/ 69 w 108"/>
                  <a:gd name="T77" fmla="*/ 88 h 108"/>
                  <a:gd name="T78" fmla="*/ 83 w 108"/>
                  <a:gd name="T79" fmla="*/ 97 h 108"/>
                  <a:gd name="T80" fmla="*/ 87 w 108"/>
                  <a:gd name="T81" fmla="*/ 96 h 108"/>
                  <a:gd name="T82" fmla="*/ 96 w 108"/>
                  <a:gd name="T83" fmla="*/ 88 h 108"/>
                  <a:gd name="T84" fmla="*/ 97 w 108"/>
                  <a:gd name="T85" fmla="*/ 83 h 108"/>
                  <a:gd name="T86" fmla="*/ 88 w 108"/>
                  <a:gd name="T87" fmla="*/ 69 h 108"/>
                  <a:gd name="T88" fmla="*/ 89 w 108"/>
                  <a:gd name="T89" fmla="*/ 67 h 108"/>
                  <a:gd name="T90" fmla="*/ 105 w 108"/>
                  <a:gd name="T91" fmla="*/ 64 h 108"/>
                  <a:gd name="T92" fmla="*/ 108 w 108"/>
                  <a:gd name="T93" fmla="*/ 60 h 108"/>
                  <a:gd name="T94" fmla="*/ 108 w 108"/>
                  <a:gd name="T95" fmla="*/ 48 h 108"/>
                  <a:gd name="T96" fmla="*/ 105 w 108"/>
                  <a:gd name="T97" fmla="*/ 44 h 108"/>
                  <a:gd name="T98" fmla="*/ 54 w 108"/>
                  <a:gd name="T99" fmla="*/ 71 h 108"/>
                  <a:gd name="T100" fmla="*/ 37 w 108"/>
                  <a:gd name="T101" fmla="*/ 54 h 108"/>
                  <a:gd name="T102" fmla="*/ 54 w 108"/>
                  <a:gd name="T103" fmla="*/ 37 h 108"/>
                  <a:gd name="T104" fmla="*/ 71 w 108"/>
                  <a:gd name="T105" fmla="*/ 54 h 108"/>
                  <a:gd name="T106" fmla="*/ 54 w 108"/>
                  <a:gd name="T107" fmla="*/ 71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08" h="108">
                    <a:moveTo>
                      <a:pt x="105" y="44"/>
                    </a:moveTo>
                    <a:cubicBezTo>
                      <a:pt x="89" y="41"/>
                      <a:pt x="89" y="41"/>
                      <a:pt x="89" y="41"/>
                    </a:cubicBezTo>
                    <a:cubicBezTo>
                      <a:pt x="87" y="41"/>
                      <a:pt x="87" y="40"/>
                      <a:pt x="88" y="38"/>
                    </a:cubicBezTo>
                    <a:cubicBezTo>
                      <a:pt x="97" y="25"/>
                      <a:pt x="97" y="25"/>
                      <a:pt x="97" y="25"/>
                    </a:cubicBezTo>
                    <a:cubicBezTo>
                      <a:pt x="98" y="23"/>
                      <a:pt x="97" y="21"/>
                      <a:pt x="96" y="20"/>
                    </a:cubicBezTo>
                    <a:cubicBezTo>
                      <a:pt x="87" y="11"/>
                      <a:pt x="87" y="11"/>
                      <a:pt x="87" y="11"/>
                    </a:cubicBezTo>
                    <a:cubicBezTo>
                      <a:pt x="86" y="10"/>
                      <a:pt x="84" y="10"/>
                      <a:pt x="83" y="11"/>
                    </a:cubicBezTo>
                    <a:cubicBezTo>
                      <a:pt x="69" y="20"/>
                      <a:pt x="69" y="20"/>
                      <a:pt x="69" y="20"/>
                    </a:cubicBezTo>
                    <a:cubicBezTo>
                      <a:pt x="68" y="21"/>
                      <a:pt x="67" y="21"/>
                      <a:pt x="66" y="19"/>
                    </a:cubicBezTo>
                    <a:cubicBezTo>
                      <a:pt x="64" y="3"/>
                      <a:pt x="64" y="3"/>
                      <a:pt x="64" y="3"/>
                    </a:cubicBezTo>
                    <a:cubicBezTo>
                      <a:pt x="63" y="1"/>
                      <a:pt x="62" y="0"/>
                      <a:pt x="60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6" y="0"/>
                      <a:pt x="44" y="1"/>
                      <a:pt x="44" y="3"/>
                    </a:cubicBezTo>
                    <a:cubicBezTo>
                      <a:pt x="41" y="19"/>
                      <a:pt x="41" y="19"/>
                      <a:pt x="41" y="19"/>
                    </a:cubicBezTo>
                    <a:cubicBezTo>
                      <a:pt x="41" y="21"/>
                      <a:pt x="40" y="21"/>
                      <a:pt x="38" y="20"/>
                    </a:cubicBezTo>
                    <a:cubicBezTo>
                      <a:pt x="25" y="11"/>
                      <a:pt x="25" y="11"/>
                      <a:pt x="25" y="11"/>
                    </a:cubicBezTo>
                    <a:cubicBezTo>
                      <a:pt x="23" y="10"/>
                      <a:pt x="21" y="10"/>
                      <a:pt x="20" y="11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0" y="21"/>
                      <a:pt x="10" y="23"/>
                      <a:pt x="11" y="25"/>
                    </a:cubicBezTo>
                    <a:cubicBezTo>
                      <a:pt x="20" y="38"/>
                      <a:pt x="20" y="38"/>
                      <a:pt x="20" y="38"/>
                    </a:cubicBezTo>
                    <a:cubicBezTo>
                      <a:pt x="21" y="40"/>
                      <a:pt x="21" y="41"/>
                      <a:pt x="19" y="41"/>
                    </a:cubicBezTo>
                    <a:cubicBezTo>
                      <a:pt x="3" y="44"/>
                      <a:pt x="3" y="44"/>
                      <a:pt x="3" y="44"/>
                    </a:cubicBezTo>
                    <a:cubicBezTo>
                      <a:pt x="1" y="45"/>
                      <a:pt x="0" y="46"/>
                      <a:pt x="0" y="48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62"/>
                      <a:pt x="1" y="63"/>
                      <a:pt x="3" y="64"/>
                    </a:cubicBezTo>
                    <a:cubicBezTo>
                      <a:pt x="19" y="67"/>
                      <a:pt x="19" y="67"/>
                      <a:pt x="19" y="67"/>
                    </a:cubicBezTo>
                    <a:cubicBezTo>
                      <a:pt x="21" y="67"/>
                      <a:pt x="21" y="68"/>
                      <a:pt x="20" y="69"/>
                    </a:cubicBezTo>
                    <a:cubicBezTo>
                      <a:pt x="11" y="83"/>
                      <a:pt x="11" y="83"/>
                      <a:pt x="11" y="83"/>
                    </a:cubicBezTo>
                    <a:cubicBezTo>
                      <a:pt x="10" y="84"/>
                      <a:pt x="10" y="86"/>
                      <a:pt x="11" y="88"/>
                    </a:cubicBezTo>
                    <a:cubicBezTo>
                      <a:pt x="20" y="96"/>
                      <a:pt x="20" y="96"/>
                      <a:pt x="20" y="96"/>
                    </a:cubicBezTo>
                    <a:cubicBezTo>
                      <a:pt x="21" y="97"/>
                      <a:pt x="23" y="98"/>
                      <a:pt x="25" y="97"/>
                    </a:cubicBezTo>
                    <a:cubicBezTo>
                      <a:pt x="38" y="88"/>
                      <a:pt x="38" y="88"/>
                      <a:pt x="38" y="88"/>
                    </a:cubicBezTo>
                    <a:cubicBezTo>
                      <a:pt x="40" y="87"/>
                      <a:pt x="41" y="87"/>
                      <a:pt x="41" y="89"/>
                    </a:cubicBezTo>
                    <a:cubicBezTo>
                      <a:pt x="44" y="105"/>
                      <a:pt x="44" y="105"/>
                      <a:pt x="44" y="105"/>
                    </a:cubicBezTo>
                    <a:cubicBezTo>
                      <a:pt x="44" y="106"/>
                      <a:pt x="46" y="108"/>
                      <a:pt x="48" y="108"/>
                    </a:cubicBezTo>
                    <a:cubicBezTo>
                      <a:pt x="60" y="108"/>
                      <a:pt x="60" y="108"/>
                      <a:pt x="60" y="108"/>
                    </a:cubicBezTo>
                    <a:cubicBezTo>
                      <a:pt x="62" y="108"/>
                      <a:pt x="63" y="106"/>
                      <a:pt x="64" y="105"/>
                    </a:cubicBezTo>
                    <a:cubicBezTo>
                      <a:pt x="66" y="89"/>
                      <a:pt x="66" y="89"/>
                      <a:pt x="66" y="89"/>
                    </a:cubicBezTo>
                    <a:cubicBezTo>
                      <a:pt x="67" y="87"/>
                      <a:pt x="68" y="87"/>
                      <a:pt x="69" y="88"/>
                    </a:cubicBezTo>
                    <a:cubicBezTo>
                      <a:pt x="83" y="97"/>
                      <a:pt x="83" y="97"/>
                      <a:pt x="83" y="97"/>
                    </a:cubicBezTo>
                    <a:cubicBezTo>
                      <a:pt x="84" y="98"/>
                      <a:pt x="86" y="97"/>
                      <a:pt x="87" y="96"/>
                    </a:cubicBezTo>
                    <a:cubicBezTo>
                      <a:pt x="96" y="88"/>
                      <a:pt x="96" y="88"/>
                      <a:pt x="96" y="88"/>
                    </a:cubicBezTo>
                    <a:cubicBezTo>
                      <a:pt x="97" y="86"/>
                      <a:pt x="98" y="84"/>
                      <a:pt x="97" y="83"/>
                    </a:cubicBezTo>
                    <a:cubicBezTo>
                      <a:pt x="88" y="69"/>
                      <a:pt x="88" y="69"/>
                      <a:pt x="88" y="69"/>
                    </a:cubicBezTo>
                    <a:cubicBezTo>
                      <a:pt x="87" y="68"/>
                      <a:pt x="87" y="67"/>
                      <a:pt x="89" y="67"/>
                    </a:cubicBezTo>
                    <a:cubicBezTo>
                      <a:pt x="105" y="64"/>
                      <a:pt x="105" y="64"/>
                      <a:pt x="105" y="64"/>
                    </a:cubicBezTo>
                    <a:cubicBezTo>
                      <a:pt x="106" y="63"/>
                      <a:pt x="108" y="62"/>
                      <a:pt x="108" y="60"/>
                    </a:cubicBezTo>
                    <a:cubicBezTo>
                      <a:pt x="108" y="48"/>
                      <a:pt x="108" y="48"/>
                      <a:pt x="108" y="48"/>
                    </a:cubicBezTo>
                    <a:cubicBezTo>
                      <a:pt x="108" y="46"/>
                      <a:pt x="106" y="45"/>
                      <a:pt x="105" y="44"/>
                    </a:cubicBezTo>
                    <a:close/>
                    <a:moveTo>
                      <a:pt x="54" y="71"/>
                    </a:moveTo>
                    <a:cubicBezTo>
                      <a:pt x="45" y="71"/>
                      <a:pt x="37" y="63"/>
                      <a:pt x="37" y="54"/>
                    </a:cubicBezTo>
                    <a:cubicBezTo>
                      <a:pt x="37" y="45"/>
                      <a:pt x="45" y="37"/>
                      <a:pt x="54" y="37"/>
                    </a:cubicBezTo>
                    <a:cubicBezTo>
                      <a:pt x="63" y="37"/>
                      <a:pt x="71" y="45"/>
                      <a:pt x="71" y="54"/>
                    </a:cubicBezTo>
                    <a:cubicBezTo>
                      <a:pt x="71" y="63"/>
                      <a:pt x="63" y="71"/>
                      <a:pt x="54" y="7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>
                  <a:solidFill>
                    <a:prstClr val="black"/>
                  </a:solidFill>
                  <a:latin typeface="+mn-ea"/>
                  <a:cs typeface="+mn-ea"/>
                </a:endParaRPr>
              </a:p>
            </p:txBody>
          </p:sp>
          <p:sp>
            <p:nvSpPr>
              <p:cNvPr id="21" name="Freeform 413"/>
              <p:cNvSpPr>
                <a:spLocks noEditPoints="1"/>
              </p:cNvSpPr>
              <p:nvPr/>
            </p:nvSpPr>
            <p:spPr bwMode="auto">
              <a:xfrm>
                <a:off x="9152546" y="5153377"/>
                <a:ext cx="238225" cy="238225"/>
              </a:xfrm>
              <a:custGeom>
                <a:avLst/>
                <a:gdLst>
                  <a:gd name="T0" fmla="*/ 210 w 216"/>
                  <a:gd name="T1" fmla="*/ 89 h 216"/>
                  <a:gd name="T2" fmla="*/ 178 w 216"/>
                  <a:gd name="T3" fmla="*/ 83 h 216"/>
                  <a:gd name="T4" fmla="*/ 176 w 216"/>
                  <a:gd name="T5" fmla="*/ 77 h 216"/>
                  <a:gd name="T6" fmla="*/ 194 w 216"/>
                  <a:gd name="T7" fmla="*/ 49 h 216"/>
                  <a:gd name="T8" fmla="*/ 193 w 216"/>
                  <a:gd name="T9" fmla="*/ 41 h 216"/>
                  <a:gd name="T10" fmla="*/ 175 w 216"/>
                  <a:gd name="T11" fmla="*/ 23 h 216"/>
                  <a:gd name="T12" fmla="*/ 167 w 216"/>
                  <a:gd name="T13" fmla="*/ 22 h 216"/>
                  <a:gd name="T14" fmla="*/ 139 w 216"/>
                  <a:gd name="T15" fmla="*/ 40 h 216"/>
                  <a:gd name="T16" fmla="*/ 133 w 216"/>
                  <a:gd name="T17" fmla="*/ 38 h 216"/>
                  <a:gd name="T18" fmla="*/ 127 w 216"/>
                  <a:gd name="T19" fmla="*/ 6 h 216"/>
                  <a:gd name="T20" fmla="*/ 121 w 216"/>
                  <a:gd name="T21" fmla="*/ 0 h 216"/>
                  <a:gd name="T22" fmla="*/ 95 w 216"/>
                  <a:gd name="T23" fmla="*/ 0 h 216"/>
                  <a:gd name="T24" fmla="*/ 89 w 216"/>
                  <a:gd name="T25" fmla="*/ 6 h 216"/>
                  <a:gd name="T26" fmla="*/ 83 w 216"/>
                  <a:gd name="T27" fmla="*/ 38 h 216"/>
                  <a:gd name="T28" fmla="*/ 77 w 216"/>
                  <a:gd name="T29" fmla="*/ 40 h 216"/>
                  <a:gd name="T30" fmla="*/ 49 w 216"/>
                  <a:gd name="T31" fmla="*/ 22 h 216"/>
                  <a:gd name="T32" fmla="*/ 41 w 216"/>
                  <a:gd name="T33" fmla="*/ 23 h 216"/>
                  <a:gd name="T34" fmla="*/ 23 w 216"/>
                  <a:gd name="T35" fmla="*/ 41 h 216"/>
                  <a:gd name="T36" fmla="*/ 22 w 216"/>
                  <a:gd name="T37" fmla="*/ 49 h 216"/>
                  <a:gd name="T38" fmla="*/ 40 w 216"/>
                  <a:gd name="T39" fmla="*/ 77 h 216"/>
                  <a:gd name="T40" fmla="*/ 38 w 216"/>
                  <a:gd name="T41" fmla="*/ 83 h 216"/>
                  <a:gd name="T42" fmla="*/ 6 w 216"/>
                  <a:gd name="T43" fmla="*/ 89 h 216"/>
                  <a:gd name="T44" fmla="*/ 0 w 216"/>
                  <a:gd name="T45" fmla="*/ 95 h 216"/>
                  <a:gd name="T46" fmla="*/ 0 w 216"/>
                  <a:gd name="T47" fmla="*/ 121 h 216"/>
                  <a:gd name="T48" fmla="*/ 6 w 216"/>
                  <a:gd name="T49" fmla="*/ 127 h 216"/>
                  <a:gd name="T50" fmla="*/ 38 w 216"/>
                  <a:gd name="T51" fmla="*/ 133 h 216"/>
                  <a:gd name="T52" fmla="*/ 40 w 216"/>
                  <a:gd name="T53" fmla="*/ 139 h 216"/>
                  <a:gd name="T54" fmla="*/ 22 w 216"/>
                  <a:gd name="T55" fmla="*/ 167 h 216"/>
                  <a:gd name="T56" fmla="*/ 23 w 216"/>
                  <a:gd name="T57" fmla="*/ 175 h 216"/>
                  <a:gd name="T58" fmla="*/ 41 w 216"/>
                  <a:gd name="T59" fmla="*/ 193 h 216"/>
                  <a:gd name="T60" fmla="*/ 49 w 216"/>
                  <a:gd name="T61" fmla="*/ 194 h 216"/>
                  <a:gd name="T62" fmla="*/ 77 w 216"/>
                  <a:gd name="T63" fmla="*/ 176 h 216"/>
                  <a:gd name="T64" fmla="*/ 83 w 216"/>
                  <a:gd name="T65" fmla="*/ 178 h 216"/>
                  <a:gd name="T66" fmla="*/ 89 w 216"/>
                  <a:gd name="T67" fmla="*/ 210 h 216"/>
                  <a:gd name="T68" fmla="*/ 95 w 216"/>
                  <a:gd name="T69" fmla="*/ 216 h 216"/>
                  <a:gd name="T70" fmla="*/ 121 w 216"/>
                  <a:gd name="T71" fmla="*/ 216 h 216"/>
                  <a:gd name="T72" fmla="*/ 127 w 216"/>
                  <a:gd name="T73" fmla="*/ 210 h 216"/>
                  <a:gd name="T74" fmla="*/ 133 w 216"/>
                  <a:gd name="T75" fmla="*/ 178 h 216"/>
                  <a:gd name="T76" fmla="*/ 139 w 216"/>
                  <a:gd name="T77" fmla="*/ 176 h 216"/>
                  <a:gd name="T78" fmla="*/ 167 w 216"/>
                  <a:gd name="T79" fmla="*/ 194 h 216"/>
                  <a:gd name="T80" fmla="*/ 175 w 216"/>
                  <a:gd name="T81" fmla="*/ 193 h 216"/>
                  <a:gd name="T82" fmla="*/ 193 w 216"/>
                  <a:gd name="T83" fmla="*/ 175 h 216"/>
                  <a:gd name="T84" fmla="*/ 194 w 216"/>
                  <a:gd name="T85" fmla="*/ 167 h 216"/>
                  <a:gd name="T86" fmla="*/ 176 w 216"/>
                  <a:gd name="T87" fmla="*/ 139 h 216"/>
                  <a:gd name="T88" fmla="*/ 178 w 216"/>
                  <a:gd name="T89" fmla="*/ 133 h 216"/>
                  <a:gd name="T90" fmla="*/ 210 w 216"/>
                  <a:gd name="T91" fmla="*/ 127 h 216"/>
                  <a:gd name="T92" fmla="*/ 216 w 216"/>
                  <a:gd name="T93" fmla="*/ 121 h 216"/>
                  <a:gd name="T94" fmla="*/ 216 w 216"/>
                  <a:gd name="T95" fmla="*/ 95 h 216"/>
                  <a:gd name="T96" fmla="*/ 210 w 216"/>
                  <a:gd name="T97" fmla="*/ 89 h 216"/>
                  <a:gd name="T98" fmla="*/ 108 w 216"/>
                  <a:gd name="T99" fmla="*/ 147 h 216"/>
                  <a:gd name="T100" fmla="*/ 69 w 216"/>
                  <a:gd name="T101" fmla="*/ 108 h 216"/>
                  <a:gd name="T102" fmla="*/ 108 w 216"/>
                  <a:gd name="T103" fmla="*/ 69 h 216"/>
                  <a:gd name="T104" fmla="*/ 147 w 216"/>
                  <a:gd name="T105" fmla="*/ 108 h 216"/>
                  <a:gd name="T106" fmla="*/ 108 w 216"/>
                  <a:gd name="T107" fmla="*/ 147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16" h="216">
                    <a:moveTo>
                      <a:pt x="210" y="89"/>
                    </a:moveTo>
                    <a:cubicBezTo>
                      <a:pt x="178" y="83"/>
                      <a:pt x="178" y="83"/>
                      <a:pt x="178" y="83"/>
                    </a:cubicBezTo>
                    <a:cubicBezTo>
                      <a:pt x="175" y="82"/>
                      <a:pt x="174" y="80"/>
                      <a:pt x="176" y="77"/>
                    </a:cubicBezTo>
                    <a:cubicBezTo>
                      <a:pt x="194" y="49"/>
                      <a:pt x="194" y="49"/>
                      <a:pt x="194" y="49"/>
                    </a:cubicBezTo>
                    <a:cubicBezTo>
                      <a:pt x="196" y="47"/>
                      <a:pt x="195" y="43"/>
                      <a:pt x="193" y="41"/>
                    </a:cubicBezTo>
                    <a:cubicBezTo>
                      <a:pt x="175" y="23"/>
                      <a:pt x="175" y="23"/>
                      <a:pt x="175" y="23"/>
                    </a:cubicBezTo>
                    <a:cubicBezTo>
                      <a:pt x="173" y="21"/>
                      <a:pt x="169" y="20"/>
                      <a:pt x="167" y="22"/>
                    </a:cubicBezTo>
                    <a:cubicBezTo>
                      <a:pt x="139" y="40"/>
                      <a:pt x="139" y="40"/>
                      <a:pt x="139" y="40"/>
                    </a:cubicBezTo>
                    <a:cubicBezTo>
                      <a:pt x="137" y="42"/>
                      <a:pt x="134" y="41"/>
                      <a:pt x="133" y="38"/>
                    </a:cubicBezTo>
                    <a:cubicBezTo>
                      <a:pt x="127" y="6"/>
                      <a:pt x="127" y="6"/>
                      <a:pt x="127" y="6"/>
                    </a:cubicBezTo>
                    <a:cubicBezTo>
                      <a:pt x="127" y="3"/>
                      <a:pt x="124" y="0"/>
                      <a:pt x="121" y="0"/>
                    </a:cubicBezTo>
                    <a:cubicBezTo>
                      <a:pt x="95" y="0"/>
                      <a:pt x="95" y="0"/>
                      <a:pt x="95" y="0"/>
                    </a:cubicBezTo>
                    <a:cubicBezTo>
                      <a:pt x="92" y="0"/>
                      <a:pt x="89" y="3"/>
                      <a:pt x="89" y="6"/>
                    </a:cubicBezTo>
                    <a:cubicBezTo>
                      <a:pt x="83" y="38"/>
                      <a:pt x="83" y="38"/>
                      <a:pt x="83" y="38"/>
                    </a:cubicBezTo>
                    <a:cubicBezTo>
                      <a:pt x="82" y="41"/>
                      <a:pt x="80" y="42"/>
                      <a:pt x="77" y="40"/>
                    </a:cubicBezTo>
                    <a:cubicBezTo>
                      <a:pt x="49" y="22"/>
                      <a:pt x="49" y="22"/>
                      <a:pt x="49" y="22"/>
                    </a:cubicBezTo>
                    <a:cubicBezTo>
                      <a:pt x="47" y="20"/>
                      <a:pt x="43" y="21"/>
                      <a:pt x="41" y="23"/>
                    </a:cubicBezTo>
                    <a:cubicBezTo>
                      <a:pt x="23" y="41"/>
                      <a:pt x="23" y="41"/>
                      <a:pt x="23" y="41"/>
                    </a:cubicBezTo>
                    <a:cubicBezTo>
                      <a:pt x="21" y="43"/>
                      <a:pt x="20" y="47"/>
                      <a:pt x="22" y="49"/>
                    </a:cubicBezTo>
                    <a:cubicBezTo>
                      <a:pt x="40" y="77"/>
                      <a:pt x="40" y="77"/>
                      <a:pt x="40" y="77"/>
                    </a:cubicBezTo>
                    <a:cubicBezTo>
                      <a:pt x="42" y="80"/>
                      <a:pt x="41" y="82"/>
                      <a:pt x="38" y="83"/>
                    </a:cubicBezTo>
                    <a:cubicBezTo>
                      <a:pt x="6" y="89"/>
                      <a:pt x="6" y="89"/>
                      <a:pt x="6" y="89"/>
                    </a:cubicBezTo>
                    <a:cubicBezTo>
                      <a:pt x="3" y="89"/>
                      <a:pt x="0" y="92"/>
                      <a:pt x="0" y="95"/>
                    </a:cubicBezTo>
                    <a:cubicBezTo>
                      <a:pt x="0" y="121"/>
                      <a:pt x="0" y="121"/>
                      <a:pt x="0" y="121"/>
                    </a:cubicBezTo>
                    <a:cubicBezTo>
                      <a:pt x="0" y="124"/>
                      <a:pt x="3" y="127"/>
                      <a:pt x="6" y="127"/>
                    </a:cubicBezTo>
                    <a:cubicBezTo>
                      <a:pt x="38" y="133"/>
                      <a:pt x="38" y="133"/>
                      <a:pt x="38" y="133"/>
                    </a:cubicBezTo>
                    <a:cubicBezTo>
                      <a:pt x="41" y="134"/>
                      <a:pt x="42" y="137"/>
                      <a:pt x="40" y="139"/>
                    </a:cubicBezTo>
                    <a:cubicBezTo>
                      <a:pt x="22" y="167"/>
                      <a:pt x="22" y="167"/>
                      <a:pt x="22" y="167"/>
                    </a:cubicBezTo>
                    <a:cubicBezTo>
                      <a:pt x="20" y="169"/>
                      <a:pt x="21" y="173"/>
                      <a:pt x="23" y="175"/>
                    </a:cubicBezTo>
                    <a:cubicBezTo>
                      <a:pt x="41" y="193"/>
                      <a:pt x="41" y="193"/>
                      <a:pt x="41" y="193"/>
                    </a:cubicBezTo>
                    <a:cubicBezTo>
                      <a:pt x="43" y="195"/>
                      <a:pt x="47" y="196"/>
                      <a:pt x="49" y="194"/>
                    </a:cubicBezTo>
                    <a:cubicBezTo>
                      <a:pt x="77" y="176"/>
                      <a:pt x="77" y="176"/>
                      <a:pt x="77" y="176"/>
                    </a:cubicBezTo>
                    <a:cubicBezTo>
                      <a:pt x="80" y="174"/>
                      <a:pt x="82" y="175"/>
                      <a:pt x="83" y="178"/>
                    </a:cubicBezTo>
                    <a:cubicBezTo>
                      <a:pt x="89" y="210"/>
                      <a:pt x="89" y="210"/>
                      <a:pt x="89" y="210"/>
                    </a:cubicBezTo>
                    <a:cubicBezTo>
                      <a:pt x="89" y="213"/>
                      <a:pt x="92" y="216"/>
                      <a:pt x="95" y="216"/>
                    </a:cubicBezTo>
                    <a:cubicBezTo>
                      <a:pt x="121" y="216"/>
                      <a:pt x="121" y="216"/>
                      <a:pt x="121" y="216"/>
                    </a:cubicBezTo>
                    <a:cubicBezTo>
                      <a:pt x="124" y="216"/>
                      <a:pt x="127" y="213"/>
                      <a:pt x="127" y="210"/>
                    </a:cubicBezTo>
                    <a:cubicBezTo>
                      <a:pt x="133" y="178"/>
                      <a:pt x="133" y="178"/>
                      <a:pt x="133" y="178"/>
                    </a:cubicBezTo>
                    <a:cubicBezTo>
                      <a:pt x="134" y="175"/>
                      <a:pt x="137" y="174"/>
                      <a:pt x="139" y="176"/>
                    </a:cubicBezTo>
                    <a:cubicBezTo>
                      <a:pt x="167" y="194"/>
                      <a:pt x="167" y="194"/>
                      <a:pt x="167" y="194"/>
                    </a:cubicBezTo>
                    <a:cubicBezTo>
                      <a:pt x="169" y="196"/>
                      <a:pt x="173" y="195"/>
                      <a:pt x="175" y="193"/>
                    </a:cubicBezTo>
                    <a:cubicBezTo>
                      <a:pt x="193" y="175"/>
                      <a:pt x="193" y="175"/>
                      <a:pt x="193" y="175"/>
                    </a:cubicBezTo>
                    <a:cubicBezTo>
                      <a:pt x="195" y="173"/>
                      <a:pt x="196" y="169"/>
                      <a:pt x="194" y="167"/>
                    </a:cubicBezTo>
                    <a:cubicBezTo>
                      <a:pt x="176" y="139"/>
                      <a:pt x="176" y="139"/>
                      <a:pt x="176" y="139"/>
                    </a:cubicBezTo>
                    <a:cubicBezTo>
                      <a:pt x="174" y="137"/>
                      <a:pt x="175" y="134"/>
                      <a:pt x="178" y="133"/>
                    </a:cubicBezTo>
                    <a:cubicBezTo>
                      <a:pt x="210" y="127"/>
                      <a:pt x="210" y="127"/>
                      <a:pt x="210" y="127"/>
                    </a:cubicBezTo>
                    <a:cubicBezTo>
                      <a:pt x="213" y="127"/>
                      <a:pt x="216" y="124"/>
                      <a:pt x="216" y="121"/>
                    </a:cubicBezTo>
                    <a:cubicBezTo>
                      <a:pt x="216" y="95"/>
                      <a:pt x="216" y="95"/>
                      <a:pt x="216" y="95"/>
                    </a:cubicBezTo>
                    <a:cubicBezTo>
                      <a:pt x="216" y="92"/>
                      <a:pt x="213" y="89"/>
                      <a:pt x="210" y="89"/>
                    </a:cubicBezTo>
                    <a:close/>
                    <a:moveTo>
                      <a:pt x="108" y="147"/>
                    </a:moveTo>
                    <a:cubicBezTo>
                      <a:pt x="86" y="147"/>
                      <a:pt x="69" y="130"/>
                      <a:pt x="69" y="108"/>
                    </a:cubicBezTo>
                    <a:cubicBezTo>
                      <a:pt x="69" y="87"/>
                      <a:pt x="86" y="69"/>
                      <a:pt x="108" y="69"/>
                    </a:cubicBezTo>
                    <a:cubicBezTo>
                      <a:pt x="130" y="69"/>
                      <a:pt x="147" y="87"/>
                      <a:pt x="147" y="108"/>
                    </a:cubicBezTo>
                    <a:cubicBezTo>
                      <a:pt x="147" y="130"/>
                      <a:pt x="130" y="147"/>
                      <a:pt x="108" y="14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>
                  <a:solidFill>
                    <a:prstClr val="black"/>
                  </a:solidFill>
                  <a:latin typeface="+mn-ea"/>
                  <a:cs typeface="+mn-ea"/>
                </a:endParaRPr>
              </a:p>
            </p:txBody>
          </p:sp>
        </p:grpSp>
      </p:grpSp>
      <p:grpSp>
        <p:nvGrpSpPr>
          <p:cNvPr id="13" name="组合 12"/>
          <p:cNvGrpSpPr/>
          <p:nvPr/>
        </p:nvGrpSpPr>
        <p:grpSpPr>
          <a:xfrm>
            <a:off x="3344545" y="1417955"/>
            <a:ext cx="2190115" cy="3715427"/>
            <a:chOff x="3249945" y="1418102"/>
            <a:chExt cx="2369185" cy="3715113"/>
          </a:xfrm>
        </p:grpSpPr>
        <p:grpSp>
          <p:nvGrpSpPr>
            <p:cNvPr id="22" name="组合 21"/>
            <p:cNvGrpSpPr/>
            <p:nvPr/>
          </p:nvGrpSpPr>
          <p:grpSpPr>
            <a:xfrm>
              <a:off x="3249945" y="2067694"/>
              <a:ext cx="2369185" cy="3065521"/>
              <a:chOff x="2111121" y="3602193"/>
              <a:chExt cx="2369185" cy="3065521"/>
            </a:xfrm>
          </p:grpSpPr>
          <p:sp>
            <p:nvSpPr>
              <p:cNvPr id="23" name="矩形 22"/>
              <p:cNvSpPr/>
              <p:nvPr/>
            </p:nvSpPr>
            <p:spPr>
              <a:xfrm>
                <a:off x="2111121" y="4089832"/>
                <a:ext cx="2369185" cy="25778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l" defTabSz="1216660">
                  <a:lnSpc>
                    <a:spcPct val="120000"/>
                  </a:lnSpc>
                  <a:spcBef>
                    <a:spcPct val="20000"/>
                  </a:spcBef>
                  <a:defRPr/>
                </a:pPr>
                <a:r>
                  <a:rPr lang="zh-CN" altLang="en-US" sz="1000" dirty="0">
                    <a:latin typeface="+mn-ea"/>
                    <a:cs typeface="+mn-ea"/>
                    <a:sym typeface="Calibri" panose="020F0502020204030204" pitchFamily="34" charset="0"/>
                  </a:rPr>
                  <a:t>typedef struct situation_1_info {</a:t>
                </a:r>
                <a:endParaRPr lang="zh-CN" altLang="en-US" sz="1000" dirty="0">
                  <a:latin typeface="+mn-ea"/>
                  <a:cs typeface="+mn-ea"/>
                  <a:sym typeface="Calibri" panose="020F0502020204030204" pitchFamily="34" charset="0"/>
                </a:endParaRPr>
              </a:p>
              <a:p>
                <a:pPr algn="l" defTabSz="1216660">
                  <a:lnSpc>
                    <a:spcPct val="120000"/>
                  </a:lnSpc>
                  <a:spcBef>
                    <a:spcPct val="20000"/>
                  </a:spcBef>
                  <a:defRPr/>
                </a:pPr>
                <a:r>
                  <a:rPr lang="zh-CN" altLang="en-US" sz="1000" dirty="0">
                    <a:latin typeface="+mn-ea"/>
                    <a:cs typeface="+mn-ea"/>
                    <a:sym typeface="Calibri" panose="020F0502020204030204" pitchFamily="34" charset="0"/>
                  </a:rPr>
                  <a:t>Station_info *begstation;//出发站地址</a:t>
                </a:r>
                <a:endParaRPr lang="zh-CN" altLang="en-US" sz="1000" dirty="0">
                  <a:latin typeface="+mn-ea"/>
                  <a:cs typeface="+mn-ea"/>
                  <a:sym typeface="Calibri" panose="020F0502020204030204" pitchFamily="34" charset="0"/>
                </a:endParaRPr>
              </a:p>
              <a:p>
                <a:pPr algn="l" defTabSz="1216660">
                  <a:lnSpc>
                    <a:spcPct val="120000"/>
                  </a:lnSpc>
                  <a:spcBef>
                    <a:spcPct val="20000"/>
                  </a:spcBef>
                  <a:defRPr/>
                </a:pPr>
                <a:r>
                  <a:rPr lang="zh-CN" altLang="en-US" sz="1000" dirty="0">
                    <a:latin typeface="+mn-ea"/>
                    <a:cs typeface="+mn-ea"/>
                    <a:sym typeface="Calibri" panose="020F0502020204030204" pitchFamily="34" charset="0"/>
                  </a:rPr>
                  <a:t>Station_info *mid_station;//中转站所在链表地址</a:t>
                </a:r>
                <a:endParaRPr lang="zh-CN" altLang="en-US" sz="1000" dirty="0">
                  <a:latin typeface="+mn-ea"/>
                  <a:cs typeface="+mn-ea"/>
                  <a:sym typeface="Calibri" panose="020F0502020204030204" pitchFamily="34" charset="0"/>
                </a:endParaRPr>
              </a:p>
              <a:p>
                <a:pPr algn="l" defTabSz="1216660">
                  <a:lnSpc>
                    <a:spcPct val="120000"/>
                  </a:lnSpc>
                  <a:spcBef>
                    <a:spcPct val="20000"/>
                  </a:spcBef>
                  <a:defRPr/>
                </a:pPr>
                <a:r>
                  <a:rPr lang="zh-CN" altLang="en-US" sz="1000" dirty="0">
                    <a:latin typeface="+mn-ea"/>
                    <a:cs typeface="+mn-ea"/>
                    <a:sym typeface="Calibri" panose="020F0502020204030204" pitchFamily="34" charset="0"/>
                  </a:rPr>
                  <a:t>Station_info *finstation;//终点站地址</a:t>
                </a:r>
                <a:endParaRPr lang="zh-CN" altLang="en-US" sz="1000" dirty="0">
                  <a:latin typeface="+mn-ea"/>
                  <a:cs typeface="+mn-ea"/>
                  <a:sym typeface="Calibri" panose="020F0502020204030204" pitchFamily="34" charset="0"/>
                </a:endParaRPr>
              </a:p>
              <a:p>
                <a:pPr algn="l" defTabSz="1216660">
                  <a:lnSpc>
                    <a:spcPct val="120000"/>
                  </a:lnSpc>
                  <a:spcBef>
                    <a:spcPct val="20000"/>
                  </a:spcBef>
                  <a:defRPr/>
                </a:pPr>
                <a:r>
                  <a:rPr lang="zh-CN" altLang="en-US" sz="1000" dirty="0">
                    <a:latin typeface="+mn-ea"/>
                    <a:cs typeface="+mn-ea"/>
                    <a:sym typeface="Calibri" panose="020F0502020204030204" pitchFamily="34" charset="0"/>
                  </a:rPr>
                  <a:t>int distance;//该种情况总距离</a:t>
                </a:r>
                <a:endParaRPr lang="zh-CN" altLang="en-US" sz="1000" dirty="0">
                  <a:latin typeface="+mn-ea"/>
                  <a:cs typeface="+mn-ea"/>
                  <a:sym typeface="Calibri" panose="020F0502020204030204" pitchFamily="34" charset="0"/>
                </a:endParaRPr>
              </a:p>
              <a:p>
                <a:pPr algn="l" defTabSz="1216660">
                  <a:lnSpc>
                    <a:spcPct val="120000"/>
                  </a:lnSpc>
                  <a:spcBef>
                    <a:spcPct val="20000"/>
                  </a:spcBef>
                  <a:defRPr/>
                </a:pPr>
                <a:r>
                  <a:rPr lang="zh-CN" altLang="en-US" sz="1000" dirty="0">
                    <a:latin typeface="+mn-ea"/>
                    <a:cs typeface="+mn-ea"/>
                    <a:sym typeface="Calibri" panose="020F0502020204030204" pitchFamily="34" charset="0"/>
                  </a:rPr>
                  <a:t>struct situation_1_info *pNext;//下一个节点</a:t>
                </a:r>
                <a:endParaRPr lang="zh-CN" altLang="en-US" sz="1000" dirty="0">
                  <a:latin typeface="+mn-ea"/>
                  <a:cs typeface="+mn-ea"/>
                  <a:sym typeface="Calibri" panose="020F0502020204030204" pitchFamily="34" charset="0"/>
                </a:endParaRPr>
              </a:p>
              <a:p>
                <a:pPr algn="l" defTabSz="1216660">
                  <a:lnSpc>
                    <a:spcPct val="120000"/>
                  </a:lnSpc>
                  <a:spcBef>
                    <a:spcPct val="20000"/>
                  </a:spcBef>
                  <a:defRPr/>
                </a:pPr>
                <a:r>
                  <a:rPr lang="zh-CN" altLang="en-US" sz="1000" dirty="0">
                    <a:latin typeface="+mn-ea"/>
                    <a:cs typeface="+mn-ea"/>
                    <a:sym typeface="Calibri" panose="020F0502020204030204" pitchFamily="34" charset="0"/>
                  </a:rPr>
                  <a:t>}Situation_1_i</a:t>
                </a:r>
                <a:r>
                  <a:rPr lang="en-US" altLang="zh-CN" sz="1000" dirty="0">
                    <a:latin typeface="+mn-ea"/>
                    <a:cs typeface="+mn-ea"/>
                    <a:sym typeface="Calibri" panose="020F0502020204030204" pitchFamily="34" charset="0"/>
                  </a:rPr>
                  <a:t>nfo</a:t>
                </a:r>
                <a:r>
                  <a:rPr lang="zh-CN" altLang="en-US" sz="1400" dirty="0">
                    <a:latin typeface="+mn-ea"/>
                    <a:cs typeface="+mn-ea"/>
                    <a:sym typeface="Calibri" panose="020F0502020204030204" pitchFamily="34" charset="0"/>
                  </a:rPr>
                  <a:t>;</a:t>
                </a:r>
                <a:endParaRPr lang="zh-CN" altLang="en-US" sz="1400" dirty="0">
                  <a:latin typeface="+mn-ea"/>
                  <a:cs typeface="+mn-ea"/>
                  <a:sym typeface="Calibri" panose="020F0502020204030204" pitchFamily="34" charset="0"/>
                </a:endParaRPr>
              </a:p>
            </p:txBody>
          </p:sp>
          <p:sp>
            <p:nvSpPr>
              <p:cNvPr id="25" name="íš1íḋè"/>
              <p:cNvSpPr txBox="1"/>
              <p:nvPr/>
            </p:nvSpPr>
            <p:spPr>
              <a:xfrm>
                <a:off x="2111121" y="3602193"/>
                <a:ext cx="2369185" cy="45720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r>
                  <a:rPr lang="zh-CN" altLang="id-ID" b="1" dirty="0">
                    <a:cs typeface="+mn-ea"/>
                  </a:rPr>
                  <a:t>跨单站中转站链表</a:t>
                </a:r>
                <a:endParaRPr lang="zh-CN" altLang="id-ID" b="1" dirty="0">
                  <a:cs typeface="+mn-ea"/>
                </a:endParaRPr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4211960" y="1418102"/>
              <a:ext cx="576060" cy="576064"/>
              <a:chOff x="9152546" y="5073013"/>
              <a:chExt cx="318587" cy="318589"/>
            </a:xfrm>
            <a:solidFill>
              <a:schemeClr val="tx2">
                <a:lumMod val="50000"/>
              </a:schemeClr>
            </a:solidFill>
          </p:grpSpPr>
          <p:sp>
            <p:nvSpPr>
              <p:cNvPr id="27" name="Freeform 412"/>
              <p:cNvSpPr>
                <a:spLocks noEditPoints="1"/>
              </p:cNvSpPr>
              <p:nvPr/>
            </p:nvSpPr>
            <p:spPr bwMode="auto">
              <a:xfrm>
                <a:off x="9350586" y="5073013"/>
                <a:ext cx="120547" cy="120547"/>
              </a:xfrm>
              <a:custGeom>
                <a:avLst/>
                <a:gdLst>
                  <a:gd name="T0" fmla="*/ 105 w 108"/>
                  <a:gd name="T1" fmla="*/ 44 h 108"/>
                  <a:gd name="T2" fmla="*/ 89 w 108"/>
                  <a:gd name="T3" fmla="*/ 41 h 108"/>
                  <a:gd name="T4" fmla="*/ 88 w 108"/>
                  <a:gd name="T5" fmla="*/ 38 h 108"/>
                  <a:gd name="T6" fmla="*/ 97 w 108"/>
                  <a:gd name="T7" fmla="*/ 25 h 108"/>
                  <a:gd name="T8" fmla="*/ 96 w 108"/>
                  <a:gd name="T9" fmla="*/ 20 h 108"/>
                  <a:gd name="T10" fmla="*/ 87 w 108"/>
                  <a:gd name="T11" fmla="*/ 11 h 108"/>
                  <a:gd name="T12" fmla="*/ 83 w 108"/>
                  <a:gd name="T13" fmla="*/ 11 h 108"/>
                  <a:gd name="T14" fmla="*/ 69 w 108"/>
                  <a:gd name="T15" fmla="*/ 20 h 108"/>
                  <a:gd name="T16" fmla="*/ 66 w 108"/>
                  <a:gd name="T17" fmla="*/ 19 h 108"/>
                  <a:gd name="T18" fmla="*/ 64 w 108"/>
                  <a:gd name="T19" fmla="*/ 3 h 108"/>
                  <a:gd name="T20" fmla="*/ 60 w 108"/>
                  <a:gd name="T21" fmla="*/ 0 h 108"/>
                  <a:gd name="T22" fmla="*/ 48 w 108"/>
                  <a:gd name="T23" fmla="*/ 0 h 108"/>
                  <a:gd name="T24" fmla="*/ 44 w 108"/>
                  <a:gd name="T25" fmla="*/ 3 h 108"/>
                  <a:gd name="T26" fmla="*/ 41 w 108"/>
                  <a:gd name="T27" fmla="*/ 19 h 108"/>
                  <a:gd name="T28" fmla="*/ 38 w 108"/>
                  <a:gd name="T29" fmla="*/ 20 h 108"/>
                  <a:gd name="T30" fmla="*/ 25 w 108"/>
                  <a:gd name="T31" fmla="*/ 11 h 108"/>
                  <a:gd name="T32" fmla="*/ 20 w 108"/>
                  <a:gd name="T33" fmla="*/ 11 h 108"/>
                  <a:gd name="T34" fmla="*/ 11 w 108"/>
                  <a:gd name="T35" fmla="*/ 20 h 108"/>
                  <a:gd name="T36" fmla="*/ 11 w 108"/>
                  <a:gd name="T37" fmla="*/ 25 h 108"/>
                  <a:gd name="T38" fmla="*/ 20 w 108"/>
                  <a:gd name="T39" fmla="*/ 38 h 108"/>
                  <a:gd name="T40" fmla="*/ 19 w 108"/>
                  <a:gd name="T41" fmla="*/ 41 h 108"/>
                  <a:gd name="T42" fmla="*/ 3 w 108"/>
                  <a:gd name="T43" fmla="*/ 44 h 108"/>
                  <a:gd name="T44" fmla="*/ 0 w 108"/>
                  <a:gd name="T45" fmla="*/ 48 h 108"/>
                  <a:gd name="T46" fmla="*/ 0 w 108"/>
                  <a:gd name="T47" fmla="*/ 60 h 108"/>
                  <a:gd name="T48" fmla="*/ 3 w 108"/>
                  <a:gd name="T49" fmla="*/ 64 h 108"/>
                  <a:gd name="T50" fmla="*/ 19 w 108"/>
                  <a:gd name="T51" fmla="*/ 67 h 108"/>
                  <a:gd name="T52" fmla="*/ 20 w 108"/>
                  <a:gd name="T53" fmla="*/ 69 h 108"/>
                  <a:gd name="T54" fmla="*/ 11 w 108"/>
                  <a:gd name="T55" fmla="*/ 83 h 108"/>
                  <a:gd name="T56" fmla="*/ 11 w 108"/>
                  <a:gd name="T57" fmla="*/ 88 h 108"/>
                  <a:gd name="T58" fmla="*/ 20 w 108"/>
                  <a:gd name="T59" fmla="*/ 96 h 108"/>
                  <a:gd name="T60" fmla="*/ 25 w 108"/>
                  <a:gd name="T61" fmla="*/ 97 h 108"/>
                  <a:gd name="T62" fmla="*/ 38 w 108"/>
                  <a:gd name="T63" fmla="*/ 88 h 108"/>
                  <a:gd name="T64" fmla="*/ 41 w 108"/>
                  <a:gd name="T65" fmla="*/ 89 h 108"/>
                  <a:gd name="T66" fmla="*/ 44 w 108"/>
                  <a:gd name="T67" fmla="*/ 105 h 108"/>
                  <a:gd name="T68" fmla="*/ 48 w 108"/>
                  <a:gd name="T69" fmla="*/ 108 h 108"/>
                  <a:gd name="T70" fmla="*/ 60 w 108"/>
                  <a:gd name="T71" fmla="*/ 108 h 108"/>
                  <a:gd name="T72" fmla="*/ 64 w 108"/>
                  <a:gd name="T73" fmla="*/ 105 h 108"/>
                  <a:gd name="T74" fmla="*/ 66 w 108"/>
                  <a:gd name="T75" fmla="*/ 89 h 108"/>
                  <a:gd name="T76" fmla="*/ 69 w 108"/>
                  <a:gd name="T77" fmla="*/ 88 h 108"/>
                  <a:gd name="T78" fmla="*/ 83 w 108"/>
                  <a:gd name="T79" fmla="*/ 97 h 108"/>
                  <a:gd name="T80" fmla="*/ 87 w 108"/>
                  <a:gd name="T81" fmla="*/ 96 h 108"/>
                  <a:gd name="T82" fmla="*/ 96 w 108"/>
                  <a:gd name="T83" fmla="*/ 88 h 108"/>
                  <a:gd name="T84" fmla="*/ 97 w 108"/>
                  <a:gd name="T85" fmla="*/ 83 h 108"/>
                  <a:gd name="T86" fmla="*/ 88 w 108"/>
                  <a:gd name="T87" fmla="*/ 69 h 108"/>
                  <a:gd name="T88" fmla="*/ 89 w 108"/>
                  <a:gd name="T89" fmla="*/ 67 h 108"/>
                  <a:gd name="T90" fmla="*/ 105 w 108"/>
                  <a:gd name="T91" fmla="*/ 64 h 108"/>
                  <a:gd name="T92" fmla="*/ 108 w 108"/>
                  <a:gd name="T93" fmla="*/ 60 h 108"/>
                  <a:gd name="T94" fmla="*/ 108 w 108"/>
                  <a:gd name="T95" fmla="*/ 48 h 108"/>
                  <a:gd name="T96" fmla="*/ 105 w 108"/>
                  <a:gd name="T97" fmla="*/ 44 h 108"/>
                  <a:gd name="T98" fmla="*/ 54 w 108"/>
                  <a:gd name="T99" fmla="*/ 71 h 108"/>
                  <a:gd name="T100" fmla="*/ 37 w 108"/>
                  <a:gd name="T101" fmla="*/ 54 h 108"/>
                  <a:gd name="T102" fmla="*/ 54 w 108"/>
                  <a:gd name="T103" fmla="*/ 37 h 108"/>
                  <a:gd name="T104" fmla="*/ 71 w 108"/>
                  <a:gd name="T105" fmla="*/ 54 h 108"/>
                  <a:gd name="T106" fmla="*/ 54 w 108"/>
                  <a:gd name="T107" fmla="*/ 71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08" h="108">
                    <a:moveTo>
                      <a:pt x="105" y="44"/>
                    </a:moveTo>
                    <a:cubicBezTo>
                      <a:pt x="89" y="41"/>
                      <a:pt x="89" y="41"/>
                      <a:pt x="89" y="41"/>
                    </a:cubicBezTo>
                    <a:cubicBezTo>
                      <a:pt x="87" y="41"/>
                      <a:pt x="87" y="40"/>
                      <a:pt x="88" y="38"/>
                    </a:cubicBezTo>
                    <a:cubicBezTo>
                      <a:pt x="97" y="25"/>
                      <a:pt x="97" y="25"/>
                      <a:pt x="97" y="25"/>
                    </a:cubicBezTo>
                    <a:cubicBezTo>
                      <a:pt x="98" y="23"/>
                      <a:pt x="97" y="21"/>
                      <a:pt x="96" y="20"/>
                    </a:cubicBezTo>
                    <a:cubicBezTo>
                      <a:pt x="87" y="11"/>
                      <a:pt x="87" y="11"/>
                      <a:pt x="87" y="11"/>
                    </a:cubicBezTo>
                    <a:cubicBezTo>
                      <a:pt x="86" y="10"/>
                      <a:pt x="84" y="10"/>
                      <a:pt x="83" y="11"/>
                    </a:cubicBezTo>
                    <a:cubicBezTo>
                      <a:pt x="69" y="20"/>
                      <a:pt x="69" y="20"/>
                      <a:pt x="69" y="20"/>
                    </a:cubicBezTo>
                    <a:cubicBezTo>
                      <a:pt x="68" y="21"/>
                      <a:pt x="67" y="21"/>
                      <a:pt x="66" y="19"/>
                    </a:cubicBezTo>
                    <a:cubicBezTo>
                      <a:pt x="64" y="3"/>
                      <a:pt x="64" y="3"/>
                      <a:pt x="64" y="3"/>
                    </a:cubicBezTo>
                    <a:cubicBezTo>
                      <a:pt x="63" y="1"/>
                      <a:pt x="62" y="0"/>
                      <a:pt x="60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6" y="0"/>
                      <a:pt x="44" y="1"/>
                      <a:pt x="44" y="3"/>
                    </a:cubicBezTo>
                    <a:cubicBezTo>
                      <a:pt x="41" y="19"/>
                      <a:pt x="41" y="19"/>
                      <a:pt x="41" y="19"/>
                    </a:cubicBezTo>
                    <a:cubicBezTo>
                      <a:pt x="41" y="21"/>
                      <a:pt x="40" y="21"/>
                      <a:pt x="38" y="20"/>
                    </a:cubicBezTo>
                    <a:cubicBezTo>
                      <a:pt x="25" y="11"/>
                      <a:pt x="25" y="11"/>
                      <a:pt x="25" y="11"/>
                    </a:cubicBezTo>
                    <a:cubicBezTo>
                      <a:pt x="23" y="10"/>
                      <a:pt x="21" y="10"/>
                      <a:pt x="20" y="11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0" y="21"/>
                      <a:pt x="10" y="23"/>
                      <a:pt x="11" y="25"/>
                    </a:cubicBezTo>
                    <a:cubicBezTo>
                      <a:pt x="20" y="38"/>
                      <a:pt x="20" y="38"/>
                      <a:pt x="20" y="38"/>
                    </a:cubicBezTo>
                    <a:cubicBezTo>
                      <a:pt x="21" y="40"/>
                      <a:pt x="21" y="41"/>
                      <a:pt x="19" y="41"/>
                    </a:cubicBezTo>
                    <a:cubicBezTo>
                      <a:pt x="3" y="44"/>
                      <a:pt x="3" y="44"/>
                      <a:pt x="3" y="44"/>
                    </a:cubicBezTo>
                    <a:cubicBezTo>
                      <a:pt x="1" y="45"/>
                      <a:pt x="0" y="46"/>
                      <a:pt x="0" y="48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62"/>
                      <a:pt x="1" y="63"/>
                      <a:pt x="3" y="64"/>
                    </a:cubicBezTo>
                    <a:cubicBezTo>
                      <a:pt x="19" y="67"/>
                      <a:pt x="19" y="67"/>
                      <a:pt x="19" y="67"/>
                    </a:cubicBezTo>
                    <a:cubicBezTo>
                      <a:pt x="21" y="67"/>
                      <a:pt x="21" y="68"/>
                      <a:pt x="20" y="69"/>
                    </a:cubicBezTo>
                    <a:cubicBezTo>
                      <a:pt x="11" y="83"/>
                      <a:pt x="11" y="83"/>
                      <a:pt x="11" y="83"/>
                    </a:cubicBezTo>
                    <a:cubicBezTo>
                      <a:pt x="10" y="84"/>
                      <a:pt x="10" y="86"/>
                      <a:pt x="11" y="88"/>
                    </a:cubicBezTo>
                    <a:cubicBezTo>
                      <a:pt x="20" y="96"/>
                      <a:pt x="20" y="96"/>
                      <a:pt x="20" y="96"/>
                    </a:cubicBezTo>
                    <a:cubicBezTo>
                      <a:pt x="21" y="97"/>
                      <a:pt x="23" y="98"/>
                      <a:pt x="25" y="97"/>
                    </a:cubicBezTo>
                    <a:cubicBezTo>
                      <a:pt x="38" y="88"/>
                      <a:pt x="38" y="88"/>
                      <a:pt x="38" y="88"/>
                    </a:cubicBezTo>
                    <a:cubicBezTo>
                      <a:pt x="40" y="87"/>
                      <a:pt x="41" y="87"/>
                      <a:pt x="41" y="89"/>
                    </a:cubicBezTo>
                    <a:cubicBezTo>
                      <a:pt x="44" y="105"/>
                      <a:pt x="44" y="105"/>
                      <a:pt x="44" y="105"/>
                    </a:cubicBezTo>
                    <a:cubicBezTo>
                      <a:pt x="44" y="106"/>
                      <a:pt x="46" y="108"/>
                      <a:pt x="48" y="108"/>
                    </a:cubicBezTo>
                    <a:cubicBezTo>
                      <a:pt x="60" y="108"/>
                      <a:pt x="60" y="108"/>
                      <a:pt x="60" y="108"/>
                    </a:cubicBezTo>
                    <a:cubicBezTo>
                      <a:pt x="62" y="108"/>
                      <a:pt x="63" y="106"/>
                      <a:pt x="64" y="105"/>
                    </a:cubicBezTo>
                    <a:cubicBezTo>
                      <a:pt x="66" y="89"/>
                      <a:pt x="66" y="89"/>
                      <a:pt x="66" y="89"/>
                    </a:cubicBezTo>
                    <a:cubicBezTo>
                      <a:pt x="67" y="87"/>
                      <a:pt x="68" y="87"/>
                      <a:pt x="69" y="88"/>
                    </a:cubicBezTo>
                    <a:cubicBezTo>
                      <a:pt x="83" y="97"/>
                      <a:pt x="83" y="97"/>
                      <a:pt x="83" y="97"/>
                    </a:cubicBezTo>
                    <a:cubicBezTo>
                      <a:pt x="84" y="98"/>
                      <a:pt x="86" y="97"/>
                      <a:pt x="87" y="96"/>
                    </a:cubicBezTo>
                    <a:cubicBezTo>
                      <a:pt x="96" y="88"/>
                      <a:pt x="96" y="88"/>
                      <a:pt x="96" y="88"/>
                    </a:cubicBezTo>
                    <a:cubicBezTo>
                      <a:pt x="97" y="86"/>
                      <a:pt x="98" y="84"/>
                      <a:pt x="97" y="83"/>
                    </a:cubicBezTo>
                    <a:cubicBezTo>
                      <a:pt x="88" y="69"/>
                      <a:pt x="88" y="69"/>
                      <a:pt x="88" y="69"/>
                    </a:cubicBezTo>
                    <a:cubicBezTo>
                      <a:pt x="87" y="68"/>
                      <a:pt x="87" y="67"/>
                      <a:pt x="89" y="67"/>
                    </a:cubicBezTo>
                    <a:cubicBezTo>
                      <a:pt x="105" y="64"/>
                      <a:pt x="105" y="64"/>
                      <a:pt x="105" y="64"/>
                    </a:cubicBezTo>
                    <a:cubicBezTo>
                      <a:pt x="106" y="63"/>
                      <a:pt x="108" y="62"/>
                      <a:pt x="108" y="60"/>
                    </a:cubicBezTo>
                    <a:cubicBezTo>
                      <a:pt x="108" y="48"/>
                      <a:pt x="108" y="48"/>
                      <a:pt x="108" y="48"/>
                    </a:cubicBezTo>
                    <a:cubicBezTo>
                      <a:pt x="108" y="46"/>
                      <a:pt x="106" y="45"/>
                      <a:pt x="105" y="44"/>
                    </a:cubicBezTo>
                    <a:close/>
                    <a:moveTo>
                      <a:pt x="54" y="71"/>
                    </a:moveTo>
                    <a:cubicBezTo>
                      <a:pt x="45" y="71"/>
                      <a:pt x="37" y="63"/>
                      <a:pt x="37" y="54"/>
                    </a:cubicBezTo>
                    <a:cubicBezTo>
                      <a:pt x="37" y="45"/>
                      <a:pt x="45" y="37"/>
                      <a:pt x="54" y="37"/>
                    </a:cubicBezTo>
                    <a:cubicBezTo>
                      <a:pt x="63" y="37"/>
                      <a:pt x="71" y="45"/>
                      <a:pt x="71" y="54"/>
                    </a:cubicBezTo>
                    <a:cubicBezTo>
                      <a:pt x="71" y="63"/>
                      <a:pt x="63" y="71"/>
                      <a:pt x="54" y="7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>
                  <a:solidFill>
                    <a:prstClr val="black"/>
                  </a:solidFill>
                  <a:latin typeface="+mn-ea"/>
                  <a:cs typeface="+mn-ea"/>
                </a:endParaRPr>
              </a:p>
            </p:txBody>
          </p:sp>
          <p:sp>
            <p:nvSpPr>
              <p:cNvPr id="28" name="Freeform 413"/>
              <p:cNvSpPr>
                <a:spLocks noEditPoints="1"/>
              </p:cNvSpPr>
              <p:nvPr/>
            </p:nvSpPr>
            <p:spPr bwMode="auto">
              <a:xfrm>
                <a:off x="9152546" y="5153377"/>
                <a:ext cx="238225" cy="238225"/>
              </a:xfrm>
              <a:custGeom>
                <a:avLst/>
                <a:gdLst>
                  <a:gd name="T0" fmla="*/ 210 w 216"/>
                  <a:gd name="T1" fmla="*/ 89 h 216"/>
                  <a:gd name="T2" fmla="*/ 178 w 216"/>
                  <a:gd name="T3" fmla="*/ 83 h 216"/>
                  <a:gd name="T4" fmla="*/ 176 w 216"/>
                  <a:gd name="T5" fmla="*/ 77 h 216"/>
                  <a:gd name="T6" fmla="*/ 194 w 216"/>
                  <a:gd name="T7" fmla="*/ 49 h 216"/>
                  <a:gd name="T8" fmla="*/ 193 w 216"/>
                  <a:gd name="T9" fmla="*/ 41 h 216"/>
                  <a:gd name="T10" fmla="*/ 175 w 216"/>
                  <a:gd name="T11" fmla="*/ 23 h 216"/>
                  <a:gd name="T12" fmla="*/ 167 w 216"/>
                  <a:gd name="T13" fmla="*/ 22 h 216"/>
                  <a:gd name="T14" fmla="*/ 139 w 216"/>
                  <a:gd name="T15" fmla="*/ 40 h 216"/>
                  <a:gd name="T16" fmla="*/ 133 w 216"/>
                  <a:gd name="T17" fmla="*/ 38 h 216"/>
                  <a:gd name="T18" fmla="*/ 127 w 216"/>
                  <a:gd name="T19" fmla="*/ 6 h 216"/>
                  <a:gd name="T20" fmla="*/ 121 w 216"/>
                  <a:gd name="T21" fmla="*/ 0 h 216"/>
                  <a:gd name="T22" fmla="*/ 95 w 216"/>
                  <a:gd name="T23" fmla="*/ 0 h 216"/>
                  <a:gd name="T24" fmla="*/ 89 w 216"/>
                  <a:gd name="T25" fmla="*/ 6 h 216"/>
                  <a:gd name="T26" fmla="*/ 83 w 216"/>
                  <a:gd name="T27" fmla="*/ 38 h 216"/>
                  <a:gd name="T28" fmla="*/ 77 w 216"/>
                  <a:gd name="T29" fmla="*/ 40 h 216"/>
                  <a:gd name="T30" fmla="*/ 49 w 216"/>
                  <a:gd name="T31" fmla="*/ 22 h 216"/>
                  <a:gd name="T32" fmla="*/ 41 w 216"/>
                  <a:gd name="T33" fmla="*/ 23 h 216"/>
                  <a:gd name="T34" fmla="*/ 23 w 216"/>
                  <a:gd name="T35" fmla="*/ 41 h 216"/>
                  <a:gd name="T36" fmla="*/ 22 w 216"/>
                  <a:gd name="T37" fmla="*/ 49 h 216"/>
                  <a:gd name="T38" fmla="*/ 40 w 216"/>
                  <a:gd name="T39" fmla="*/ 77 h 216"/>
                  <a:gd name="T40" fmla="*/ 38 w 216"/>
                  <a:gd name="T41" fmla="*/ 83 h 216"/>
                  <a:gd name="T42" fmla="*/ 6 w 216"/>
                  <a:gd name="T43" fmla="*/ 89 h 216"/>
                  <a:gd name="T44" fmla="*/ 0 w 216"/>
                  <a:gd name="T45" fmla="*/ 95 h 216"/>
                  <a:gd name="T46" fmla="*/ 0 w 216"/>
                  <a:gd name="T47" fmla="*/ 121 h 216"/>
                  <a:gd name="T48" fmla="*/ 6 w 216"/>
                  <a:gd name="T49" fmla="*/ 127 h 216"/>
                  <a:gd name="T50" fmla="*/ 38 w 216"/>
                  <a:gd name="T51" fmla="*/ 133 h 216"/>
                  <a:gd name="T52" fmla="*/ 40 w 216"/>
                  <a:gd name="T53" fmla="*/ 139 h 216"/>
                  <a:gd name="T54" fmla="*/ 22 w 216"/>
                  <a:gd name="T55" fmla="*/ 167 h 216"/>
                  <a:gd name="T56" fmla="*/ 23 w 216"/>
                  <a:gd name="T57" fmla="*/ 175 h 216"/>
                  <a:gd name="T58" fmla="*/ 41 w 216"/>
                  <a:gd name="T59" fmla="*/ 193 h 216"/>
                  <a:gd name="T60" fmla="*/ 49 w 216"/>
                  <a:gd name="T61" fmla="*/ 194 h 216"/>
                  <a:gd name="T62" fmla="*/ 77 w 216"/>
                  <a:gd name="T63" fmla="*/ 176 h 216"/>
                  <a:gd name="T64" fmla="*/ 83 w 216"/>
                  <a:gd name="T65" fmla="*/ 178 h 216"/>
                  <a:gd name="T66" fmla="*/ 89 w 216"/>
                  <a:gd name="T67" fmla="*/ 210 h 216"/>
                  <a:gd name="T68" fmla="*/ 95 w 216"/>
                  <a:gd name="T69" fmla="*/ 216 h 216"/>
                  <a:gd name="T70" fmla="*/ 121 w 216"/>
                  <a:gd name="T71" fmla="*/ 216 h 216"/>
                  <a:gd name="T72" fmla="*/ 127 w 216"/>
                  <a:gd name="T73" fmla="*/ 210 h 216"/>
                  <a:gd name="T74" fmla="*/ 133 w 216"/>
                  <a:gd name="T75" fmla="*/ 178 h 216"/>
                  <a:gd name="T76" fmla="*/ 139 w 216"/>
                  <a:gd name="T77" fmla="*/ 176 h 216"/>
                  <a:gd name="T78" fmla="*/ 167 w 216"/>
                  <a:gd name="T79" fmla="*/ 194 h 216"/>
                  <a:gd name="T80" fmla="*/ 175 w 216"/>
                  <a:gd name="T81" fmla="*/ 193 h 216"/>
                  <a:gd name="T82" fmla="*/ 193 w 216"/>
                  <a:gd name="T83" fmla="*/ 175 h 216"/>
                  <a:gd name="T84" fmla="*/ 194 w 216"/>
                  <a:gd name="T85" fmla="*/ 167 h 216"/>
                  <a:gd name="T86" fmla="*/ 176 w 216"/>
                  <a:gd name="T87" fmla="*/ 139 h 216"/>
                  <a:gd name="T88" fmla="*/ 178 w 216"/>
                  <a:gd name="T89" fmla="*/ 133 h 216"/>
                  <a:gd name="T90" fmla="*/ 210 w 216"/>
                  <a:gd name="T91" fmla="*/ 127 h 216"/>
                  <a:gd name="T92" fmla="*/ 216 w 216"/>
                  <a:gd name="T93" fmla="*/ 121 h 216"/>
                  <a:gd name="T94" fmla="*/ 216 w 216"/>
                  <a:gd name="T95" fmla="*/ 95 h 216"/>
                  <a:gd name="T96" fmla="*/ 210 w 216"/>
                  <a:gd name="T97" fmla="*/ 89 h 216"/>
                  <a:gd name="T98" fmla="*/ 108 w 216"/>
                  <a:gd name="T99" fmla="*/ 147 h 216"/>
                  <a:gd name="T100" fmla="*/ 69 w 216"/>
                  <a:gd name="T101" fmla="*/ 108 h 216"/>
                  <a:gd name="T102" fmla="*/ 108 w 216"/>
                  <a:gd name="T103" fmla="*/ 69 h 216"/>
                  <a:gd name="T104" fmla="*/ 147 w 216"/>
                  <a:gd name="T105" fmla="*/ 108 h 216"/>
                  <a:gd name="T106" fmla="*/ 108 w 216"/>
                  <a:gd name="T107" fmla="*/ 147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16" h="216">
                    <a:moveTo>
                      <a:pt x="210" y="89"/>
                    </a:moveTo>
                    <a:cubicBezTo>
                      <a:pt x="178" y="83"/>
                      <a:pt x="178" y="83"/>
                      <a:pt x="178" y="83"/>
                    </a:cubicBezTo>
                    <a:cubicBezTo>
                      <a:pt x="175" y="82"/>
                      <a:pt x="174" y="80"/>
                      <a:pt x="176" y="77"/>
                    </a:cubicBezTo>
                    <a:cubicBezTo>
                      <a:pt x="194" y="49"/>
                      <a:pt x="194" y="49"/>
                      <a:pt x="194" y="49"/>
                    </a:cubicBezTo>
                    <a:cubicBezTo>
                      <a:pt x="196" y="47"/>
                      <a:pt x="195" y="43"/>
                      <a:pt x="193" y="41"/>
                    </a:cubicBezTo>
                    <a:cubicBezTo>
                      <a:pt x="175" y="23"/>
                      <a:pt x="175" y="23"/>
                      <a:pt x="175" y="23"/>
                    </a:cubicBezTo>
                    <a:cubicBezTo>
                      <a:pt x="173" y="21"/>
                      <a:pt x="169" y="20"/>
                      <a:pt x="167" y="22"/>
                    </a:cubicBezTo>
                    <a:cubicBezTo>
                      <a:pt x="139" y="40"/>
                      <a:pt x="139" y="40"/>
                      <a:pt x="139" y="40"/>
                    </a:cubicBezTo>
                    <a:cubicBezTo>
                      <a:pt x="137" y="42"/>
                      <a:pt x="134" y="41"/>
                      <a:pt x="133" y="38"/>
                    </a:cubicBezTo>
                    <a:cubicBezTo>
                      <a:pt x="127" y="6"/>
                      <a:pt x="127" y="6"/>
                      <a:pt x="127" y="6"/>
                    </a:cubicBezTo>
                    <a:cubicBezTo>
                      <a:pt x="127" y="3"/>
                      <a:pt x="124" y="0"/>
                      <a:pt x="121" y="0"/>
                    </a:cubicBezTo>
                    <a:cubicBezTo>
                      <a:pt x="95" y="0"/>
                      <a:pt x="95" y="0"/>
                      <a:pt x="95" y="0"/>
                    </a:cubicBezTo>
                    <a:cubicBezTo>
                      <a:pt x="92" y="0"/>
                      <a:pt x="89" y="3"/>
                      <a:pt x="89" y="6"/>
                    </a:cubicBezTo>
                    <a:cubicBezTo>
                      <a:pt x="83" y="38"/>
                      <a:pt x="83" y="38"/>
                      <a:pt x="83" y="38"/>
                    </a:cubicBezTo>
                    <a:cubicBezTo>
                      <a:pt x="82" y="41"/>
                      <a:pt x="80" y="42"/>
                      <a:pt x="77" y="40"/>
                    </a:cubicBezTo>
                    <a:cubicBezTo>
                      <a:pt x="49" y="22"/>
                      <a:pt x="49" y="22"/>
                      <a:pt x="49" y="22"/>
                    </a:cubicBezTo>
                    <a:cubicBezTo>
                      <a:pt x="47" y="20"/>
                      <a:pt x="43" y="21"/>
                      <a:pt x="41" y="23"/>
                    </a:cubicBezTo>
                    <a:cubicBezTo>
                      <a:pt x="23" y="41"/>
                      <a:pt x="23" y="41"/>
                      <a:pt x="23" y="41"/>
                    </a:cubicBezTo>
                    <a:cubicBezTo>
                      <a:pt x="21" y="43"/>
                      <a:pt x="20" y="47"/>
                      <a:pt x="22" y="49"/>
                    </a:cubicBezTo>
                    <a:cubicBezTo>
                      <a:pt x="40" y="77"/>
                      <a:pt x="40" y="77"/>
                      <a:pt x="40" y="77"/>
                    </a:cubicBezTo>
                    <a:cubicBezTo>
                      <a:pt x="42" y="80"/>
                      <a:pt x="41" y="82"/>
                      <a:pt x="38" y="83"/>
                    </a:cubicBezTo>
                    <a:cubicBezTo>
                      <a:pt x="6" y="89"/>
                      <a:pt x="6" y="89"/>
                      <a:pt x="6" y="89"/>
                    </a:cubicBezTo>
                    <a:cubicBezTo>
                      <a:pt x="3" y="89"/>
                      <a:pt x="0" y="92"/>
                      <a:pt x="0" y="95"/>
                    </a:cubicBezTo>
                    <a:cubicBezTo>
                      <a:pt x="0" y="121"/>
                      <a:pt x="0" y="121"/>
                      <a:pt x="0" y="121"/>
                    </a:cubicBezTo>
                    <a:cubicBezTo>
                      <a:pt x="0" y="124"/>
                      <a:pt x="3" y="127"/>
                      <a:pt x="6" y="127"/>
                    </a:cubicBezTo>
                    <a:cubicBezTo>
                      <a:pt x="38" y="133"/>
                      <a:pt x="38" y="133"/>
                      <a:pt x="38" y="133"/>
                    </a:cubicBezTo>
                    <a:cubicBezTo>
                      <a:pt x="41" y="134"/>
                      <a:pt x="42" y="137"/>
                      <a:pt x="40" y="139"/>
                    </a:cubicBezTo>
                    <a:cubicBezTo>
                      <a:pt x="22" y="167"/>
                      <a:pt x="22" y="167"/>
                      <a:pt x="22" y="167"/>
                    </a:cubicBezTo>
                    <a:cubicBezTo>
                      <a:pt x="20" y="169"/>
                      <a:pt x="21" y="173"/>
                      <a:pt x="23" y="175"/>
                    </a:cubicBezTo>
                    <a:cubicBezTo>
                      <a:pt x="41" y="193"/>
                      <a:pt x="41" y="193"/>
                      <a:pt x="41" y="193"/>
                    </a:cubicBezTo>
                    <a:cubicBezTo>
                      <a:pt x="43" y="195"/>
                      <a:pt x="47" y="196"/>
                      <a:pt x="49" y="194"/>
                    </a:cubicBezTo>
                    <a:cubicBezTo>
                      <a:pt x="77" y="176"/>
                      <a:pt x="77" y="176"/>
                      <a:pt x="77" y="176"/>
                    </a:cubicBezTo>
                    <a:cubicBezTo>
                      <a:pt x="80" y="174"/>
                      <a:pt x="82" y="175"/>
                      <a:pt x="83" y="178"/>
                    </a:cubicBezTo>
                    <a:cubicBezTo>
                      <a:pt x="89" y="210"/>
                      <a:pt x="89" y="210"/>
                      <a:pt x="89" y="210"/>
                    </a:cubicBezTo>
                    <a:cubicBezTo>
                      <a:pt x="89" y="213"/>
                      <a:pt x="92" y="216"/>
                      <a:pt x="95" y="216"/>
                    </a:cubicBezTo>
                    <a:cubicBezTo>
                      <a:pt x="121" y="216"/>
                      <a:pt x="121" y="216"/>
                      <a:pt x="121" y="216"/>
                    </a:cubicBezTo>
                    <a:cubicBezTo>
                      <a:pt x="124" y="216"/>
                      <a:pt x="127" y="213"/>
                      <a:pt x="127" y="210"/>
                    </a:cubicBezTo>
                    <a:cubicBezTo>
                      <a:pt x="133" y="178"/>
                      <a:pt x="133" y="178"/>
                      <a:pt x="133" y="178"/>
                    </a:cubicBezTo>
                    <a:cubicBezTo>
                      <a:pt x="134" y="175"/>
                      <a:pt x="137" y="174"/>
                      <a:pt x="139" y="176"/>
                    </a:cubicBezTo>
                    <a:cubicBezTo>
                      <a:pt x="167" y="194"/>
                      <a:pt x="167" y="194"/>
                      <a:pt x="167" y="194"/>
                    </a:cubicBezTo>
                    <a:cubicBezTo>
                      <a:pt x="169" y="196"/>
                      <a:pt x="173" y="195"/>
                      <a:pt x="175" y="193"/>
                    </a:cubicBezTo>
                    <a:cubicBezTo>
                      <a:pt x="193" y="175"/>
                      <a:pt x="193" y="175"/>
                      <a:pt x="193" y="175"/>
                    </a:cubicBezTo>
                    <a:cubicBezTo>
                      <a:pt x="195" y="173"/>
                      <a:pt x="196" y="169"/>
                      <a:pt x="194" y="167"/>
                    </a:cubicBezTo>
                    <a:cubicBezTo>
                      <a:pt x="176" y="139"/>
                      <a:pt x="176" y="139"/>
                      <a:pt x="176" y="139"/>
                    </a:cubicBezTo>
                    <a:cubicBezTo>
                      <a:pt x="174" y="137"/>
                      <a:pt x="175" y="134"/>
                      <a:pt x="178" y="133"/>
                    </a:cubicBezTo>
                    <a:cubicBezTo>
                      <a:pt x="210" y="127"/>
                      <a:pt x="210" y="127"/>
                      <a:pt x="210" y="127"/>
                    </a:cubicBezTo>
                    <a:cubicBezTo>
                      <a:pt x="213" y="127"/>
                      <a:pt x="216" y="124"/>
                      <a:pt x="216" y="121"/>
                    </a:cubicBezTo>
                    <a:cubicBezTo>
                      <a:pt x="216" y="95"/>
                      <a:pt x="216" y="95"/>
                      <a:pt x="216" y="95"/>
                    </a:cubicBezTo>
                    <a:cubicBezTo>
                      <a:pt x="216" y="92"/>
                      <a:pt x="213" y="89"/>
                      <a:pt x="210" y="89"/>
                    </a:cubicBezTo>
                    <a:close/>
                    <a:moveTo>
                      <a:pt x="108" y="147"/>
                    </a:moveTo>
                    <a:cubicBezTo>
                      <a:pt x="86" y="147"/>
                      <a:pt x="69" y="130"/>
                      <a:pt x="69" y="108"/>
                    </a:cubicBezTo>
                    <a:cubicBezTo>
                      <a:pt x="69" y="87"/>
                      <a:pt x="86" y="69"/>
                      <a:pt x="108" y="69"/>
                    </a:cubicBezTo>
                    <a:cubicBezTo>
                      <a:pt x="130" y="69"/>
                      <a:pt x="147" y="87"/>
                      <a:pt x="147" y="108"/>
                    </a:cubicBezTo>
                    <a:cubicBezTo>
                      <a:pt x="147" y="130"/>
                      <a:pt x="130" y="147"/>
                      <a:pt x="108" y="14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>
                  <a:solidFill>
                    <a:prstClr val="black"/>
                  </a:solidFill>
                  <a:latin typeface="+mn-ea"/>
                  <a:cs typeface="+mn-ea"/>
                </a:endParaRPr>
              </a:p>
            </p:txBody>
          </p:sp>
        </p:grpSp>
      </p:grpSp>
      <p:grpSp>
        <p:nvGrpSpPr>
          <p:cNvPr id="14" name="组合 13"/>
          <p:cNvGrpSpPr/>
          <p:nvPr/>
        </p:nvGrpSpPr>
        <p:grpSpPr>
          <a:xfrm>
            <a:off x="5660291" y="1418102"/>
            <a:ext cx="2387600" cy="2643492"/>
            <a:chOff x="5660291" y="1418102"/>
            <a:chExt cx="2387600" cy="2643492"/>
          </a:xfrm>
        </p:grpSpPr>
        <p:grpSp>
          <p:nvGrpSpPr>
            <p:cNvPr id="29" name="组合 28"/>
            <p:cNvGrpSpPr/>
            <p:nvPr/>
          </p:nvGrpSpPr>
          <p:grpSpPr>
            <a:xfrm>
              <a:off x="5660291" y="2067694"/>
              <a:ext cx="2387600" cy="1993900"/>
              <a:chOff x="2103501" y="3602193"/>
              <a:chExt cx="2387600" cy="1993900"/>
            </a:xfrm>
          </p:grpSpPr>
          <p:sp>
            <p:nvSpPr>
              <p:cNvPr id="30" name="矩形 29"/>
              <p:cNvSpPr/>
              <p:nvPr/>
            </p:nvSpPr>
            <p:spPr>
              <a:xfrm>
                <a:off x="2103501" y="4089238"/>
                <a:ext cx="2387600" cy="15068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l" defTabSz="1216660">
                  <a:lnSpc>
                    <a:spcPct val="120000"/>
                  </a:lnSpc>
                  <a:spcBef>
                    <a:spcPct val="20000"/>
                  </a:spcBef>
                  <a:defRPr/>
                </a:pPr>
                <a:r>
                  <a:rPr lang="zh-CN" altLang="en-US" sz="1000" dirty="0">
                    <a:latin typeface="+mn-ea"/>
                    <a:cs typeface="+mn-ea"/>
                    <a:sym typeface="Calibri" panose="020F0502020204030204" pitchFamily="34" charset="0"/>
                  </a:rPr>
                  <a:t>typedef struct situation_2_info {</a:t>
                </a:r>
                <a:endParaRPr lang="zh-CN" altLang="en-US" sz="1000" dirty="0">
                  <a:latin typeface="+mn-ea"/>
                  <a:cs typeface="+mn-ea"/>
                  <a:sym typeface="Calibri" panose="020F0502020204030204" pitchFamily="34" charset="0"/>
                </a:endParaRPr>
              </a:p>
              <a:p>
                <a:pPr algn="l" defTabSz="1216660">
                  <a:lnSpc>
                    <a:spcPct val="120000"/>
                  </a:lnSpc>
                  <a:spcBef>
                    <a:spcPct val="20000"/>
                  </a:spcBef>
                  <a:defRPr/>
                </a:pPr>
                <a:r>
                  <a:rPr lang="zh-CN" altLang="en-US" sz="1000" dirty="0">
                    <a:latin typeface="+mn-ea"/>
                    <a:cs typeface="+mn-ea"/>
                    <a:sym typeface="Calibri" panose="020F0502020204030204" pitchFamily="34" charset="0"/>
                  </a:rPr>
                  <a:t>int distan;//选择这个第二中转站时，前半段的最小距离</a:t>
                </a:r>
                <a:endParaRPr lang="zh-CN" altLang="en-US" sz="1000" dirty="0">
                  <a:latin typeface="+mn-ea"/>
                  <a:cs typeface="+mn-ea"/>
                  <a:sym typeface="Calibri" panose="020F0502020204030204" pitchFamily="34" charset="0"/>
                </a:endParaRPr>
              </a:p>
              <a:p>
                <a:pPr algn="l" defTabSz="1216660">
                  <a:lnSpc>
                    <a:spcPct val="120000"/>
                  </a:lnSpc>
                  <a:spcBef>
                    <a:spcPct val="20000"/>
                  </a:spcBef>
                  <a:defRPr/>
                </a:pPr>
                <a:r>
                  <a:rPr lang="zh-CN" altLang="en-US" sz="1000" dirty="0">
                    <a:latin typeface="+mn-ea"/>
                    <a:cs typeface="+mn-ea"/>
                    <a:sym typeface="Calibri" panose="020F0502020204030204" pitchFamily="34" charset="0"/>
                  </a:rPr>
                  <a:t>Station_info *station;</a:t>
                </a:r>
                <a:endParaRPr lang="zh-CN" altLang="en-US" sz="1000" dirty="0">
                  <a:latin typeface="+mn-ea"/>
                  <a:cs typeface="+mn-ea"/>
                  <a:sym typeface="Calibri" panose="020F0502020204030204" pitchFamily="34" charset="0"/>
                </a:endParaRPr>
              </a:p>
              <a:p>
                <a:pPr algn="l" defTabSz="1216660">
                  <a:lnSpc>
                    <a:spcPct val="120000"/>
                  </a:lnSpc>
                  <a:spcBef>
                    <a:spcPct val="20000"/>
                  </a:spcBef>
                  <a:defRPr/>
                </a:pPr>
                <a:r>
                  <a:rPr lang="zh-CN" altLang="en-US" sz="1000" dirty="0">
                    <a:latin typeface="+mn-ea"/>
                    <a:cs typeface="+mn-ea"/>
                    <a:sym typeface="Calibri" panose="020F0502020204030204" pitchFamily="34" charset="0"/>
                  </a:rPr>
                  <a:t>struct situation_2_info *pNext;//下一个节点</a:t>
                </a:r>
                <a:endParaRPr lang="zh-CN" altLang="en-US" sz="1000" dirty="0">
                  <a:latin typeface="+mn-ea"/>
                  <a:cs typeface="+mn-ea"/>
                  <a:sym typeface="Calibri" panose="020F0502020204030204" pitchFamily="34" charset="0"/>
                </a:endParaRPr>
              </a:p>
              <a:p>
                <a:pPr algn="l" defTabSz="1216660">
                  <a:lnSpc>
                    <a:spcPct val="120000"/>
                  </a:lnSpc>
                  <a:spcBef>
                    <a:spcPct val="20000"/>
                  </a:spcBef>
                  <a:defRPr/>
                </a:pPr>
                <a:r>
                  <a:rPr lang="zh-CN" altLang="en-US" sz="1000" dirty="0">
                    <a:latin typeface="+mn-ea"/>
                    <a:cs typeface="+mn-ea"/>
                    <a:sym typeface="Calibri" panose="020F0502020204030204" pitchFamily="34" charset="0"/>
                  </a:rPr>
                  <a:t>}Situation_2_info;</a:t>
                </a:r>
                <a:endParaRPr lang="zh-CN" altLang="en-US" sz="1000" dirty="0">
                  <a:latin typeface="+mn-ea"/>
                  <a:cs typeface="+mn-ea"/>
                  <a:sym typeface="Calibri" panose="020F0502020204030204" pitchFamily="34" charset="0"/>
                </a:endParaRPr>
              </a:p>
            </p:txBody>
          </p:sp>
          <p:sp>
            <p:nvSpPr>
              <p:cNvPr id="32" name="íš1íḋè"/>
              <p:cNvSpPr txBox="1"/>
              <p:nvPr/>
            </p:nvSpPr>
            <p:spPr>
              <a:xfrm>
                <a:off x="2352421" y="3602193"/>
                <a:ext cx="1927225" cy="45720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>
                <a:normAutofit fontScale="9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r>
                  <a:rPr lang="zh-CN" altLang="en-US" b="1" dirty="0">
                    <a:cs typeface="+mn-ea"/>
                  </a:rPr>
                  <a:t>跨双站中转站链表</a:t>
                </a:r>
                <a:endParaRPr lang="zh-CN" altLang="en-US" b="1" dirty="0">
                  <a:cs typeface="+mn-ea"/>
                </a:endParaRPr>
              </a:p>
            </p:txBody>
          </p:sp>
        </p:grpSp>
        <p:grpSp>
          <p:nvGrpSpPr>
            <p:cNvPr id="33" name="组合 32"/>
            <p:cNvGrpSpPr/>
            <p:nvPr/>
          </p:nvGrpSpPr>
          <p:grpSpPr>
            <a:xfrm>
              <a:off x="6629926" y="1418102"/>
              <a:ext cx="576060" cy="576064"/>
              <a:chOff x="9152546" y="5073013"/>
              <a:chExt cx="318587" cy="318589"/>
            </a:xfrm>
            <a:solidFill>
              <a:schemeClr val="tx2">
                <a:lumMod val="50000"/>
              </a:schemeClr>
            </a:solidFill>
          </p:grpSpPr>
          <p:sp>
            <p:nvSpPr>
              <p:cNvPr id="34" name="Freeform 412"/>
              <p:cNvSpPr>
                <a:spLocks noEditPoints="1"/>
              </p:cNvSpPr>
              <p:nvPr/>
            </p:nvSpPr>
            <p:spPr bwMode="auto">
              <a:xfrm>
                <a:off x="9350586" y="5073013"/>
                <a:ext cx="120547" cy="120547"/>
              </a:xfrm>
              <a:custGeom>
                <a:avLst/>
                <a:gdLst>
                  <a:gd name="T0" fmla="*/ 105 w 108"/>
                  <a:gd name="T1" fmla="*/ 44 h 108"/>
                  <a:gd name="T2" fmla="*/ 89 w 108"/>
                  <a:gd name="T3" fmla="*/ 41 h 108"/>
                  <a:gd name="T4" fmla="*/ 88 w 108"/>
                  <a:gd name="T5" fmla="*/ 38 h 108"/>
                  <a:gd name="T6" fmla="*/ 97 w 108"/>
                  <a:gd name="T7" fmla="*/ 25 h 108"/>
                  <a:gd name="T8" fmla="*/ 96 w 108"/>
                  <a:gd name="T9" fmla="*/ 20 h 108"/>
                  <a:gd name="T10" fmla="*/ 87 w 108"/>
                  <a:gd name="T11" fmla="*/ 11 h 108"/>
                  <a:gd name="T12" fmla="*/ 83 w 108"/>
                  <a:gd name="T13" fmla="*/ 11 h 108"/>
                  <a:gd name="T14" fmla="*/ 69 w 108"/>
                  <a:gd name="T15" fmla="*/ 20 h 108"/>
                  <a:gd name="T16" fmla="*/ 66 w 108"/>
                  <a:gd name="T17" fmla="*/ 19 h 108"/>
                  <a:gd name="T18" fmla="*/ 64 w 108"/>
                  <a:gd name="T19" fmla="*/ 3 h 108"/>
                  <a:gd name="T20" fmla="*/ 60 w 108"/>
                  <a:gd name="T21" fmla="*/ 0 h 108"/>
                  <a:gd name="T22" fmla="*/ 48 w 108"/>
                  <a:gd name="T23" fmla="*/ 0 h 108"/>
                  <a:gd name="T24" fmla="*/ 44 w 108"/>
                  <a:gd name="T25" fmla="*/ 3 h 108"/>
                  <a:gd name="T26" fmla="*/ 41 w 108"/>
                  <a:gd name="T27" fmla="*/ 19 h 108"/>
                  <a:gd name="T28" fmla="*/ 38 w 108"/>
                  <a:gd name="T29" fmla="*/ 20 h 108"/>
                  <a:gd name="T30" fmla="*/ 25 w 108"/>
                  <a:gd name="T31" fmla="*/ 11 h 108"/>
                  <a:gd name="T32" fmla="*/ 20 w 108"/>
                  <a:gd name="T33" fmla="*/ 11 h 108"/>
                  <a:gd name="T34" fmla="*/ 11 w 108"/>
                  <a:gd name="T35" fmla="*/ 20 h 108"/>
                  <a:gd name="T36" fmla="*/ 11 w 108"/>
                  <a:gd name="T37" fmla="*/ 25 h 108"/>
                  <a:gd name="T38" fmla="*/ 20 w 108"/>
                  <a:gd name="T39" fmla="*/ 38 h 108"/>
                  <a:gd name="T40" fmla="*/ 19 w 108"/>
                  <a:gd name="T41" fmla="*/ 41 h 108"/>
                  <a:gd name="T42" fmla="*/ 3 w 108"/>
                  <a:gd name="T43" fmla="*/ 44 h 108"/>
                  <a:gd name="T44" fmla="*/ 0 w 108"/>
                  <a:gd name="T45" fmla="*/ 48 h 108"/>
                  <a:gd name="T46" fmla="*/ 0 w 108"/>
                  <a:gd name="T47" fmla="*/ 60 h 108"/>
                  <a:gd name="T48" fmla="*/ 3 w 108"/>
                  <a:gd name="T49" fmla="*/ 64 h 108"/>
                  <a:gd name="T50" fmla="*/ 19 w 108"/>
                  <a:gd name="T51" fmla="*/ 67 h 108"/>
                  <a:gd name="T52" fmla="*/ 20 w 108"/>
                  <a:gd name="T53" fmla="*/ 69 h 108"/>
                  <a:gd name="T54" fmla="*/ 11 w 108"/>
                  <a:gd name="T55" fmla="*/ 83 h 108"/>
                  <a:gd name="T56" fmla="*/ 11 w 108"/>
                  <a:gd name="T57" fmla="*/ 88 h 108"/>
                  <a:gd name="T58" fmla="*/ 20 w 108"/>
                  <a:gd name="T59" fmla="*/ 96 h 108"/>
                  <a:gd name="T60" fmla="*/ 25 w 108"/>
                  <a:gd name="T61" fmla="*/ 97 h 108"/>
                  <a:gd name="T62" fmla="*/ 38 w 108"/>
                  <a:gd name="T63" fmla="*/ 88 h 108"/>
                  <a:gd name="T64" fmla="*/ 41 w 108"/>
                  <a:gd name="T65" fmla="*/ 89 h 108"/>
                  <a:gd name="T66" fmla="*/ 44 w 108"/>
                  <a:gd name="T67" fmla="*/ 105 h 108"/>
                  <a:gd name="T68" fmla="*/ 48 w 108"/>
                  <a:gd name="T69" fmla="*/ 108 h 108"/>
                  <a:gd name="T70" fmla="*/ 60 w 108"/>
                  <a:gd name="T71" fmla="*/ 108 h 108"/>
                  <a:gd name="T72" fmla="*/ 64 w 108"/>
                  <a:gd name="T73" fmla="*/ 105 h 108"/>
                  <a:gd name="T74" fmla="*/ 66 w 108"/>
                  <a:gd name="T75" fmla="*/ 89 h 108"/>
                  <a:gd name="T76" fmla="*/ 69 w 108"/>
                  <a:gd name="T77" fmla="*/ 88 h 108"/>
                  <a:gd name="T78" fmla="*/ 83 w 108"/>
                  <a:gd name="T79" fmla="*/ 97 h 108"/>
                  <a:gd name="T80" fmla="*/ 87 w 108"/>
                  <a:gd name="T81" fmla="*/ 96 h 108"/>
                  <a:gd name="T82" fmla="*/ 96 w 108"/>
                  <a:gd name="T83" fmla="*/ 88 h 108"/>
                  <a:gd name="T84" fmla="*/ 97 w 108"/>
                  <a:gd name="T85" fmla="*/ 83 h 108"/>
                  <a:gd name="T86" fmla="*/ 88 w 108"/>
                  <a:gd name="T87" fmla="*/ 69 h 108"/>
                  <a:gd name="T88" fmla="*/ 89 w 108"/>
                  <a:gd name="T89" fmla="*/ 67 h 108"/>
                  <a:gd name="T90" fmla="*/ 105 w 108"/>
                  <a:gd name="T91" fmla="*/ 64 h 108"/>
                  <a:gd name="T92" fmla="*/ 108 w 108"/>
                  <a:gd name="T93" fmla="*/ 60 h 108"/>
                  <a:gd name="T94" fmla="*/ 108 w 108"/>
                  <a:gd name="T95" fmla="*/ 48 h 108"/>
                  <a:gd name="T96" fmla="*/ 105 w 108"/>
                  <a:gd name="T97" fmla="*/ 44 h 108"/>
                  <a:gd name="T98" fmla="*/ 54 w 108"/>
                  <a:gd name="T99" fmla="*/ 71 h 108"/>
                  <a:gd name="T100" fmla="*/ 37 w 108"/>
                  <a:gd name="T101" fmla="*/ 54 h 108"/>
                  <a:gd name="T102" fmla="*/ 54 w 108"/>
                  <a:gd name="T103" fmla="*/ 37 h 108"/>
                  <a:gd name="T104" fmla="*/ 71 w 108"/>
                  <a:gd name="T105" fmla="*/ 54 h 108"/>
                  <a:gd name="T106" fmla="*/ 54 w 108"/>
                  <a:gd name="T107" fmla="*/ 71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08" h="108">
                    <a:moveTo>
                      <a:pt x="105" y="44"/>
                    </a:moveTo>
                    <a:cubicBezTo>
                      <a:pt x="89" y="41"/>
                      <a:pt x="89" y="41"/>
                      <a:pt x="89" y="41"/>
                    </a:cubicBezTo>
                    <a:cubicBezTo>
                      <a:pt x="87" y="41"/>
                      <a:pt x="87" y="40"/>
                      <a:pt x="88" y="38"/>
                    </a:cubicBezTo>
                    <a:cubicBezTo>
                      <a:pt x="97" y="25"/>
                      <a:pt x="97" y="25"/>
                      <a:pt x="97" y="25"/>
                    </a:cubicBezTo>
                    <a:cubicBezTo>
                      <a:pt x="98" y="23"/>
                      <a:pt x="97" y="21"/>
                      <a:pt x="96" y="20"/>
                    </a:cubicBezTo>
                    <a:cubicBezTo>
                      <a:pt x="87" y="11"/>
                      <a:pt x="87" y="11"/>
                      <a:pt x="87" y="11"/>
                    </a:cubicBezTo>
                    <a:cubicBezTo>
                      <a:pt x="86" y="10"/>
                      <a:pt x="84" y="10"/>
                      <a:pt x="83" y="11"/>
                    </a:cubicBezTo>
                    <a:cubicBezTo>
                      <a:pt x="69" y="20"/>
                      <a:pt x="69" y="20"/>
                      <a:pt x="69" y="20"/>
                    </a:cubicBezTo>
                    <a:cubicBezTo>
                      <a:pt x="68" y="21"/>
                      <a:pt x="67" y="21"/>
                      <a:pt x="66" y="19"/>
                    </a:cubicBezTo>
                    <a:cubicBezTo>
                      <a:pt x="64" y="3"/>
                      <a:pt x="64" y="3"/>
                      <a:pt x="64" y="3"/>
                    </a:cubicBezTo>
                    <a:cubicBezTo>
                      <a:pt x="63" y="1"/>
                      <a:pt x="62" y="0"/>
                      <a:pt x="60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6" y="0"/>
                      <a:pt x="44" y="1"/>
                      <a:pt x="44" y="3"/>
                    </a:cubicBezTo>
                    <a:cubicBezTo>
                      <a:pt x="41" y="19"/>
                      <a:pt x="41" y="19"/>
                      <a:pt x="41" y="19"/>
                    </a:cubicBezTo>
                    <a:cubicBezTo>
                      <a:pt x="41" y="21"/>
                      <a:pt x="40" y="21"/>
                      <a:pt x="38" y="20"/>
                    </a:cubicBezTo>
                    <a:cubicBezTo>
                      <a:pt x="25" y="11"/>
                      <a:pt x="25" y="11"/>
                      <a:pt x="25" y="11"/>
                    </a:cubicBezTo>
                    <a:cubicBezTo>
                      <a:pt x="23" y="10"/>
                      <a:pt x="21" y="10"/>
                      <a:pt x="20" y="11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0" y="21"/>
                      <a:pt x="10" y="23"/>
                      <a:pt x="11" y="25"/>
                    </a:cubicBezTo>
                    <a:cubicBezTo>
                      <a:pt x="20" y="38"/>
                      <a:pt x="20" y="38"/>
                      <a:pt x="20" y="38"/>
                    </a:cubicBezTo>
                    <a:cubicBezTo>
                      <a:pt x="21" y="40"/>
                      <a:pt x="21" y="41"/>
                      <a:pt x="19" y="41"/>
                    </a:cubicBezTo>
                    <a:cubicBezTo>
                      <a:pt x="3" y="44"/>
                      <a:pt x="3" y="44"/>
                      <a:pt x="3" y="44"/>
                    </a:cubicBezTo>
                    <a:cubicBezTo>
                      <a:pt x="1" y="45"/>
                      <a:pt x="0" y="46"/>
                      <a:pt x="0" y="48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62"/>
                      <a:pt x="1" y="63"/>
                      <a:pt x="3" y="64"/>
                    </a:cubicBezTo>
                    <a:cubicBezTo>
                      <a:pt x="19" y="67"/>
                      <a:pt x="19" y="67"/>
                      <a:pt x="19" y="67"/>
                    </a:cubicBezTo>
                    <a:cubicBezTo>
                      <a:pt x="21" y="67"/>
                      <a:pt x="21" y="68"/>
                      <a:pt x="20" y="69"/>
                    </a:cubicBezTo>
                    <a:cubicBezTo>
                      <a:pt x="11" y="83"/>
                      <a:pt x="11" y="83"/>
                      <a:pt x="11" y="83"/>
                    </a:cubicBezTo>
                    <a:cubicBezTo>
                      <a:pt x="10" y="84"/>
                      <a:pt x="10" y="86"/>
                      <a:pt x="11" y="88"/>
                    </a:cubicBezTo>
                    <a:cubicBezTo>
                      <a:pt x="20" y="96"/>
                      <a:pt x="20" y="96"/>
                      <a:pt x="20" y="96"/>
                    </a:cubicBezTo>
                    <a:cubicBezTo>
                      <a:pt x="21" y="97"/>
                      <a:pt x="23" y="98"/>
                      <a:pt x="25" y="97"/>
                    </a:cubicBezTo>
                    <a:cubicBezTo>
                      <a:pt x="38" y="88"/>
                      <a:pt x="38" y="88"/>
                      <a:pt x="38" y="88"/>
                    </a:cubicBezTo>
                    <a:cubicBezTo>
                      <a:pt x="40" y="87"/>
                      <a:pt x="41" y="87"/>
                      <a:pt x="41" y="89"/>
                    </a:cubicBezTo>
                    <a:cubicBezTo>
                      <a:pt x="44" y="105"/>
                      <a:pt x="44" y="105"/>
                      <a:pt x="44" y="105"/>
                    </a:cubicBezTo>
                    <a:cubicBezTo>
                      <a:pt x="44" y="106"/>
                      <a:pt x="46" y="108"/>
                      <a:pt x="48" y="108"/>
                    </a:cubicBezTo>
                    <a:cubicBezTo>
                      <a:pt x="60" y="108"/>
                      <a:pt x="60" y="108"/>
                      <a:pt x="60" y="108"/>
                    </a:cubicBezTo>
                    <a:cubicBezTo>
                      <a:pt x="62" y="108"/>
                      <a:pt x="63" y="106"/>
                      <a:pt x="64" y="105"/>
                    </a:cubicBezTo>
                    <a:cubicBezTo>
                      <a:pt x="66" y="89"/>
                      <a:pt x="66" y="89"/>
                      <a:pt x="66" y="89"/>
                    </a:cubicBezTo>
                    <a:cubicBezTo>
                      <a:pt x="67" y="87"/>
                      <a:pt x="68" y="87"/>
                      <a:pt x="69" y="88"/>
                    </a:cubicBezTo>
                    <a:cubicBezTo>
                      <a:pt x="83" y="97"/>
                      <a:pt x="83" y="97"/>
                      <a:pt x="83" y="97"/>
                    </a:cubicBezTo>
                    <a:cubicBezTo>
                      <a:pt x="84" y="98"/>
                      <a:pt x="86" y="97"/>
                      <a:pt x="87" y="96"/>
                    </a:cubicBezTo>
                    <a:cubicBezTo>
                      <a:pt x="96" y="88"/>
                      <a:pt x="96" y="88"/>
                      <a:pt x="96" y="88"/>
                    </a:cubicBezTo>
                    <a:cubicBezTo>
                      <a:pt x="97" y="86"/>
                      <a:pt x="98" y="84"/>
                      <a:pt x="97" y="83"/>
                    </a:cubicBezTo>
                    <a:cubicBezTo>
                      <a:pt x="88" y="69"/>
                      <a:pt x="88" y="69"/>
                      <a:pt x="88" y="69"/>
                    </a:cubicBezTo>
                    <a:cubicBezTo>
                      <a:pt x="87" y="68"/>
                      <a:pt x="87" y="67"/>
                      <a:pt x="89" y="67"/>
                    </a:cubicBezTo>
                    <a:cubicBezTo>
                      <a:pt x="105" y="64"/>
                      <a:pt x="105" y="64"/>
                      <a:pt x="105" y="64"/>
                    </a:cubicBezTo>
                    <a:cubicBezTo>
                      <a:pt x="106" y="63"/>
                      <a:pt x="108" y="62"/>
                      <a:pt x="108" y="60"/>
                    </a:cubicBezTo>
                    <a:cubicBezTo>
                      <a:pt x="108" y="48"/>
                      <a:pt x="108" y="48"/>
                      <a:pt x="108" y="48"/>
                    </a:cubicBezTo>
                    <a:cubicBezTo>
                      <a:pt x="108" y="46"/>
                      <a:pt x="106" y="45"/>
                      <a:pt x="105" y="44"/>
                    </a:cubicBezTo>
                    <a:close/>
                    <a:moveTo>
                      <a:pt x="54" y="71"/>
                    </a:moveTo>
                    <a:cubicBezTo>
                      <a:pt x="45" y="71"/>
                      <a:pt x="37" y="63"/>
                      <a:pt x="37" y="54"/>
                    </a:cubicBezTo>
                    <a:cubicBezTo>
                      <a:pt x="37" y="45"/>
                      <a:pt x="45" y="37"/>
                      <a:pt x="54" y="37"/>
                    </a:cubicBezTo>
                    <a:cubicBezTo>
                      <a:pt x="63" y="37"/>
                      <a:pt x="71" y="45"/>
                      <a:pt x="71" y="54"/>
                    </a:cubicBezTo>
                    <a:cubicBezTo>
                      <a:pt x="71" y="63"/>
                      <a:pt x="63" y="71"/>
                      <a:pt x="54" y="7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>
                  <a:solidFill>
                    <a:prstClr val="black"/>
                  </a:solidFill>
                  <a:latin typeface="+mn-ea"/>
                  <a:cs typeface="+mn-ea"/>
                </a:endParaRPr>
              </a:p>
            </p:txBody>
          </p:sp>
          <p:sp>
            <p:nvSpPr>
              <p:cNvPr id="35" name="Freeform 413"/>
              <p:cNvSpPr>
                <a:spLocks noEditPoints="1"/>
              </p:cNvSpPr>
              <p:nvPr/>
            </p:nvSpPr>
            <p:spPr bwMode="auto">
              <a:xfrm>
                <a:off x="9152546" y="5153377"/>
                <a:ext cx="238225" cy="238225"/>
              </a:xfrm>
              <a:custGeom>
                <a:avLst/>
                <a:gdLst>
                  <a:gd name="T0" fmla="*/ 210 w 216"/>
                  <a:gd name="T1" fmla="*/ 89 h 216"/>
                  <a:gd name="T2" fmla="*/ 178 w 216"/>
                  <a:gd name="T3" fmla="*/ 83 h 216"/>
                  <a:gd name="T4" fmla="*/ 176 w 216"/>
                  <a:gd name="T5" fmla="*/ 77 h 216"/>
                  <a:gd name="T6" fmla="*/ 194 w 216"/>
                  <a:gd name="T7" fmla="*/ 49 h 216"/>
                  <a:gd name="T8" fmla="*/ 193 w 216"/>
                  <a:gd name="T9" fmla="*/ 41 h 216"/>
                  <a:gd name="T10" fmla="*/ 175 w 216"/>
                  <a:gd name="T11" fmla="*/ 23 h 216"/>
                  <a:gd name="T12" fmla="*/ 167 w 216"/>
                  <a:gd name="T13" fmla="*/ 22 h 216"/>
                  <a:gd name="T14" fmla="*/ 139 w 216"/>
                  <a:gd name="T15" fmla="*/ 40 h 216"/>
                  <a:gd name="T16" fmla="*/ 133 w 216"/>
                  <a:gd name="T17" fmla="*/ 38 h 216"/>
                  <a:gd name="T18" fmla="*/ 127 w 216"/>
                  <a:gd name="T19" fmla="*/ 6 h 216"/>
                  <a:gd name="T20" fmla="*/ 121 w 216"/>
                  <a:gd name="T21" fmla="*/ 0 h 216"/>
                  <a:gd name="T22" fmla="*/ 95 w 216"/>
                  <a:gd name="T23" fmla="*/ 0 h 216"/>
                  <a:gd name="T24" fmla="*/ 89 w 216"/>
                  <a:gd name="T25" fmla="*/ 6 h 216"/>
                  <a:gd name="T26" fmla="*/ 83 w 216"/>
                  <a:gd name="T27" fmla="*/ 38 h 216"/>
                  <a:gd name="T28" fmla="*/ 77 w 216"/>
                  <a:gd name="T29" fmla="*/ 40 h 216"/>
                  <a:gd name="T30" fmla="*/ 49 w 216"/>
                  <a:gd name="T31" fmla="*/ 22 h 216"/>
                  <a:gd name="T32" fmla="*/ 41 w 216"/>
                  <a:gd name="T33" fmla="*/ 23 h 216"/>
                  <a:gd name="T34" fmla="*/ 23 w 216"/>
                  <a:gd name="T35" fmla="*/ 41 h 216"/>
                  <a:gd name="T36" fmla="*/ 22 w 216"/>
                  <a:gd name="T37" fmla="*/ 49 h 216"/>
                  <a:gd name="T38" fmla="*/ 40 w 216"/>
                  <a:gd name="T39" fmla="*/ 77 h 216"/>
                  <a:gd name="T40" fmla="*/ 38 w 216"/>
                  <a:gd name="T41" fmla="*/ 83 h 216"/>
                  <a:gd name="T42" fmla="*/ 6 w 216"/>
                  <a:gd name="T43" fmla="*/ 89 h 216"/>
                  <a:gd name="T44" fmla="*/ 0 w 216"/>
                  <a:gd name="T45" fmla="*/ 95 h 216"/>
                  <a:gd name="T46" fmla="*/ 0 w 216"/>
                  <a:gd name="T47" fmla="*/ 121 h 216"/>
                  <a:gd name="T48" fmla="*/ 6 w 216"/>
                  <a:gd name="T49" fmla="*/ 127 h 216"/>
                  <a:gd name="T50" fmla="*/ 38 w 216"/>
                  <a:gd name="T51" fmla="*/ 133 h 216"/>
                  <a:gd name="T52" fmla="*/ 40 w 216"/>
                  <a:gd name="T53" fmla="*/ 139 h 216"/>
                  <a:gd name="T54" fmla="*/ 22 w 216"/>
                  <a:gd name="T55" fmla="*/ 167 h 216"/>
                  <a:gd name="T56" fmla="*/ 23 w 216"/>
                  <a:gd name="T57" fmla="*/ 175 h 216"/>
                  <a:gd name="T58" fmla="*/ 41 w 216"/>
                  <a:gd name="T59" fmla="*/ 193 h 216"/>
                  <a:gd name="T60" fmla="*/ 49 w 216"/>
                  <a:gd name="T61" fmla="*/ 194 h 216"/>
                  <a:gd name="T62" fmla="*/ 77 w 216"/>
                  <a:gd name="T63" fmla="*/ 176 h 216"/>
                  <a:gd name="T64" fmla="*/ 83 w 216"/>
                  <a:gd name="T65" fmla="*/ 178 h 216"/>
                  <a:gd name="T66" fmla="*/ 89 w 216"/>
                  <a:gd name="T67" fmla="*/ 210 h 216"/>
                  <a:gd name="T68" fmla="*/ 95 w 216"/>
                  <a:gd name="T69" fmla="*/ 216 h 216"/>
                  <a:gd name="T70" fmla="*/ 121 w 216"/>
                  <a:gd name="T71" fmla="*/ 216 h 216"/>
                  <a:gd name="T72" fmla="*/ 127 w 216"/>
                  <a:gd name="T73" fmla="*/ 210 h 216"/>
                  <a:gd name="T74" fmla="*/ 133 w 216"/>
                  <a:gd name="T75" fmla="*/ 178 h 216"/>
                  <a:gd name="T76" fmla="*/ 139 w 216"/>
                  <a:gd name="T77" fmla="*/ 176 h 216"/>
                  <a:gd name="T78" fmla="*/ 167 w 216"/>
                  <a:gd name="T79" fmla="*/ 194 h 216"/>
                  <a:gd name="T80" fmla="*/ 175 w 216"/>
                  <a:gd name="T81" fmla="*/ 193 h 216"/>
                  <a:gd name="T82" fmla="*/ 193 w 216"/>
                  <a:gd name="T83" fmla="*/ 175 h 216"/>
                  <a:gd name="T84" fmla="*/ 194 w 216"/>
                  <a:gd name="T85" fmla="*/ 167 h 216"/>
                  <a:gd name="T86" fmla="*/ 176 w 216"/>
                  <a:gd name="T87" fmla="*/ 139 h 216"/>
                  <a:gd name="T88" fmla="*/ 178 w 216"/>
                  <a:gd name="T89" fmla="*/ 133 h 216"/>
                  <a:gd name="T90" fmla="*/ 210 w 216"/>
                  <a:gd name="T91" fmla="*/ 127 h 216"/>
                  <a:gd name="T92" fmla="*/ 216 w 216"/>
                  <a:gd name="T93" fmla="*/ 121 h 216"/>
                  <a:gd name="T94" fmla="*/ 216 w 216"/>
                  <a:gd name="T95" fmla="*/ 95 h 216"/>
                  <a:gd name="T96" fmla="*/ 210 w 216"/>
                  <a:gd name="T97" fmla="*/ 89 h 216"/>
                  <a:gd name="T98" fmla="*/ 108 w 216"/>
                  <a:gd name="T99" fmla="*/ 147 h 216"/>
                  <a:gd name="T100" fmla="*/ 69 w 216"/>
                  <a:gd name="T101" fmla="*/ 108 h 216"/>
                  <a:gd name="T102" fmla="*/ 108 w 216"/>
                  <a:gd name="T103" fmla="*/ 69 h 216"/>
                  <a:gd name="T104" fmla="*/ 147 w 216"/>
                  <a:gd name="T105" fmla="*/ 108 h 216"/>
                  <a:gd name="T106" fmla="*/ 108 w 216"/>
                  <a:gd name="T107" fmla="*/ 147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16" h="216">
                    <a:moveTo>
                      <a:pt x="210" y="89"/>
                    </a:moveTo>
                    <a:cubicBezTo>
                      <a:pt x="178" y="83"/>
                      <a:pt x="178" y="83"/>
                      <a:pt x="178" y="83"/>
                    </a:cubicBezTo>
                    <a:cubicBezTo>
                      <a:pt x="175" y="82"/>
                      <a:pt x="174" y="80"/>
                      <a:pt x="176" y="77"/>
                    </a:cubicBezTo>
                    <a:cubicBezTo>
                      <a:pt x="194" y="49"/>
                      <a:pt x="194" y="49"/>
                      <a:pt x="194" y="49"/>
                    </a:cubicBezTo>
                    <a:cubicBezTo>
                      <a:pt x="196" y="47"/>
                      <a:pt x="195" y="43"/>
                      <a:pt x="193" y="41"/>
                    </a:cubicBezTo>
                    <a:cubicBezTo>
                      <a:pt x="175" y="23"/>
                      <a:pt x="175" y="23"/>
                      <a:pt x="175" y="23"/>
                    </a:cubicBezTo>
                    <a:cubicBezTo>
                      <a:pt x="173" y="21"/>
                      <a:pt x="169" y="20"/>
                      <a:pt x="167" y="22"/>
                    </a:cubicBezTo>
                    <a:cubicBezTo>
                      <a:pt x="139" y="40"/>
                      <a:pt x="139" y="40"/>
                      <a:pt x="139" y="40"/>
                    </a:cubicBezTo>
                    <a:cubicBezTo>
                      <a:pt x="137" y="42"/>
                      <a:pt x="134" y="41"/>
                      <a:pt x="133" y="38"/>
                    </a:cubicBezTo>
                    <a:cubicBezTo>
                      <a:pt x="127" y="6"/>
                      <a:pt x="127" y="6"/>
                      <a:pt x="127" y="6"/>
                    </a:cubicBezTo>
                    <a:cubicBezTo>
                      <a:pt x="127" y="3"/>
                      <a:pt x="124" y="0"/>
                      <a:pt x="121" y="0"/>
                    </a:cubicBezTo>
                    <a:cubicBezTo>
                      <a:pt x="95" y="0"/>
                      <a:pt x="95" y="0"/>
                      <a:pt x="95" y="0"/>
                    </a:cubicBezTo>
                    <a:cubicBezTo>
                      <a:pt x="92" y="0"/>
                      <a:pt x="89" y="3"/>
                      <a:pt x="89" y="6"/>
                    </a:cubicBezTo>
                    <a:cubicBezTo>
                      <a:pt x="83" y="38"/>
                      <a:pt x="83" y="38"/>
                      <a:pt x="83" y="38"/>
                    </a:cubicBezTo>
                    <a:cubicBezTo>
                      <a:pt x="82" y="41"/>
                      <a:pt x="80" y="42"/>
                      <a:pt x="77" y="40"/>
                    </a:cubicBezTo>
                    <a:cubicBezTo>
                      <a:pt x="49" y="22"/>
                      <a:pt x="49" y="22"/>
                      <a:pt x="49" y="22"/>
                    </a:cubicBezTo>
                    <a:cubicBezTo>
                      <a:pt x="47" y="20"/>
                      <a:pt x="43" y="21"/>
                      <a:pt x="41" y="23"/>
                    </a:cubicBezTo>
                    <a:cubicBezTo>
                      <a:pt x="23" y="41"/>
                      <a:pt x="23" y="41"/>
                      <a:pt x="23" y="41"/>
                    </a:cubicBezTo>
                    <a:cubicBezTo>
                      <a:pt x="21" y="43"/>
                      <a:pt x="20" y="47"/>
                      <a:pt x="22" y="49"/>
                    </a:cubicBezTo>
                    <a:cubicBezTo>
                      <a:pt x="40" y="77"/>
                      <a:pt x="40" y="77"/>
                      <a:pt x="40" y="77"/>
                    </a:cubicBezTo>
                    <a:cubicBezTo>
                      <a:pt x="42" y="80"/>
                      <a:pt x="41" y="82"/>
                      <a:pt x="38" y="83"/>
                    </a:cubicBezTo>
                    <a:cubicBezTo>
                      <a:pt x="6" y="89"/>
                      <a:pt x="6" y="89"/>
                      <a:pt x="6" y="89"/>
                    </a:cubicBezTo>
                    <a:cubicBezTo>
                      <a:pt x="3" y="89"/>
                      <a:pt x="0" y="92"/>
                      <a:pt x="0" y="95"/>
                    </a:cubicBezTo>
                    <a:cubicBezTo>
                      <a:pt x="0" y="121"/>
                      <a:pt x="0" y="121"/>
                      <a:pt x="0" y="121"/>
                    </a:cubicBezTo>
                    <a:cubicBezTo>
                      <a:pt x="0" y="124"/>
                      <a:pt x="3" y="127"/>
                      <a:pt x="6" y="127"/>
                    </a:cubicBezTo>
                    <a:cubicBezTo>
                      <a:pt x="38" y="133"/>
                      <a:pt x="38" y="133"/>
                      <a:pt x="38" y="133"/>
                    </a:cubicBezTo>
                    <a:cubicBezTo>
                      <a:pt x="41" y="134"/>
                      <a:pt x="42" y="137"/>
                      <a:pt x="40" y="139"/>
                    </a:cubicBezTo>
                    <a:cubicBezTo>
                      <a:pt x="22" y="167"/>
                      <a:pt x="22" y="167"/>
                      <a:pt x="22" y="167"/>
                    </a:cubicBezTo>
                    <a:cubicBezTo>
                      <a:pt x="20" y="169"/>
                      <a:pt x="21" y="173"/>
                      <a:pt x="23" y="175"/>
                    </a:cubicBezTo>
                    <a:cubicBezTo>
                      <a:pt x="41" y="193"/>
                      <a:pt x="41" y="193"/>
                      <a:pt x="41" y="193"/>
                    </a:cubicBezTo>
                    <a:cubicBezTo>
                      <a:pt x="43" y="195"/>
                      <a:pt x="47" y="196"/>
                      <a:pt x="49" y="194"/>
                    </a:cubicBezTo>
                    <a:cubicBezTo>
                      <a:pt x="77" y="176"/>
                      <a:pt x="77" y="176"/>
                      <a:pt x="77" y="176"/>
                    </a:cubicBezTo>
                    <a:cubicBezTo>
                      <a:pt x="80" y="174"/>
                      <a:pt x="82" y="175"/>
                      <a:pt x="83" y="178"/>
                    </a:cubicBezTo>
                    <a:cubicBezTo>
                      <a:pt x="89" y="210"/>
                      <a:pt x="89" y="210"/>
                      <a:pt x="89" y="210"/>
                    </a:cubicBezTo>
                    <a:cubicBezTo>
                      <a:pt x="89" y="213"/>
                      <a:pt x="92" y="216"/>
                      <a:pt x="95" y="216"/>
                    </a:cubicBezTo>
                    <a:cubicBezTo>
                      <a:pt x="121" y="216"/>
                      <a:pt x="121" y="216"/>
                      <a:pt x="121" y="216"/>
                    </a:cubicBezTo>
                    <a:cubicBezTo>
                      <a:pt x="124" y="216"/>
                      <a:pt x="127" y="213"/>
                      <a:pt x="127" y="210"/>
                    </a:cubicBezTo>
                    <a:cubicBezTo>
                      <a:pt x="133" y="178"/>
                      <a:pt x="133" y="178"/>
                      <a:pt x="133" y="178"/>
                    </a:cubicBezTo>
                    <a:cubicBezTo>
                      <a:pt x="134" y="175"/>
                      <a:pt x="137" y="174"/>
                      <a:pt x="139" y="176"/>
                    </a:cubicBezTo>
                    <a:cubicBezTo>
                      <a:pt x="167" y="194"/>
                      <a:pt x="167" y="194"/>
                      <a:pt x="167" y="194"/>
                    </a:cubicBezTo>
                    <a:cubicBezTo>
                      <a:pt x="169" y="196"/>
                      <a:pt x="173" y="195"/>
                      <a:pt x="175" y="193"/>
                    </a:cubicBezTo>
                    <a:cubicBezTo>
                      <a:pt x="193" y="175"/>
                      <a:pt x="193" y="175"/>
                      <a:pt x="193" y="175"/>
                    </a:cubicBezTo>
                    <a:cubicBezTo>
                      <a:pt x="195" y="173"/>
                      <a:pt x="196" y="169"/>
                      <a:pt x="194" y="167"/>
                    </a:cubicBezTo>
                    <a:cubicBezTo>
                      <a:pt x="176" y="139"/>
                      <a:pt x="176" y="139"/>
                      <a:pt x="176" y="139"/>
                    </a:cubicBezTo>
                    <a:cubicBezTo>
                      <a:pt x="174" y="137"/>
                      <a:pt x="175" y="134"/>
                      <a:pt x="178" y="133"/>
                    </a:cubicBezTo>
                    <a:cubicBezTo>
                      <a:pt x="210" y="127"/>
                      <a:pt x="210" y="127"/>
                      <a:pt x="210" y="127"/>
                    </a:cubicBezTo>
                    <a:cubicBezTo>
                      <a:pt x="213" y="127"/>
                      <a:pt x="216" y="124"/>
                      <a:pt x="216" y="121"/>
                    </a:cubicBezTo>
                    <a:cubicBezTo>
                      <a:pt x="216" y="95"/>
                      <a:pt x="216" y="95"/>
                      <a:pt x="216" y="95"/>
                    </a:cubicBezTo>
                    <a:cubicBezTo>
                      <a:pt x="216" y="92"/>
                      <a:pt x="213" y="89"/>
                      <a:pt x="210" y="89"/>
                    </a:cubicBezTo>
                    <a:close/>
                    <a:moveTo>
                      <a:pt x="108" y="147"/>
                    </a:moveTo>
                    <a:cubicBezTo>
                      <a:pt x="86" y="147"/>
                      <a:pt x="69" y="130"/>
                      <a:pt x="69" y="108"/>
                    </a:cubicBezTo>
                    <a:cubicBezTo>
                      <a:pt x="69" y="87"/>
                      <a:pt x="86" y="69"/>
                      <a:pt x="108" y="69"/>
                    </a:cubicBezTo>
                    <a:cubicBezTo>
                      <a:pt x="130" y="69"/>
                      <a:pt x="147" y="87"/>
                      <a:pt x="147" y="108"/>
                    </a:cubicBezTo>
                    <a:cubicBezTo>
                      <a:pt x="147" y="130"/>
                      <a:pt x="130" y="147"/>
                      <a:pt x="108" y="14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>
                  <a:solidFill>
                    <a:prstClr val="black"/>
                  </a:solidFill>
                  <a:latin typeface="+mn-ea"/>
                  <a:cs typeface="+mn-ea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-47903" y="0"/>
            <a:ext cx="2016224" cy="612528"/>
            <a:chOff x="-47903" y="0"/>
            <a:chExt cx="2016224" cy="612528"/>
          </a:xfrm>
        </p:grpSpPr>
        <p:grpSp>
          <p:nvGrpSpPr>
            <p:cNvPr id="8" name="组合 7"/>
            <p:cNvGrpSpPr/>
            <p:nvPr/>
          </p:nvGrpSpPr>
          <p:grpSpPr>
            <a:xfrm rot="16200000" flipV="1">
              <a:off x="629840" y="-629840"/>
              <a:ext cx="612528" cy="1872208"/>
              <a:chOff x="604102" y="1347614"/>
              <a:chExt cx="1075775" cy="2149930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755576" y="1347614"/>
                <a:ext cx="806989" cy="2149930"/>
                <a:chOff x="1477543" y="637844"/>
                <a:chExt cx="6486890" cy="3157021"/>
              </a:xfrm>
            </p:grpSpPr>
            <p:sp>
              <p:nvSpPr>
                <p:cNvPr id="3" name="矩形 2"/>
                <p:cNvSpPr/>
                <p:nvPr/>
              </p:nvSpPr>
              <p:spPr>
                <a:xfrm>
                  <a:off x="1835696" y="915566"/>
                  <a:ext cx="5472608" cy="2520280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4" name="矩形 3"/>
                <p:cNvSpPr/>
                <p:nvPr/>
              </p:nvSpPr>
              <p:spPr>
                <a:xfrm>
                  <a:off x="6868198" y="637844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1477543" y="2571750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</p:grpSp>
          <p:cxnSp>
            <p:nvCxnSpPr>
              <p:cNvPr id="6" name="直接连接符 5"/>
              <p:cNvCxnSpPr/>
              <p:nvPr/>
            </p:nvCxnSpPr>
            <p:spPr>
              <a:xfrm flipH="1">
                <a:off x="1387200" y="1623395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 flipH="1">
                <a:off x="604102" y="2929074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文本框 8"/>
            <p:cNvSpPr txBox="1"/>
            <p:nvPr/>
          </p:nvSpPr>
          <p:spPr>
            <a:xfrm>
              <a:off x="-47903" y="144445"/>
              <a:ext cx="2016224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>
                  <a:cs typeface="+mn-ea"/>
                </a:rPr>
                <a:t>路径推荐算法</a:t>
              </a:r>
              <a:endParaRPr lang="zh-CN" altLang="en-US" sz="1600" b="1" dirty="0">
                <a:cs typeface="+mn-ea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716216" y="1120590"/>
            <a:ext cx="2919730" cy="524578"/>
            <a:chOff x="870239" y="2179977"/>
            <a:chExt cx="2919730" cy="524578"/>
          </a:xfrm>
        </p:grpSpPr>
        <p:sp>
          <p:nvSpPr>
            <p:cNvPr id="12" name="Marketing…"/>
            <p:cNvSpPr txBox="1"/>
            <p:nvPr/>
          </p:nvSpPr>
          <p:spPr>
            <a:xfrm>
              <a:off x="1550959" y="2179977"/>
              <a:ext cx="2239010" cy="461645"/>
            </a:xfrm>
            <a:prstGeom prst="rect">
              <a:avLst/>
            </a:prstGeom>
            <a:ln w="12700">
              <a:miter lim="400000"/>
            </a:ln>
          </p:spPr>
          <p:txBody>
            <a:bodyPr wrap="square" lIns="0" tIns="0" rIns="0" bIns="0">
              <a:spAutoFit/>
            </a:bodyPr>
            <a:lstStyle/>
            <a:p>
              <a:pPr defTabSz="412750" hangingPunct="0">
                <a:lnSpc>
                  <a:spcPct val="150000"/>
                </a:lnSpc>
                <a:defRPr sz="3500" b="0">
                  <a:solidFill>
                    <a:srgbClr val="2B2F3C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rPr lang="zh-CN" altLang="en-US" sz="2000" b="1" kern="0" dirty="0">
                  <a:latin typeface="Century Gothic" panose="020B0502020202020204" pitchFamily="34" charset="0"/>
                  <a:cs typeface="+mn-ea"/>
                  <a:sym typeface="Montserrat Light"/>
                </a:rPr>
                <a:t>情况一：</a:t>
              </a:r>
              <a:r>
                <a:rPr lang="zh-CN" altLang="en-US" sz="2000" b="1" kern="0" dirty="0">
                  <a:latin typeface="Century Gothic" panose="020B0502020202020204" pitchFamily="34" charset="0"/>
                  <a:cs typeface="+mn-ea"/>
                  <a:sym typeface="Montserrat Light"/>
                </a:rPr>
                <a:t>直达</a:t>
              </a:r>
              <a:endParaRPr lang="zh-CN" altLang="en-US" sz="2000" b="1" kern="0" dirty="0">
                <a:latin typeface="Century Gothic" panose="020B0502020202020204" pitchFamily="34" charset="0"/>
                <a:cs typeface="+mn-ea"/>
                <a:sym typeface="Montserrat Light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870239" y="2181335"/>
              <a:ext cx="6804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latin typeface="Century Gothic" panose="020B0502020202020204" pitchFamily="34" charset="0"/>
                  <a:cs typeface="+mn-ea"/>
                </a:rPr>
                <a:t>01</a:t>
              </a:r>
              <a:endParaRPr lang="zh-CN" altLang="en-US" sz="2800" dirty="0">
                <a:latin typeface="Century Gothic" panose="020B0502020202020204" pitchFamily="34" charset="0"/>
                <a:cs typeface="+mn-ea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716216" y="2208029"/>
            <a:ext cx="3233176" cy="523308"/>
            <a:chOff x="870239" y="3819713"/>
            <a:chExt cx="3233176" cy="523308"/>
          </a:xfrm>
        </p:grpSpPr>
        <p:sp>
          <p:nvSpPr>
            <p:cNvPr id="15" name="Design…"/>
            <p:cNvSpPr txBox="1"/>
            <p:nvPr/>
          </p:nvSpPr>
          <p:spPr>
            <a:xfrm>
              <a:off x="1550715" y="3819713"/>
              <a:ext cx="2552700" cy="461645"/>
            </a:xfrm>
            <a:prstGeom prst="rect">
              <a:avLst/>
            </a:prstGeom>
            <a:ln w="12700">
              <a:miter lim="400000"/>
            </a:ln>
          </p:spPr>
          <p:txBody>
            <a:bodyPr wrap="none" lIns="0" tIns="0" rIns="0" bIns="0">
              <a:spAutoFit/>
            </a:bodyPr>
            <a:lstStyle/>
            <a:p>
              <a:pPr defTabSz="412750" hangingPunct="0">
                <a:lnSpc>
                  <a:spcPct val="150000"/>
                </a:lnSpc>
                <a:defRPr sz="3500" b="0">
                  <a:solidFill>
                    <a:srgbClr val="2B2F3C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rPr lang="zh-CN" sz="2000" b="1" kern="0" dirty="0">
                  <a:latin typeface="Century Gothic" panose="020B0502020202020204" pitchFamily="34" charset="0"/>
                  <a:cs typeface="+mn-ea"/>
                  <a:sym typeface="Montserrat Light"/>
                </a:rPr>
                <a:t>情况二：</a:t>
              </a:r>
              <a:r>
                <a:rPr lang="zh-CN" sz="2000" b="1" kern="0" dirty="0">
                  <a:latin typeface="Century Gothic" panose="020B0502020202020204" pitchFamily="34" charset="0"/>
                  <a:cs typeface="+mn-ea"/>
                  <a:sym typeface="Montserrat Light"/>
                </a:rPr>
                <a:t>跨一个中转站</a:t>
              </a:r>
              <a:endParaRPr lang="zh-CN" sz="2000" b="1" kern="0" dirty="0">
                <a:latin typeface="Century Gothic" panose="020B0502020202020204" pitchFamily="34" charset="0"/>
                <a:cs typeface="+mn-ea"/>
                <a:sym typeface="Montserrat Light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870239" y="3819801"/>
              <a:ext cx="6804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latin typeface="Century Gothic" panose="020B0502020202020204" pitchFamily="34" charset="0"/>
                  <a:cs typeface="+mn-ea"/>
                </a:rPr>
                <a:t>02</a:t>
              </a:r>
              <a:endParaRPr lang="zh-CN" altLang="en-US" sz="2800" dirty="0">
                <a:latin typeface="Century Gothic" panose="020B0502020202020204" pitchFamily="34" charset="0"/>
                <a:cs typeface="+mn-ea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716216" y="3434621"/>
            <a:ext cx="3233176" cy="523308"/>
            <a:chOff x="870239" y="5458178"/>
            <a:chExt cx="3233176" cy="523308"/>
          </a:xfrm>
        </p:grpSpPr>
        <p:sp>
          <p:nvSpPr>
            <p:cNvPr id="18" name="Consulting…"/>
            <p:cNvSpPr txBox="1"/>
            <p:nvPr/>
          </p:nvSpPr>
          <p:spPr>
            <a:xfrm>
              <a:off x="1550715" y="5458178"/>
              <a:ext cx="2552700" cy="461645"/>
            </a:xfrm>
            <a:prstGeom prst="rect">
              <a:avLst/>
            </a:prstGeom>
            <a:ln w="12700">
              <a:miter lim="400000"/>
            </a:ln>
          </p:spPr>
          <p:txBody>
            <a:bodyPr wrap="none" lIns="0" tIns="0" rIns="0" bIns="0">
              <a:spAutoFit/>
            </a:bodyPr>
            <a:lstStyle/>
            <a:p>
              <a:pPr defTabSz="412750" hangingPunct="0">
                <a:lnSpc>
                  <a:spcPct val="150000"/>
                </a:lnSpc>
                <a:defRPr sz="3500" b="0">
                  <a:solidFill>
                    <a:srgbClr val="2B2F3C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rPr lang="zh-CN" sz="2000" b="1" kern="0" dirty="0">
                  <a:latin typeface="Century Gothic" panose="020B0502020202020204" pitchFamily="34" charset="0"/>
                  <a:cs typeface="+mn-ea"/>
                  <a:sym typeface="Montserrat Light"/>
                </a:rPr>
                <a:t>情况三：</a:t>
              </a:r>
              <a:r>
                <a:rPr lang="zh-CN" sz="2000" b="1" kern="0" dirty="0">
                  <a:latin typeface="Century Gothic" panose="020B0502020202020204" pitchFamily="34" charset="0"/>
                  <a:cs typeface="+mn-ea"/>
                  <a:sym typeface="Montserrat Light"/>
                </a:rPr>
                <a:t>跨两个中转站</a:t>
              </a:r>
              <a:endParaRPr lang="zh-CN" sz="2000" b="1" kern="0" dirty="0">
                <a:latin typeface="Century Gothic" panose="020B0502020202020204" pitchFamily="34" charset="0"/>
                <a:cs typeface="+mn-ea"/>
                <a:sym typeface="Montserrat Light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870239" y="5458266"/>
              <a:ext cx="6804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latin typeface="Century Gothic" panose="020B0502020202020204" pitchFamily="34" charset="0"/>
                  <a:cs typeface="+mn-ea"/>
                </a:rPr>
                <a:t>03</a:t>
              </a:r>
              <a:endParaRPr lang="zh-CN" altLang="en-US" sz="2800" dirty="0">
                <a:latin typeface="Century Gothic" panose="020B0502020202020204" pitchFamily="34" charset="0"/>
                <a:cs typeface="+mn-ea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5544108" y="1120583"/>
            <a:ext cx="2673584" cy="2878954"/>
            <a:chOff x="5544108" y="1120583"/>
            <a:chExt cx="2673584" cy="2878954"/>
          </a:xfrm>
        </p:grpSpPr>
        <p:grpSp>
          <p:nvGrpSpPr>
            <p:cNvPr id="21" name="组合 20"/>
            <p:cNvGrpSpPr/>
            <p:nvPr/>
          </p:nvGrpSpPr>
          <p:grpSpPr>
            <a:xfrm>
              <a:off x="6084168" y="1121948"/>
              <a:ext cx="1656184" cy="2877589"/>
              <a:chOff x="1477543" y="637844"/>
              <a:chExt cx="6486890" cy="3157021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1835696" y="915566"/>
                <a:ext cx="5472608" cy="2520280"/>
              </a:xfrm>
              <a:prstGeom prst="rect">
                <a:avLst/>
              </a:prstGeom>
              <a:noFill/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6868198" y="637844"/>
                <a:ext cx="1096235" cy="122311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1477543" y="2571750"/>
                <a:ext cx="1096235" cy="122311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</a:endParaRPr>
              </a:p>
            </p:txBody>
          </p:sp>
        </p:grpSp>
        <p:cxnSp>
          <p:nvCxnSpPr>
            <p:cNvPr id="25" name="直接连接符 24"/>
            <p:cNvCxnSpPr/>
            <p:nvPr/>
          </p:nvCxnSpPr>
          <p:spPr>
            <a:xfrm flipH="1">
              <a:off x="7416316" y="1120583"/>
              <a:ext cx="801376" cy="8013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>
              <a:off x="5544108" y="3064799"/>
              <a:ext cx="801376" cy="8013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Freeform 275"/>
            <p:cNvSpPr>
              <a:spLocks noEditPoints="1"/>
            </p:cNvSpPr>
            <p:nvPr/>
          </p:nvSpPr>
          <p:spPr bwMode="auto">
            <a:xfrm>
              <a:off x="6566615" y="2211986"/>
              <a:ext cx="691289" cy="697514"/>
            </a:xfrm>
            <a:custGeom>
              <a:avLst/>
              <a:gdLst>
                <a:gd name="T0" fmla="*/ 144 w 288"/>
                <a:gd name="T1" fmla="*/ 0 h 288"/>
                <a:gd name="T2" fmla="*/ 0 w 288"/>
                <a:gd name="T3" fmla="*/ 144 h 288"/>
                <a:gd name="T4" fmla="*/ 144 w 288"/>
                <a:gd name="T5" fmla="*/ 288 h 288"/>
                <a:gd name="T6" fmla="*/ 288 w 288"/>
                <a:gd name="T7" fmla="*/ 144 h 288"/>
                <a:gd name="T8" fmla="*/ 144 w 288"/>
                <a:gd name="T9" fmla="*/ 0 h 288"/>
                <a:gd name="T10" fmla="*/ 233 w 288"/>
                <a:gd name="T11" fmla="*/ 131 h 288"/>
                <a:gd name="T12" fmla="*/ 230 w 288"/>
                <a:gd name="T13" fmla="*/ 134 h 288"/>
                <a:gd name="T14" fmla="*/ 189 w 288"/>
                <a:gd name="T15" fmla="*/ 161 h 288"/>
                <a:gd name="T16" fmla="*/ 187 w 288"/>
                <a:gd name="T17" fmla="*/ 165 h 288"/>
                <a:gd name="T18" fmla="*/ 188 w 288"/>
                <a:gd name="T19" fmla="*/ 166 h 288"/>
                <a:gd name="T20" fmla="*/ 205 w 288"/>
                <a:gd name="T21" fmla="*/ 218 h 288"/>
                <a:gd name="T22" fmla="*/ 206 w 288"/>
                <a:gd name="T23" fmla="*/ 223 h 288"/>
                <a:gd name="T24" fmla="*/ 205 w 288"/>
                <a:gd name="T25" fmla="*/ 229 h 288"/>
                <a:gd name="T26" fmla="*/ 198 w 288"/>
                <a:gd name="T27" fmla="*/ 232 h 288"/>
                <a:gd name="T28" fmla="*/ 198 w 288"/>
                <a:gd name="T29" fmla="*/ 232 h 288"/>
                <a:gd name="T30" fmla="*/ 190 w 288"/>
                <a:gd name="T31" fmla="*/ 229 h 288"/>
                <a:gd name="T32" fmla="*/ 148 w 288"/>
                <a:gd name="T33" fmla="*/ 195 h 288"/>
                <a:gd name="T34" fmla="*/ 146 w 288"/>
                <a:gd name="T35" fmla="*/ 194 h 288"/>
                <a:gd name="T36" fmla="*/ 144 w 288"/>
                <a:gd name="T37" fmla="*/ 195 h 288"/>
                <a:gd name="T38" fmla="*/ 104 w 288"/>
                <a:gd name="T39" fmla="*/ 229 h 288"/>
                <a:gd name="T40" fmla="*/ 96 w 288"/>
                <a:gd name="T41" fmla="*/ 232 h 288"/>
                <a:gd name="T42" fmla="*/ 89 w 288"/>
                <a:gd name="T43" fmla="*/ 229 h 288"/>
                <a:gd name="T44" fmla="*/ 87 w 288"/>
                <a:gd name="T45" fmla="*/ 223 h 288"/>
                <a:gd name="T46" fmla="*/ 88 w 288"/>
                <a:gd name="T47" fmla="*/ 218 h 288"/>
                <a:gd name="T48" fmla="*/ 104 w 288"/>
                <a:gd name="T49" fmla="*/ 166 h 288"/>
                <a:gd name="T50" fmla="*/ 104 w 288"/>
                <a:gd name="T51" fmla="*/ 165 h 288"/>
                <a:gd name="T52" fmla="*/ 102 w 288"/>
                <a:gd name="T53" fmla="*/ 161 h 288"/>
                <a:gd name="T54" fmla="*/ 61 w 288"/>
                <a:gd name="T55" fmla="*/ 134 h 288"/>
                <a:gd name="T56" fmla="*/ 58 w 288"/>
                <a:gd name="T57" fmla="*/ 131 h 288"/>
                <a:gd name="T58" fmla="*/ 56 w 288"/>
                <a:gd name="T59" fmla="*/ 125 h 288"/>
                <a:gd name="T60" fmla="*/ 57 w 288"/>
                <a:gd name="T61" fmla="*/ 120 h 288"/>
                <a:gd name="T62" fmla="*/ 61 w 288"/>
                <a:gd name="T63" fmla="*/ 117 h 288"/>
                <a:gd name="T64" fmla="*/ 67 w 288"/>
                <a:gd name="T65" fmla="*/ 116 h 288"/>
                <a:gd name="T66" fmla="*/ 118 w 288"/>
                <a:gd name="T67" fmla="*/ 116 h 288"/>
                <a:gd name="T68" fmla="*/ 120 w 288"/>
                <a:gd name="T69" fmla="*/ 115 h 288"/>
                <a:gd name="T70" fmla="*/ 122 w 288"/>
                <a:gd name="T71" fmla="*/ 113 h 288"/>
                <a:gd name="T72" fmla="*/ 136 w 288"/>
                <a:gd name="T73" fmla="*/ 61 h 288"/>
                <a:gd name="T74" fmla="*/ 138 w 288"/>
                <a:gd name="T75" fmla="*/ 56 h 288"/>
                <a:gd name="T76" fmla="*/ 146 w 288"/>
                <a:gd name="T77" fmla="*/ 52 h 288"/>
                <a:gd name="T78" fmla="*/ 153 w 288"/>
                <a:gd name="T79" fmla="*/ 56 h 288"/>
                <a:gd name="T80" fmla="*/ 155 w 288"/>
                <a:gd name="T81" fmla="*/ 61 h 288"/>
                <a:gd name="T82" fmla="*/ 170 w 288"/>
                <a:gd name="T83" fmla="*/ 113 h 288"/>
                <a:gd name="T84" fmla="*/ 171 w 288"/>
                <a:gd name="T85" fmla="*/ 115 h 288"/>
                <a:gd name="T86" fmla="*/ 174 w 288"/>
                <a:gd name="T87" fmla="*/ 116 h 288"/>
                <a:gd name="T88" fmla="*/ 224 w 288"/>
                <a:gd name="T89" fmla="*/ 116 h 288"/>
                <a:gd name="T90" fmla="*/ 229 w 288"/>
                <a:gd name="T91" fmla="*/ 117 h 288"/>
                <a:gd name="T92" fmla="*/ 234 w 288"/>
                <a:gd name="T93" fmla="*/ 120 h 288"/>
                <a:gd name="T94" fmla="*/ 236 w 288"/>
                <a:gd name="T95" fmla="*/ 125 h 288"/>
                <a:gd name="T96" fmla="*/ 233 w 288"/>
                <a:gd name="T97" fmla="*/ 131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88" h="288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223"/>
                    <a:pt x="65" y="288"/>
                    <a:pt x="144" y="288"/>
                  </a:cubicBezTo>
                  <a:cubicBezTo>
                    <a:pt x="224" y="288"/>
                    <a:pt x="288" y="223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  <a:moveTo>
                    <a:pt x="233" y="131"/>
                  </a:moveTo>
                  <a:cubicBezTo>
                    <a:pt x="232" y="133"/>
                    <a:pt x="231" y="134"/>
                    <a:pt x="230" y="134"/>
                  </a:cubicBezTo>
                  <a:cubicBezTo>
                    <a:pt x="189" y="161"/>
                    <a:pt x="189" y="161"/>
                    <a:pt x="189" y="161"/>
                  </a:cubicBezTo>
                  <a:cubicBezTo>
                    <a:pt x="188" y="161"/>
                    <a:pt x="187" y="164"/>
                    <a:pt x="187" y="165"/>
                  </a:cubicBezTo>
                  <a:cubicBezTo>
                    <a:pt x="187" y="165"/>
                    <a:pt x="187" y="166"/>
                    <a:pt x="188" y="166"/>
                  </a:cubicBezTo>
                  <a:cubicBezTo>
                    <a:pt x="205" y="218"/>
                    <a:pt x="205" y="218"/>
                    <a:pt x="205" y="218"/>
                  </a:cubicBezTo>
                  <a:cubicBezTo>
                    <a:pt x="206" y="220"/>
                    <a:pt x="206" y="221"/>
                    <a:pt x="206" y="223"/>
                  </a:cubicBezTo>
                  <a:cubicBezTo>
                    <a:pt x="206" y="225"/>
                    <a:pt x="206" y="227"/>
                    <a:pt x="205" y="229"/>
                  </a:cubicBezTo>
                  <a:cubicBezTo>
                    <a:pt x="203" y="231"/>
                    <a:pt x="200" y="232"/>
                    <a:pt x="198" y="232"/>
                  </a:cubicBezTo>
                  <a:cubicBezTo>
                    <a:pt x="198" y="232"/>
                    <a:pt x="198" y="232"/>
                    <a:pt x="198" y="232"/>
                  </a:cubicBezTo>
                  <a:cubicBezTo>
                    <a:pt x="194" y="232"/>
                    <a:pt x="192" y="230"/>
                    <a:pt x="190" y="229"/>
                  </a:cubicBezTo>
                  <a:cubicBezTo>
                    <a:pt x="148" y="195"/>
                    <a:pt x="148" y="195"/>
                    <a:pt x="148" y="195"/>
                  </a:cubicBezTo>
                  <a:cubicBezTo>
                    <a:pt x="148" y="194"/>
                    <a:pt x="147" y="194"/>
                    <a:pt x="146" y="194"/>
                  </a:cubicBezTo>
                  <a:cubicBezTo>
                    <a:pt x="145" y="194"/>
                    <a:pt x="144" y="194"/>
                    <a:pt x="144" y="195"/>
                  </a:cubicBezTo>
                  <a:cubicBezTo>
                    <a:pt x="104" y="229"/>
                    <a:pt x="104" y="229"/>
                    <a:pt x="104" y="229"/>
                  </a:cubicBezTo>
                  <a:cubicBezTo>
                    <a:pt x="102" y="230"/>
                    <a:pt x="100" y="232"/>
                    <a:pt x="96" y="232"/>
                  </a:cubicBezTo>
                  <a:cubicBezTo>
                    <a:pt x="94" y="232"/>
                    <a:pt x="91" y="231"/>
                    <a:pt x="89" y="229"/>
                  </a:cubicBezTo>
                  <a:cubicBezTo>
                    <a:pt x="88" y="226"/>
                    <a:pt x="87" y="224"/>
                    <a:pt x="87" y="223"/>
                  </a:cubicBezTo>
                  <a:cubicBezTo>
                    <a:pt x="87" y="221"/>
                    <a:pt x="88" y="220"/>
                    <a:pt x="88" y="218"/>
                  </a:cubicBezTo>
                  <a:cubicBezTo>
                    <a:pt x="104" y="166"/>
                    <a:pt x="104" y="166"/>
                    <a:pt x="104" y="166"/>
                  </a:cubicBezTo>
                  <a:cubicBezTo>
                    <a:pt x="104" y="166"/>
                    <a:pt x="104" y="166"/>
                    <a:pt x="104" y="165"/>
                  </a:cubicBezTo>
                  <a:cubicBezTo>
                    <a:pt x="104" y="164"/>
                    <a:pt x="103" y="162"/>
                    <a:pt x="102" y="161"/>
                  </a:cubicBezTo>
                  <a:cubicBezTo>
                    <a:pt x="61" y="134"/>
                    <a:pt x="61" y="134"/>
                    <a:pt x="61" y="134"/>
                  </a:cubicBezTo>
                  <a:cubicBezTo>
                    <a:pt x="60" y="134"/>
                    <a:pt x="59" y="133"/>
                    <a:pt x="58" y="131"/>
                  </a:cubicBezTo>
                  <a:cubicBezTo>
                    <a:pt x="57" y="130"/>
                    <a:pt x="56" y="128"/>
                    <a:pt x="56" y="125"/>
                  </a:cubicBezTo>
                  <a:cubicBezTo>
                    <a:pt x="56" y="123"/>
                    <a:pt x="56" y="121"/>
                    <a:pt x="57" y="120"/>
                  </a:cubicBezTo>
                  <a:cubicBezTo>
                    <a:pt x="59" y="119"/>
                    <a:pt x="60" y="118"/>
                    <a:pt x="61" y="117"/>
                  </a:cubicBezTo>
                  <a:cubicBezTo>
                    <a:pt x="63" y="116"/>
                    <a:pt x="65" y="116"/>
                    <a:pt x="67" y="116"/>
                  </a:cubicBezTo>
                  <a:cubicBezTo>
                    <a:pt x="118" y="116"/>
                    <a:pt x="118" y="116"/>
                    <a:pt x="118" y="116"/>
                  </a:cubicBezTo>
                  <a:cubicBezTo>
                    <a:pt x="118" y="116"/>
                    <a:pt x="119" y="116"/>
                    <a:pt x="120" y="115"/>
                  </a:cubicBezTo>
                  <a:cubicBezTo>
                    <a:pt x="121" y="115"/>
                    <a:pt x="121" y="114"/>
                    <a:pt x="122" y="113"/>
                  </a:cubicBezTo>
                  <a:cubicBezTo>
                    <a:pt x="136" y="61"/>
                    <a:pt x="136" y="61"/>
                    <a:pt x="136" y="61"/>
                  </a:cubicBezTo>
                  <a:cubicBezTo>
                    <a:pt x="137" y="59"/>
                    <a:pt x="137" y="57"/>
                    <a:pt x="138" y="56"/>
                  </a:cubicBezTo>
                  <a:cubicBezTo>
                    <a:pt x="139" y="54"/>
                    <a:pt x="142" y="52"/>
                    <a:pt x="146" y="52"/>
                  </a:cubicBezTo>
                  <a:cubicBezTo>
                    <a:pt x="150" y="52"/>
                    <a:pt x="152" y="54"/>
                    <a:pt x="153" y="56"/>
                  </a:cubicBezTo>
                  <a:cubicBezTo>
                    <a:pt x="154" y="57"/>
                    <a:pt x="154" y="59"/>
                    <a:pt x="155" y="61"/>
                  </a:cubicBezTo>
                  <a:cubicBezTo>
                    <a:pt x="170" y="113"/>
                    <a:pt x="170" y="113"/>
                    <a:pt x="170" y="113"/>
                  </a:cubicBezTo>
                  <a:cubicBezTo>
                    <a:pt x="170" y="114"/>
                    <a:pt x="170" y="115"/>
                    <a:pt x="171" y="115"/>
                  </a:cubicBezTo>
                  <a:cubicBezTo>
                    <a:pt x="172" y="116"/>
                    <a:pt x="173" y="116"/>
                    <a:pt x="174" y="116"/>
                  </a:cubicBezTo>
                  <a:cubicBezTo>
                    <a:pt x="224" y="116"/>
                    <a:pt x="224" y="116"/>
                    <a:pt x="224" y="116"/>
                  </a:cubicBezTo>
                  <a:cubicBezTo>
                    <a:pt x="226" y="116"/>
                    <a:pt x="227" y="116"/>
                    <a:pt x="229" y="117"/>
                  </a:cubicBezTo>
                  <a:cubicBezTo>
                    <a:pt x="230" y="117"/>
                    <a:pt x="232" y="118"/>
                    <a:pt x="234" y="120"/>
                  </a:cubicBezTo>
                  <a:cubicBezTo>
                    <a:pt x="235" y="121"/>
                    <a:pt x="236" y="123"/>
                    <a:pt x="236" y="125"/>
                  </a:cubicBezTo>
                  <a:cubicBezTo>
                    <a:pt x="236" y="128"/>
                    <a:pt x="234" y="130"/>
                    <a:pt x="233" y="131"/>
                  </a:cubicBez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+mn-ea"/>
                <a:cs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PLACING_PICTURE_USER_VIEWPORT" val="{&quot;height&quot;:8715,&quot;width&quot;:11970}"/>
</p:tagLst>
</file>

<file path=ppt/tags/tag2.xml><?xml version="1.0" encoding="utf-8"?>
<p:tagLst xmlns:p="http://schemas.openxmlformats.org/presentationml/2006/main">
  <p:tag name="ISPRING_PRESENTATION_TITLE" val="简洁2018运营总结报告ppt模板"/>
  <p:tag name="ISPRING_FIRST_PUBLISH" val="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zc1lhhoj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1021</Words>
  <Application>WPS 演示</Application>
  <PresentationFormat>全屏显示(16:9)</PresentationFormat>
  <Paragraphs>110</Paragraphs>
  <Slides>15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5" baseType="lpstr">
      <vt:lpstr>Arial</vt:lpstr>
      <vt:lpstr>宋体</vt:lpstr>
      <vt:lpstr>Wingdings</vt:lpstr>
      <vt:lpstr>Century Gothic</vt:lpstr>
      <vt:lpstr>Calibri</vt:lpstr>
      <vt:lpstr>Montserrat Light</vt:lpstr>
      <vt:lpstr>AMGDT</vt:lpstr>
      <vt:lpstr>微软雅黑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简洁2018运营总结报告ppt模板</dc:title>
  <dc:creator>gkl</dc:creator>
  <cp:lastModifiedBy>Jo</cp:lastModifiedBy>
  <cp:revision>116</cp:revision>
  <dcterms:created xsi:type="dcterms:W3CDTF">2018-11-28T05:41:00Z</dcterms:created>
  <dcterms:modified xsi:type="dcterms:W3CDTF">2020-10-15T09:32:46Z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