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6" r:id="rId3"/>
    <p:sldId id="307" r:id="rId5"/>
    <p:sldId id="310" r:id="rId6"/>
    <p:sldId id="318" r:id="rId7"/>
    <p:sldId id="339" r:id="rId8"/>
    <p:sldId id="340" r:id="rId9"/>
    <p:sldId id="312" r:id="rId10"/>
    <p:sldId id="322" r:id="rId11"/>
    <p:sldId id="341" r:id="rId12"/>
    <p:sldId id="342" r:id="rId13"/>
    <p:sldId id="343" r:id="rId14"/>
    <p:sldId id="344" r:id="rId15"/>
    <p:sldId id="345" r:id="rId16"/>
    <p:sldId id="346" r:id="rId17"/>
    <p:sldId id="327" r:id="rId18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38" y="5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6404" y="2173983"/>
            <a:ext cx="4248472" cy="49277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0902" y="3490290"/>
            <a:ext cx="20162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</a:t>
            </a:r>
            <a:r>
              <a:rPr lang="zh-CN" altLang="en-US" sz="1400" b="1" dirty="0" smtClean="0">
                <a:cs typeface="+mn-ea"/>
              </a:rPr>
              <a:t>：张泽斌</a:t>
            </a:r>
            <a:endParaRPr lang="zh-CN" altLang="en-US" sz="1400" b="1" dirty="0" smtClean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88412" y="220916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Harbin Institute of Technology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3648" y="1203598"/>
            <a:ext cx="6529425" cy="3145037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803400" y="2663190"/>
            <a:ext cx="5374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n-ea"/>
                <a:cs typeface="+mn-ea"/>
              </a:rPr>
              <a:t>模拟地铁自助售票系统</a:t>
            </a:r>
            <a:endParaRPr lang="zh-CN" altLang="en-US" sz="4000" b="1" dirty="0">
              <a:latin typeface="+mn-ea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47" y="631978"/>
            <a:ext cx="3416141" cy="759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直达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2" name="图片 11" descr="情况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500380"/>
            <a:ext cx="7953375" cy="3197225"/>
          </a:xfrm>
          <a:prstGeom prst="rect">
            <a:avLst/>
          </a:prstGeom>
        </p:spPr>
      </p:pic>
      <p:pic>
        <p:nvPicPr>
          <p:cNvPr id="15" name="图片 14" descr="批注 2020-08-29 161414"/>
          <p:cNvPicPr>
            <a:picLocks noChangeAspect="1"/>
          </p:cNvPicPr>
          <p:nvPr/>
        </p:nvPicPr>
        <p:blipFill>
          <a:blip r:embed="rId2"/>
          <a:srcRect l="119" t="5799" r="54078" b="-2122"/>
          <a:stretch>
            <a:fillRect/>
          </a:stretch>
        </p:blipFill>
        <p:spPr>
          <a:xfrm>
            <a:off x="395605" y="3723640"/>
            <a:ext cx="7848600" cy="43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跨一个中转站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1" name="图片 10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" y="0"/>
            <a:ext cx="7091045" cy="5659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跨一个中转站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2" name="图片 11" descr="批注 2020-08-29 1614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2094865"/>
            <a:ext cx="9051925" cy="71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跨两</a:t>
              </a:r>
              <a:r>
                <a:rPr lang="zh-CN" altLang="en-US" sz="1600" b="1" dirty="0">
                  <a:cs typeface="+mn-ea"/>
                </a:rPr>
                <a:t>个中转站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2" name="图片 11" descr="情况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-194310"/>
            <a:ext cx="7150735" cy="5532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跨两</a:t>
              </a:r>
              <a:r>
                <a:rPr lang="zh-CN" altLang="en-US" sz="1600" b="1" dirty="0">
                  <a:cs typeface="+mn-ea"/>
                </a:rPr>
                <a:t>个中转站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5" name="图片 14" descr="批注 2020-08-30 2055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2142490"/>
            <a:ext cx="805053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3517" y="284758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</a:t>
            </a:r>
            <a:r>
              <a:rPr lang="zh-CN" altLang="en-US" sz="1400" b="1" dirty="0" smtClean="0">
                <a:cs typeface="+mn-ea"/>
              </a:rPr>
              <a:t>：</a:t>
            </a:r>
            <a:r>
              <a:rPr lang="zh-CN" altLang="en-US" sz="1400" b="1" dirty="0">
                <a:cs typeface="+mn-ea"/>
              </a:rPr>
              <a:t>轻习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click to add the title here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  <a:endParaRPr lang="zh-CN" altLang="en-US" sz="4400" b="1" dirty="0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  <a:endParaRPr lang="zh-CN" altLang="en-US" sz="3600" b="1" dirty="0">
                <a:cs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874404" y="1916556"/>
            <a:ext cx="3394810" cy="1014730"/>
            <a:chOff x="2874404" y="1916556"/>
            <a:chExt cx="3394810" cy="1014730"/>
          </a:xfrm>
        </p:grpSpPr>
        <p:sp>
          <p:nvSpPr>
            <p:cNvPr id="14" name="文本框 13"/>
            <p:cNvSpPr txBox="1"/>
            <p:nvPr/>
          </p:nvSpPr>
          <p:spPr>
            <a:xfrm>
              <a:off x="2874404" y="1916556"/>
              <a:ext cx="3394810" cy="101473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系统设计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endCxn id="14" idx="2"/>
            </p:cNvCxnSpPr>
            <p:nvPr/>
          </p:nvCxnSpPr>
          <p:spPr>
            <a:xfrm>
              <a:off x="2946412" y="2931068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282822" y="1898141"/>
            <a:ext cx="2440305" cy="1322070"/>
            <a:chOff x="5874642" y="1900046"/>
            <a:chExt cx="2440305" cy="1322070"/>
          </a:xfrm>
        </p:grpSpPr>
        <p:sp>
          <p:nvSpPr>
            <p:cNvPr id="20" name="文本框 19"/>
            <p:cNvSpPr txBox="1"/>
            <p:nvPr/>
          </p:nvSpPr>
          <p:spPr>
            <a:xfrm>
              <a:off x="5874642" y="1900046"/>
              <a:ext cx="2440305" cy="132207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路径推荐</a:t>
              </a:r>
              <a:r>
                <a:rPr lang="zh-CN" altLang="en-US" sz="2000" b="1" dirty="0">
                  <a:latin typeface="+mn-ea"/>
                  <a:cs typeface="+mn-ea"/>
                </a:rPr>
                <a:t>算法实现</a:t>
              </a:r>
              <a:endParaRPr lang="zh-CN" altLang="en-US" sz="2000" b="1" dirty="0">
                <a:latin typeface="+mn-ea"/>
                <a:cs typeface="+mn-ea"/>
              </a:endParaRPr>
            </a:p>
            <a:p>
              <a:endParaRPr lang="en-US" altLang="zh-CN" sz="2000" b="1" dirty="0">
                <a:latin typeface="+mn-ea"/>
                <a:cs typeface="+mn-ea"/>
              </a:endParaRPr>
            </a:p>
            <a:p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93131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系统设计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系统设计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5957" y="1267257"/>
            <a:ext cx="2865226" cy="2746002"/>
            <a:chOff x="457370" y="730200"/>
            <a:chExt cx="3752198" cy="3752199"/>
          </a:xfrm>
          <a:noFill/>
        </p:grpSpPr>
        <p:sp>
          <p:nvSpPr>
            <p:cNvPr id="12" name="原创作者QQ：598969553                   _2"/>
            <p:cNvSpPr/>
            <p:nvPr/>
          </p:nvSpPr>
          <p:spPr>
            <a:xfrm rot="2700000">
              <a:off x="571344" y="844176"/>
              <a:ext cx="3524250" cy="352424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grpFill/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3" name="原创作者QQ：598969553                   _3"/>
            <p:cNvSpPr/>
            <p:nvPr/>
          </p:nvSpPr>
          <p:spPr>
            <a:xfrm rot="2700000">
              <a:off x="1628619" y="730200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4" name="原创作者QQ：598969553                   _4"/>
            <p:cNvGrpSpPr>
              <a:grpSpLocks noChangeAspect="1"/>
            </p:cNvGrpSpPr>
            <p:nvPr/>
          </p:nvGrpSpPr>
          <p:grpSpPr>
            <a:xfrm>
              <a:off x="2090351" y="1165049"/>
              <a:ext cx="486234" cy="540000"/>
              <a:chOff x="3507967" y="1347878"/>
              <a:chExt cx="660401" cy="733426"/>
            </a:xfrm>
            <a:grpFill/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3507967" y="1347878"/>
                <a:ext cx="608013" cy="538163"/>
              </a:xfrm>
              <a:custGeom>
                <a:avLst/>
                <a:gdLst>
                  <a:gd name="T0" fmla="*/ 123 w 162"/>
                  <a:gd name="T1" fmla="*/ 41 h 143"/>
                  <a:gd name="T2" fmla="*/ 125 w 162"/>
                  <a:gd name="T3" fmla="*/ 73 h 143"/>
                  <a:gd name="T4" fmla="*/ 155 w 162"/>
                  <a:gd name="T5" fmla="*/ 46 h 143"/>
                  <a:gd name="T6" fmla="*/ 68 w 162"/>
                  <a:gd name="T7" fmla="*/ 47 h 143"/>
                  <a:gd name="T8" fmla="*/ 107 w 162"/>
                  <a:gd name="T9" fmla="*/ 31 h 143"/>
                  <a:gd name="T10" fmla="*/ 65 w 162"/>
                  <a:gd name="T11" fmla="*/ 43 h 143"/>
                  <a:gd name="T12" fmla="*/ 121 w 162"/>
                  <a:gd name="T13" fmla="*/ 74 h 143"/>
                  <a:gd name="T14" fmla="*/ 113 w 162"/>
                  <a:gd name="T15" fmla="*/ 50 h 143"/>
                  <a:gd name="T16" fmla="*/ 69 w 162"/>
                  <a:gd name="T17" fmla="*/ 51 h 143"/>
                  <a:gd name="T18" fmla="*/ 60 w 162"/>
                  <a:gd name="T19" fmla="*/ 63 h 143"/>
                  <a:gd name="T20" fmla="*/ 57 w 162"/>
                  <a:gd name="T21" fmla="*/ 101 h 143"/>
                  <a:gd name="T22" fmla="*/ 66 w 162"/>
                  <a:gd name="T23" fmla="*/ 113 h 143"/>
                  <a:gd name="T24" fmla="*/ 111 w 162"/>
                  <a:gd name="T25" fmla="*/ 119 h 143"/>
                  <a:gd name="T26" fmla="*/ 89 w 162"/>
                  <a:gd name="T27" fmla="*/ 83 h 143"/>
                  <a:gd name="T28" fmla="*/ 61 w 162"/>
                  <a:gd name="T29" fmla="*/ 120 h 143"/>
                  <a:gd name="T30" fmla="*/ 107 w 162"/>
                  <a:gd name="T31" fmla="*/ 123 h 143"/>
                  <a:gd name="T32" fmla="*/ 61 w 162"/>
                  <a:gd name="T33" fmla="*/ 120 h 143"/>
                  <a:gd name="T34" fmla="*/ 25 w 162"/>
                  <a:gd name="T35" fmla="*/ 80 h 143"/>
                  <a:gd name="T36" fmla="*/ 25 w 162"/>
                  <a:gd name="T37" fmla="*/ 91 h 143"/>
                  <a:gd name="T38" fmla="*/ 53 w 162"/>
                  <a:gd name="T39" fmla="*/ 102 h 143"/>
                  <a:gd name="T40" fmla="*/ 52 w 162"/>
                  <a:gd name="T41" fmla="*/ 59 h 143"/>
                  <a:gd name="T42" fmla="*/ 8 w 162"/>
                  <a:gd name="T43" fmla="*/ 81 h 143"/>
                  <a:gd name="T44" fmla="*/ 2 w 162"/>
                  <a:gd name="T45" fmla="*/ 102 h 143"/>
                  <a:gd name="T46" fmla="*/ 7 w 162"/>
                  <a:gd name="T47" fmla="*/ 86 h 143"/>
                  <a:gd name="T48" fmla="*/ 123 w 162"/>
                  <a:gd name="T49" fmla="*/ 37 h 143"/>
                  <a:gd name="T50" fmla="*/ 110 w 162"/>
                  <a:gd name="T51" fmla="*/ 6 h 143"/>
                  <a:gd name="T52" fmla="*/ 111 w 162"/>
                  <a:gd name="T53" fmla="*/ 29 h 143"/>
                  <a:gd name="T54" fmla="*/ 57 w 162"/>
                  <a:gd name="T55" fmla="*/ 121 h 143"/>
                  <a:gd name="T56" fmla="*/ 47 w 162"/>
                  <a:gd name="T57" fmla="*/ 109 h 143"/>
                  <a:gd name="T58" fmla="*/ 17 w 162"/>
                  <a:gd name="T59" fmla="*/ 96 h 143"/>
                  <a:gd name="T60" fmla="*/ 4 w 162"/>
                  <a:gd name="T61" fmla="*/ 107 h 143"/>
                  <a:gd name="T62" fmla="*/ 58 w 162"/>
                  <a:gd name="T63" fmla="*/ 143 h 143"/>
                  <a:gd name="T64" fmla="*/ 57 w 162"/>
                  <a:gd name="T65" fmla="*/ 121 h 143"/>
                  <a:gd name="T66" fmla="*/ 17 w 162"/>
                  <a:gd name="T67" fmla="*/ 76 h 143"/>
                  <a:gd name="T68" fmla="*/ 50 w 162"/>
                  <a:gd name="T69" fmla="*/ 56 h 143"/>
                  <a:gd name="T70" fmla="*/ 60 w 162"/>
                  <a:gd name="T71" fmla="*/ 43 h 143"/>
                  <a:gd name="T72" fmla="*/ 61 w 162"/>
                  <a:gd name="T73" fmla="*/ 42 h 143"/>
                  <a:gd name="T74" fmla="*/ 5 w 162"/>
                  <a:gd name="T75" fmla="*/ 56 h 143"/>
                  <a:gd name="T76" fmla="*/ 11 w 162"/>
                  <a:gd name="T77" fmla="*/ 7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" h="143">
                    <a:moveTo>
                      <a:pt x="155" y="46"/>
                    </a:moveTo>
                    <a:cubicBezTo>
                      <a:pt x="145" y="43"/>
                      <a:pt x="134" y="41"/>
                      <a:pt x="123" y="41"/>
                    </a:cubicBezTo>
                    <a:cubicBezTo>
                      <a:pt x="122" y="44"/>
                      <a:pt x="121" y="46"/>
                      <a:pt x="119" y="48"/>
                    </a:cubicBezTo>
                    <a:cubicBezTo>
                      <a:pt x="121" y="56"/>
                      <a:pt x="123" y="65"/>
                      <a:pt x="125" y="73"/>
                    </a:cubicBezTo>
                    <a:cubicBezTo>
                      <a:pt x="162" y="63"/>
                      <a:pt x="162" y="63"/>
                      <a:pt x="162" y="63"/>
                    </a:cubicBezTo>
                    <a:cubicBezTo>
                      <a:pt x="160" y="57"/>
                      <a:pt x="158" y="51"/>
                      <a:pt x="155" y="46"/>
                    </a:cubicBezTo>
                    <a:close/>
                    <a:moveTo>
                      <a:pt x="64" y="44"/>
                    </a:moveTo>
                    <a:cubicBezTo>
                      <a:pt x="66" y="45"/>
                      <a:pt x="67" y="46"/>
                      <a:pt x="68" y="47"/>
                    </a:cubicBezTo>
                    <a:cubicBezTo>
                      <a:pt x="79" y="43"/>
                      <a:pt x="91" y="40"/>
                      <a:pt x="103" y="38"/>
                    </a:cubicBezTo>
                    <a:cubicBezTo>
                      <a:pt x="103" y="35"/>
                      <a:pt x="105" y="33"/>
                      <a:pt x="107" y="31"/>
                    </a:cubicBezTo>
                    <a:cubicBezTo>
                      <a:pt x="102" y="21"/>
                      <a:pt x="96" y="11"/>
                      <a:pt x="88" y="2"/>
                    </a:cubicBezTo>
                    <a:cubicBezTo>
                      <a:pt x="78" y="14"/>
                      <a:pt x="70" y="28"/>
                      <a:pt x="65" y="43"/>
                    </a:cubicBezTo>
                    <a:cubicBezTo>
                      <a:pt x="65" y="43"/>
                      <a:pt x="64" y="44"/>
                      <a:pt x="64" y="44"/>
                    </a:cubicBezTo>
                    <a:close/>
                    <a:moveTo>
                      <a:pt x="121" y="74"/>
                    </a:moveTo>
                    <a:cubicBezTo>
                      <a:pt x="120" y="66"/>
                      <a:pt x="118" y="58"/>
                      <a:pt x="115" y="49"/>
                    </a:cubicBezTo>
                    <a:cubicBezTo>
                      <a:pt x="114" y="49"/>
                      <a:pt x="114" y="50"/>
                      <a:pt x="113" y="50"/>
                    </a:cubicBezTo>
                    <a:cubicBezTo>
                      <a:pt x="108" y="50"/>
                      <a:pt x="104" y="46"/>
                      <a:pt x="103" y="42"/>
                    </a:cubicBezTo>
                    <a:cubicBezTo>
                      <a:pt x="92" y="44"/>
                      <a:pt x="80" y="47"/>
                      <a:pt x="69" y="51"/>
                    </a:cubicBezTo>
                    <a:cubicBezTo>
                      <a:pt x="70" y="52"/>
                      <a:pt x="70" y="52"/>
                      <a:pt x="70" y="53"/>
                    </a:cubicBezTo>
                    <a:cubicBezTo>
                      <a:pt x="70" y="58"/>
                      <a:pt x="65" y="63"/>
                      <a:pt x="60" y="63"/>
                    </a:cubicBezTo>
                    <a:cubicBezTo>
                      <a:pt x="60" y="63"/>
                      <a:pt x="59" y="63"/>
                      <a:pt x="59" y="63"/>
                    </a:cubicBezTo>
                    <a:cubicBezTo>
                      <a:pt x="57" y="75"/>
                      <a:pt x="56" y="88"/>
                      <a:pt x="57" y="101"/>
                    </a:cubicBezTo>
                    <a:cubicBezTo>
                      <a:pt x="62" y="102"/>
                      <a:pt x="66" y="106"/>
                      <a:pt x="66" y="111"/>
                    </a:cubicBezTo>
                    <a:cubicBezTo>
                      <a:pt x="66" y="112"/>
                      <a:pt x="66" y="112"/>
                      <a:pt x="66" y="113"/>
                    </a:cubicBezTo>
                    <a:cubicBezTo>
                      <a:pt x="80" y="117"/>
                      <a:pt x="94" y="119"/>
                      <a:pt x="108" y="119"/>
                    </a:cubicBezTo>
                    <a:cubicBezTo>
                      <a:pt x="109" y="119"/>
                      <a:pt x="110" y="119"/>
                      <a:pt x="111" y="119"/>
                    </a:cubicBezTo>
                    <a:cubicBezTo>
                      <a:pt x="116" y="112"/>
                      <a:pt x="120" y="104"/>
                      <a:pt x="121" y="99"/>
                    </a:cubicBezTo>
                    <a:cubicBezTo>
                      <a:pt x="89" y="83"/>
                      <a:pt x="89" y="83"/>
                      <a:pt x="89" y="83"/>
                    </a:cubicBezTo>
                    <a:lnTo>
                      <a:pt x="121" y="74"/>
                    </a:lnTo>
                    <a:close/>
                    <a:moveTo>
                      <a:pt x="61" y="120"/>
                    </a:moveTo>
                    <a:cubicBezTo>
                      <a:pt x="64" y="128"/>
                      <a:pt x="67" y="136"/>
                      <a:pt x="69" y="142"/>
                    </a:cubicBezTo>
                    <a:cubicBezTo>
                      <a:pt x="87" y="140"/>
                      <a:pt x="99" y="132"/>
                      <a:pt x="107" y="123"/>
                    </a:cubicBezTo>
                    <a:cubicBezTo>
                      <a:pt x="87" y="123"/>
                      <a:pt x="73" y="119"/>
                      <a:pt x="65" y="116"/>
                    </a:cubicBezTo>
                    <a:cubicBezTo>
                      <a:pt x="64" y="118"/>
                      <a:pt x="63" y="119"/>
                      <a:pt x="61" y="120"/>
                    </a:cubicBezTo>
                    <a:close/>
                    <a:moveTo>
                      <a:pt x="52" y="59"/>
                    </a:moveTo>
                    <a:cubicBezTo>
                      <a:pt x="42" y="65"/>
                      <a:pt x="33" y="72"/>
                      <a:pt x="25" y="80"/>
                    </a:cubicBezTo>
                    <a:cubicBezTo>
                      <a:pt x="26" y="82"/>
                      <a:pt x="27" y="84"/>
                      <a:pt x="27" y="86"/>
                    </a:cubicBezTo>
                    <a:cubicBezTo>
                      <a:pt x="27" y="88"/>
                      <a:pt x="26" y="90"/>
                      <a:pt x="25" y="91"/>
                    </a:cubicBezTo>
                    <a:cubicBezTo>
                      <a:pt x="33" y="97"/>
                      <a:pt x="40" y="101"/>
                      <a:pt x="49" y="105"/>
                    </a:cubicBezTo>
                    <a:cubicBezTo>
                      <a:pt x="50" y="104"/>
                      <a:pt x="51" y="102"/>
                      <a:pt x="53" y="102"/>
                    </a:cubicBezTo>
                    <a:cubicBezTo>
                      <a:pt x="52" y="88"/>
                      <a:pt x="53" y="75"/>
                      <a:pt x="55" y="62"/>
                    </a:cubicBezTo>
                    <a:cubicBezTo>
                      <a:pt x="54" y="61"/>
                      <a:pt x="53" y="60"/>
                      <a:pt x="52" y="59"/>
                    </a:cubicBezTo>
                    <a:close/>
                    <a:moveTo>
                      <a:pt x="7" y="86"/>
                    </a:moveTo>
                    <a:cubicBezTo>
                      <a:pt x="7" y="84"/>
                      <a:pt x="8" y="83"/>
                      <a:pt x="8" y="81"/>
                    </a:cubicBezTo>
                    <a:cubicBezTo>
                      <a:pt x="6" y="79"/>
                      <a:pt x="3" y="76"/>
                      <a:pt x="1" y="73"/>
                    </a:cubicBezTo>
                    <a:cubicBezTo>
                      <a:pt x="0" y="83"/>
                      <a:pt x="0" y="92"/>
                      <a:pt x="2" y="102"/>
                    </a:cubicBezTo>
                    <a:cubicBezTo>
                      <a:pt x="5" y="98"/>
                      <a:pt x="7" y="95"/>
                      <a:pt x="9" y="92"/>
                    </a:cubicBezTo>
                    <a:cubicBezTo>
                      <a:pt x="8" y="90"/>
                      <a:pt x="7" y="88"/>
                      <a:pt x="7" y="86"/>
                    </a:cubicBezTo>
                    <a:close/>
                    <a:moveTo>
                      <a:pt x="113" y="29"/>
                    </a:moveTo>
                    <a:cubicBezTo>
                      <a:pt x="118" y="29"/>
                      <a:pt x="122" y="33"/>
                      <a:pt x="123" y="37"/>
                    </a:cubicBezTo>
                    <a:cubicBezTo>
                      <a:pt x="133" y="37"/>
                      <a:pt x="143" y="39"/>
                      <a:pt x="153" y="41"/>
                    </a:cubicBezTo>
                    <a:cubicBezTo>
                      <a:pt x="143" y="25"/>
                      <a:pt x="129" y="12"/>
                      <a:pt x="110" y="6"/>
                    </a:cubicBezTo>
                    <a:cubicBezTo>
                      <a:pt x="104" y="4"/>
                      <a:pt x="98" y="2"/>
                      <a:pt x="92" y="2"/>
                    </a:cubicBezTo>
                    <a:cubicBezTo>
                      <a:pt x="100" y="10"/>
                      <a:pt x="106" y="20"/>
                      <a:pt x="111" y="29"/>
                    </a:cubicBezTo>
                    <a:cubicBezTo>
                      <a:pt x="112" y="29"/>
                      <a:pt x="112" y="29"/>
                      <a:pt x="113" y="29"/>
                    </a:cubicBezTo>
                    <a:close/>
                    <a:moveTo>
                      <a:pt x="57" y="121"/>
                    </a:moveTo>
                    <a:cubicBezTo>
                      <a:pt x="51" y="121"/>
                      <a:pt x="47" y="116"/>
                      <a:pt x="47" y="111"/>
                    </a:cubicBezTo>
                    <a:cubicBezTo>
                      <a:pt x="47" y="110"/>
                      <a:pt x="47" y="110"/>
                      <a:pt x="47" y="109"/>
                    </a:cubicBezTo>
                    <a:cubicBezTo>
                      <a:pt x="38" y="105"/>
                      <a:pt x="30" y="100"/>
                      <a:pt x="23" y="94"/>
                    </a:cubicBezTo>
                    <a:cubicBezTo>
                      <a:pt x="21" y="95"/>
                      <a:pt x="19" y="96"/>
                      <a:pt x="17" y="96"/>
                    </a:cubicBezTo>
                    <a:cubicBezTo>
                      <a:pt x="15" y="96"/>
                      <a:pt x="14" y="95"/>
                      <a:pt x="12" y="95"/>
                    </a:cubicBezTo>
                    <a:cubicBezTo>
                      <a:pt x="9" y="98"/>
                      <a:pt x="6" y="102"/>
                      <a:pt x="4" y="107"/>
                    </a:cubicBezTo>
                    <a:cubicBezTo>
                      <a:pt x="6" y="116"/>
                      <a:pt x="11" y="124"/>
                      <a:pt x="16" y="132"/>
                    </a:cubicBezTo>
                    <a:cubicBezTo>
                      <a:pt x="33" y="141"/>
                      <a:pt x="50" y="143"/>
                      <a:pt x="58" y="143"/>
                    </a:cubicBezTo>
                    <a:cubicBezTo>
                      <a:pt x="61" y="143"/>
                      <a:pt x="63" y="143"/>
                      <a:pt x="65" y="143"/>
                    </a:cubicBezTo>
                    <a:cubicBezTo>
                      <a:pt x="62" y="135"/>
                      <a:pt x="59" y="127"/>
                      <a:pt x="57" y="121"/>
                    </a:cubicBezTo>
                    <a:cubicBezTo>
                      <a:pt x="57" y="121"/>
                      <a:pt x="57" y="121"/>
                      <a:pt x="57" y="121"/>
                    </a:cubicBezTo>
                    <a:close/>
                    <a:moveTo>
                      <a:pt x="17" y="76"/>
                    </a:moveTo>
                    <a:cubicBezTo>
                      <a:pt x="19" y="76"/>
                      <a:pt x="20" y="77"/>
                      <a:pt x="22" y="78"/>
                    </a:cubicBezTo>
                    <a:cubicBezTo>
                      <a:pt x="30" y="69"/>
                      <a:pt x="40" y="62"/>
                      <a:pt x="50" y="56"/>
                    </a:cubicBezTo>
                    <a:cubicBezTo>
                      <a:pt x="50" y="55"/>
                      <a:pt x="50" y="54"/>
                      <a:pt x="50" y="53"/>
                    </a:cubicBezTo>
                    <a:cubicBezTo>
                      <a:pt x="50" y="48"/>
                      <a:pt x="54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2"/>
                      <a:pt x="61" y="42"/>
                    </a:cubicBezTo>
                    <a:cubicBezTo>
                      <a:pt x="66" y="27"/>
                      <a:pt x="74" y="13"/>
                      <a:pt x="84" y="1"/>
                    </a:cubicBezTo>
                    <a:cubicBezTo>
                      <a:pt x="49" y="0"/>
                      <a:pt x="17" y="22"/>
                      <a:pt x="5" y="56"/>
                    </a:cubicBezTo>
                    <a:cubicBezTo>
                      <a:pt x="3" y="60"/>
                      <a:pt x="2" y="64"/>
                      <a:pt x="2" y="68"/>
                    </a:cubicBezTo>
                    <a:cubicBezTo>
                      <a:pt x="5" y="72"/>
                      <a:pt x="8" y="75"/>
                      <a:pt x="11" y="78"/>
                    </a:cubicBezTo>
                    <a:cubicBezTo>
                      <a:pt x="13" y="77"/>
                      <a:pt x="15" y="76"/>
                      <a:pt x="17" y="7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3601630" y="1622516"/>
                <a:ext cx="566738" cy="458788"/>
              </a:xfrm>
              <a:custGeom>
                <a:avLst/>
                <a:gdLst>
                  <a:gd name="T0" fmla="*/ 0 w 151"/>
                  <a:gd name="T1" fmla="*/ 73 h 122"/>
                  <a:gd name="T2" fmla="*/ 133 w 151"/>
                  <a:gd name="T3" fmla="*/ 36 h 122"/>
                  <a:gd name="T4" fmla="*/ 151 w 151"/>
                  <a:gd name="T5" fmla="*/ 45 h 122"/>
                  <a:gd name="T6" fmla="*/ 133 w 151"/>
                  <a:gd name="T7" fmla="*/ 0 h 122"/>
                  <a:gd name="T8" fmla="*/ 87 w 151"/>
                  <a:gd name="T9" fmla="*/ 12 h 122"/>
                  <a:gd name="T10" fmla="*/ 106 w 151"/>
                  <a:gd name="T11" fmla="*/ 22 h 122"/>
                  <a:gd name="T12" fmla="*/ 0 w 151"/>
                  <a:gd name="T13" fmla="*/ 7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22">
                    <a:moveTo>
                      <a:pt x="0" y="73"/>
                    </a:moveTo>
                    <a:cubicBezTo>
                      <a:pt x="67" y="122"/>
                      <a:pt x="124" y="72"/>
                      <a:pt x="133" y="36"/>
                    </a:cubicBezTo>
                    <a:cubicBezTo>
                      <a:pt x="138" y="38"/>
                      <a:pt x="151" y="45"/>
                      <a:pt x="151" y="45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91" y="98"/>
                      <a:pt x="0" y="7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5" name="原创作者QQ：598969553                   _5"/>
            <p:cNvSpPr/>
            <p:nvPr/>
          </p:nvSpPr>
          <p:spPr>
            <a:xfrm rot="2700000">
              <a:off x="457370" y="1901449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6" name="原创作者QQ：598969553                   _6"/>
            <p:cNvGrpSpPr>
              <a:grpSpLocks noChangeAspect="1"/>
            </p:cNvGrpSpPr>
            <p:nvPr/>
          </p:nvGrpSpPr>
          <p:grpSpPr>
            <a:xfrm>
              <a:off x="885597" y="2336300"/>
              <a:ext cx="553243" cy="540000"/>
              <a:chOff x="3530192" y="2543266"/>
              <a:chExt cx="596901" cy="582613"/>
            </a:xfrm>
            <a:grpFill/>
          </p:grpSpPr>
          <p:sp>
            <p:nvSpPr>
              <p:cNvPr id="28" name="Freeform 36"/>
              <p:cNvSpPr>
                <a:spLocks noEditPoints="1"/>
              </p:cNvSpPr>
              <p:nvPr/>
            </p:nvSpPr>
            <p:spPr bwMode="auto">
              <a:xfrm>
                <a:off x="3646080" y="2543266"/>
                <a:ext cx="481013" cy="582613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9" name="Freeform 37"/>
              <p:cNvSpPr/>
              <p:nvPr/>
            </p:nvSpPr>
            <p:spPr bwMode="auto">
              <a:xfrm>
                <a:off x="3530192" y="2821078"/>
                <a:ext cx="323850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7" name="原创作者QQ：598969553                   _7"/>
            <p:cNvSpPr/>
            <p:nvPr/>
          </p:nvSpPr>
          <p:spPr>
            <a:xfrm rot="2700000">
              <a:off x="2799869" y="1901451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8" name="原创作者QQ：598969553                   _8"/>
            <p:cNvGrpSpPr>
              <a:grpSpLocks noChangeAspect="1"/>
            </p:cNvGrpSpPr>
            <p:nvPr/>
          </p:nvGrpSpPr>
          <p:grpSpPr>
            <a:xfrm>
              <a:off x="3186438" y="2336300"/>
              <a:ext cx="636560" cy="540000"/>
              <a:chOff x="6791325" y="3867151"/>
              <a:chExt cx="282576" cy="239712"/>
            </a:xfrm>
            <a:grpFill/>
          </p:grpSpPr>
          <p:sp>
            <p:nvSpPr>
              <p:cNvPr id="25" name="Freeform 103"/>
              <p:cNvSpPr/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7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9" name="原创作者QQ：598969553                   _9"/>
            <p:cNvSpPr/>
            <p:nvPr/>
          </p:nvSpPr>
          <p:spPr>
            <a:xfrm rot="2700000">
              <a:off x="1628620" y="3072700"/>
              <a:ext cx="1409699" cy="1409699"/>
            </a:xfrm>
            <a:prstGeom prst="round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grpSp>
          <p:nvGrpSpPr>
            <p:cNvPr id="20" name="原创作者QQ：598969553                   _10"/>
            <p:cNvGrpSpPr>
              <a:grpSpLocks noChangeAspect="1"/>
            </p:cNvGrpSpPr>
            <p:nvPr/>
          </p:nvGrpSpPr>
          <p:grpSpPr>
            <a:xfrm>
              <a:off x="2065004" y="3507549"/>
              <a:ext cx="536931" cy="540000"/>
              <a:chOff x="4005263" y="4962526"/>
              <a:chExt cx="277812" cy="279400"/>
            </a:xfrm>
            <a:grpFill/>
          </p:grpSpPr>
          <p:sp>
            <p:nvSpPr>
              <p:cNvPr id="21" name="Freeform 478"/>
              <p:cNvSpPr/>
              <p:nvPr/>
            </p:nvSpPr>
            <p:spPr bwMode="auto">
              <a:xfrm>
                <a:off x="4005263" y="4962526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2" name="Freeform 479"/>
              <p:cNvSpPr>
                <a:spLocks noEditPoints="1"/>
              </p:cNvSpPr>
              <p:nvPr/>
            </p:nvSpPr>
            <p:spPr bwMode="auto">
              <a:xfrm>
                <a:off x="4027488" y="4984751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3" name="Freeform 480"/>
              <p:cNvSpPr/>
              <p:nvPr/>
            </p:nvSpPr>
            <p:spPr bwMode="auto">
              <a:xfrm>
                <a:off x="4184650" y="5145088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4" name="Freeform 481"/>
              <p:cNvSpPr>
                <a:spLocks noEditPoints="1"/>
              </p:cNvSpPr>
              <p:nvPr/>
            </p:nvSpPr>
            <p:spPr bwMode="auto">
              <a:xfrm>
                <a:off x="4162425" y="5118101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</p:grpSp>
      <p:sp>
        <p:nvSpPr>
          <p:cNvPr id="32" name="TextBox 13"/>
          <p:cNvSpPr txBox="1"/>
          <p:nvPr/>
        </p:nvSpPr>
        <p:spPr>
          <a:xfrm>
            <a:off x="5051855" y="699542"/>
            <a:ext cx="2269643" cy="115570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+mn-ea"/>
                <a:cs typeface="+mn-ea"/>
                <a:sym typeface="Calibri" panose="020F0502020204030204" pitchFamily="34" charset="0"/>
              </a:rPr>
              <a:t>系统引擎</a:t>
            </a:r>
            <a:endParaRPr lang="en-US" altLang="zh-CN" sz="1600" b="1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+mn-ea"/>
                <a:cs typeface="+mn-ea"/>
                <a:sym typeface="Calibri" panose="020F0502020204030204" pitchFamily="34" charset="0"/>
              </a:rPr>
              <a:t>更新系统状态，调用交互函数使程序不断运行下去。</a:t>
            </a:r>
            <a:endParaRPr lang="en-US" altLang="zh-CN" sz="14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1400" dirty="0">
              <a:latin typeface="+mn-ea"/>
              <a:cs typeface="+mn-ea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1790221" y="3911211"/>
            <a:ext cx="2269643" cy="85471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+mn-ea"/>
                <a:cs typeface="+mn-ea"/>
                <a:sym typeface="Calibri" panose="020F0502020204030204" pitchFamily="34" charset="0"/>
              </a:rPr>
              <a:t>路线算法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+mn-ea"/>
                <a:cs typeface="+mn-ea"/>
              </a:rPr>
              <a:t>根据用户输入传递站点信息和寻找最短路径</a:t>
            </a:r>
            <a:endParaRPr lang="zh-CN" altLang="en-US" sz="1400" dirty="0">
              <a:latin typeface="+mn-ea"/>
              <a:cs typeface="+mn-ea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467544" y="2345000"/>
            <a:ext cx="2269643" cy="85471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latin typeface="+mn-ea"/>
                <a:cs typeface="+mn-ea"/>
                <a:sym typeface="Calibri" panose="020F0502020204030204" pitchFamily="34" charset="0"/>
              </a:rPr>
              <a:t>UI</a:t>
            </a:r>
            <a:r>
              <a:rPr lang="zh-CN" altLang="en-US" sz="1600" b="1" dirty="0">
                <a:latin typeface="+mn-ea"/>
                <a:cs typeface="+mn-ea"/>
                <a:sym typeface="Calibri" panose="020F0502020204030204" pitchFamily="34" charset="0"/>
              </a:rPr>
              <a:t>模块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+mn-ea"/>
                <a:cs typeface="+mn-ea"/>
              </a:rPr>
              <a:t>载入图片、播放动画、更新显示文本等</a:t>
            </a:r>
            <a:endParaRPr lang="en-US" altLang="zh-CN" sz="1400" dirty="0">
              <a:latin typeface="+mn-ea"/>
              <a:cs typeface="+mn-ea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6321957" y="2359752"/>
            <a:ext cx="2269643" cy="167259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+mn-ea"/>
                <a:cs typeface="+mn-ea"/>
                <a:sym typeface="Calibri" panose="020F0502020204030204" pitchFamily="34" charset="0"/>
              </a:rPr>
              <a:t>交互函数</a:t>
            </a:r>
            <a:endParaRPr lang="en-US" altLang="zh-CN" sz="1600" b="1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+mn-ea"/>
                <a:cs typeface="+mn-ea"/>
                <a:sym typeface="Calibri" panose="020F0502020204030204" pitchFamily="34" charset="0"/>
              </a:rPr>
              <a:t>根据引擎传递的信息和用户的指令调用</a:t>
            </a:r>
            <a:r>
              <a:rPr lang="en-US" altLang="zh-CN" sz="1400" dirty="0">
                <a:latin typeface="+mn-ea"/>
                <a:cs typeface="+mn-ea"/>
                <a:sym typeface="Calibri" panose="020F0502020204030204" pitchFamily="34" charset="0"/>
              </a:rPr>
              <a:t>UI</a:t>
            </a:r>
            <a:r>
              <a:rPr lang="zh-CN" altLang="en-US" sz="1400" dirty="0">
                <a:latin typeface="+mn-ea"/>
                <a:cs typeface="+mn-ea"/>
                <a:sym typeface="Calibri" panose="020F0502020204030204" pitchFamily="34" charset="0"/>
              </a:rPr>
              <a:t>模块和路径算法模块更新图形界面和显示站点、路径信息。</a:t>
            </a:r>
            <a:endParaRPr lang="en-US" altLang="zh-CN" sz="14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140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系统设计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36" name="图片 35" descr="深圳地铁自助售票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665480"/>
            <a:ext cx="8750300" cy="4585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系统设计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1" name="图片 10" descr="软件结构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9960" y="-635"/>
            <a:ext cx="7244715" cy="5144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路径推荐</a:t>
            </a:r>
            <a:r>
              <a:rPr lang="zh-CN" altLang="en-US" sz="4000" b="1" dirty="0">
                <a:cs typeface="+mn-ea"/>
              </a:rPr>
              <a:t>算法实现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路径推荐算法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5170" y="1417955"/>
            <a:ext cx="2547620" cy="3536272"/>
            <a:chOff x="598088" y="1418102"/>
            <a:chExt cx="2691905" cy="3536435"/>
          </a:xfrm>
        </p:grpSpPr>
        <p:grpSp>
          <p:nvGrpSpPr>
            <p:cNvPr id="12" name="组合 11"/>
            <p:cNvGrpSpPr/>
            <p:nvPr/>
          </p:nvGrpSpPr>
          <p:grpSpPr>
            <a:xfrm>
              <a:off x="598088" y="2067694"/>
              <a:ext cx="2691905" cy="2886843"/>
              <a:chOff x="1907536" y="3602193"/>
              <a:chExt cx="2691905" cy="288684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907536" y="4089260"/>
                <a:ext cx="2691905" cy="2399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typedef struct station_info{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char station_name[100];//站名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int route_number;//路线号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int station_number;//站号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bool is_mid_station;//是否中转站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int con_amount[7];//经过的路线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int pre_distance;//与前一站的距离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int nex_distance;//与后一站的距离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struct station_info *prev;//链表上节    struct station_info *next;//链表下节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}Station_info;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</p:txBody>
          </p:sp>
          <p:sp>
            <p:nvSpPr>
              <p:cNvPr id="18" name="íš1íḋè"/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id-ID" b="1" dirty="0">
                    <a:cs typeface="+mn-ea"/>
                  </a:rPr>
                  <a:t>站点信息链表</a:t>
                </a:r>
                <a:endParaRPr lang="zh-CN" altLang="id-ID" b="1" dirty="0"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63688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1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44545" y="1417955"/>
            <a:ext cx="2190115" cy="3715427"/>
            <a:chOff x="3249945" y="1418102"/>
            <a:chExt cx="2369185" cy="3715113"/>
          </a:xfrm>
        </p:grpSpPr>
        <p:grpSp>
          <p:nvGrpSpPr>
            <p:cNvPr id="22" name="组合 21"/>
            <p:cNvGrpSpPr/>
            <p:nvPr/>
          </p:nvGrpSpPr>
          <p:grpSpPr>
            <a:xfrm>
              <a:off x="3249945" y="2067694"/>
              <a:ext cx="2369185" cy="3065521"/>
              <a:chOff x="2111121" y="3602193"/>
              <a:chExt cx="2369185" cy="306552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11121" y="4089832"/>
                <a:ext cx="2369185" cy="2577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typedef struct situation_1_info {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Station_info *begstation;//出发站地址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Station_info *mid_station;//中转站所在链表地址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Station_info *finstation;//终点站地址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int distance;//该种情况总距离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struct situation_1_info *pNext;//下一个节点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}Situation_1_i</a:t>
                </a:r>
                <a:r>
                  <a:rPr lang="en-US" altLang="zh-CN" sz="1000" dirty="0">
                    <a:latin typeface="+mn-ea"/>
                    <a:cs typeface="+mn-ea"/>
                    <a:sym typeface="Calibri" panose="020F0502020204030204" pitchFamily="34" charset="0"/>
                  </a:rPr>
                  <a:t>nfo</a:t>
                </a: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;</a:t>
                </a:r>
                <a:endParaRPr lang="zh-CN" altLang="en-US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</p:txBody>
          </p:sp>
          <p:sp>
            <p:nvSpPr>
              <p:cNvPr id="25" name="íš1íḋè"/>
              <p:cNvSpPr txBox="1"/>
              <p:nvPr/>
            </p:nvSpPr>
            <p:spPr>
              <a:xfrm>
                <a:off x="2111121" y="3602193"/>
                <a:ext cx="2369185" cy="4572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id-ID" b="1" dirty="0">
                    <a:cs typeface="+mn-ea"/>
                  </a:rPr>
                  <a:t>跨单站中转站链表</a:t>
                </a:r>
                <a:endParaRPr lang="zh-CN" altLang="id-ID" b="1" dirty="0">
                  <a:cs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211960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660291" y="1418102"/>
            <a:ext cx="2387600" cy="2643492"/>
            <a:chOff x="5660291" y="1418102"/>
            <a:chExt cx="2387600" cy="2643492"/>
          </a:xfrm>
        </p:grpSpPr>
        <p:grpSp>
          <p:nvGrpSpPr>
            <p:cNvPr id="29" name="组合 28"/>
            <p:cNvGrpSpPr/>
            <p:nvPr/>
          </p:nvGrpSpPr>
          <p:grpSpPr>
            <a:xfrm>
              <a:off x="5660291" y="2067694"/>
              <a:ext cx="2387600" cy="1993900"/>
              <a:chOff x="2103501" y="3602193"/>
              <a:chExt cx="2387600" cy="19939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103501" y="4089238"/>
                <a:ext cx="2387600" cy="1506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typedef struct situation_2_info {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int distan;//选择这个第二中转站时，前半段的最小距离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Station_info *station;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struct situation_2_info *pNext;//下一个节点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}Situation_2_info;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</p:txBody>
          </p:sp>
          <p:sp>
            <p:nvSpPr>
              <p:cNvPr id="32" name="íš1íḋè"/>
              <p:cNvSpPr txBox="1"/>
              <p:nvPr/>
            </p:nvSpPr>
            <p:spPr>
              <a:xfrm>
                <a:off x="2352421" y="3602193"/>
                <a:ext cx="1927225" cy="4572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>
                    <a:cs typeface="+mn-ea"/>
                  </a:rPr>
                  <a:t>跨双站中转站链表</a:t>
                </a:r>
                <a:endParaRPr lang="zh-CN" altLang="en-US" b="1" dirty="0">
                  <a:cs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29926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34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5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路径推荐算法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216" y="1120590"/>
            <a:ext cx="2919730" cy="524578"/>
            <a:chOff x="870239" y="2179977"/>
            <a:chExt cx="2919730" cy="524578"/>
          </a:xfrm>
        </p:grpSpPr>
        <p:sp>
          <p:nvSpPr>
            <p:cNvPr id="12" name="Marketing…"/>
            <p:cNvSpPr txBox="1"/>
            <p:nvPr/>
          </p:nvSpPr>
          <p:spPr>
            <a:xfrm>
              <a:off x="1550959" y="2179977"/>
              <a:ext cx="2239010" cy="46164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zh-CN" altLang="en-US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情况一：</a:t>
              </a:r>
              <a:r>
                <a:rPr lang="zh-CN" altLang="en-US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直达</a:t>
              </a:r>
              <a:endParaRPr lang="zh-CN" altLang="en-US" sz="2000" b="1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6216" y="2208029"/>
            <a:ext cx="3233176" cy="523308"/>
            <a:chOff x="870239" y="3819713"/>
            <a:chExt cx="3233176" cy="523308"/>
          </a:xfrm>
        </p:grpSpPr>
        <p:sp>
          <p:nvSpPr>
            <p:cNvPr id="15" name="Design…"/>
            <p:cNvSpPr txBox="1"/>
            <p:nvPr/>
          </p:nvSpPr>
          <p:spPr>
            <a:xfrm>
              <a:off x="1550715" y="3819713"/>
              <a:ext cx="2552700" cy="46164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zh-CN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情况二：</a:t>
              </a:r>
              <a:r>
                <a:rPr lang="zh-CN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跨一个中转站</a:t>
              </a:r>
              <a:endParaRPr lang="zh-CN" sz="2000" b="1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6216" y="3434621"/>
            <a:ext cx="3233176" cy="523308"/>
            <a:chOff x="870239" y="5458178"/>
            <a:chExt cx="3233176" cy="523308"/>
          </a:xfrm>
        </p:grpSpPr>
        <p:sp>
          <p:nvSpPr>
            <p:cNvPr id="18" name="Consulting…"/>
            <p:cNvSpPr txBox="1"/>
            <p:nvPr/>
          </p:nvSpPr>
          <p:spPr>
            <a:xfrm>
              <a:off x="1550715" y="5458178"/>
              <a:ext cx="2552700" cy="46164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zh-CN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情况三：</a:t>
              </a:r>
              <a:r>
                <a:rPr lang="zh-CN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跨两个中转站</a:t>
              </a:r>
              <a:endParaRPr lang="zh-CN" sz="2000" b="1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0239" y="5458266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03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715,&quot;width&quot;:11970}"/>
</p:tagLst>
</file>

<file path=ppt/tags/tag2.xml><?xml version="1.0" encoding="utf-8"?>
<p:tagLst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WPS 演示</Application>
  <PresentationFormat>全屏显示(16:9)</PresentationFormat>
  <Paragraphs>110</Paragraphs>
  <Slides>15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Century Gothic</vt:lpstr>
      <vt:lpstr>微软雅黑</vt:lpstr>
      <vt:lpstr>Montserrat Light</vt:lpstr>
      <vt:lpstr>AMGDT</vt:lpstr>
      <vt:lpstr>Montserrat SemiBold</vt:lpstr>
      <vt:lpstr>Helvetica Neue Medium</vt:lpstr>
      <vt:lpstr>等线</vt:lpstr>
      <vt:lpstr>Calibri</vt:lpstr>
      <vt:lpstr>Arial Unicode MS</vt:lpstr>
      <vt:lpstr>新宋体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Jo</cp:lastModifiedBy>
  <cp:revision>115</cp:revision>
  <dcterms:created xsi:type="dcterms:W3CDTF">2018-11-28T05:41:00Z</dcterms:created>
  <dcterms:modified xsi:type="dcterms:W3CDTF">2020-09-20T06:46:37Z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