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4"/>
  </p:sldMasterIdLst>
  <p:sldIdLst>
    <p:sldId id="256" r:id="rId5"/>
    <p:sldId id="257" r:id="rId6"/>
    <p:sldId id="260" r:id="rId7"/>
    <p:sldId id="259" r:id="rId8"/>
    <p:sldId id="258" r:id="rId9"/>
  </p:sldIdLst>
  <p:sldSz cx="12192000" cy="6858000"/>
  <p:notesSz cx="6858000" cy="9144000"/>
  <p:embeddedFontLst>
    <p:embeddedFont>
      <p:font typeface="PokemonGSC" panose="02030600000101010101" pitchFamily="18" charset="0"/>
      <p:regular r:id="rId10"/>
    </p:embeddedFont>
    <p:embeddedFont>
      <p:font typeface="맑은 고딕" panose="020B0503020000020004" pitchFamily="50" charset="-127"/>
      <p:regular r:id="rId11"/>
      <p:bold r:id="rId12"/>
    </p:embeddedFont>
    <p:embeddedFont>
      <p:font typeface="나눔고딕" panose="020D0604000000000000" pitchFamily="50" charset="-127"/>
      <p:regular r:id="rId13"/>
      <p:bold r:id="rId1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BEA9"/>
    <a:srgbClr val="DC5D3D"/>
    <a:srgbClr val="D2DE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4.fntdata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font" Target="fonts/font3.fntdata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font" Target="fonts/font2.fntdata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font" Target="fonts/font1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5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76D76-B0C5-4C13-8550-74F9824FDE14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B722-78EB-44D4-95CB-2AF4633921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327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76D76-B0C5-4C13-8550-74F9824FDE14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B722-78EB-44D4-95CB-2AF4633921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1960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76D76-B0C5-4C13-8550-74F9824FDE14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B722-78EB-44D4-95CB-2AF4633921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3257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76D76-B0C5-4C13-8550-74F9824FDE14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B722-78EB-44D4-95CB-2AF4633921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1031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76D76-B0C5-4C13-8550-74F9824FDE14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B722-78EB-44D4-95CB-2AF4633921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7711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76D76-B0C5-4C13-8550-74F9824FDE14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B722-78EB-44D4-95CB-2AF4633921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4730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76D76-B0C5-4C13-8550-74F9824FDE14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B722-78EB-44D4-95CB-2AF4633921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1538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76D76-B0C5-4C13-8550-74F9824FDE14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B722-78EB-44D4-95CB-2AF4633921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224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76D76-B0C5-4C13-8550-74F9824FDE14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B722-78EB-44D4-95CB-2AF4633921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724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76D76-B0C5-4C13-8550-74F9824FDE14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B722-78EB-44D4-95CB-2AF4633921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4761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76D76-B0C5-4C13-8550-74F9824FDE14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B722-78EB-44D4-95CB-2AF4633921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698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376D76-B0C5-4C13-8550-74F9824FDE14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21B722-78EB-44D4-95CB-2AF4633921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8247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36" t="56473" r="75211" b="35059"/>
          <a:stretch/>
        </p:blipFill>
        <p:spPr>
          <a:xfrm>
            <a:off x="8093594" y="224444"/>
            <a:ext cx="2821017" cy="283986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>
                <a:latin typeface="PokemonGSC" panose="02030600000101010101" pitchFamily="18" charset="0"/>
                <a:ea typeface="PokemonGSC" panose="02030600000101010101" pitchFamily="18" charset="0"/>
              </a:rPr>
              <a:t>포켓몬스터</a:t>
            </a:r>
            <a:endParaRPr lang="ko-KR" altLang="en-US" dirty="0">
              <a:latin typeface="PokemonGSC" panose="02030600000101010101" pitchFamily="18" charset="0"/>
              <a:ea typeface="PokemonGSC" panose="02030600000101010101" pitchFamily="18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5" t="16236" r="37203" b="68575"/>
          <a:stretch/>
        </p:blipFill>
        <p:spPr>
          <a:xfrm>
            <a:off x="2878204" y="4898189"/>
            <a:ext cx="6435591" cy="1959811"/>
          </a:xfrm>
          <a:prstGeom prst="rect">
            <a:avLst/>
          </a:prstGeom>
        </p:spPr>
      </p:pic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178233" y="5292279"/>
            <a:ext cx="5866014" cy="1266463"/>
          </a:xfrm>
        </p:spPr>
        <p:txBody>
          <a:bodyPr/>
          <a:lstStyle/>
          <a:p>
            <a:pPr algn="l"/>
            <a:r>
              <a:rPr lang="ko-KR" altLang="en-US" dirty="0" smtClean="0">
                <a:latin typeface="PokemonGSC" panose="02030600000101010101" pitchFamily="18" charset="0"/>
                <a:ea typeface="PokemonGSC" panose="02030600000101010101" pitchFamily="18" charset="0"/>
              </a:rPr>
              <a:t>미래인재개발원 안재욱이</a:t>
            </a:r>
            <a:r>
              <a:rPr lang="en-US" altLang="ko-KR" dirty="0" smtClean="0">
                <a:latin typeface="PokemonGSC" panose="02030600000101010101" pitchFamily="18" charset="0"/>
                <a:ea typeface="PokemonGSC" panose="02030600000101010101" pitchFamily="18" charset="0"/>
              </a:rPr>
              <a:t>(</a:t>
            </a:r>
            <a:r>
              <a:rPr lang="ko-KR" altLang="en-US" dirty="0" smtClean="0">
                <a:latin typeface="PokemonGSC" panose="02030600000101010101" pitchFamily="18" charset="0"/>
                <a:ea typeface="PokemonGSC" panose="02030600000101010101" pitchFamily="18" charset="0"/>
              </a:rPr>
              <a:t>가</a:t>
            </a:r>
            <a:r>
              <a:rPr lang="en-US" altLang="ko-KR" dirty="0" smtClean="0">
                <a:latin typeface="PokemonGSC" panose="02030600000101010101" pitchFamily="18" charset="0"/>
                <a:ea typeface="PokemonGSC" panose="02030600000101010101" pitchFamily="18" charset="0"/>
              </a:rPr>
              <a:t>) </a:t>
            </a:r>
            <a:r>
              <a:rPr lang="ko-KR" altLang="en-US" dirty="0" smtClean="0">
                <a:latin typeface="PokemonGSC" panose="02030600000101010101" pitchFamily="18" charset="0"/>
                <a:ea typeface="PokemonGSC" panose="02030600000101010101" pitchFamily="18" charset="0"/>
              </a:rPr>
              <a:t>나타났다</a:t>
            </a:r>
            <a:r>
              <a:rPr lang="en-US" altLang="ko-KR" dirty="0" smtClean="0">
                <a:latin typeface="PokemonGSC" panose="02030600000101010101" pitchFamily="18" charset="0"/>
                <a:ea typeface="PokemonGSC" panose="02030600000101010101" pitchFamily="18" charset="0"/>
              </a:rPr>
              <a:t>!</a:t>
            </a:r>
            <a:endParaRPr lang="ko-KR" altLang="en-US" dirty="0">
              <a:latin typeface="PokemonGSC" panose="02030600000101010101" pitchFamily="18" charset="0"/>
              <a:ea typeface="PokemonGSC" panose="02030600000101010101" pitchFamily="18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6" t="57666" r="90779" b="35144"/>
          <a:stretch/>
        </p:blipFill>
        <p:spPr>
          <a:xfrm>
            <a:off x="714894" y="2365879"/>
            <a:ext cx="2676699" cy="2627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528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PokemonGSC" panose="02030600000101010101" pitchFamily="18" charset="0"/>
                <a:ea typeface="PokemonGSC" panose="02030600000101010101" pitchFamily="18" charset="0"/>
              </a:rPr>
              <a:t>개발 일정</a:t>
            </a:r>
            <a:endParaRPr lang="ko-KR" altLang="en-US" dirty="0">
              <a:latin typeface="PokemonGSC" panose="02030600000101010101" pitchFamily="18" charset="0"/>
              <a:ea typeface="PokemonGSC" panose="02030600000101010101" pitchFamily="18" charset="0"/>
            </a:endParaRP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7732971"/>
              </p:ext>
            </p:extLst>
          </p:nvPr>
        </p:nvGraphicFramePr>
        <p:xfrm>
          <a:off x="176460" y="2025130"/>
          <a:ext cx="11839080" cy="4568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9885">
                  <a:extLst>
                    <a:ext uri="{9D8B030D-6E8A-4147-A177-3AD203B41FA5}">
                      <a16:colId xmlns:a16="http://schemas.microsoft.com/office/drawing/2014/main" val="3256419930"/>
                    </a:ext>
                  </a:extLst>
                </a:gridCol>
                <a:gridCol w="1479885">
                  <a:extLst>
                    <a:ext uri="{9D8B030D-6E8A-4147-A177-3AD203B41FA5}">
                      <a16:colId xmlns:a16="http://schemas.microsoft.com/office/drawing/2014/main" val="3358575005"/>
                    </a:ext>
                  </a:extLst>
                </a:gridCol>
                <a:gridCol w="1479885">
                  <a:extLst>
                    <a:ext uri="{9D8B030D-6E8A-4147-A177-3AD203B41FA5}">
                      <a16:colId xmlns:a16="http://schemas.microsoft.com/office/drawing/2014/main" val="1739917337"/>
                    </a:ext>
                  </a:extLst>
                </a:gridCol>
                <a:gridCol w="1479885">
                  <a:extLst>
                    <a:ext uri="{9D8B030D-6E8A-4147-A177-3AD203B41FA5}">
                      <a16:colId xmlns:a16="http://schemas.microsoft.com/office/drawing/2014/main" val="1658832221"/>
                    </a:ext>
                  </a:extLst>
                </a:gridCol>
                <a:gridCol w="1479885">
                  <a:extLst>
                    <a:ext uri="{9D8B030D-6E8A-4147-A177-3AD203B41FA5}">
                      <a16:colId xmlns:a16="http://schemas.microsoft.com/office/drawing/2014/main" val="3472758671"/>
                    </a:ext>
                  </a:extLst>
                </a:gridCol>
                <a:gridCol w="1479885">
                  <a:extLst>
                    <a:ext uri="{9D8B030D-6E8A-4147-A177-3AD203B41FA5}">
                      <a16:colId xmlns:a16="http://schemas.microsoft.com/office/drawing/2014/main" val="3355648486"/>
                    </a:ext>
                  </a:extLst>
                </a:gridCol>
                <a:gridCol w="1479885">
                  <a:extLst>
                    <a:ext uri="{9D8B030D-6E8A-4147-A177-3AD203B41FA5}">
                      <a16:colId xmlns:a16="http://schemas.microsoft.com/office/drawing/2014/main" val="935114716"/>
                    </a:ext>
                  </a:extLst>
                </a:gridCol>
                <a:gridCol w="1479885">
                  <a:extLst>
                    <a:ext uri="{9D8B030D-6E8A-4147-A177-3AD203B41FA5}">
                      <a16:colId xmlns:a16="http://schemas.microsoft.com/office/drawing/2014/main" val="4136611336"/>
                    </a:ext>
                  </a:extLst>
                </a:gridCol>
              </a:tblGrid>
              <a:tr h="45686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0819-0821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0822-0824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0825-0827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0828-0830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0831-0902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0903-0905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0906-0908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8130509"/>
                  </a:ext>
                </a:extLst>
              </a:tr>
              <a:tr h="4568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클래스 설계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DC5D3D"/>
                        </a:solidFill>
                      </a:endParaRPr>
                    </a:p>
                  </a:txBody>
                  <a:tcPr>
                    <a:solidFill>
                      <a:srgbClr val="DC5D3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DC5D3D"/>
                        </a:solidFill>
                      </a:endParaRPr>
                    </a:p>
                  </a:txBody>
                  <a:tcPr>
                    <a:solidFill>
                      <a:srgbClr val="DC5D3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4045428"/>
                  </a:ext>
                </a:extLst>
              </a:tr>
              <a:tr h="4568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리소스 찾기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5EA5D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7582621"/>
                  </a:ext>
                </a:extLst>
              </a:tr>
              <a:tr h="4568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맵 제작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44BEA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9106030"/>
                  </a:ext>
                </a:extLst>
              </a:tr>
              <a:tr h="4568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UI</a:t>
                      </a:r>
                      <a:r>
                        <a:rPr lang="en-US" altLang="ko-KR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제작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1993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1993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796426"/>
                  </a:ext>
                </a:extLst>
              </a:tr>
              <a:tr h="4568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포켓몬 제작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9ECD3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1709643"/>
                  </a:ext>
                </a:extLst>
              </a:tr>
              <a:tr h="4568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랜덤 </a:t>
                      </a:r>
                      <a:r>
                        <a:rPr lang="ko-KR" altLang="en-US" sz="11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인카운트</a:t>
                      </a:r>
                      <a:endParaRPr lang="en-US" altLang="ko-KR" sz="11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ko-KR" altLang="en-US" sz="11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구현</a:t>
                      </a:r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7779514"/>
                  </a:ext>
                </a:extLst>
              </a:tr>
              <a:tr h="4568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배틀 구현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0324841"/>
                  </a:ext>
                </a:extLst>
              </a:tr>
              <a:tr h="4568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포획 구현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8586915"/>
                  </a:ext>
                </a:extLst>
              </a:tr>
              <a:tr h="4568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발표준비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38526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7878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PokemonGSC" panose="02030600000101010101" pitchFamily="18" charset="0"/>
                <a:ea typeface="PokemonGSC" panose="02030600000101010101" pitchFamily="18" charset="0"/>
              </a:rPr>
              <a:t>개발 일정</a:t>
            </a:r>
            <a:endParaRPr lang="ko-KR" altLang="en-US" dirty="0">
              <a:latin typeface="PokemonGSC" panose="02030600000101010101" pitchFamily="18" charset="0"/>
              <a:ea typeface="PokemonGSC" panose="02030600000101010101" pitchFamily="18" charset="0"/>
            </a:endParaRP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6221361"/>
              </p:ext>
            </p:extLst>
          </p:nvPr>
        </p:nvGraphicFramePr>
        <p:xfrm>
          <a:off x="176460" y="2025130"/>
          <a:ext cx="11839080" cy="3654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9885">
                  <a:extLst>
                    <a:ext uri="{9D8B030D-6E8A-4147-A177-3AD203B41FA5}">
                      <a16:colId xmlns:a16="http://schemas.microsoft.com/office/drawing/2014/main" val="3256419930"/>
                    </a:ext>
                  </a:extLst>
                </a:gridCol>
                <a:gridCol w="1479885">
                  <a:extLst>
                    <a:ext uri="{9D8B030D-6E8A-4147-A177-3AD203B41FA5}">
                      <a16:colId xmlns:a16="http://schemas.microsoft.com/office/drawing/2014/main" val="3358575005"/>
                    </a:ext>
                  </a:extLst>
                </a:gridCol>
                <a:gridCol w="1479885">
                  <a:extLst>
                    <a:ext uri="{9D8B030D-6E8A-4147-A177-3AD203B41FA5}">
                      <a16:colId xmlns:a16="http://schemas.microsoft.com/office/drawing/2014/main" val="1739917337"/>
                    </a:ext>
                  </a:extLst>
                </a:gridCol>
                <a:gridCol w="1479885">
                  <a:extLst>
                    <a:ext uri="{9D8B030D-6E8A-4147-A177-3AD203B41FA5}">
                      <a16:colId xmlns:a16="http://schemas.microsoft.com/office/drawing/2014/main" val="1658832221"/>
                    </a:ext>
                  </a:extLst>
                </a:gridCol>
                <a:gridCol w="1479885">
                  <a:extLst>
                    <a:ext uri="{9D8B030D-6E8A-4147-A177-3AD203B41FA5}">
                      <a16:colId xmlns:a16="http://schemas.microsoft.com/office/drawing/2014/main" val="3472758671"/>
                    </a:ext>
                  </a:extLst>
                </a:gridCol>
                <a:gridCol w="1479885">
                  <a:extLst>
                    <a:ext uri="{9D8B030D-6E8A-4147-A177-3AD203B41FA5}">
                      <a16:colId xmlns:a16="http://schemas.microsoft.com/office/drawing/2014/main" val="3355648486"/>
                    </a:ext>
                  </a:extLst>
                </a:gridCol>
                <a:gridCol w="1479885">
                  <a:extLst>
                    <a:ext uri="{9D8B030D-6E8A-4147-A177-3AD203B41FA5}">
                      <a16:colId xmlns:a16="http://schemas.microsoft.com/office/drawing/2014/main" val="935114716"/>
                    </a:ext>
                  </a:extLst>
                </a:gridCol>
                <a:gridCol w="1479885">
                  <a:extLst>
                    <a:ext uri="{9D8B030D-6E8A-4147-A177-3AD203B41FA5}">
                      <a16:colId xmlns:a16="http://schemas.microsoft.com/office/drawing/2014/main" val="4136611336"/>
                    </a:ext>
                  </a:extLst>
                </a:gridCol>
              </a:tblGrid>
              <a:tr h="45686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0819-0821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0822-0824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0825-0827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0828-0830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0831-0902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0903-0905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0906-0908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8130509"/>
                  </a:ext>
                </a:extLst>
              </a:tr>
              <a:tr h="4568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클래스 설계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DC5D3D"/>
                        </a:solidFill>
                      </a:endParaRPr>
                    </a:p>
                  </a:txBody>
                  <a:tcPr>
                    <a:solidFill>
                      <a:srgbClr val="DC5D3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DC5D3D"/>
                        </a:solidFill>
                      </a:endParaRPr>
                    </a:p>
                  </a:txBody>
                  <a:tcPr>
                    <a:solidFill>
                      <a:srgbClr val="DC5D3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C5D3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4045428"/>
                  </a:ext>
                </a:extLst>
              </a:tr>
              <a:tr h="4568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리소스 찾기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5EA5D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7582621"/>
                  </a:ext>
                </a:extLst>
              </a:tr>
              <a:tr h="4568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맵 제작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44BEA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44BEA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9106030"/>
                  </a:ext>
                </a:extLst>
              </a:tr>
              <a:tr h="4568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UI</a:t>
                      </a:r>
                      <a:r>
                        <a:rPr lang="en-US" altLang="ko-KR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제작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1993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1993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796426"/>
                  </a:ext>
                </a:extLst>
              </a:tr>
              <a:tr h="4568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포켓몬 제작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9ECD3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1709643"/>
                  </a:ext>
                </a:extLst>
              </a:tr>
              <a:tr h="4568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배틀 구현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0324841"/>
                  </a:ext>
                </a:extLst>
              </a:tr>
              <a:tr h="4568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발표준비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38526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4491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>
                <a:latin typeface="PokemonGSC" panose="02030600000101010101" pitchFamily="18" charset="0"/>
                <a:ea typeface="PokemonGSC" panose="02030600000101010101" pitchFamily="18" charset="0"/>
              </a:rPr>
              <a:t>클래스 다이어그램</a:t>
            </a:r>
            <a:endParaRPr lang="ko-KR" altLang="en-US">
              <a:latin typeface="PokemonGSC" panose="02030600000101010101" pitchFamily="18" charset="0"/>
              <a:ea typeface="PokemonGSC" panose="02030600000101010101" pitchFamily="18" charset="0"/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3187" y="1690688"/>
            <a:ext cx="718801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714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PokemonGSC" panose="02030600000101010101" pitchFamily="18" charset="0"/>
                <a:ea typeface="PokemonGSC" panose="02030600000101010101" pitchFamily="18" charset="0"/>
              </a:rPr>
              <a:t>맵</a:t>
            </a:r>
            <a:endParaRPr lang="ko-KR" altLang="en-US" dirty="0">
              <a:latin typeface="PokemonGSC" panose="02030600000101010101" pitchFamily="18" charset="0"/>
              <a:ea typeface="PokemonGSC" panose="02030600000101010101" pitchFamily="18" charset="0"/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73" y="2433045"/>
            <a:ext cx="10515600" cy="3286125"/>
          </a:xfrm>
        </p:spPr>
      </p:pic>
    </p:spTree>
    <p:extLst>
      <p:ext uri="{BB962C8B-B14F-4D97-AF65-F5344CB8AC3E}">
        <p14:creationId xmlns:p14="http://schemas.microsoft.com/office/powerpoint/2010/main" val="1296385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36B2085C59E7A64DA17A5E9887274C40" ma:contentTypeVersion="9" ma:contentTypeDescription="새 문서를 만듭니다." ma:contentTypeScope="" ma:versionID="12edf7e3079c14d88d14ffd807c45097">
  <xsd:schema xmlns:xsd="http://www.w3.org/2001/XMLSchema" xmlns:xs="http://www.w3.org/2001/XMLSchema" xmlns:p="http://schemas.microsoft.com/office/2006/metadata/properties" xmlns:ns3="8909a3ba-8e80-4868-804a-4c0f708b1d27" targetNamespace="http://schemas.microsoft.com/office/2006/metadata/properties" ma:root="true" ma:fieldsID="14621a3bd6ede1539bbe0accd03ee7da" ns3:_="">
    <xsd:import namespace="8909a3ba-8e80-4868-804a-4c0f708b1d2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909a3ba-8e80-4868-804a-4c0f708b1d2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9BA0CFA-FFBF-46D3-B8B7-481722ED1FA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909a3ba-8e80-4868-804a-4c0f708b1d2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6BA6C1F-1B70-4C8F-97B1-1AFD3B83E0A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7058674-760B-429A-A814-2B1623B1CA0C}">
  <ds:schemaRefs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8909a3ba-8e80-4868-804a-4c0f708b1d27"/>
    <ds:schemaRef ds:uri="http://purl.org/dc/elements/1.1/"/>
    <ds:schemaRef ds:uri="http://schemas.openxmlformats.org/package/2006/metadata/core-properties"/>
    <ds:schemaRef ds:uri="http://purl.org/dc/dcmitype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351</TotalTime>
  <Words>60</Words>
  <Application>Microsoft Office PowerPoint</Application>
  <PresentationFormat>와이드스크린</PresentationFormat>
  <Paragraphs>37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Arial</vt:lpstr>
      <vt:lpstr>PokemonGSC</vt:lpstr>
      <vt:lpstr>맑은 고딕</vt:lpstr>
      <vt:lpstr>나눔고딕</vt:lpstr>
      <vt:lpstr>Office 테마</vt:lpstr>
      <vt:lpstr>포켓몬스터</vt:lpstr>
      <vt:lpstr>개발 일정</vt:lpstr>
      <vt:lpstr>개발 일정</vt:lpstr>
      <vt:lpstr>클래스 다이어그램</vt:lpstr>
      <vt:lpstr>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포켓몬스터</dc:title>
  <dc:creator>User</dc:creator>
  <cp:lastModifiedBy>User</cp:lastModifiedBy>
  <cp:revision>10</cp:revision>
  <dcterms:created xsi:type="dcterms:W3CDTF">2020-08-26T00:14:04Z</dcterms:created>
  <dcterms:modified xsi:type="dcterms:W3CDTF">2020-08-26T06:11:24Z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0x01010036B2085C59E7A64DA17A5E9887274C40</vt:lpwstr>
  </property>
</Properties>
</file>