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7" r:id="rId3"/>
    <p:sldId id="258" r:id="rId4"/>
    <p:sldId id="259" r:id="rId5"/>
    <p:sldId id="260" r:id="rId6"/>
    <p:sldId id="261" r:id="rId7"/>
    <p:sldId id="308"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301" r:id="rId28"/>
    <p:sldId id="335" r:id="rId29"/>
    <p:sldId id="283" r:id="rId30"/>
    <p:sldId id="284" r:id="rId31"/>
    <p:sldId id="285" r:id="rId32"/>
    <p:sldId id="298" r:id="rId33"/>
    <p:sldId id="294" r:id="rId34"/>
    <p:sldId id="29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28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678" y="114"/>
      </p:cViewPr>
      <p:guideLst>
        <p:guide orient="horz" pos="2159"/>
        <p:guide pos="286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SaaS平台是运营saas软件的平台。SaaS提供商为企业搭建信息化所需要的所有网络基础设施及软件、硬件运作平台，并负责所有前期的实施、后期的维护等一系列服务，企业无需购买软硬件、建设机房、招聘IT人员，即可通过互联网使用信息系统。SaaS 是一种软件布局模型，其应用专为网络交付而设计，便于用户通过互联网托管、部署及接入。</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12/13/2019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12/13/2019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12/13/2019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6.jpeg"/><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6.jpeg"/><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6.jpeg"/><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6.jpeg"/><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image" Target="../media/image24.jpeg"/></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xml"/><Relationship Id="rId5" Type="http://schemas.openxmlformats.org/officeDocument/2006/relationships/image" Target="../media/image31.jpeg"/><Relationship Id="rId4" Type="http://schemas.openxmlformats.org/officeDocument/2006/relationships/image" Target="../media/image30.jpeg"/></Relationships>
</file>

<file path=ppt/slides/_rels/slide26.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image" Target="../media/image32.jpeg"/><Relationship Id="rId1" Type="http://schemas.openxmlformats.org/officeDocument/2006/relationships/slideLayout" Target="../slideLayouts/slideLayout1.xml"/><Relationship Id="rId6" Type="http://schemas.openxmlformats.org/officeDocument/2006/relationships/image" Target="../media/image36.jpeg"/><Relationship Id="rId11" Type="http://schemas.openxmlformats.org/officeDocument/2006/relationships/image" Target="../media/image41.jpeg"/><Relationship Id="rId5" Type="http://schemas.openxmlformats.org/officeDocument/2006/relationships/image" Target="../media/image35.jpeg"/><Relationship Id="rId10" Type="http://schemas.openxmlformats.org/officeDocument/2006/relationships/image" Target="../media/image40.jpeg"/><Relationship Id="rId4" Type="http://schemas.openxmlformats.org/officeDocument/2006/relationships/image" Target="../media/image34.jpeg"/><Relationship Id="rId9" Type="http://schemas.openxmlformats.org/officeDocument/2006/relationships/image" Target="../media/image39.jpeg"/></Relationships>
</file>

<file path=ppt/slides/_rels/slide27.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image" Target="../media/image42.png"/><Relationship Id="rId16"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s>
</file>

<file path=ppt/slides/_rels/slide2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3335" y="2006600"/>
            <a:ext cx="12192000" cy="1905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10515" y="1715770"/>
            <a:ext cx="11708765" cy="1938020"/>
          </a:xfrm>
          <a:prstGeom prst="rect">
            <a:avLst/>
          </a:prstGeom>
          <a:noFill/>
        </p:spPr>
        <p:txBody>
          <a:bodyPr wrap="square" rtlCol="0">
            <a:spAutoFit/>
          </a:bodyPr>
          <a:lstStyle/>
          <a:p>
            <a:pPr algn="ctr">
              <a:lnSpc>
                <a:spcPct val="200000"/>
              </a:lnSpc>
            </a:pPr>
            <a:r>
              <a:rPr lang="zh-CN" altLang="en-US" sz="6000" b="1">
                <a:solidFill>
                  <a:schemeClr val="bg1"/>
                </a:solidFill>
                <a:latin typeface="微软雅黑" panose="020B0503020204020204" pitchFamily="18" charset="-122"/>
                <a:ea typeface="微软雅黑" panose="020B0503020204020204" pitchFamily="18" charset="-122"/>
              </a:rPr>
              <a:t>关于商学院的基本构架情况</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1741677" y="3082798"/>
            <a:ext cx="4924552" cy="18796"/>
          </a:xfrm>
          <a:custGeom>
            <a:avLst/>
            <a:gdLst>
              <a:gd name="connsiteX0" fmla="*/ 6350 w 4924552"/>
              <a:gd name="connsiteY0" fmla="*/ 6350 h 18796"/>
              <a:gd name="connsiteX1" fmla="*/ 4918202 w 4924552"/>
              <a:gd name="connsiteY1" fmla="*/ 6350 h 18796"/>
            </a:gdLst>
            <a:ahLst/>
            <a:cxnLst>
              <a:cxn ang="0">
                <a:pos x="connsiteX0" y="connsiteY0"/>
              </a:cxn>
              <a:cxn ang="1">
                <a:pos x="connsiteX1" y="connsiteY1"/>
              </a:cxn>
            </a:cxnLst>
            <a:rect l="l" t="t" r="r" b="b"/>
            <a:pathLst>
              <a:path w="4924552" h="18796">
                <a:moveTo>
                  <a:pt x="6350" y="6350"/>
                </a:moveTo>
                <a:lnTo>
                  <a:pt x="4918202" y="6350"/>
                </a:lnTo>
              </a:path>
            </a:pathLst>
          </a:custGeom>
          <a:ln w="12700">
            <a:solidFill>
              <a:srgbClr val="A6A6A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1"/>
          <p:cNvSpPr txBox="1"/>
          <p:nvPr/>
        </p:nvSpPr>
        <p:spPr>
          <a:xfrm>
            <a:off x="2324100" y="3238500"/>
            <a:ext cx="3825875" cy="1045845"/>
          </a:xfrm>
          <a:prstGeom prst="rect">
            <a:avLst/>
          </a:prstGeom>
          <a:noFill/>
        </p:spPr>
        <p:txBody>
          <a:bodyPr wrap="none" lIns="0" tIns="0" rIns="0" rtlCol="0">
            <a:spAutoFit/>
          </a:bodyPr>
          <a:lstStyle/>
          <a:p>
            <a:pPr>
              <a:lnSpc>
                <a:spcPts val="7800"/>
              </a:lnSpc>
            </a:pPr>
            <a:r>
              <a:rPr lang="zh-CN" altLang="en-US" sz="6000" b="1" dirty="0" smtClean="0">
                <a:solidFill>
                  <a:srgbClr val="262626"/>
                </a:solidFill>
                <a:latin typeface="微软雅黑" panose="020B0503020204020204" pitchFamily="18" charset="-122"/>
                <a:cs typeface="微软雅黑" panose="020B0503020204020204" pitchFamily="18" charset="-122"/>
              </a:rPr>
              <a:t>云平台</a:t>
            </a:r>
            <a:r>
              <a:rPr lang="en-US" altLang="zh-CN" sz="6000" b="1" dirty="0" smtClean="0">
                <a:solidFill>
                  <a:srgbClr val="262626"/>
                </a:solidFill>
                <a:latin typeface="微软雅黑" panose="020B0503020204020204" pitchFamily="18" charset="-122"/>
                <a:cs typeface="微软雅黑" panose="020B0503020204020204" pitchFamily="18" charset="-122"/>
              </a:rPr>
              <a:t>介绍</a:t>
            </a:r>
          </a:p>
        </p:txBody>
      </p:sp>
      <p:sp>
        <p:nvSpPr>
          <p:cNvPr id="4" name="文本框 3"/>
          <p:cNvSpPr txBox="1"/>
          <p:nvPr/>
        </p:nvSpPr>
        <p:spPr>
          <a:xfrm>
            <a:off x="6903720" y="1193800"/>
            <a:ext cx="4396105" cy="3769360"/>
          </a:xfrm>
          <a:prstGeom prst="rect">
            <a:avLst/>
          </a:prstGeom>
          <a:noFill/>
        </p:spPr>
        <p:txBody>
          <a:bodyPr wrap="square" rtlCol="0">
            <a:spAutoFit/>
          </a:bodyPr>
          <a:lstStyle/>
          <a:p>
            <a:r>
              <a:rPr lang="en-US" altLang="zh-CN" sz="23900" b="1">
                <a:solidFill>
                  <a:srgbClr val="92D050"/>
                </a:solidFill>
              </a:rPr>
              <a:t>03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4690617" y="1872742"/>
            <a:ext cx="2797048" cy="2795523"/>
          </a:xfrm>
          <a:custGeom>
            <a:avLst/>
            <a:gdLst>
              <a:gd name="connsiteX0" fmla="*/ 6350 w 2797048"/>
              <a:gd name="connsiteY0" fmla="*/ 6350 h 2795523"/>
              <a:gd name="connsiteX1" fmla="*/ 2790698 w 2797048"/>
              <a:gd name="connsiteY1" fmla="*/ 2789173 h 2795523"/>
            </a:gdLst>
            <a:ahLst/>
            <a:cxnLst>
              <a:cxn ang="0">
                <a:pos x="connsiteX0" y="connsiteY0"/>
              </a:cxn>
              <a:cxn ang="1">
                <a:pos x="connsiteX1" y="connsiteY1"/>
              </a:cxn>
            </a:cxnLst>
            <a:rect l="l" t="t" r="r" b="b"/>
            <a:pathLst>
              <a:path w="2797048" h="2795523">
                <a:moveTo>
                  <a:pt x="6350" y="6350"/>
                </a:moveTo>
                <a:lnTo>
                  <a:pt x="2790698" y="2789173"/>
                </a:lnTo>
              </a:path>
            </a:pathLst>
          </a:custGeom>
          <a:ln w="12700">
            <a:solidFill>
              <a:srgbClr val="262626">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7027164" y="4207764"/>
            <a:ext cx="906780" cy="908303"/>
          </a:xfrm>
          <a:custGeom>
            <a:avLst/>
            <a:gdLst>
              <a:gd name="connsiteX0" fmla="*/ 0 w 906780"/>
              <a:gd name="connsiteY0" fmla="*/ 454151 h 908303"/>
              <a:gd name="connsiteX1" fmla="*/ 453390 w 906780"/>
              <a:gd name="connsiteY1" fmla="*/ 0 h 908303"/>
              <a:gd name="connsiteX2" fmla="*/ 906779 w 906780"/>
              <a:gd name="connsiteY2" fmla="*/ 454151 h 908303"/>
              <a:gd name="connsiteX3" fmla="*/ 453390 w 906780"/>
              <a:gd name="connsiteY3" fmla="*/ 908303 h 908303"/>
              <a:gd name="connsiteX4" fmla="*/ 0 w 906780"/>
              <a:gd name="connsiteY4" fmla="*/ 454151 h 90830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06780" h="908303">
                <a:moveTo>
                  <a:pt x="0" y="454151"/>
                </a:moveTo>
                <a:cubicBezTo>
                  <a:pt x="0" y="203326"/>
                  <a:pt x="202945" y="0"/>
                  <a:pt x="453390" y="0"/>
                </a:cubicBezTo>
                <a:cubicBezTo>
                  <a:pt x="703833" y="0"/>
                  <a:pt x="906779" y="203326"/>
                  <a:pt x="906779" y="454151"/>
                </a:cubicBezTo>
                <a:cubicBezTo>
                  <a:pt x="906779" y="704976"/>
                  <a:pt x="703833" y="908303"/>
                  <a:pt x="453390" y="908303"/>
                </a:cubicBezTo>
                <a:cubicBezTo>
                  <a:pt x="202945" y="908303"/>
                  <a:pt x="0" y="704976"/>
                  <a:pt x="0" y="454151"/>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4233671" y="1414272"/>
            <a:ext cx="909828" cy="909827"/>
          </a:xfrm>
          <a:custGeom>
            <a:avLst/>
            <a:gdLst>
              <a:gd name="connsiteX0" fmla="*/ 0 w 909828"/>
              <a:gd name="connsiteY0" fmla="*/ 454913 h 909827"/>
              <a:gd name="connsiteX1" fmla="*/ 454914 w 909828"/>
              <a:gd name="connsiteY1" fmla="*/ 0 h 909827"/>
              <a:gd name="connsiteX2" fmla="*/ 909828 w 909828"/>
              <a:gd name="connsiteY2" fmla="*/ 454913 h 909827"/>
              <a:gd name="connsiteX3" fmla="*/ 454914 w 909828"/>
              <a:gd name="connsiteY3" fmla="*/ 909827 h 909827"/>
              <a:gd name="connsiteX4" fmla="*/ 0 w 909828"/>
              <a:gd name="connsiteY4" fmla="*/ 454913 h 90982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09828" h="909827">
                <a:moveTo>
                  <a:pt x="0" y="454913"/>
                </a:moveTo>
                <a:cubicBezTo>
                  <a:pt x="0" y="203708"/>
                  <a:pt x="203708" y="0"/>
                  <a:pt x="454914" y="0"/>
                </a:cubicBezTo>
                <a:cubicBezTo>
                  <a:pt x="706120" y="0"/>
                  <a:pt x="909828" y="203708"/>
                  <a:pt x="909828" y="454913"/>
                </a:cubicBezTo>
                <a:cubicBezTo>
                  <a:pt x="909828" y="706120"/>
                  <a:pt x="706120" y="909827"/>
                  <a:pt x="454914" y="909827"/>
                </a:cubicBezTo>
                <a:cubicBezTo>
                  <a:pt x="203708" y="909827"/>
                  <a:pt x="0" y="706120"/>
                  <a:pt x="0" y="454913"/>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4117594" y="3259582"/>
            <a:ext cx="3947667" cy="24892"/>
          </a:xfrm>
          <a:custGeom>
            <a:avLst/>
            <a:gdLst>
              <a:gd name="connsiteX0" fmla="*/ 6350 w 3947667"/>
              <a:gd name="connsiteY0" fmla="*/ 6350 h 24892"/>
              <a:gd name="connsiteX1" fmla="*/ 3941317 w 3947667"/>
              <a:gd name="connsiteY1" fmla="*/ 6350 h 24892"/>
            </a:gdLst>
            <a:ahLst/>
            <a:cxnLst>
              <a:cxn ang="0">
                <a:pos x="connsiteX0" y="connsiteY0"/>
              </a:cxn>
              <a:cxn ang="1">
                <a:pos x="connsiteX1" y="connsiteY1"/>
              </a:cxn>
            </a:cxnLst>
            <a:rect l="l" t="t" r="r" b="b"/>
            <a:pathLst>
              <a:path w="3947667" h="24892">
                <a:moveTo>
                  <a:pt x="6350" y="6350"/>
                </a:moveTo>
                <a:lnTo>
                  <a:pt x="3941317" y="6350"/>
                </a:lnTo>
              </a:path>
            </a:pathLst>
          </a:custGeom>
          <a:ln w="12700">
            <a:solidFill>
              <a:srgbClr val="262626">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Freeform 3"/>
          <p:cNvSpPr/>
          <p:nvPr/>
        </p:nvSpPr>
        <p:spPr>
          <a:xfrm>
            <a:off x="7604886" y="2811970"/>
            <a:ext cx="908050" cy="909447"/>
          </a:xfrm>
          <a:custGeom>
            <a:avLst/>
            <a:gdLst>
              <a:gd name="connsiteX0" fmla="*/ 775081 w 908050"/>
              <a:gd name="connsiteY0" fmla="*/ 133159 h 909447"/>
              <a:gd name="connsiteX1" fmla="*/ 775081 w 908050"/>
              <a:gd name="connsiteY1" fmla="*/ 776287 h 909447"/>
              <a:gd name="connsiteX2" fmla="*/ 132969 w 908050"/>
              <a:gd name="connsiteY2" fmla="*/ 776287 h 909447"/>
              <a:gd name="connsiteX3" fmla="*/ 132969 w 908050"/>
              <a:gd name="connsiteY3" fmla="*/ 133159 h 909447"/>
              <a:gd name="connsiteX4" fmla="*/ 775081 w 908050"/>
              <a:gd name="connsiteY4" fmla="*/ 133159 h 90944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08050" h="909447">
                <a:moveTo>
                  <a:pt x="775081" y="133159"/>
                </a:moveTo>
                <a:cubicBezTo>
                  <a:pt x="952372" y="310705"/>
                  <a:pt x="952372" y="598741"/>
                  <a:pt x="775081" y="776287"/>
                </a:cubicBezTo>
                <a:cubicBezTo>
                  <a:pt x="597789" y="953833"/>
                  <a:pt x="310260" y="953833"/>
                  <a:pt x="132969" y="776287"/>
                </a:cubicBezTo>
                <a:cubicBezTo>
                  <a:pt x="-44322" y="598741"/>
                  <a:pt x="-44322" y="310705"/>
                  <a:pt x="132969" y="133159"/>
                </a:cubicBezTo>
                <a:cubicBezTo>
                  <a:pt x="310260" y="-44386"/>
                  <a:pt x="597789" y="-44386"/>
                  <a:pt x="775081" y="13315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3654742" y="2811970"/>
            <a:ext cx="910621" cy="909447"/>
          </a:xfrm>
          <a:custGeom>
            <a:avLst/>
            <a:gdLst>
              <a:gd name="connsiteX0" fmla="*/ 776414 w 910621"/>
              <a:gd name="connsiteY0" fmla="*/ 133159 h 909447"/>
              <a:gd name="connsiteX1" fmla="*/ 776414 w 910621"/>
              <a:gd name="connsiteY1" fmla="*/ 776287 h 909447"/>
              <a:gd name="connsiteX2" fmla="*/ 133159 w 910621"/>
              <a:gd name="connsiteY2" fmla="*/ 776287 h 909447"/>
              <a:gd name="connsiteX3" fmla="*/ 133159 w 910621"/>
              <a:gd name="connsiteY3" fmla="*/ 133159 h 909447"/>
              <a:gd name="connsiteX4" fmla="*/ 776414 w 910621"/>
              <a:gd name="connsiteY4" fmla="*/ 133159 h 90944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0621" h="909447">
                <a:moveTo>
                  <a:pt x="776414" y="133159"/>
                </a:moveTo>
                <a:cubicBezTo>
                  <a:pt x="955357" y="310705"/>
                  <a:pt x="955357" y="598741"/>
                  <a:pt x="776414" y="776287"/>
                </a:cubicBezTo>
                <a:cubicBezTo>
                  <a:pt x="598741" y="953833"/>
                  <a:pt x="310705" y="953833"/>
                  <a:pt x="133159" y="776287"/>
                </a:cubicBezTo>
                <a:cubicBezTo>
                  <a:pt x="-44386" y="598741"/>
                  <a:pt x="-44386" y="310705"/>
                  <a:pt x="133159" y="133159"/>
                </a:cubicBezTo>
                <a:cubicBezTo>
                  <a:pt x="310705" y="-44386"/>
                  <a:pt x="598741" y="-44386"/>
                  <a:pt x="776414" y="13315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4690617" y="1862073"/>
            <a:ext cx="2797048" cy="2797048"/>
          </a:xfrm>
          <a:custGeom>
            <a:avLst/>
            <a:gdLst>
              <a:gd name="connsiteX0" fmla="*/ 6350 w 2797048"/>
              <a:gd name="connsiteY0" fmla="*/ 2790697 h 2797048"/>
              <a:gd name="connsiteX1" fmla="*/ 2790698 w 2797048"/>
              <a:gd name="connsiteY1" fmla="*/ 6350 h 2797048"/>
            </a:gdLst>
            <a:ahLst/>
            <a:cxnLst>
              <a:cxn ang="0">
                <a:pos x="connsiteX0" y="connsiteY0"/>
              </a:cxn>
              <a:cxn ang="1">
                <a:pos x="connsiteX1" y="connsiteY1"/>
              </a:cxn>
            </a:cxnLst>
            <a:rect l="l" t="t" r="r" b="b"/>
            <a:pathLst>
              <a:path w="2797048" h="2797048">
                <a:moveTo>
                  <a:pt x="6350" y="2790697"/>
                </a:moveTo>
                <a:lnTo>
                  <a:pt x="2790698" y="6350"/>
                </a:lnTo>
              </a:path>
            </a:pathLst>
          </a:custGeom>
          <a:ln w="12700">
            <a:solidFill>
              <a:srgbClr val="262626">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7027164" y="1414272"/>
            <a:ext cx="906780" cy="909827"/>
          </a:xfrm>
          <a:custGeom>
            <a:avLst/>
            <a:gdLst>
              <a:gd name="connsiteX0" fmla="*/ 0 w 906780"/>
              <a:gd name="connsiteY0" fmla="*/ 454913 h 909827"/>
              <a:gd name="connsiteX1" fmla="*/ 453390 w 906780"/>
              <a:gd name="connsiteY1" fmla="*/ 0 h 909827"/>
              <a:gd name="connsiteX2" fmla="*/ 906779 w 906780"/>
              <a:gd name="connsiteY2" fmla="*/ 454913 h 909827"/>
              <a:gd name="connsiteX3" fmla="*/ 453390 w 906780"/>
              <a:gd name="connsiteY3" fmla="*/ 909827 h 909827"/>
              <a:gd name="connsiteX4" fmla="*/ 0 w 906780"/>
              <a:gd name="connsiteY4" fmla="*/ 454913 h 90982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06780" h="909827">
                <a:moveTo>
                  <a:pt x="0" y="454913"/>
                </a:moveTo>
                <a:cubicBezTo>
                  <a:pt x="0" y="203708"/>
                  <a:pt x="202945" y="0"/>
                  <a:pt x="453390" y="0"/>
                </a:cubicBezTo>
                <a:cubicBezTo>
                  <a:pt x="703833" y="0"/>
                  <a:pt x="906779" y="203708"/>
                  <a:pt x="906779" y="454913"/>
                </a:cubicBezTo>
                <a:cubicBezTo>
                  <a:pt x="906779" y="706120"/>
                  <a:pt x="703833" y="909827"/>
                  <a:pt x="453390" y="909827"/>
                </a:cubicBezTo>
                <a:cubicBezTo>
                  <a:pt x="202945" y="909827"/>
                  <a:pt x="0" y="706120"/>
                  <a:pt x="0" y="454913"/>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4233671" y="4207764"/>
            <a:ext cx="909828" cy="908303"/>
          </a:xfrm>
          <a:custGeom>
            <a:avLst/>
            <a:gdLst>
              <a:gd name="connsiteX0" fmla="*/ 0 w 909828"/>
              <a:gd name="connsiteY0" fmla="*/ 454151 h 908303"/>
              <a:gd name="connsiteX1" fmla="*/ 454914 w 909828"/>
              <a:gd name="connsiteY1" fmla="*/ 0 h 908303"/>
              <a:gd name="connsiteX2" fmla="*/ 909828 w 909828"/>
              <a:gd name="connsiteY2" fmla="*/ 454151 h 908303"/>
              <a:gd name="connsiteX3" fmla="*/ 454914 w 909828"/>
              <a:gd name="connsiteY3" fmla="*/ 908303 h 908303"/>
              <a:gd name="connsiteX4" fmla="*/ 0 w 909828"/>
              <a:gd name="connsiteY4" fmla="*/ 454151 h 90830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09828" h="908303">
                <a:moveTo>
                  <a:pt x="0" y="454151"/>
                </a:moveTo>
                <a:cubicBezTo>
                  <a:pt x="0" y="203326"/>
                  <a:pt x="203708" y="0"/>
                  <a:pt x="454914" y="0"/>
                </a:cubicBezTo>
                <a:cubicBezTo>
                  <a:pt x="706120" y="0"/>
                  <a:pt x="909828" y="203326"/>
                  <a:pt x="909828" y="454151"/>
                </a:cubicBezTo>
                <a:cubicBezTo>
                  <a:pt x="909828" y="704976"/>
                  <a:pt x="706120" y="908303"/>
                  <a:pt x="454914" y="908303"/>
                </a:cubicBezTo>
                <a:cubicBezTo>
                  <a:pt x="203708" y="908303"/>
                  <a:pt x="0" y="704976"/>
                  <a:pt x="0" y="454151"/>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3"/>
          <p:cNvSpPr/>
          <p:nvPr/>
        </p:nvSpPr>
        <p:spPr>
          <a:xfrm>
            <a:off x="5247132" y="2430779"/>
            <a:ext cx="1673351" cy="1671828"/>
          </a:xfrm>
          <a:custGeom>
            <a:avLst/>
            <a:gdLst>
              <a:gd name="connsiteX0" fmla="*/ 0 w 1673351"/>
              <a:gd name="connsiteY0" fmla="*/ 835914 h 1671828"/>
              <a:gd name="connsiteX1" fmla="*/ 836676 w 1673351"/>
              <a:gd name="connsiteY1" fmla="*/ 0 h 1671828"/>
              <a:gd name="connsiteX2" fmla="*/ 1673351 w 1673351"/>
              <a:gd name="connsiteY2" fmla="*/ 835914 h 1671828"/>
              <a:gd name="connsiteX3" fmla="*/ 836676 w 1673351"/>
              <a:gd name="connsiteY3" fmla="*/ 1671828 h 1671828"/>
              <a:gd name="connsiteX4" fmla="*/ 0 w 1673351"/>
              <a:gd name="connsiteY4" fmla="*/ 835914 h 16718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73351" h="1671828">
                <a:moveTo>
                  <a:pt x="0" y="835914"/>
                </a:moveTo>
                <a:cubicBezTo>
                  <a:pt x="0" y="374269"/>
                  <a:pt x="374650" y="0"/>
                  <a:pt x="836676" y="0"/>
                </a:cubicBezTo>
                <a:cubicBezTo>
                  <a:pt x="1298701" y="0"/>
                  <a:pt x="1673351" y="374269"/>
                  <a:pt x="1673351" y="835914"/>
                </a:cubicBezTo>
                <a:cubicBezTo>
                  <a:pt x="1673351" y="1297559"/>
                  <a:pt x="1298701" y="1671828"/>
                  <a:pt x="836676" y="1671828"/>
                </a:cubicBezTo>
                <a:cubicBezTo>
                  <a:pt x="374650" y="1671828"/>
                  <a:pt x="0" y="1297559"/>
                  <a:pt x="0" y="835914"/>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
          <p:cNvSpPr/>
          <p:nvPr/>
        </p:nvSpPr>
        <p:spPr>
          <a:xfrm>
            <a:off x="5332476" y="2506979"/>
            <a:ext cx="1516380" cy="1516380"/>
          </a:xfrm>
          <a:custGeom>
            <a:avLst/>
            <a:gdLst>
              <a:gd name="connsiteX0" fmla="*/ 32003 w 1516380"/>
              <a:gd name="connsiteY0" fmla="*/ 758190 h 1516380"/>
              <a:gd name="connsiteX1" fmla="*/ 758189 w 1516380"/>
              <a:gd name="connsiteY1" fmla="*/ 32004 h 1516380"/>
              <a:gd name="connsiteX2" fmla="*/ 1484376 w 1516380"/>
              <a:gd name="connsiteY2" fmla="*/ 758190 h 1516380"/>
              <a:gd name="connsiteX3" fmla="*/ 758189 w 1516380"/>
              <a:gd name="connsiteY3" fmla="*/ 1484376 h 1516380"/>
              <a:gd name="connsiteX4" fmla="*/ 32003 w 1516380"/>
              <a:gd name="connsiteY4" fmla="*/ 758190 h 151638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516380" h="1516380">
                <a:moveTo>
                  <a:pt x="32003" y="758190"/>
                </a:moveTo>
                <a:cubicBezTo>
                  <a:pt x="32003" y="357124"/>
                  <a:pt x="357123" y="32004"/>
                  <a:pt x="758189" y="32004"/>
                </a:cubicBezTo>
                <a:cubicBezTo>
                  <a:pt x="1159255" y="32004"/>
                  <a:pt x="1484376" y="357124"/>
                  <a:pt x="1484376" y="758190"/>
                </a:cubicBezTo>
                <a:cubicBezTo>
                  <a:pt x="1484376" y="1159255"/>
                  <a:pt x="1159255" y="1484376"/>
                  <a:pt x="758189" y="1484376"/>
                </a:cubicBezTo>
                <a:cubicBezTo>
                  <a:pt x="357123" y="1484376"/>
                  <a:pt x="32003" y="1159255"/>
                  <a:pt x="32003" y="758190"/>
                </a:cubicBezTo>
              </a:path>
            </a:pathLst>
          </a:custGeom>
          <a:solidFill>
            <a:srgbClr val="92D050"/>
          </a:solidFill>
          <a:ln w="63500">
            <a:solidFill>
              <a:srgbClr val="FFFF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0" y="0"/>
            <a:ext cx="215900" cy="215900"/>
          </a:xfrm>
          <a:prstGeom prst="rect">
            <a:avLst/>
          </a:prstGeom>
          <a:noFill/>
        </p:spPr>
      </p:pic>
      <p:pic>
        <p:nvPicPr>
          <p:cNvPr id="18" name="Picture 3"/>
          <p:cNvPicPr>
            <a:picLocks noChangeAspect="1" noChangeArrowheads="1"/>
          </p:cNvPicPr>
          <p:nvPr/>
        </p:nvPicPr>
        <p:blipFill>
          <a:blip r:embed="rId3">
            <a:clrChange>
              <a:clrFrom>
                <a:srgbClr val="262626">
                  <a:alpha val="100000"/>
                </a:srgbClr>
              </a:clrFrom>
              <a:clrTo>
                <a:srgbClr val="262626">
                  <a:alpha val="100000"/>
                  <a:alpha val="0"/>
                </a:srgbClr>
              </a:clrTo>
            </a:clrChange>
          </a:blip>
          <a:srcRect/>
          <a:stretch>
            <a:fillRect/>
          </a:stretch>
        </p:blipFill>
        <p:spPr bwMode="auto">
          <a:xfrm>
            <a:off x="3975100" y="3073400"/>
            <a:ext cx="254000" cy="431800"/>
          </a:xfrm>
          <a:prstGeom prst="rect">
            <a:avLst/>
          </a:prstGeom>
          <a:noFill/>
        </p:spPr>
      </p:pic>
      <p:pic>
        <p:nvPicPr>
          <p:cNvPr id="20" name="Picture 3"/>
          <p:cNvPicPr>
            <a:picLocks noChangeAspect="1" noChangeArrowheads="1"/>
          </p:cNvPicPr>
          <p:nvPr/>
        </p:nvPicPr>
        <p:blipFill>
          <a:blip r:embed="rId4">
            <a:clrChange>
              <a:clrFrom>
                <a:srgbClr val="262626">
                  <a:alpha val="100000"/>
                </a:srgbClr>
              </a:clrFrom>
              <a:clrTo>
                <a:srgbClr val="262626">
                  <a:alpha val="100000"/>
                  <a:alpha val="0"/>
                </a:srgbClr>
              </a:clrTo>
            </a:clrChange>
          </a:blip>
          <a:srcRect/>
          <a:stretch>
            <a:fillRect/>
          </a:stretch>
        </p:blipFill>
        <p:spPr bwMode="auto">
          <a:xfrm>
            <a:off x="4508500" y="1727200"/>
            <a:ext cx="368300" cy="330200"/>
          </a:xfrm>
          <a:prstGeom prst="rect">
            <a:avLst/>
          </a:prstGeom>
          <a:noFill/>
        </p:spPr>
      </p:pic>
      <p:pic>
        <p:nvPicPr>
          <p:cNvPr id="21" name="Picture 3"/>
          <p:cNvPicPr>
            <a:picLocks noChangeAspect="1" noChangeArrowheads="1"/>
          </p:cNvPicPr>
          <p:nvPr/>
        </p:nvPicPr>
        <p:blipFill>
          <a:blip r:embed="rId5">
            <a:clrChange>
              <a:clrFrom>
                <a:srgbClr val="262626">
                  <a:alpha val="100000"/>
                </a:srgbClr>
              </a:clrFrom>
              <a:clrTo>
                <a:srgbClr val="262626">
                  <a:alpha val="100000"/>
                  <a:alpha val="0"/>
                </a:srgbClr>
              </a:clrTo>
            </a:clrChange>
          </a:blip>
          <a:srcRect/>
          <a:stretch>
            <a:fillRect/>
          </a:stretch>
        </p:blipFill>
        <p:spPr bwMode="auto">
          <a:xfrm>
            <a:off x="4470400" y="4483100"/>
            <a:ext cx="431800" cy="444500"/>
          </a:xfrm>
          <a:prstGeom prst="rect">
            <a:avLst/>
          </a:prstGeom>
          <a:noFill/>
        </p:spPr>
      </p:pic>
      <p:pic>
        <p:nvPicPr>
          <p:cNvPr id="22" name="Picture 3"/>
          <p:cNvPicPr>
            <a:picLocks noChangeAspect="1" noChangeArrowheads="1"/>
          </p:cNvPicPr>
          <p:nvPr/>
        </p:nvPicPr>
        <p:blipFill>
          <a:blip r:embed="rId6">
            <a:clrChange>
              <a:clrFrom>
                <a:srgbClr val="272727">
                  <a:alpha val="100000"/>
                </a:srgbClr>
              </a:clrFrom>
              <a:clrTo>
                <a:srgbClr val="272727">
                  <a:alpha val="100000"/>
                  <a:alpha val="0"/>
                </a:srgbClr>
              </a:clrTo>
            </a:clrChange>
          </a:blip>
          <a:srcRect/>
          <a:stretch>
            <a:fillRect/>
          </a:stretch>
        </p:blipFill>
        <p:spPr bwMode="auto">
          <a:xfrm>
            <a:off x="7302500" y="1689100"/>
            <a:ext cx="393700" cy="355600"/>
          </a:xfrm>
          <a:prstGeom prst="rect">
            <a:avLst/>
          </a:prstGeom>
          <a:noFill/>
        </p:spPr>
      </p:pic>
      <p:pic>
        <p:nvPicPr>
          <p:cNvPr id="23" name="Picture 3"/>
          <p:cNvPicPr>
            <a:picLocks noChangeAspect="1" noChangeArrowheads="1"/>
          </p:cNvPicPr>
          <p:nvPr/>
        </p:nvPicPr>
        <p:blipFill>
          <a:blip r:embed="rId7">
            <a:clrChange>
              <a:clrFrom>
                <a:srgbClr val="262626">
                  <a:alpha val="100000"/>
                </a:srgbClr>
              </a:clrFrom>
              <a:clrTo>
                <a:srgbClr val="262626">
                  <a:alpha val="100000"/>
                  <a:alpha val="0"/>
                </a:srgbClr>
              </a:clrTo>
            </a:clrChange>
          </a:blip>
          <a:srcRect/>
          <a:stretch>
            <a:fillRect/>
          </a:stretch>
        </p:blipFill>
        <p:spPr bwMode="auto">
          <a:xfrm>
            <a:off x="7315200" y="4483100"/>
            <a:ext cx="355600" cy="355600"/>
          </a:xfrm>
          <a:prstGeom prst="rect">
            <a:avLst/>
          </a:prstGeom>
          <a:noFill/>
        </p:spPr>
      </p:pic>
      <p:pic>
        <p:nvPicPr>
          <p:cNvPr id="25" name="Picture 3"/>
          <p:cNvPicPr>
            <a:picLocks noChangeAspect="1" noChangeArrowheads="1"/>
          </p:cNvPicPr>
          <p:nvPr/>
        </p:nvPicPr>
        <p:blipFill>
          <a:blip r:embed="rId8">
            <a:clrChange>
              <a:clrFrom>
                <a:srgbClr val="262626">
                  <a:alpha val="100000"/>
                </a:srgbClr>
              </a:clrFrom>
              <a:clrTo>
                <a:srgbClr val="262626">
                  <a:alpha val="100000"/>
                  <a:alpha val="0"/>
                </a:srgbClr>
              </a:clrTo>
            </a:clrChange>
          </a:blip>
          <a:srcRect/>
          <a:stretch>
            <a:fillRect/>
          </a:stretch>
        </p:blipFill>
        <p:spPr bwMode="auto">
          <a:xfrm>
            <a:off x="7886700" y="3098800"/>
            <a:ext cx="419100" cy="355600"/>
          </a:xfrm>
          <a:prstGeom prst="rect">
            <a:avLst/>
          </a:prstGeom>
          <a:noFill/>
        </p:spPr>
      </p:pic>
      <p:sp>
        <p:nvSpPr>
          <p:cNvPr id="28" name="TextBox 1"/>
          <p:cNvSpPr txBox="1"/>
          <p:nvPr/>
        </p:nvSpPr>
        <p:spPr>
          <a:xfrm>
            <a:off x="3848100" y="5829300"/>
            <a:ext cx="4457700" cy="254000"/>
          </a:xfrm>
          <a:prstGeom prst="rect">
            <a:avLst/>
          </a:prstGeom>
          <a:noFill/>
        </p:spPr>
        <p:txBody>
          <a:bodyPr wrap="none" lIns="0" tIns="0" rIns="0" rtlCol="0">
            <a:spAutoFit/>
          </a:bodyPr>
          <a:lstStyle/>
          <a:p>
            <a:pPr>
              <a:lnSpc>
                <a:spcPts val="2000"/>
              </a:lnSpc>
            </a:pPr>
            <a:r>
              <a:rPr lang="en-US" altLang="zh-CN" sz="1595" b="1" dirty="0" smtClean="0">
                <a:solidFill>
                  <a:srgbClr val="262626"/>
                </a:solidFill>
                <a:latin typeface="微软雅黑" panose="020B0503020204020204" pitchFamily="18" charset="-122"/>
                <a:cs typeface="微软雅黑" panose="020B0503020204020204" pitchFamily="18" charset="-122"/>
              </a:rPr>
              <a:t>多种学员端接入方式，满足复杂的企业移动化场景</a:t>
            </a:r>
          </a:p>
        </p:txBody>
      </p:sp>
      <p:sp>
        <p:nvSpPr>
          <p:cNvPr id="29" name="TextBox 1"/>
          <p:cNvSpPr txBox="1"/>
          <p:nvPr/>
        </p:nvSpPr>
        <p:spPr>
          <a:xfrm>
            <a:off x="5702300" y="3098800"/>
            <a:ext cx="769620" cy="379095"/>
          </a:xfrm>
          <a:prstGeom prst="rect">
            <a:avLst/>
          </a:prstGeom>
          <a:noFill/>
        </p:spPr>
        <p:txBody>
          <a:bodyPr wrap="none" lIns="0" tIns="0" rIns="0" rtlCol="0">
            <a:spAutoFit/>
          </a:bodyPr>
          <a:lstStyle/>
          <a:p>
            <a:pPr>
              <a:lnSpc>
                <a:spcPts val="2600"/>
              </a:lnSpc>
            </a:pPr>
            <a:r>
              <a:rPr lang="zh-CN" altLang="en-US" sz="2005" b="1" dirty="0" smtClean="0">
                <a:solidFill>
                  <a:srgbClr val="FFFFFF"/>
                </a:solidFill>
                <a:latin typeface="微软雅黑" panose="020B0503020204020204" pitchFamily="18" charset="-122"/>
                <a:cs typeface="微软雅黑" panose="020B0503020204020204" pitchFamily="18" charset="-122"/>
              </a:rPr>
              <a:t>云平台</a:t>
            </a:r>
          </a:p>
        </p:txBody>
      </p:sp>
      <p:sp>
        <p:nvSpPr>
          <p:cNvPr id="30" name="TextBox 1"/>
          <p:cNvSpPr txBox="1"/>
          <p:nvPr/>
        </p:nvSpPr>
        <p:spPr>
          <a:xfrm>
            <a:off x="1003300" y="304800"/>
            <a:ext cx="1828800" cy="301625"/>
          </a:xfrm>
          <a:prstGeom prst="rect">
            <a:avLst/>
          </a:prstGeom>
          <a:noFill/>
        </p:spPr>
        <p:txBody>
          <a:bodyPr wrap="none" lIns="0" tIns="0" rIns="0" rtlCol="0">
            <a:spAutoFit/>
          </a:bodyPr>
          <a:lstStyle/>
          <a:p>
            <a:pPr>
              <a:lnSpc>
                <a:spcPts val="2000"/>
              </a:lnSpc>
            </a:pPr>
            <a:r>
              <a:rPr lang="zh-CN" altLang="en-US" sz="1600" dirty="0" smtClean="0">
                <a:solidFill>
                  <a:srgbClr val="7F7F7F"/>
                </a:solidFill>
                <a:latin typeface="微软雅黑" panose="020B0503020204020204" pitchFamily="18" charset="-122"/>
                <a:cs typeface="微软雅黑" panose="020B0503020204020204" pitchFamily="18" charset="-122"/>
              </a:rPr>
              <a:t>云</a:t>
            </a:r>
            <a:r>
              <a:rPr lang="en-US" altLang="zh-CN" sz="1600" dirty="0" smtClean="0">
                <a:solidFill>
                  <a:srgbClr val="7F7F7F"/>
                </a:solidFill>
                <a:latin typeface="微软雅黑" panose="020B0503020204020204" pitchFamily="18" charset="-122"/>
                <a:cs typeface="微软雅黑" panose="020B0503020204020204" pitchFamily="18" charset="-122"/>
              </a:rPr>
              <a:t>平台介绍：全终端</a:t>
            </a:r>
          </a:p>
        </p:txBody>
      </p:sp>
      <p:sp>
        <p:nvSpPr>
          <p:cNvPr id="31" name="文本框 30"/>
          <p:cNvSpPr txBox="1"/>
          <p:nvPr/>
        </p:nvSpPr>
        <p:spPr>
          <a:xfrm>
            <a:off x="3286125" y="1651000"/>
            <a:ext cx="866775" cy="368300"/>
          </a:xfrm>
          <a:prstGeom prst="rect">
            <a:avLst/>
          </a:prstGeom>
          <a:noFill/>
        </p:spPr>
        <p:txBody>
          <a:bodyPr wrap="square" rtlCol="0">
            <a:spAutoFit/>
          </a:bodyPr>
          <a:lstStyle/>
          <a:p>
            <a:r>
              <a:rPr lang="en-US" altLang="zh-CN" b="1"/>
              <a:t>web</a:t>
            </a:r>
            <a:r>
              <a:rPr lang="zh-CN" altLang="en-US" b="1"/>
              <a:t>端</a:t>
            </a:r>
          </a:p>
        </p:txBody>
      </p:sp>
      <p:sp>
        <p:nvSpPr>
          <p:cNvPr id="32" name="文本框 31"/>
          <p:cNvSpPr txBox="1"/>
          <p:nvPr/>
        </p:nvSpPr>
        <p:spPr>
          <a:xfrm>
            <a:off x="2692400" y="3111500"/>
            <a:ext cx="934720" cy="368300"/>
          </a:xfrm>
          <a:prstGeom prst="rect">
            <a:avLst/>
          </a:prstGeom>
          <a:noFill/>
        </p:spPr>
        <p:txBody>
          <a:bodyPr wrap="square" rtlCol="0">
            <a:spAutoFit/>
          </a:bodyPr>
          <a:lstStyle/>
          <a:p>
            <a:r>
              <a:rPr lang="zh-CN" altLang="en-US" b="1"/>
              <a:t>移动端</a:t>
            </a:r>
          </a:p>
        </p:txBody>
      </p:sp>
      <p:sp>
        <p:nvSpPr>
          <p:cNvPr id="33" name="文本框 32"/>
          <p:cNvSpPr txBox="1"/>
          <p:nvPr/>
        </p:nvSpPr>
        <p:spPr>
          <a:xfrm>
            <a:off x="3077210" y="4559300"/>
            <a:ext cx="1151890" cy="368300"/>
          </a:xfrm>
          <a:prstGeom prst="rect">
            <a:avLst/>
          </a:prstGeom>
          <a:noFill/>
        </p:spPr>
        <p:txBody>
          <a:bodyPr wrap="square" rtlCol="0">
            <a:spAutoFit/>
          </a:bodyPr>
          <a:lstStyle/>
          <a:p>
            <a:r>
              <a:rPr lang="zh-CN" altLang="en-US" b="1"/>
              <a:t>阿里钉钉</a:t>
            </a:r>
          </a:p>
        </p:txBody>
      </p:sp>
      <p:sp>
        <p:nvSpPr>
          <p:cNvPr id="34" name="文本框 33"/>
          <p:cNvSpPr txBox="1"/>
          <p:nvPr/>
        </p:nvSpPr>
        <p:spPr>
          <a:xfrm>
            <a:off x="8077200" y="1651000"/>
            <a:ext cx="866775" cy="368300"/>
          </a:xfrm>
          <a:prstGeom prst="rect">
            <a:avLst/>
          </a:prstGeom>
          <a:noFill/>
        </p:spPr>
        <p:txBody>
          <a:bodyPr wrap="square" rtlCol="0">
            <a:spAutoFit/>
          </a:bodyPr>
          <a:lstStyle/>
          <a:p>
            <a:r>
              <a:rPr lang="zh-CN" altLang="en-US" b="1"/>
              <a:t>微信</a:t>
            </a:r>
          </a:p>
        </p:txBody>
      </p:sp>
      <p:sp>
        <p:nvSpPr>
          <p:cNvPr id="35" name="文本框 34"/>
          <p:cNvSpPr txBox="1"/>
          <p:nvPr/>
        </p:nvSpPr>
        <p:spPr>
          <a:xfrm>
            <a:off x="8671560" y="3105150"/>
            <a:ext cx="1104900" cy="368300"/>
          </a:xfrm>
          <a:prstGeom prst="rect">
            <a:avLst/>
          </a:prstGeom>
          <a:noFill/>
        </p:spPr>
        <p:txBody>
          <a:bodyPr wrap="square" rtlCol="0">
            <a:spAutoFit/>
          </a:bodyPr>
          <a:lstStyle/>
          <a:p>
            <a:r>
              <a:rPr lang="zh-CN" altLang="en-US" b="1"/>
              <a:t>企业微信</a:t>
            </a:r>
          </a:p>
        </p:txBody>
      </p:sp>
      <p:sp>
        <p:nvSpPr>
          <p:cNvPr id="36" name="文本框 35"/>
          <p:cNvSpPr txBox="1"/>
          <p:nvPr/>
        </p:nvSpPr>
        <p:spPr>
          <a:xfrm>
            <a:off x="8077200" y="4559300"/>
            <a:ext cx="1155700" cy="368300"/>
          </a:xfrm>
          <a:prstGeom prst="rect">
            <a:avLst/>
          </a:prstGeom>
          <a:noFill/>
        </p:spPr>
        <p:txBody>
          <a:bodyPr wrap="square" rtlCol="0">
            <a:spAutoFit/>
          </a:bodyPr>
          <a:lstStyle/>
          <a:p>
            <a:r>
              <a:rPr lang="zh-CN" altLang="en-US" b="1"/>
              <a:t>智能电视</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2971800" y="5056632"/>
            <a:ext cx="4137659" cy="588264"/>
          </a:xfrm>
          <a:custGeom>
            <a:avLst/>
            <a:gdLst>
              <a:gd name="connsiteX0" fmla="*/ 0 w 4137659"/>
              <a:gd name="connsiteY0" fmla="*/ 588264 h 588264"/>
              <a:gd name="connsiteX1" fmla="*/ 4137659 w 4137659"/>
              <a:gd name="connsiteY1" fmla="*/ 588264 h 588264"/>
              <a:gd name="connsiteX2" fmla="*/ 4137659 w 4137659"/>
              <a:gd name="connsiteY2" fmla="*/ 0 h 588264"/>
              <a:gd name="connsiteX3" fmla="*/ 0 w 4137659"/>
              <a:gd name="connsiteY3" fmla="*/ 0 h 588264"/>
              <a:gd name="connsiteX4" fmla="*/ 0 w 4137659"/>
              <a:gd name="connsiteY4" fmla="*/ 588264 h 58826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137659" h="588264">
                <a:moveTo>
                  <a:pt x="0" y="588264"/>
                </a:moveTo>
                <a:lnTo>
                  <a:pt x="4137659" y="588264"/>
                </a:lnTo>
                <a:lnTo>
                  <a:pt x="4137659" y="0"/>
                </a:lnTo>
                <a:lnTo>
                  <a:pt x="0" y="0"/>
                </a:lnTo>
                <a:lnTo>
                  <a:pt x="0" y="588264"/>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790701" y="2496057"/>
            <a:ext cx="1975612" cy="3155188"/>
          </a:xfrm>
          <a:custGeom>
            <a:avLst/>
            <a:gdLst>
              <a:gd name="connsiteX0" fmla="*/ 6350 w 1975612"/>
              <a:gd name="connsiteY0" fmla="*/ 3148838 h 3155188"/>
              <a:gd name="connsiteX1" fmla="*/ 1969262 w 1975612"/>
              <a:gd name="connsiteY1" fmla="*/ 3148838 h 3155188"/>
              <a:gd name="connsiteX2" fmla="*/ 1969262 w 1975612"/>
              <a:gd name="connsiteY2" fmla="*/ 6350 h 3155188"/>
              <a:gd name="connsiteX3" fmla="*/ 6350 w 1975612"/>
              <a:gd name="connsiteY3" fmla="*/ 6350 h 3155188"/>
              <a:gd name="connsiteX4" fmla="*/ 6350 w 1975612"/>
              <a:gd name="connsiteY4" fmla="*/ 3148838 h 315518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75612" h="3155188">
                <a:moveTo>
                  <a:pt x="6350" y="3148838"/>
                </a:moveTo>
                <a:lnTo>
                  <a:pt x="1969262" y="3148838"/>
                </a:lnTo>
                <a:lnTo>
                  <a:pt x="1969262" y="6350"/>
                </a:lnTo>
                <a:lnTo>
                  <a:pt x="6350" y="6350"/>
                </a:lnTo>
                <a:lnTo>
                  <a:pt x="6350" y="3148838"/>
                </a:lnTo>
              </a:path>
            </a:pathLst>
          </a:custGeom>
          <a:solidFill>
            <a:srgbClr val="000000">
              <a:alpha val="0"/>
            </a:srgbClr>
          </a:solidFill>
          <a:ln w="12700">
            <a:solidFill>
              <a:srgbClr val="A6A6A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797051" y="1798320"/>
            <a:ext cx="1962912" cy="600455"/>
          </a:xfrm>
          <a:custGeom>
            <a:avLst/>
            <a:gdLst>
              <a:gd name="connsiteX0" fmla="*/ 0 w 1962912"/>
              <a:gd name="connsiteY0" fmla="*/ 600455 h 600455"/>
              <a:gd name="connsiteX1" fmla="*/ 1962912 w 1962912"/>
              <a:gd name="connsiteY1" fmla="*/ 600455 h 600455"/>
              <a:gd name="connsiteX2" fmla="*/ 1962912 w 1962912"/>
              <a:gd name="connsiteY2" fmla="*/ 0 h 600455"/>
              <a:gd name="connsiteX3" fmla="*/ 0 w 1962912"/>
              <a:gd name="connsiteY3" fmla="*/ 0 h 600455"/>
              <a:gd name="connsiteX4" fmla="*/ 0 w 1962912"/>
              <a:gd name="connsiteY4" fmla="*/ 600455 h 6004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62912" h="600455">
                <a:moveTo>
                  <a:pt x="0" y="600455"/>
                </a:moveTo>
                <a:lnTo>
                  <a:pt x="1962912" y="600455"/>
                </a:lnTo>
                <a:lnTo>
                  <a:pt x="1962912" y="0"/>
                </a:lnTo>
                <a:lnTo>
                  <a:pt x="0" y="0"/>
                </a:lnTo>
                <a:lnTo>
                  <a:pt x="0" y="600455"/>
                </a:ln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2965450" y="2496057"/>
            <a:ext cx="1975611" cy="2441956"/>
          </a:xfrm>
          <a:custGeom>
            <a:avLst/>
            <a:gdLst>
              <a:gd name="connsiteX0" fmla="*/ 6350 w 1975611"/>
              <a:gd name="connsiteY0" fmla="*/ 2435606 h 2441956"/>
              <a:gd name="connsiteX1" fmla="*/ 1969261 w 1975611"/>
              <a:gd name="connsiteY1" fmla="*/ 2435606 h 2441956"/>
              <a:gd name="connsiteX2" fmla="*/ 1969261 w 1975611"/>
              <a:gd name="connsiteY2" fmla="*/ 6350 h 2441956"/>
              <a:gd name="connsiteX3" fmla="*/ 6350 w 1975611"/>
              <a:gd name="connsiteY3" fmla="*/ 6350 h 2441956"/>
              <a:gd name="connsiteX4" fmla="*/ 6350 w 1975611"/>
              <a:gd name="connsiteY4" fmla="*/ 2435606 h 24419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75611" h="2441956">
                <a:moveTo>
                  <a:pt x="6350" y="2435606"/>
                </a:moveTo>
                <a:lnTo>
                  <a:pt x="1969261" y="2435606"/>
                </a:lnTo>
                <a:lnTo>
                  <a:pt x="1969261" y="6350"/>
                </a:lnTo>
                <a:lnTo>
                  <a:pt x="6350" y="6350"/>
                </a:lnTo>
                <a:lnTo>
                  <a:pt x="6350" y="2435606"/>
                </a:lnTo>
              </a:path>
            </a:pathLst>
          </a:custGeom>
          <a:solidFill>
            <a:srgbClr val="000000">
              <a:alpha val="0"/>
            </a:srgbClr>
          </a:solidFill>
          <a:ln w="12700">
            <a:solidFill>
              <a:srgbClr val="A6A6A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2965450" y="1798320"/>
            <a:ext cx="1962911" cy="600455"/>
          </a:xfrm>
          <a:custGeom>
            <a:avLst/>
            <a:gdLst>
              <a:gd name="connsiteX0" fmla="*/ 0 w 1962911"/>
              <a:gd name="connsiteY0" fmla="*/ 600455 h 600455"/>
              <a:gd name="connsiteX1" fmla="*/ 1962911 w 1962911"/>
              <a:gd name="connsiteY1" fmla="*/ 600455 h 600455"/>
              <a:gd name="connsiteX2" fmla="*/ 1962911 w 1962911"/>
              <a:gd name="connsiteY2" fmla="*/ 0 h 600455"/>
              <a:gd name="connsiteX3" fmla="*/ 0 w 1962911"/>
              <a:gd name="connsiteY3" fmla="*/ 0 h 600455"/>
              <a:gd name="connsiteX4" fmla="*/ 0 w 1962911"/>
              <a:gd name="connsiteY4" fmla="*/ 600455 h 6004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62911" h="600455">
                <a:moveTo>
                  <a:pt x="0" y="600455"/>
                </a:moveTo>
                <a:lnTo>
                  <a:pt x="1962911" y="600455"/>
                </a:lnTo>
                <a:lnTo>
                  <a:pt x="1962911" y="0"/>
                </a:lnTo>
                <a:lnTo>
                  <a:pt x="0" y="0"/>
                </a:lnTo>
                <a:lnTo>
                  <a:pt x="0" y="600455"/>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5146294" y="2496057"/>
            <a:ext cx="1974088" cy="2441956"/>
          </a:xfrm>
          <a:custGeom>
            <a:avLst/>
            <a:gdLst>
              <a:gd name="connsiteX0" fmla="*/ 6350 w 1974088"/>
              <a:gd name="connsiteY0" fmla="*/ 2435606 h 2441956"/>
              <a:gd name="connsiteX1" fmla="*/ 1967737 w 1974088"/>
              <a:gd name="connsiteY1" fmla="*/ 2435606 h 2441956"/>
              <a:gd name="connsiteX2" fmla="*/ 1967737 w 1974088"/>
              <a:gd name="connsiteY2" fmla="*/ 6350 h 2441956"/>
              <a:gd name="connsiteX3" fmla="*/ 6350 w 1974088"/>
              <a:gd name="connsiteY3" fmla="*/ 6350 h 2441956"/>
              <a:gd name="connsiteX4" fmla="*/ 6350 w 1974088"/>
              <a:gd name="connsiteY4" fmla="*/ 2435606 h 24419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74088" h="2441956">
                <a:moveTo>
                  <a:pt x="6350" y="2435606"/>
                </a:moveTo>
                <a:lnTo>
                  <a:pt x="1967737" y="2435606"/>
                </a:lnTo>
                <a:lnTo>
                  <a:pt x="1967737" y="6350"/>
                </a:lnTo>
                <a:lnTo>
                  <a:pt x="6350" y="6350"/>
                </a:lnTo>
                <a:lnTo>
                  <a:pt x="6350" y="2435606"/>
                </a:lnTo>
              </a:path>
            </a:pathLst>
          </a:custGeom>
          <a:solidFill>
            <a:srgbClr val="000000">
              <a:alpha val="0"/>
            </a:srgbClr>
          </a:solidFill>
          <a:ln w="12700">
            <a:solidFill>
              <a:srgbClr val="A6A6A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5146547" y="1798320"/>
            <a:ext cx="1962911" cy="600455"/>
          </a:xfrm>
          <a:custGeom>
            <a:avLst/>
            <a:gdLst>
              <a:gd name="connsiteX0" fmla="*/ 0 w 1962911"/>
              <a:gd name="connsiteY0" fmla="*/ 600455 h 600455"/>
              <a:gd name="connsiteX1" fmla="*/ 1962911 w 1962911"/>
              <a:gd name="connsiteY1" fmla="*/ 600455 h 600455"/>
              <a:gd name="connsiteX2" fmla="*/ 1962911 w 1962911"/>
              <a:gd name="connsiteY2" fmla="*/ 0 h 600455"/>
              <a:gd name="connsiteX3" fmla="*/ 0 w 1962911"/>
              <a:gd name="connsiteY3" fmla="*/ 0 h 600455"/>
              <a:gd name="connsiteX4" fmla="*/ 0 w 1962911"/>
              <a:gd name="connsiteY4" fmla="*/ 600455 h 6004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62911" h="600455">
                <a:moveTo>
                  <a:pt x="0" y="600455"/>
                </a:moveTo>
                <a:lnTo>
                  <a:pt x="1962911" y="600455"/>
                </a:lnTo>
                <a:lnTo>
                  <a:pt x="1962911" y="0"/>
                </a:lnTo>
                <a:lnTo>
                  <a:pt x="0" y="0"/>
                </a:lnTo>
                <a:lnTo>
                  <a:pt x="0" y="600455"/>
                </a:ln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7321042" y="2496057"/>
            <a:ext cx="1974088" cy="3155188"/>
          </a:xfrm>
          <a:custGeom>
            <a:avLst/>
            <a:gdLst>
              <a:gd name="connsiteX0" fmla="*/ 6350 w 1974088"/>
              <a:gd name="connsiteY0" fmla="*/ 3148838 h 3155188"/>
              <a:gd name="connsiteX1" fmla="*/ 1967738 w 1974088"/>
              <a:gd name="connsiteY1" fmla="*/ 3148838 h 3155188"/>
              <a:gd name="connsiteX2" fmla="*/ 1967738 w 1974088"/>
              <a:gd name="connsiteY2" fmla="*/ 6350 h 3155188"/>
              <a:gd name="connsiteX3" fmla="*/ 6350 w 1974088"/>
              <a:gd name="connsiteY3" fmla="*/ 6350 h 3155188"/>
              <a:gd name="connsiteX4" fmla="*/ 6350 w 1974088"/>
              <a:gd name="connsiteY4" fmla="*/ 3148838 h 315518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74088" h="3155188">
                <a:moveTo>
                  <a:pt x="6350" y="3148838"/>
                </a:moveTo>
                <a:lnTo>
                  <a:pt x="1967738" y="3148838"/>
                </a:lnTo>
                <a:lnTo>
                  <a:pt x="1967738" y="6350"/>
                </a:lnTo>
                <a:lnTo>
                  <a:pt x="6350" y="6350"/>
                </a:lnTo>
                <a:lnTo>
                  <a:pt x="6350" y="3148838"/>
                </a:lnTo>
              </a:path>
            </a:pathLst>
          </a:custGeom>
          <a:solidFill>
            <a:srgbClr val="000000">
              <a:alpha val="0"/>
            </a:srgbClr>
          </a:solidFill>
          <a:ln w="12700">
            <a:solidFill>
              <a:srgbClr val="A6A6A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7327392" y="1798320"/>
            <a:ext cx="1961388" cy="600455"/>
          </a:xfrm>
          <a:custGeom>
            <a:avLst/>
            <a:gdLst>
              <a:gd name="connsiteX0" fmla="*/ 0 w 1961388"/>
              <a:gd name="connsiteY0" fmla="*/ 600455 h 600455"/>
              <a:gd name="connsiteX1" fmla="*/ 1961388 w 1961388"/>
              <a:gd name="connsiteY1" fmla="*/ 600455 h 600455"/>
              <a:gd name="connsiteX2" fmla="*/ 1961388 w 1961388"/>
              <a:gd name="connsiteY2" fmla="*/ 0 h 600455"/>
              <a:gd name="connsiteX3" fmla="*/ 0 w 1961388"/>
              <a:gd name="connsiteY3" fmla="*/ 0 h 600455"/>
              <a:gd name="connsiteX4" fmla="*/ 0 w 1961388"/>
              <a:gd name="connsiteY4" fmla="*/ 600455 h 6004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61388" h="600455">
                <a:moveTo>
                  <a:pt x="0" y="600455"/>
                </a:moveTo>
                <a:lnTo>
                  <a:pt x="1961388" y="600455"/>
                </a:lnTo>
                <a:lnTo>
                  <a:pt x="1961388" y="0"/>
                </a:lnTo>
                <a:lnTo>
                  <a:pt x="0" y="0"/>
                </a:lnTo>
                <a:lnTo>
                  <a:pt x="0" y="600455"/>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3"/>
          <p:cNvSpPr/>
          <p:nvPr/>
        </p:nvSpPr>
        <p:spPr>
          <a:xfrm>
            <a:off x="9425685" y="2496057"/>
            <a:ext cx="1975611" cy="3155188"/>
          </a:xfrm>
          <a:custGeom>
            <a:avLst/>
            <a:gdLst>
              <a:gd name="connsiteX0" fmla="*/ 6350 w 1975611"/>
              <a:gd name="connsiteY0" fmla="*/ 3148838 h 3155188"/>
              <a:gd name="connsiteX1" fmla="*/ 1969261 w 1975611"/>
              <a:gd name="connsiteY1" fmla="*/ 3148838 h 3155188"/>
              <a:gd name="connsiteX2" fmla="*/ 1969261 w 1975611"/>
              <a:gd name="connsiteY2" fmla="*/ 6350 h 3155188"/>
              <a:gd name="connsiteX3" fmla="*/ 6350 w 1975611"/>
              <a:gd name="connsiteY3" fmla="*/ 6350 h 3155188"/>
              <a:gd name="connsiteX4" fmla="*/ 6350 w 1975611"/>
              <a:gd name="connsiteY4" fmla="*/ 3148838 h 315518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75611" h="3155188">
                <a:moveTo>
                  <a:pt x="6350" y="3148838"/>
                </a:moveTo>
                <a:lnTo>
                  <a:pt x="1969261" y="3148838"/>
                </a:lnTo>
                <a:lnTo>
                  <a:pt x="1969261" y="6350"/>
                </a:lnTo>
                <a:lnTo>
                  <a:pt x="6350" y="6350"/>
                </a:lnTo>
                <a:lnTo>
                  <a:pt x="6350" y="3148838"/>
                </a:lnTo>
              </a:path>
            </a:pathLst>
          </a:custGeom>
          <a:solidFill>
            <a:srgbClr val="000000">
              <a:alpha val="0"/>
            </a:srgbClr>
          </a:solidFill>
          <a:ln w="12700">
            <a:solidFill>
              <a:srgbClr val="A6A6A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
          <p:cNvSpPr/>
          <p:nvPr/>
        </p:nvSpPr>
        <p:spPr>
          <a:xfrm>
            <a:off x="9432035" y="1798320"/>
            <a:ext cx="1962911" cy="600455"/>
          </a:xfrm>
          <a:custGeom>
            <a:avLst/>
            <a:gdLst>
              <a:gd name="connsiteX0" fmla="*/ 0 w 1962911"/>
              <a:gd name="connsiteY0" fmla="*/ 600455 h 600455"/>
              <a:gd name="connsiteX1" fmla="*/ 1962911 w 1962911"/>
              <a:gd name="connsiteY1" fmla="*/ 600455 h 600455"/>
              <a:gd name="connsiteX2" fmla="*/ 1962911 w 1962911"/>
              <a:gd name="connsiteY2" fmla="*/ 0 h 600455"/>
              <a:gd name="connsiteX3" fmla="*/ 0 w 1962911"/>
              <a:gd name="connsiteY3" fmla="*/ 0 h 600455"/>
              <a:gd name="connsiteX4" fmla="*/ 0 w 1962911"/>
              <a:gd name="connsiteY4" fmla="*/ 600455 h 6004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62911" h="600455">
                <a:moveTo>
                  <a:pt x="0" y="600455"/>
                </a:moveTo>
                <a:lnTo>
                  <a:pt x="1962911" y="600455"/>
                </a:lnTo>
                <a:lnTo>
                  <a:pt x="1962911" y="0"/>
                </a:lnTo>
                <a:lnTo>
                  <a:pt x="0" y="0"/>
                </a:lnTo>
                <a:lnTo>
                  <a:pt x="0" y="600455"/>
                </a:ln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
          <p:cNvSpPr txBox="1"/>
          <p:nvPr/>
        </p:nvSpPr>
        <p:spPr>
          <a:xfrm>
            <a:off x="939800" y="317500"/>
            <a:ext cx="2048510" cy="301625"/>
          </a:xfrm>
          <a:prstGeom prst="rect">
            <a:avLst/>
          </a:prstGeom>
          <a:noFill/>
        </p:spPr>
        <p:txBody>
          <a:bodyPr wrap="none" lIns="0" tIns="0" rIns="0" rtlCol="0">
            <a:spAutoFit/>
          </a:bodyPr>
          <a:lstStyle/>
          <a:p>
            <a:pPr>
              <a:lnSpc>
                <a:spcPts val="2000"/>
              </a:lnSpc>
            </a:pPr>
            <a:r>
              <a:rPr lang="zh-CN" altLang="en-US" sz="1600" dirty="0" smtClean="0">
                <a:solidFill>
                  <a:srgbClr val="7F7F7F"/>
                </a:solidFill>
                <a:latin typeface="微软雅黑" panose="020B0503020204020204" pitchFamily="18" charset="-122"/>
                <a:cs typeface="微软雅黑" panose="020B0503020204020204" pitchFamily="18" charset="-122"/>
              </a:rPr>
              <a:t>云</a:t>
            </a:r>
            <a:r>
              <a:rPr lang="en-US" altLang="zh-CN" sz="1600" dirty="0" smtClean="0">
                <a:solidFill>
                  <a:srgbClr val="7F7F7F"/>
                </a:solidFill>
                <a:latin typeface="微软雅黑" panose="020B0503020204020204" pitchFamily="18" charset="-122"/>
                <a:cs typeface="微软雅黑" panose="020B0503020204020204" pitchFamily="18" charset="-122"/>
              </a:rPr>
              <a:t>平台介绍—平台架构</a:t>
            </a:r>
          </a:p>
        </p:txBody>
      </p:sp>
      <p:sp>
        <p:nvSpPr>
          <p:cNvPr id="17" name="TextBox 1"/>
          <p:cNvSpPr txBox="1"/>
          <p:nvPr/>
        </p:nvSpPr>
        <p:spPr>
          <a:xfrm>
            <a:off x="3136900" y="2006600"/>
            <a:ext cx="1778000" cy="2032000"/>
          </a:xfrm>
          <a:prstGeom prst="rect">
            <a:avLst/>
          </a:prstGeom>
          <a:noFill/>
        </p:spPr>
        <p:txBody>
          <a:bodyPr wrap="none" lIns="0" tIns="0" rIns="0" rtlCol="0">
            <a:spAutoFit/>
          </a:bodyPr>
          <a:lstStyle/>
          <a:p>
            <a:pPr>
              <a:lnSpc>
                <a:spcPts val="2300"/>
              </a:lnSpc>
              <a:tabLst>
                <a:tab pos="469900" algn="l"/>
              </a:tabLst>
            </a:pPr>
            <a:r>
              <a:rPr lang="en-US" altLang="zh-CN" dirty="0" smtClean="0"/>
              <a:t>	</a:t>
            </a:r>
            <a:r>
              <a:rPr lang="en-US" altLang="zh-CN" sz="1800" b="1" dirty="0" smtClean="0">
                <a:solidFill>
                  <a:srgbClr val="FFFFFF"/>
                </a:solidFill>
                <a:latin typeface="微软雅黑" panose="020B0503020204020204" pitchFamily="18" charset="-122"/>
                <a:cs typeface="微软雅黑" panose="020B0503020204020204" pitchFamily="18" charset="-122"/>
              </a:rPr>
              <a:t>员工层</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100"/>
              </a:lnSpc>
              <a:tabLst>
                <a:tab pos="469900" algn="l"/>
              </a:tabLst>
            </a:pPr>
            <a:r>
              <a:rPr lang="en-US" altLang="zh-CN" sz="1405" dirty="0" smtClean="0">
                <a:solidFill>
                  <a:srgbClr val="262626"/>
                </a:solidFill>
                <a:latin typeface="微软雅黑" panose="020B0503020204020204" pitchFamily="18" charset="-122"/>
                <a:cs typeface="微软雅黑" panose="020B0503020204020204" pitchFamily="18" charset="-122"/>
              </a:rPr>
              <a:t>课程学习、考试测评、</a:t>
            </a:r>
          </a:p>
          <a:p>
            <a:pPr>
              <a:lnSpc>
                <a:spcPts val="2500"/>
              </a:lnSpc>
              <a:tabLst>
                <a:tab pos="469900" algn="l"/>
              </a:tabLst>
            </a:pPr>
            <a:r>
              <a:rPr lang="en-US" altLang="zh-CN" sz="1405" dirty="0" smtClean="0">
                <a:solidFill>
                  <a:srgbClr val="262626"/>
                </a:solidFill>
                <a:latin typeface="微软雅黑" panose="020B0503020204020204" pitchFamily="18" charset="-122"/>
                <a:cs typeface="微软雅黑" panose="020B0503020204020204" pitchFamily="18" charset="-122"/>
              </a:rPr>
              <a:t>活动任务、互动社区、</a:t>
            </a:r>
          </a:p>
          <a:p>
            <a:pPr>
              <a:lnSpc>
                <a:spcPts val="2500"/>
              </a:lnSpc>
              <a:tabLst>
                <a:tab pos="469900" algn="l"/>
              </a:tabLst>
            </a:pPr>
            <a:r>
              <a:rPr lang="en-US" altLang="zh-CN" sz="1405" dirty="0" smtClean="0">
                <a:solidFill>
                  <a:srgbClr val="262626"/>
                </a:solidFill>
                <a:latin typeface="微软雅黑" panose="020B0503020204020204" pitchFamily="18" charset="-122"/>
                <a:cs typeface="微软雅黑" panose="020B0503020204020204" pitchFamily="18" charset="-122"/>
              </a:rPr>
              <a:t>微课制作、知识分享、</a:t>
            </a:r>
          </a:p>
          <a:p>
            <a:pPr>
              <a:lnSpc>
                <a:spcPts val="2500"/>
              </a:lnSpc>
              <a:tabLst>
                <a:tab pos="469900" algn="l"/>
              </a:tabLst>
            </a:pPr>
            <a:r>
              <a:rPr lang="en-US" altLang="zh-CN" sz="1405" dirty="0" smtClean="0">
                <a:solidFill>
                  <a:srgbClr val="262626"/>
                </a:solidFill>
                <a:latin typeface="微软雅黑" panose="020B0503020204020204" pitchFamily="18" charset="-122"/>
                <a:cs typeface="微软雅黑" panose="020B0503020204020204" pitchFamily="18" charset="-122"/>
              </a:rPr>
              <a:t>学习轨迹、积分商城</a:t>
            </a:r>
          </a:p>
        </p:txBody>
      </p:sp>
      <p:sp>
        <p:nvSpPr>
          <p:cNvPr id="18" name="TextBox 1"/>
          <p:cNvSpPr txBox="1"/>
          <p:nvPr/>
        </p:nvSpPr>
        <p:spPr>
          <a:xfrm>
            <a:off x="5486400" y="2006600"/>
            <a:ext cx="1422400" cy="2032000"/>
          </a:xfrm>
          <a:prstGeom prst="rect">
            <a:avLst/>
          </a:prstGeom>
          <a:noFill/>
        </p:spPr>
        <p:txBody>
          <a:bodyPr wrap="none" lIns="0" tIns="0" rIns="0" rtlCol="0">
            <a:spAutoFit/>
          </a:bodyPr>
          <a:lstStyle/>
          <a:p>
            <a:pPr>
              <a:lnSpc>
                <a:spcPts val="2300"/>
              </a:lnSpc>
              <a:tabLst>
                <a:tab pos="292100" algn="l"/>
              </a:tabLst>
            </a:pPr>
            <a:r>
              <a:rPr lang="en-US" altLang="zh-CN" dirty="0" smtClean="0"/>
              <a:t>	</a:t>
            </a:r>
            <a:r>
              <a:rPr lang="en-US" altLang="zh-CN" sz="1800" b="1" dirty="0" smtClean="0">
                <a:solidFill>
                  <a:srgbClr val="FFFFFF"/>
                </a:solidFill>
                <a:latin typeface="微软雅黑" panose="020B0503020204020204" pitchFamily="18" charset="-122"/>
                <a:cs typeface="微软雅黑" panose="020B0503020204020204" pitchFamily="18" charset="-122"/>
              </a:rPr>
              <a:t>管理层</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100"/>
              </a:lnSpc>
              <a:tabLst>
                <a:tab pos="292100" algn="l"/>
              </a:tabLst>
            </a:pPr>
            <a:r>
              <a:rPr lang="en-US" altLang="zh-CN" sz="1405" dirty="0" smtClean="0">
                <a:solidFill>
                  <a:srgbClr val="262626"/>
                </a:solidFill>
                <a:latin typeface="微软雅黑" panose="020B0503020204020204" pitchFamily="18" charset="-122"/>
                <a:cs typeface="微软雅黑" panose="020B0503020204020204" pitchFamily="18" charset="-122"/>
              </a:rPr>
              <a:t>搭系统、做计划、</a:t>
            </a:r>
          </a:p>
          <a:p>
            <a:pPr>
              <a:lnSpc>
                <a:spcPts val="2500"/>
              </a:lnSpc>
              <a:tabLst>
                <a:tab pos="292100" algn="l"/>
              </a:tabLst>
            </a:pPr>
            <a:r>
              <a:rPr lang="en-US" altLang="zh-CN" sz="1405" dirty="0" smtClean="0">
                <a:solidFill>
                  <a:srgbClr val="262626"/>
                </a:solidFill>
                <a:latin typeface="微软雅黑" panose="020B0503020204020204" pitchFamily="18" charset="-122"/>
                <a:cs typeface="微软雅黑" panose="020B0503020204020204" pitchFamily="18" charset="-122"/>
              </a:rPr>
              <a:t>建课程、约讲师、</a:t>
            </a:r>
          </a:p>
          <a:p>
            <a:pPr>
              <a:lnSpc>
                <a:spcPts val="2500"/>
              </a:lnSpc>
              <a:tabLst>
                <a:tab pos="292100" algn="l"/>
              </a:tabLst>
            </a:pPr>
            <a:r>
              <a:rPr lang="en-US" altLang="zh-CN" sz="1405" dirty="0" smtClean="0">
                <a:solidFill>
                  <a:srgbClr val="262626"/>
                </a:solidFill>
                <a:latin typeface="微软雅黑" panose="020B0503020204020204" pitchFamily="18" charset="-122"/>
                <a:cs typeface="微软雅黑" panose="020B0503020204020204" pitchFamily="18" charset="-122"/>
              </a:rPr>
              <a:t>排考试、发活动、</a:t>
            </a:r>
          </a:p>
          <a:p>
            <a:pPr>
              <a:lnSpc>
                <a:spcPts val="2500"/>
              </a:lnSpc>
              <a:tabLst>
                <a:tab pos="292100" algn="l"/>
              </a:tabLst>
            </a:pPr>
            <a:r>
              <a:rPr lang="en-US" altLang="zh-CN" sz="1405" dirty="0" smtClean="0">
                <a:solidFill>
                  <a:srgbClr val="262626"/>
                </a:solidFill>
                <a:latin typeface="微软雅黑" panose="020B0503020204020204" pitchFamily="18" charset="-122"/>
                <a:cs typeface="微软雅黑" panose="020B0503020204020204" pitchFamily="18" charset="-122"/>
              </a:rPr>
              <a:t>管数据、促运营、</a:t>
            </a:r>
          </a:p>
        </p:txBody>
      </p:sp>
      <p:sp>
        <p:nvSpPr>
          <p:cNvPr id="19" name="TextBox 1"/>
          <p:cNvSpPr txBox="1"/>
          <p:nvPr/>
        </p:nvSpPr>
        <p:spPr>
          <a:xfrm>
            <a:off x="5486400" y="4064000"/>
            <a:ext cx="533400" cy="228600"/>
          </a:xfrm>
          <a:prstGeom prst="rect">
            <a:avLst/>
          </a:prstGeom>
          <a:noFill/>
        </p:spPr>
        <p:txBody>
          <a:bodyPr wrap="none" lIns="0" tIns="0" rIns="0" rtlCol="0">
            <a:spAutoFit/>
          </a:bodyPr>
          <a:lstStyle/>
          <a:p>
            <a:pPr>
              <a:lnSpc>
                <a:spcPts val="1800"/>
              </a:lnSpc>
            </a:pPr>
            <a:r>
              <a:rPr lang="en-US" altLang="zh-CN" sz="1405" dirty="0" smtClean="0">
                <a:solidFill>
                  <a:srgbClr val="262626"/>
                </a:solidFill>
                <a:latin typeface="微软雅黑" panose="020B0503020204020204" pitchFamily="18" charset="-122"/>
                <a:cs typeface="微软雅黑" panose="020B0503020204020204" pitchFamily="18" charset="-122"/>
              </a:rPr>
              <a:t>提绩效</a:t>
            </a:r>
          </a:p>
        </p:txBody>
      </p:sp>
      <p:sp>
        <p:nvSpPr>
          <p:cNvPr id="20" name="TextBox 1"/>
          <p:cNvSpPr txBox="1"/>
          <p:nvPr/>
        </p:nvSpPr>
        <p:spPr>
          <a:xfrm>
            <a:off x="1257300" y="1981200"/>
            <a:ext cx="1244600" cy="1727200"/>
          </a:xfrm>
          <a:prstGeom prst="rect">
            <a:avLst/>
          </a:prstGeom>
          <a:noFill/>
        </p:spPr>
        <p:txBody>
          <a:bodyPr wrap="none" lIns="0" tIns="0" rIns="0" rtlCol="0">
            <a:spAutoFit/>
          </a:bodyPr>
          <a:lstStyle/>
          <a:p>
            <a:pPr>
              <a:lnSpc>
                <a:spcPts val="2600"/>
              </a:lnSpc>
              <a:tabLst>
                <a:tab pos="139700" algn="l"/>
              </a:tabLst>
            </a:pPr>
            <a:r>
              <a:rPr lang="en-US" altLang="zh-CN" dirty="0" smtClean="0"/>
              <a:t>	</a:t>
            </a:r>
            <a:r>
              <a:rPr lang="en-US" altLang="zh-CN" sz="2005" b="1" dirty="0" smtClean="0">
                <a:solidFill>
                  <a:srgbClr val="FFFFFF"/>
                </a:solidFill>
                <a:latin typeface="微软雅黑" panose="020B0503020204020204" pitchFamily="18" charset="-122"/>
                <a:cs typeface="微软雅黑" panose="020B0503020204020204" pitchFamily="18" charset="-122"/>
              </a:rPr>
              <a:t>展现层</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000"/>
              </a:lnSpc>
              <a:tabLst>
                <a:tab pos="139700" algn="l"/>
              </a:tabLst>
            </a:pPr>
            <a:r>
              <a:rPr lang="en-US" altLang="zh-CN" sz="1405" dirty="0" smtClean="0">
                <a:solidFill>
                  <a:srgbClr val="262626"/>
                </a:solidFill>
                <a:latin typeface="微软雅黑" panose="020B0503020204020204" pitchFamily="18" charset="-122"/>
                <a:cs typeface="微软雅黑" panose="020B0503020204020204" pitchFamily="18" charset="-122"/>
              </a:rPr>
              <a:t>Web、移动端</a:t>
            </a:r>
          </a:p>
          <a:p>
            <a:pPr>
              <a:lnSpc>
                <a:spcPts val="2500"/>
              </a:lnSpc>
              <a:tabLst>
                <a:tab pos="139700" algn="l"/>
              </a:tabLst>
            </a:pPr>
            <a:r>
              <a:rPr lang="en-US" altLang="zh-CN" sz="1405" dirty="0" smtClean="0">
                <a:solidFill>
                  <a:srgbClr val="262626"/>
                </a:solidFill>
                <a:latin typeface="微软雅黑" panose="020B0503020204020204" pitchFamily="18" charset="-122"/>
                <a:cs typeface="微软雅黑" panose="020B0503020204020204" pitchFamily="18" charset="-122"/>
              </a:rPr>
              <a:t>微信、阿里钉钉</a:t>
            </a:r>
          </a:p>
          <a:p>
            <a:pPr>
              <a:lnSpc>
                <a:spcPts val="2500"/>
              </a:lnSpc>
              <a:tabLst>
                <a:tab pos="139700" algn="l"/>
              </a:tabLst>
            </a:pPr>
            <a:r>
              <a:rPr lang="en-US" altLang="zh-CN" sz="1405" dirty="0" smtClean="0">
                <a:solidFill>
                  <a:srgbClr val="262626"/>
                </a:solidFill>
                <a:latin typeface="微软雅黑" panose="020B0503020204020204" pitchFamily="18" charset="-122"/>
                <a:cs typeface="微软雅黑" panose="020B0503020204020204" pitchFamily="18" charset="-122"/>
              </a:rPr>
              <a:t>TV</a:t>
            </a:r>
            <a:r>
              <a:rPr lang="en-US" altLang="zh-CN" sz="1405" dirty="0" smtClean="0">
                <a:latin typeface="Times New Roman" panose="02020603050405020304" pitchFamily="18" charset="0"/>
                <a:cs typeface="Times New Roman" panose="02020603050405020304" pitchFamily="18" charset="0"/>
              </a:rPr>
              <a:t>  </a:t>
            </a:r>
            <a:r>
              <a:rPr lang="en-US" altLang="zh-CN" sz="1405" dirty="0" smtClean="0">
                <a:solidFill>
                  <a:srgbClr val="262626"/>
                </a:solidFill>
                <a:latin typeface="微软雅黑" panose="020B0503020204020204" pitchFamily="18" charset="-122"/>
                <a:cs typeface="微软雅黑" panose="020B0503020204020204" pitchFamily="18" charset="-122"/>
              </a:rPr>
              <a:t>、企业微信</a:t>
            </a:r>
          </a:p>
        </p:txBody>
      </p:sp>
      <p:sp>
        <p:nvSpPr>
          <p:cNvPr id="21" name="TextBox 1"/>
          <p:cNvSpPr txBox="1"/>
          <p:nvPr/>
        </p:nvSpPr>
        <p:spPr>
          <a:xfrm>
            <a:off x="9601200" y="2006600"/>
            <a:ext cx="1828800" cy="2044700"/>
          </a:xfrm>
          <a:prstGeom prst="rect">
            <a:avLst/>
          </a:prstGeom>
          <a:noFill/>
        </p:spPr>
        <p:txBody>
          <a:bodyPr wrap="none" lIns="0" tIns="0" rIns="0" rtlCol="0">
            <a:spAutoFit/>
          </a:bodyPr>
          <a:lstStyle/>
          <a:p>
            <a:pPr>
              <a:lnSpc>
                <a:spcPts val="2300"/>
              </a:lnSpc>
              <a:tabLst>
                <a:tab pos="469900" algn="l"/>
              </a:tabLst>
            </a:pPr>
            <a:r>
              <a:rPr lang="en-US" altLang="zh-CN" dirty="0" smtClean="0"/>
              <a:t>	</a:t>
            </a:r>
            <a:r>
              <a:rPr lang="en-US" altLang="zh-CN" sz="1800" b="1" dirty="0" smtClean="0">
                <a:solidFill>
                  <a:srgbClr val="FFFFFF"/>
                </a:solidFill>
                <a:latin typeface="微软雅黑" panose="020B0503020204020204" pitchFamily="18" charset="-122"/>
                <a:cs typeface="微软雅黑" panose="020B0503020204020204" pitchFamily="18" charset="-122"/>
              </a:rPr>
              <a:t>资源层</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200"/>
              </a:lnSpc>
              <a:tabLst>
                <a:tab pos="469900" algn="l"/>
              </a:tabLst>
            </a:pPr>
            <a:r>
              <a:rPr lang="en-US" altLang="zh-CN" sz="1405" dirty="0" smtClean="0">
                <a:solidFill>
                  <a:srgbClr val="000000"/>
                </a:solidFill>
                <a:latin typeface="微软雅黑" panose="020B0503020204020204" pitchFamily="18" charset="-122"/>
                <a:cs typeface="微软雅黑" panose="020B0503020204020204" pitchFamily="18" charset="-122"/>
              </a:rPr>
              <a:t>SaaS系统、软件系统、</a:t>
            </a:r>
          </a:p>
          <a:p>
            <a:pPr>
              <a:lnSpc>
                <a:spcPts val="2500"/>
              </a:lnSpc>
              <a:tabLst>
                <a:tab pos="469900" algn="l"/>
              </a:tabLst>
            </a:pPr>
            <a:r>
              <a:rPr lang="en-US" altLang="zh-CN" sz="1405" dirty="0" smtClean="0">
                <a:solidFill>
                  <a:srgbClr val="000000"/>
                </a:solidFill>
                <a:latin typeface="微软雅黑" panose="020B0503020204020204" pitchFamily="18" charset="-122"/>
                <a:cs typeface="微软雅黑" panose="020B0503020204020204" pitchFamily="18" charset="-122"/>
              </a:rPr>
              <a:t>课件资源、培训机构、</a:t>
            </a:r>
          </a:p>
          <a:p>
            <a:pPr>
              <a:lnSpc>
                <a:spcPts val="2500"/>
              </a:lnSpc>
              <a:tabLst>
                <a:tab pos="469900" algn="l"/>
              </a:tabLst>
            </a:pPr>
            <a:r>
              <a:rPr lang="en-US" altLang="zh-CN" sz="1405" dirty="0" smtClean="0">
                <a:solidFill>
                  <a:srgbClr val="000000"/>
                </a:solidFill>
                <a:latin typeface="微软雅黑" panose="020B0503020204020204" pitchFamily="18" charset="-122"/>
                <a:cs typeface="微软雅黑" panose="020B0503020204020204" pitchFamily="18" charset="-122"/>
              </a:rPr>
              <a:t>内外讲师、会议系统、</a:t>
            </a:r>
          </a:p>
          <a:p>
            <a:pPr>
              <a:lnSpc>
                <a:spcPts val="2500"/>
              </a:lnSpc>
              <a:tabLst>
                <a:tab pos="469900" algn="l"/>
              </a:tabLst>
            </a:pPr>
            <a:r>
              <a:rPr lang="en-US" altLang="zh-CN" sz="1405" dirty="0" smtClean="0">
                <a:solidFill>
                  <a:srgbClr val="000000"/>
                </a:solidFill>
                <a:latin typeface="微软雅黑" panose="020B0503020204020204" pitchFamily="18" charset="-122"/>
                <a:cs typeface="微软雅黑" panose="020B0503020204020204" pitchFamily="18" charset="-122"/>
              </a:rPr>
              <a:t>直播系统、其他服务</a:t>
            </a:r>
          </a:p>
        </p:txBody>
      </p:sp>
      <p:sp>
        <p:nvSpPr>
          <p:cNvPr id="22" name="TextBox 1"/>
          <p:cNvSpPr txBox="1"/>
          <p:nvPr/>
        </p:nvSpPr>
        <p:spPr>
          <a:xfrm>
            <a:off x="7734300" y="2006600"/>
            <a:ext cx="1143000" cy="2032000"/>
          </a:xfrm>
          <a:prstGeom prst="rect">
            <a:avLst/>
          </a:prstGeom>
          <a:noFill/>
        </p:spPr>
        <p:txBody>
          <a:bodyPr wrap="none" lIns="0" tIns="0" rIns="0" rtlCol="0">
            <a:spAutoFit/>
          </a:bodyPr>
          <a:lstStyle/>
          <a:p>
            <a:pPr>
              <a:lnSpc>
                <a:spcPts val="2300"/>
              </a:lnSpc>
              <a:tabLst>
                <a:tab pos="38100" algn="l"/>
                <a:tab pos="63500" algn="l"/>
                <a:tab pos="215900" algn="l"/>
                <a:tab pos="228600" algn="l"/>
              </a:tabLst>
            </a:pPr>
            <a:r>
              <a:rPr lang="en-US" altLang="zh-CN" dirty="0" smtClean="0"/>
              <a:t>				</a:t>
            </a:r>
            <a:r>
              <a:rPr lang="en-US" altLang="zh-CN" sz="1800" b="1" dirty="0" smtClean="0">
                <a:solidFill>
                  <a:srgbClr val="FFFFFF"/>
                </a:solidFill>
                <a:latin typeface="微软雅黑" panose="020B0503020204020204" pitchFamily="18" charset="-122"/>
                <a:cs typeface="微软雅黑" panose="020B0503020204020204" pitchFamily="18" charset="-122"/>
              </a:rPr>
              <a:t>技术层</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100"/>
              </a:lnSpc>
              <a:tabLst>
                <a:tab pos="38100" algn="l"/>
                <a:tab pos="63500" algn="l"/>
                <a:tab pos="215900" algn="l"/>
                <a:tab pos="228600" algn="l"/>
              </a:tabLst>
            </a:pPr>
            <a:r>
              <a:rPr lang="en-US" altLang="zh-CN" dirty="0" smtClean="0"/>
              <a:t>			</a:t>
            </a:r>
            <a:r>
              <a:rPr lang="en-US" altLang="zh-CN" sz="1405" dirty="0" smtClean="0">
                <a:solidFill>
                  <a:srgbClr val="000000"/>
                </a:solidFill>
                <a:latin typeface="微软雅黑" panose="020B0503020204020204" pitchFamily="18" charset="-122"/>
                <a:cs typeface="微软雅黑" panose="020B0503020204020204" pitchFamily="18" charset="-122"/>
              </a:rPr>
              <a:t>PHP语言</a:t>
            </a:r>
          </a:p>
          <a:p>
            <a:pPr>
              <a:lnSpc>
                <a:spcPts val="2500"/>
              </a:lnSpc>
              <a:tabLst>
                <a:tab pos="38100" algn="l"/>
                <a:tab pos="63500" algn="l"/>
                <a:tab pos="215900" algn="l"/>
                <a:tab pos="228600" algn="l"/>
              </a:tabLst>
            </a:pPr>
            <a:r>
              <a:rPr lang="en-US" altLang="zh-CN" sz="1405" dirty="0" smtClean="0">
                <a:solidFill>
                  <a:srgbClr val="000000"/>
                </a:solidFill>
                <a:latin typeface="微软雅黑" panose="020B0503020204020204" pitchFamily="18" charset="-122"/>
                <a:cs typeface="微软雅黑" panose="020B0503020204020204" pitchFamily="18" charset="-122"/>
              </a:rPr>
              <a:t>MySQL数据库</a:t>
            </a:r>
          </a:p>
          <a:p>
            <a:pPr>
              <a:lnSpc>
                <a:spcPts val="2500"/>
              </a:lnSpc>
              <a:tabLst>
                <a:tab pos="38100" algn="l"/>
                <a:tab pos="63500" algn="l"/>
                <a:tab pos="215900" algn="l"/>
                <a:tab pos="228600" algn="l"/>
              </a:tabLst>
            </a:pPr>
            <a:r>
              <a:rPr lang="en-US" altLang="zh-CN" dirty="0" smtClean="0"/>
              <a:t>	</a:t>
            </a:r>
            <a:r>
              <a:rPr lang="en-US" altLang="zh-CN" sz="1405" dirty="0" smtClean="0">
                <a:solidFill>
                  <a:srgbClr val="000000"/>
                </a:solidFill>
                <a:latin typeface="微软雅黑" panose="020B0503020204020204" pitchFamily="18" charset="-122"/>
                <a:cs typeface="微软雅黑" panose="020B0503020204020204" pitchFamily="18" charset="-122"/>
              </a:rPr>
              <a:t>谷歌、火狐、</a:t>
            </a:r>
          </a:p>
          <a:p>
            <a:pPr>
              <a:lnSpc>
                <a:spcPts val="2500"/>
              </a:lnSpc>
              <a:tabLst>
                <a:tab pos="38100" algn="l"/>
                <a:tab pos="63500" algn="l"/>
                <a:tab pos="215900" algn="l"/>
                <a:tab pos="228600" algn="l"/>
              </a:tabLst>
            </a:pPr>
            <a:r>
              <a:rPr lang="en-US" altLang="zh-CN" dirty="0" smtClean="0"/>
              <a:t>		</a:t>
            </a:r>
            <a:r>
              <a:rPr lang="en-US" altLang="zh-CN" sz="1405" dirty="0" smtClean="0">
                <a:solidFill>
                  <a:srgbClr val="000000"/>
                </a:solidFill>
                <a:latin typeface="微软雅黑" panose="020B0503020204020204" pitchFamily="18" charset="-122"/>
                <a:cs typeface="微软雅黑" panose="020B0503020204020204" pitchFamily="18" charset="-122"/>
              </a:rPr>
              <a:t>Safari浏览器</a:t>
            </a:r>
          </a:p>
        </p:txBody>
      </p:sp>
      <p:sp>
        <p:nvSpPr>
          <p:cNvPr id="23" name="TextBox 1"/>
          <p:cNvSpPr txBox="1"/>
          <p:nvPr/>
        </p:nvSpPr>
        <p:spPr>
          <a:xfrm>
            <a:off x="7924800" y="4064000"/>
            <a:ext cx="749300" cy="228600"/>
          </a:xfrm>
          <a:prstGeom prst="rect">
            <a:avLst/>
          </a:prstGeom>
          <a:noFill/>
        </p:spPr>
        <p:txBody>
          <a:bodyPr wrap="none" lIns="0" tIns="0" rIns="0" rtlCol="0">
            <a:spAutoFit/>
          </a:bodyPr>
          <a:lstStyle/>
          <a:p>
            <a:pPr>
              <a:lnSpc>
                <a:spcPts val="1800"/>
              </a:lnSpc>
            </a:pPr>
            <a:r>
              <a:rPr lang="en-US" altLang="zh-CN" sz="1405" dirty="0" smtClean="0">
                <a:solidFill>
                  <a:srgbClr val="000000"/>
                </a:solidFill>
                <a:latin typeface="微软雅黑" panose="020B0503020204020204" pitchFamily="18" charset="-122"/>
                <a:cs typeface="微软雅黑" panose="020B0503020204020204" pitchFamily="18" charset="-122"/>
              </a:rPr>
              <a:t>linux系统</a:t>
            </a:r>
          </a:p>
        </p:txBody>
      </p:sp>
      <p:sp>
        <p:nvSpPr>
          <p:cNvPr id="24" name="TextBox 1"/>
          <p:cNvSpPr txBox="1"/>
          <p:nvPr/>
        </p:nvSpPr>
        <p:spPr>
          <a:xfrm>
            <a:off x="3619500" y="4419600"/>
            <a:ext cx="5219700" cy="1079500"/>
          </a:xfrm>
          <a:prstGeom prst="rect">
            <a:avLst/>
          </a:prstGeom>
          <a:noFill/>
        </p:spPr>
        <p:txBody>
          <a:bodyPr wrap="none" lIns="0" tIns="0" rIns="0" rtlCol="0">
            <a:spAutoFit/>
          </a:bodyPr>
          <a:lstStyle/>
          <a:p>
            <a:pPr>
              <a:lnSpc>
                <a:spcPts val="1800"/>
              </a:lnSpc>
              <a:tabLst>
                <a:tab pos="4152900" algn="l"/>
              </a:tabLst>
            </a:pPr>
            <a:r>
              <a:rPr lang="en-US" altLang="zh-CN" dirty="0" smtClean="0"/>
              <a:t>	</a:t>
            </a:r>
            <a:r>
              <a:rPr lang="en-US" altLang="zh-CN" sz="1405" dirty="0" smtClean="0">
                <a:solidFill>
                  <a:srgbClr val="000000"/>
                </a:solidFill>
                <a:latin typeface="微软雅黑" panose="020B0503020204020204" pitchFamily="18" charset="-122"/>
                <a:cs typeface="微软雅黑" panose="020B0503020204020204" pitchFamily="18" charset="-122"/>
              </a:rPr>
              <a:t>阿里云服务器</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700"/>
              </a:lnSpc>
              <a:tabLst>
                <a:tab pos="4152900" algn="l"/>
              </a:tabLst>
            </a:pPr>
            <a:r>
              <a:rPr lang="en-US" altLang="zh-CN" sz="1595" dirty="0" smtClean="0">
                <a:solidFill>
                  <a:srgbClr val="FFFFFF"/>
                </a:solidFill>
                <a:latin typeface="微软雅黑" panose="020B0503020204020204" pitchFamily="18" charset="-122"/>
                <a:cs typeface="微软雅黑" panose="020B0503020204020204" pitchFamily="18" charset="-122"/>
              </a:rPr>
              <a:t>根据企业需求定制化开发与设计</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0" y="2843783"/>
            <a:ext cx="3468623" cy="1452372"/>
          </a:xfrm>
          <a:custGeom>
            <a:avLst/>
            <a:gdLst>
              <a:gd name="connsiteX0" fmla="*/ 0 w 3468623"/>
              <a:gd name="connsiteY0" fmla="*/ 1452372 h 1452372"/>
              <a:gd name="connsiteX1" fmla="*/ 3468623 w 3468623"/>
              <a:gd name="connsiteY1" fmla="*/ 1452372 h 1452372"/>
              <a:gd name="connsiteX2" fmla="*/ 3468623 w 3468623"/>
              <a:gd name="connsiteY2" fmla="*/ 0 h 1452372"/>
              <a:gd name="connsiteX3" fmla="*/ 0 w 3468623"/>
              <a:gd name="connsiteY3" fmla="*/ 0 h 1452372"/>
              <a:gd name="connsiteX4" fmla="*/ 0 w 3468623"/>
              <a:gd name="connsiteY4" fmla="*/ 1452372 h 145237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468623" h="1452372">
                <a:moveTo>
                  <a:pt x="0" y="1452372"/>
                </a:moveTo>
                <a:lnTo>
                  <a:pt x="3468623" y="1452372"/>
                </a:lnTo>
                <a:lnTo>
                  <a:pt x="3468623" y="0"/>
                </a:lnTo>
                <a:lnTo>
                  <a:pt x="0" y="0"/>
                </a:lnTo>
                <a:lnTo>
                  <a:pt x="0" y="1452372"/>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2764535" y="2843783"/>
            <a:ext cx="1452371" cy="1452372"/>
          </a:xfrm>
          <a:custGeom>
            <a:avLst/>
            <a:gdLst>
              <a:gd name="connsiteX0" fmla="*/ 0 w 1452371"/>
              <a:gd name="connsiteY0" fmla="*/ 726186 h 1452372"/>
              <a:gd name="connsiteX1" fmla="*/ 726185 w 1452371"/>
              <a:gd name="connsiteY1" fmla="*/ 0 h 1452372"/>
              <a:gd name="connsiteX2" fmla="*/ 1452372 w 1452371"/>
              <a:gd name="connsiteY2" fmla="*/ 726186 h 1452372"/>
              <a:gd name="connsiteX3" fmla="*/ 726185 w 1452371"/>
              <a:gd name="connsiteY3" fmla="*/ 1452372 h 1452372"/>
              <a:gd name="connsiteX4" fmla="*/ 0 w 1452371"/>
              <a:gd name="connsiteY4" fmla="*/ 726186 h 145237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52371" h="1452372">
                <a:moveTo>
                  <a:pt x="0" y="726186"/>
                </a:moveTo>
                <a:cubicBezTo>
                  <a:pt x="0" y="325120"/>
                  <a:pt x="325120" y="0"/>
                  <a:pt x="726185" y="0"/>
                </a:cubicBezTo>
                <a:cubicBezTo>
                  <a:pt x="1127252" y="0"/>
                  <a:pt x="1452372" y="325120"/>
                  <a:pt x="1452372" y="726186"/>
                </a:cubicBezTo>
                <a:cubicBezTo>
                  <a:pt x="1452372" y="1127251"/>
                  <a:pt x="1127252" y="1452372"/>
                  <a:pt x="726185" y="1452372"/>
                </a:cubicBezTo>
                <a:cubicBezTo>
                  <a:pt x="325120" y="1452372"/>
                  <a:pt x="0" y="1127251"/>
                  <a:pt x="0" y="726186"/>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2889504" y="2970276"/>
            <a:ext cx="1200911" cy="1199388"/>
          </a:xfrm>
          <a:custGeom>
            <a:avLst/>
            <a:gdLst>
              <a:gd name="connsiteX0" fmla="*/ 0 w 1200911"/>
              <a:gd name="connsiteY0" fmla="*/ 599694 h 1199388"/>
              <a:gd name="connsiteX1" fmla="*/ 600455 w 1200911"/>
              <a:gd name="connsiteY1" fmla="*/ 0 h 1199388"/>
              <a:gd name="connsiteX2" fmla="*/ 1200911 w 1200911"/>
              <a:gd name="connsiteY2" fmla="*/ 599694 h 1199388"/>
              <a:gd name="connsiteX3" fmla="*/ 600455 w 1200911"/>
              <a:gd name="connsiteY3" fmla="*/ 1199388 h 1199388"/>
              <a:gd name="connsiteX4" fmla="*/ 0 w 1200911"/>
              <a:gd name="connsiteY4" fmla="*/ 599694 h 119938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00911" h="1199388">
                <a:moveTo>
                  <a:pt x="0" y="599694"/>
                </a:moveTo>
                <a:cubicBezTo>
                  <a:pt x="0" y="268477"/>
                  <a:pt x="268858" y="0"/>
                  <a:pt x="600455" y="0"/>
                </a:cubicBezTo>
                <a:cubicBezTo>
                  <a:pt x="932052" y="0"/>
                  <a:pt x="1200911" y="268477"/>
                  <a:pt x="1200911" y="599694"/>
                </a:cubicBezTo>
                <a:cubicBezTo>
                  <a:pt x="1200911" y="930909"/>
                  <a:pt x="932052" y="1199388"/>
                  <a:pt x="600455" y="1199388"/>
                </a:cubicBezTo>
                <a:cubicBezTo>
                  <a:pt x="268858" y="1199388"/>
                  <a:pt x="0" y="930909"/>
                  <a:pt x="0" y="599694"/>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4022471" y="1659001"/>
            <a:ext cx="802576" cy="3821938"/>
          </a:xfrm>
          <a:custGeom>
            <a:avLst/>
            <a:gdLst>
              <a:gd name="connsiteX0" fmla="*/ 11429 w 802576"/>
              <a:gd name="connsiteY0" fmla="*/ 0 h 3821938"/>
              <a:gd name="connsiteX1" fmla="*/ 11429 w 802576"/>
              <a:gd name="connsiteY1" fmla="*/ 3821938 h 3821938"/>
              <a:gd name="connsiteX2" fmla="*/ 0 w 802576"/>
              <a:gd name="connsiteY2" fmla="*/ 3810508 h 3821938"/>
              <a:gd name="connsiteX3" fmla="*/ 0 w 802576"/>
              <a:gd name="connsiteY3" fmla="*/ 11429 h 3821938"/>
              <a:gd name="connsiteX4" fmla="*/ 11429 w 802576"/>
              <a:gd name="connsiteY4" fmla="*/ 0 h 382193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02576" h="3821938">
                <a:moveTo>
                  <a:pt x="11429" y="0"/>
                </a:moveTo>
                <a:cubicBezTo>
                  <a:pt x="1066291" y="1055497"/>
                  <a:pt x="1066291" y="2766440"/>
                  <a:pt x="11429" y="3821938"/>
                </a:cubicBezTo>
                <a:lnTo>
                  <a:pt x="0" y="3810508"/>
                </a:lnTo>
                <a:cubicBezTo>
                  <a:pt x="1048638" y="2761360"/>
                  <a:pt x="1048638" y="1060576"/>
                  <a:pt x="0" y="11429"/>
                </a:cubicBezTo>
                <a:lnTo>
                  <a:pt x="11429" y="0"/>
                </a:lnTo>
              </a:path>
            </a:pathLst>
          </a:custGeom>
          <a:solidFill>
            <a:srgbClr val="7F7F7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4517135" y="1962911"/>
            <a:ext cx="5410200" cy="803148"/>
          </a:xfrm>
          <a:custGeom>
            <a:avLst/>
            <a:gdLst>
              <a:gd name="connsiteX0" fmla="*/ 0 w 5410200"/>
              <a:gd name="connsiteY0" fmla="*/ 803148 h 803148"/>
              <a:gd name="connsiteX1" fmla="*/ 5410200 w 5410200"/>
              <a:gd name="connsiteY1" fmla="*/ 803148 h 803148"/>
              <a:gd name="connsiteX2" fmla="*/ 5410200 w 5410200"/>
              <a:gd name="connsiteY2" fmla="*/ 0 h 803148"/>
              <a:gd name="connsiteX3" fmla="*/ 0 w 5410200"/>
              <a:gd name="connsiteY3" fmla="*/ 0 h 803148"/>
              <a:gd name="connsiteX4" fmla="*/ 0 w 5410200"/>
              <a:gd name="connsiteY4" fmla="*/ 803148 h 8031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410200" h="803148">
                <a:moveTo>
                  <a:pt x="0" y="803148"/>
                </a:moveTo>
                <a:lnTo>
                  <a:pt x="5410200" y="803148"/>
                </a:lnTo>
                <a:lnTo>
                  <a:pt x="5410200" y="0"/>
                </a:lnTo>
                <a:lnTo>
                  <a:pt x="0" y="0"/>
                </a:lnTo>
                <a:lnTo>
                  <a:pt x="0" y="803148"/>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4510785" y="1956561"/>
            <a:ext cx="5422900" cy="815848"/>
          </a:xfrm>
          <a:custGeom>
            <a:avLst/>
            <a:gdLst>
              <a:gd name="connsiteX0" fmla="*/ 6350 w 5422900"/>
              <a:gd name="connsiteY0" fmla="*/ 809498 h 815848"/>
              <a:gd name="connsiteX1" fmla="*/ 5416550 w 5422900"/>
              <a:gd name="connsiteY1" fmla="*/ 809498 h 815848"/>
              <a:gd name="connsiteX2" fmla="*/ 5416550 w 5422900"/>
              <a:gd name="connsiteY2" fmla="*/ 6350 h 815848"/>
              <a:gd name="connsiteX3" fmla="*/ 6350 w 5422900"/>
              <a:gd name="connsiteY3" fmla="*/ 6350 h 815848"/>
              <a:gd name="connsiteX4" fmla="*/ 6350 w 5422900"/>
              <a:gd name="connsiteY4" fmla="*/ 809498 h 8158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422900" h="815848">
                <a:moveTo>
                  <a:pt x="6350" y="809498"/>
                </a:moveTo>
                <a:lnTo>
                  <a:pt x="5416550" y="809498"/>
                </a:lnTo>
                <a:lnTo>
                  <a:pt x="5416550" y="6350"/>
                </a:lnTo>
                <a:lnTo>
                  <a:pt x="6350" y="6350"/>
                </a:lnTo>
                <a:lnTo>
                  <a:pt x="6350" y="809498"/>
                </a:lnTo>
              </a:path>
            </a:pathLst>
          </a:custGeom>
          <a:solidFill>
            <a:srgbClr val="92D050"/>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4014215" y="1863851"/>
            <a:ext cx="1004316" cy="1002792"/>
          </a:xfrm>
          <a:custGeom>
            <a:avLst/>
            <a:gdLst>
              <a:gd name="connsiteX0" fmla="*/ 0 w 1004316"/>
              <a:gd name="connsiteY0" fmla="*/ 501396 h 1002792"/>
              <a:gd name="connsiteX1" fmla="*/ 502158 w 1004316"/>
              <a:gd name="connsiteY1" fmla="*/ 0 h 1002792"/>
              <a:gd name="connsiteX2" fmla="*/ 1004316 w 1004316"/>
              <a:gd name="connsiteY2" fmla="*/ 501396 h 1002792"/>
              <a:gd name="connsiteX3" fmla="*/ 502158 w 1004316"/>
              <a:gd name="connsiteY3" fmla="*/ 1002792 h 1002792"/>
              <a:gd name="connsiteX4" fmla="*/ 0 w 1004316"/>
              <a:gd name="connsiteY4" fmla="*/ 501396 h 100279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4316" h="1002792">
                <a:moveTo>
                  <a:pt x="0" y="501396"/>
                </a:moveTo>
                <a:cubicBezTo>
                  <a:pt x="0" y="224536"/>
                  <a:pt x="224790" y="0"/>
                  <a:pt x="502158" y="0"/>
                </a:cubicBezTo>
                <a:cubicBezTo>
                  <a:pt x="779526" y="0"/>
                  <a:pt x="1004316" y="224536"/>
                  <a:pt x="1004316" y="501396"/>
                </a:cubicBezTo>
                <a:cubicBezTo>
                  <a:pt x="1004316" y="778255"/>
                  <a:pt x="779526" y="1002792"/>
                  <a:pt x="502158" y="1002792"/>
                </a:cubicBezTo>
                <a:cubicBezTo>
                  <a:pt x="224790" y="1002792"/>
                  <a:pt x="0" y="778255"/>
                  <a:pt x="0" y="501396"/>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4007865" y="1857501"/>
            <a:ext cx="1017016" cy="1015492"/>
          </a:xfrm>
          <a:custGeom>
            <a:avLst/>
            <a:gdLst>
              <a:gd name="connsiteX0" fmla="*/ 6350 w 1017016"/>
              <a:gd name="connsiteY0" fmla="*/ 507746 h 1015492"/>
              <a:gd name="connsiteX1" fmla="*/ 508508 w 1017016"/>
              <a:gd name="connsiteY1" fmla="*/ 6350 h 1015492"/>
              <a:gd name="connsiteX2" fmla="*/ 1010666 w 1017016"/>
              <a:gd name="connsiteY2" fmla="*/ 507746 h 1015492"/>
              <a:gd name="connsiteX3" fmla="*/ 508508 w 1017016"/>
              <a:gd name="connsiteY3" fmla="*/ 1009142 h 1015492"/>
              <a:gd name="connsiteX4" fmla="*/ 6350 w 1017016"/>
              <a:gd name="connsiteY4" fmla="*/ 507746 h 101549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17016" h="1015492">
                <a:moveTo>
                  <a:pt x="6350" y="507746"/>
                </a:moveTo>
                <a:cubicBezTo>
                  <a:pt x="6350" y="230886"/>
                  <a:pt x="231140" y="6350"/>
                  <a:pt x="508508" y="6350"/>
                </a:cubicBezTo>
                <a:cubicBezTo>
                  <a:pt x="785876" y="6350"/>
                  <a:pt x="1010666" y="230886"/>
                  <a:pt x="1010666" y="507746"/>
                </a:cubicBezTo>
                <a:cubicBezTo>
                  <a:pt x="1010666" y="784605"/>
                  <a:pt x="785876" y="1009142"/>
                  <a:pt x="508508" y="1009142"/>
                </a:cubicBezTo>
                <a:cubicBezTo>
                  <a:pt x="231140" y="1009142"/>
                  <a:pt x="6350" y="784605"/>
                  <a:pt x="6350" y="507746"/>
                </a:cubicBezTo>
              </a:path>
            </a:pathLst>
          </a:custGeom>
          <a:solidFill>
            <a:srgbClr val="000000">
              <a:alpha val="0"/>
            </a:srgbClr>
          </a:solidFill>
          <a:ln w="12700">
            <a:solidFill>
              <a:srgbClr val="7F7F7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4808220" y="3168395"/>
            <a:ext cx="5119115" cy="803148"/>
          </a:xfrm>
          <a:custGeom>
            <a:avLst/>
            <a:gdLst>
              <a:gd name="connsiteX0" fmla="*/ 0 w 5119115"/>
              <a:gd name="connsiteY0" fmla="*/ 803148 h 803148"/>
              <a:gd name="connsiteX1" fmla="*/ 5119115 w 5119115"/>
              <a:gd name="connsiteY1" fmla="*/ 803148 h 803148"/>
              <a:gd name="connsiteX2" fmla="*/ 5119115 w 5119115"/>
              <a:gd name="connsiteY2" fmla="*/ 0 h 803148"/>
              <a:gd name="connsiteX3" fmla="*/ 0 w 5119115"/>
              <a:gd name="connsiteY3" fmla="*/ 0 h 803148"/>
              <a:gd name="connsiteX4" fmla="*/ 0 w 5119115"/>
              <a:gd name="connsiteY4" fmla="*/ 803148 h 8031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119115" h="803148">
                <a:moveTo>
                  <a:pt x="0" y="803148"/>
                </a:moveTo>
                <a:lnTo>
                  <a:pt x="5119115" y="803148"/>
                </a:lnTo>
                <a:lnTo>
                  <a:pt x="5119115" y="0"/>
                </a:lnTo>
                <a:lnTo>
                  <a:pt x="0" y="0"/>
                </a:lnTo>
                <a:lnTo>
                  <a:pt x="0" y="803148"/>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3"/>
          <p:cNvSpPr/>
          <p:nvPr/>
        </p:nvSpPr>
        <p:spPr>
          <a:xfrm>
            <a:off x="4306823" y="3067811"/>
            <a:ext cx="1004316" cy="1004316"/>
          </a:xfrm>
          <a:custGeom>
            <a:avLst/>
            <a:gdLst>
              <a:gd name="connsiteX0" fmla="*/ 0 w 1004316"/>
              <a:gd name="connsiteY0" fmla="*/ 502158 h 1004316"/>
              <a:gd name="connsiteX1" fmla="*/ 502158 w 1004316"/>
              <a:gd name="connsiteY1" fmla="*/ 0 h 1004316"/>
              <a:gd name="connsiteX2" fmla="*/ 1004316 w 1004316"/>
              <a:gd name="connsiteY2" fmla="*/ 502158 h 1004316"/>
              <a:gd name="connsiteX3" fmla="*/ 502158 w 1004316"/>
              <a:gd name="connsiteY3" fmla="*/ 1004316 h 1004316"/>
              <a:gd name="connsiteX4" fmla="*/ 0 w 1004316"/>
              <a:gd name="connsiteY4" fmla="*/ 502158 h 100431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4316" h="1004316">
                <a:moveTo>
                  <a:pt x="0" y="502158"/>
                </a:moveTo>
                <a:cubicBezTo>
                  <a:pt x="0" y="224790"/>
                  <a:pt x="224790" y="0"/>
                  <a:pt x="502158" y="0"/>
                </a:cubicBezTo>
                <a:cubicBezTo>
                  <a:pt x="779526" y="0"/>
                  <a:pt x="1004316" y="224790"/>
                  <a:pt x="1004316" y="502158"/>
                </a:cubicBezTo>
                <a:cubicBezTo>
                  <a:pt x="1004316" y="779526"/>
                  <a:pt x="779526" y="1004316"/>
                  <a:pt x="502158" y="1004316"/>
                </a:cubicBezTo>
                <a:cubicBezTo>
                  <a:pt x="224790" y="1004316"/>
                  <a:pt x="0" y="779526"/>
                  <a:pt x="0" y="502158"/>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
          <p:cNvSpPr/>
          <p:nvPr/>
        </p:nvSpPr>
        <p:spPr>
          <a:xfrm>
            <a:off x="4300473" y="3061461"/>
            <a:ext cx="1017016" cy="1017016"/>
          </a:xfrm>
          <a:custGeom>
            <a:avLst/>
            <a:gdLst>
              <a:gd name="connsiteX0" fmla="*/ 6350 w 1017016"/>
              <a:gd name="connsiteY0" fmla="*/ 508508 h 1017016"/>
              <a:gd name="connsiteX1" fmla="*/ 508508 w 1017016"/>
              <a:gd name="connsiteY1" fmla="*/ 6350 h 1017016"/>
              <a:gd name="connsiteX2" fmla="*/ 1010666 w 1017016"/>
              <a:gd name="connsiteY2" fmla="*/ 508508 h 1017016"/>
              <a:gd name="connsiteX3" fmla="*/ 508508 w 1017016"/>
              <a:gd name="connsiteY3" fmla="*/ 1010666 h 1017016"/>
              <a:gd name="connsiteX4" fmla="*/ 6350 w 1017016"/>
              <a:gd name="connsiteY4" fmla="*/ 508508 h 101701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17016" h="1017016">
                <a:moveTo>
                  <a:pt x="6350" y="508508"/>
                </a:moveTo>
                <a:cubicBezTo>
                  <a:pt x="6350" y="231140"/>
                  <a:pt x="231140" y="6350"/>
                  <a:pt x="508508" y="6350"/>
                </a:cubicBezTo>
                <a:cubicBezTo>
                  <a:pt x="785876" y="6350"/>
                  <a:pt x="1010666" y="231140"/>
                  <a:pt x="1010666" y="508508"/>
                </a:cubicBezTo>
                <a:cubicBezTo>
                  <a:pt x="1010666" y="785876"/>
                  <a:pt x="785876" y="1010666"/>
                  <a:pt x="508508" y="1010666"/>
                </a:cubicBezTo>
                <a:cubicBezTo>
                  <a:pt x="231140" y="1010666"/>
                  <a:pt x="6350" y="785876"/>
                  <a:pt x="6350" y="508508"/>
                </a:cubicBezTo>
              </a:path>
            </a:pathLst>
          </a:custGeom>
          <a:solidFill>
            <a:srgbClr val="000000">
              <a:alpha val="0"/>
            </a:srgbClr>
          </a:solidFill>
          <a:ln w="12700">
            <a:solidFill>
              <a:srgbClr val="7F7F7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
          <p:cNvSpPr/>
          <p:nvPr/>
        </p:nvSpPr>
        <p:spPr>
          <a:xfrm>
            <a:off x="4517135" y="4373879"/>
            <a:ext cx="5410200" cy="803148"/>
          </a:xfrm>
          <a:custGeom>
            <a:avLst/>
            <a:gdLst>
              <a:gd name="connsiteX0" fmla="*/ 0 w 5410200"/>
              <a:gd name="connsiteY0" fmla="*/ 803148 h 803148"/>
              <a:gd name="connsiteX1" fmla="*/ 5410200 w 5410200"/>
              <a:gd name="connsiteY1" fmla="*/ 803148 h 803148"/>
              <a:gd name="connsiteX2" fmla="*/ 5410200 w 5410200"/>
              <a:gd name="connsiteY2" fmla="*/ 0 h 803148"/>
              <a:gd name="connsiteX3" fmla="*/ 0 w 5410200"/>
              <a:gd name="connsiteY3" fmla="*/ 0 h 803148"/>
              <a:gd name="connsiteX4" fmla="*/ 0 w 5410200"/>
              <a:gd name="connsiteY4" fmla="*/ 803148 h 8031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410200" h="803148">
                <a:moveTo>
                  <a:pt x="0" y="803148"/>
                </a:moveTo>
                <a:lnTo>
                  <a:pt x="5410200" y="803148"/>
                </a:lnTo>
                <a:lnTo>
                  <a:pt x="5410200" y="0"/>
                </a:lnTo>
                <a:lnTo>
                  <a:pt x="0" y="0"/>
                </a:lnTo>
                <a:lnTo>
                  <a:pt x="0" y="803148"/>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4014215" y="4273296"/>
            <a:ext cx="1004316" cy="1004315"/>
          </a:xfrm>
          <a:custGeom>
            <a:avLst/>
            <a:gdLst>
              <a:gd name="connsiteX0" fmla="*/ 0 w 1004316"/>
              <a:gd name="connsiteY0" fmla="*/ 502157 h 1004315"/>
              <a:gd name="connsiteX1" fmla="*/ 502158 w 1004316"/>
              <a:gd name="connsiteY1" fmla="*/ 0 h 1004315"/>
              <a:gd name="connsiteX2" fmla="*/ 1004316 w 1004316"/>
              <a:gd name="connsiteY2" fmla="*/ 502157 h 1004315"/>
              <a:gd name="connsiteX3" fmla="*/ 502158 w 1004316"/>
              <a:gd name="connsiteY3" fmla="*/ 1004315 h 1004315"/>
              <a:gd name="connsiteX4" fmla="*/ 0 w 1004316"/>
              <a:gd name="connsiteY4" fmla="*/ 502157 h 100431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4316" h="1004315">
                <a:moveTo>
                  <a:pt x="0" y="502157"/>
                </a:moveTo>
                <a:cubicBezTo>
                  <a:pt x="0" y="224789"/>
                  <a:pt x="224790" y="0"/>
                  <a:pt x="502158" y="0"/>
                </a:cubicBezTo>
                <a:cubicBezTo>
                  <a:pt x="779526" y="0"/>
                  <a:pt x="1004316" y="224789"/>
                  <a:pt x="1004316" y="502157"/>
                </a:cubicBezTo>
                <a:cubicBezTo>
                  <a:pt x="1004316" y="779525"/>
                  <a:pt x="779526" y="1004315"/>
                  <a:pt x="502158" y="1004315"/>
                </a:cubicBezTo>
                <a:cubicBezTo>
                  <a:pt x="224790" y="1004315"/>
                  <a:pt x="0" y="779525"/>
                  <a:pt x="0" y="502157"/>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4007865" y="4266946"/>
            <a:ext cx="1017016" cy="1017015"/>
          </a:xfrm>
          <a:custGeom>
            <a:avLst/>
            <a:gdLst>
              <a:gd name="connsiteX0" fmla="*/ 6350 w 1017016"/>
              <a:gd name="connsiteY0" fmla="*/ 508507 h 1017015"/>
              <a:gd name="connsiteX1" fmla="*/ 508508 w 1017016"/>
              <a:gd name="connsiteY1" fmla="*/ 6350 h 1017015"/>
              <a:gd name="connsiteX2" fmla="*/ 1010666 w 1017016"/>
              <a:gd name="connsiteY2" fmla="*/ 508507 h 1017015"/>
              <a:gd name="connsiteX3" fmla="*/ 508508 w 1017016"/>
              <a:gd name="connsiteY3" fmla="*/ 1010665 h 1017015"/>
              <a:gd name="connsiteX4" fmla="*/ 6350 w 1017016"/>
              <a:gd name="connsiteY4" fmla="*/ 508507 h 101701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17016" h="1017015">
                <a:moveTo>
                  <a:pt x="6350" y="508507"/>
                </a:moveTo>
                <a:cubicBezTo>
                  <a:pt x="6350" y="231139"/>
                  <a:pt x="231140" y="6350"/>
                  <a:pt x="508508" y="6350"/>
                </a:cubicBezTo>
                <a:cubicBezTo>
                  <a:pt x="785876" y="6350"/>
                  <a:pt x="1010666" y="231139"/>
                  <a:pt x="1010666" y="508507"/>
                </a:cubicBezTo>
                <a:cubicBezTo>
                  <a:pt x="1010666" y="785875"/>
                  <a:pt x="785876" y="1010665"/>
                  <a:pt x="508508" y="1010665"/>
                </a:cubicBezTo>
                <a:cubicBezTo>
                  <a:pt x="231140" y="1010665"/>
                  <a:pt x="6350" y="785875"/>
                  <a:pt x="6350" y="508507"/>
                </a:cubicBezTo>
              </a:path>
            </a:pathLst>
          </a:custGeom>
          <a:solidFill>
            <a:srgbClr val="000000">
              <a:alpha val="0"/>
            </a:srgbClr>
          </a:solidFill>
          <a:ln w="12700">
            <a:solidFill>
              <a:srgbClr val="7F7F7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
          <p:cNvSpPr txBox="1"/>
          <p:nvPr/>
        </p:nvSpPr>
        <p:spPr>
          <a:xfrm>
            <a:off x="939800" y="317500"/>
            <a:ext cx="2454910" cy="301625"/>
          </a:xfrm>
          <a:prstGeom prst="rect">
            <a:avLst/>
          </a:prstGeom>
          <a:noFill/>
        </p:spPr>
        <p:txBody>
          <a:bodyPr wrap="none" lIns="0" tIns="0" rIns="0" rtlCol="0">
            <a:spAutoFit/>
          </a:bodyPr>
          <a:lstStyle/>
          <a:p>
            <a:pPr>
              <a:lnSpc>
                <a:spcPts val="2000"/>
              </a:lnSpc>
            </a:pPr>
            <a:r>
              <a:rPr lang="zh-CN" altLang="en-US" sz="1600" dirty="0" smtClean="0">
                <a:solidFill>
                  <a:srgbClr val="7F7F7F"/>
                </a:solidFill>
                <a:latin typeface="微软雅黑" panose="020B0503020204020204" pitchFamily="18" charset="-122"/>
                <a:cs typeface="微软雅黑" panose="020B0503020204020204" pitchFamily="18" charset="-122"/>
              </a:rPr>
              <a:t>云</a:t>
            </a:r>
            <a:r>
              <a:rPr lang="en-US" altLang="zh-CN" sz="1600" dirty="0" smtClean="0">
                <a:solidFill>
                  <a:srgbClr val="7F7F7F"/>
                </a:solidFill>
                <a:latin typeface="微软雅黑" panose="020B0503020204020204" pitchFamily="18" charset="-122"/>
                <a:cs typeface="微软雅黑" panose="020B0503020204020204" pitchFamily="18" charset="-122"/>
              </a:rPr>
              <a:t>平台介绍—</a:t>
            </a:r>
            <a:r>
              <a:rPr lang="en-US" altLang="zh-CN" sz="1600" dirty="0" smtClean="0">
                <a:solidFill>
                  <a:schemeClr val="bg1">
                    <a:lumMod val="50000"/>
                  </a:schemeClr>
                </a:solidFill>
                <a:latin typeface="微软雅黑" panose="020B0503020204020204" pitchFamily="18" charset="-122"/>
                <a:cs typeface="微软雅黑" panose="020B0503020204020204" pitchFamily="18" charset="-122"/>
              </a:rPr>
              <a:t>多种部署</a:t>
            </a:r>
            <a:r>
              <a:rPr lang="en-US" altLang="zh-CN" sz="1600" dirty="0" smtClean="0">
                <a:solidFill>
                  <a:srgbClr val="7F7F7F"/>
                </a:solidFill>
                <a:latin typeface="微软雅黑" panose="020B0503020204020204" pitchFamily="18" charset="-122"/>
                <a:cs typeface="微软雅黑" panose="020B0503020204020204" pitchFamily="18" charset="-122"/>
              </a:rPr>
              <a:t>版本</a:t>
            </a:r>
          </a:p>
        </p:txBody>
      </p:sp>
      <p:sp>
        <p:nvSpPr>
          <p:cNvPr id="20" name="TextBox 1"/>
          <p:cNvSpPr txBox="1"/>
          <p:nvPr/>
        </p:nvSpPr>
        <p:spPr>
          <a:xfrm>
            <a:off x="3225800" y="3238500"/>
            <a:ext cx="510540" cy="712470"/>
          </a:xfrm>
          <a:prstGeom prst="rect">
            <a:avLst/>
          </a:prstGeom>
          <a:noFill/>
        </p:spPr>
        <p:txBody>
          <a:bodyPr wrap="none" lIns="0" tIns="0" rIns="0" rtlCol="0">
            <a:spAutoFit/>
          </a:bodyPr>
          <a:lstStyle/>
          <a:p>
            <a:pPr>
              <a:lnSpc>
                <a:spcPts val="5200"/>
              </a:lnSpc>
            </a:pPr>
            <a:r>
              <a:rPr lang="zh-CN" altLang="en-US" sz="3995" b="1" dirty="0" smtClean="0">
                <a:solidFill>
                  <a:srgbClr val="92D050"/>
                </a:solidFill>
                <a:latin typeface="微软雅黑" panose="020B0503020204020204" pitchFamily="18" charset="-122"/>
                <a:cs typeface="微软雅黑" panose="020B0503020204020204" pitchFamily="18" charset="-122"/>
              </a:rPr>
              <a:t>云</a:t>
            </a:r>
          </a:p>
        </p:txBody>
      </p:sp>
      <p:sp>
        <p:nvSpPr>
          <p:cNvPr id="21" name="TextBox 1"/>
          <p:cNvSpPr txBox="1"/>
          <p:nvPr/>
        </p:nvSpPr>
        <p:spPr>
          <a:xfrm>
            <a:off x="1282700" y="3340100"/>
            <a:ext cx="1016000" cy="330200"/>
          </a:xfrm>
          <a:prstGeom prst="rect">
            <a:avLst/>
          </a:prstGeom>
          <a:noFill/>
        </p:spPr>
        <p:txBody>
          <a:bodyPr wrap="none" lIns="0" tIns="0" rIns="0" rtlCol="0">
            <a:spAutoFit/>
          </a:bodyPr>
          <a:lstStyle/>
          <a:p>
            <a:pPr>
              <a:lnSpc>
                <a:spcPts val="2600"/>
              </a:lnSpc>
            </a:pPr>
            <a:r>
              <a:rPr lang="en-US" altLang="zh-CN" sz="2005" b="1" dirty="0" smtClean="0">
                <a:solidFill>
                  <a:srgbClr val="FFFFFF"/>
                </a:solidFill>
                <a:latin typeface="微软雅黑" panose="020B0503020204020204" pitchFamily="18" charset="-122"/>
                <a:cs typeface="微软雅黑" panose="020B0503020204020204" pitchFamily="18" charset="-122"/>
              </a:rPr>
              <a:t>平台版本</a:t>
            </a:r>
          </a:p>
        </p:txBody>
      </p:sp>
      <p:sp>
        <p:nvSpPr>
          <p:cNvPr id="22" name="TextBox 1"/>
          <p:cNvSpPr txBox="1"/>
          <p:nvPr/>
        </p:nvSpPr>
        <p:spPr>
          <a:xfrm>
            <a:off x="4254500" y="2209800"/>
            <a:ext cx="469900" cy="254000"/>
          </a:xfrm>
          <a:prstGeom prst="rect">
            <a:avLst/>
          </a:prstGeom>
          <a:noFill/>
        </p:spPr>
        <p:txBody>
          <a:bodyPr wrap="none" lIns="0" tIns="0" rIns="0" rtlCol="0">
            <a:spAutoFit/>
          </a:bodyPr>
          <a:lstStyle/>
          <a:p>
            <a:pPr>
              <a:lnSpc>
                <a:spcPts val="2000"/>
              </a:lnSpc>
            </a:pPr>
            <a:r>
              <a:rPr lang="en-US" altLang="zh-CN" sz="1595" b="1" dirty="0" smtClean="0">
                <a:solidFill>
                  <a:srgbClr val="262626"/>
                </a:solidFill>
                <a:latin typeface="微软雅黑" panose="020B0503020204020204" pitchFamily="18" charset="-122"/>
                <a:cs typeface="微软雅黑" panose="020B0503020204020204" pitchFamily="18" charset="-122"/>
              </a:rPr>
              <a:t>SaaS</a:t>
            </a:r>
          </a:p>
        </p:txBody>
      </p:sp>
      <p:sp>
        <p:nvSpPr>
          <p:cNvPr id="23" name="TextBox 1"/>
          <p:cNvSpPr txBox="1"/>
          <p:nvPr/>
        </p:nvSpPr>
        <p:spPr>
          <a:xfrm>
            <a:off x="4203700" y="3454400"/>
            <a:ext cx="889000" cy="1460500"/>
          </a:xfrm>
          <a:prstGeom prst="rect">
            <a:avLst/>
          </a:prstGeom>
          <a:noFill/>
        </p:spPr>
        <p:txBody>
          <a:bodyPr wrap="none" lIns="0" tIns="0" rIns="0" rtlCol="0">
            <a:spAutoFit/>
          </a:bodyPr>
          <a:lstStyle/>
          <a:p>
            <a:pPr>
              <a:lnSpc>
                <a:spcPts val="2000"/>
              </a:lnSpc>
              <a:tabLst>
                <a:tab pos="292100" algn="l"/>
              </a:tabLst>
            </a:pPr>
            <a:r>
              <a:rPr lang="en-US" altLang="zh-CN" dirty="0" smtClean="0"/>
              <a:t>	</a:t>
            </a:r>
            <a:r>
              <a:rPr lang="en-US" altLang="zh-CN" sz="1595" b="1" dirty="0" smtClean="0">
                <a:solidFill>
                  <a:srgbClr val="262626"/>
                </a:solidFill>
                <a:latin typeface="微软雅黑" panose="020B0503020204020204" pitchFamily="18" charset="-122"/>
                <a:cs typeface="微软雅黑" panose="020B0503020204020204" pitchFamily="18" charset="-122"/>
              </a:rPr>
              <a:t>私有云</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400"/>
              </a:lnSpc>
              <a:tabLst>
                <a:tab pos="292100" algn="l"/>
              </a:tabLst>
            </a:pPr>
            <a:r>
              <a:rPr lang="en-US" altLang="zh-CN" sz="1600" b="1" dirty="0" smtClean="0">
                <a:solidFill>
                  <a:srgbClr val="262626"/>
                </a:solidFill>
                <a:latin typeface="微软雅黑" panose="020B0503020204020204" pitchFamily="18" charset="-122"/>
                <a:cs typeface="微软雅黑" panose="020B0503020204020204" pitchFamily="18" charset="-122"/>
              </a:rPr>
              <a:t>混合云</a:t>
            </a:r>
          </a:p>
        </p:txBody>
      </p:sp>
      <p:sp>
        <p:nvSpPr>
          <p:cNvPr id="24" name="TextBox 1"/>
          <p:cNvSpPr txBox="1"/>
          <p:nvPr/>
        </p:nvSpPr>
        <p:spPr>
          <a:xfrm>
            <a:off x="5549900" y="2120900"/>
            <a:ext cx="3467100" cy="482600"/>
          </a:xfrm>
          <a:prstGeom prst="rect">
            <a:avLst/>
          </a:prstGeom>
          <a:noFill/>
        </p:spPr>
        <p:txBody>
          <a:bodyPr wrap="none" lIns="0" tIns="0" rIns="0" rtlCol="0">
            <a:spAutoFit/>
          </a:bodyPr>
          <a:lstStyle/>
          <a:p>
            <a:pPr>
              <a:lnSpc>
                <a:spcPts val="1800"/>
              </a:lnSpc>
            </a:pPr>
            <a:r>
              <a:rPr lang="en-US" altLang="zh-CN" sz="1405" dirty="0" smtClean="0">
                <a:solidFill>
                  <a:srgbClr val="FFFFFF"/>
                </a:solidFill>
                <a:latin typeface="微软雅黑" panose="020B0503020204020204" pitchFamily="18" charset="-122"/>
                <a:cs typeface="微软雅黑" panose="020B0503020204020204" pitchFamily="18" charset="-122"/>
              </a:rPr>
              <a:t>一键开通APP、PC、微信、TV、企业微信、</a:t>
            </a:r>
          </a:p>
          <a:p>
            <a:pPr>
              <a:lnSpc>
                <a:spcPts val="2000"/>
              </a:lnSpc>
            </a:pPr>
            <a:r>
              <a:rPr lang="en-US" altLang="zh-CN" sz="1405" dirty="0" smtClean="0">
                <a:solidFill>
                  <a:srgbClr val="FFFFFF"/>
                </a:solidFill>
                <a:latin typeface="微软雅黑" panose="020B0503020204020204" pitchFamily="18" charset="-122"/>
                <a:cs typeface="微软雅黑" panose="020B0503020204020204" pitchFamily="18" charset="-122"/>
              </a:rPr>
              <a:t>阿里钉钉应用集成</a:t>
            </a:r>
          </a:p>
        </p:txBody>
      </p:sp>
      <p:sp>
        <p:nvSpPr>
          <p:cNvPr id="25" name="TextBox 1"/>
          <p:cNvSpPr txBox="1"/>
          <p:nvPr/>
        </p:nvSpPr>
        <p:spPr>
          <a:xfrm>
            <a:off x="5549900" y="3390900"/>
            <a:ext cx="4267200" cy="1676400"/>
          </a:xfrm>
          <a:prstGeom prst="rect">
            <a:avLst/>
          </a:prstGeom>
          <a:noFill/>
        </p:spPr>
        <p:txBody>
          <a:bodyPr wrap="none" lIns="0" tIns="0" rIns="0" rtlCol="0">
            <a:spAutoFit/>
          </a:bodyPr>
          <a:lstStyle/>
          <a:p>
            <a:pPr>
              <a:lnSpc>
                <a:spcPts val="1800"/>
              </a:lnSpc>
            </a:pPr>
            <a:r>
              <a:rPr lang="en-US" altLang="zh-CN" sz="1405" dirty="0" smtClean="0">
                <a:solidFill>
                  <a:srgbClr val="FFFFFF"/>
                </a:solidFill>
                <a:latin typeface="微软雅黑" panose="020B0503020204020204" pitchFamily="18" charset="-122"/>
                <a:cs typeface="微软雅黑" panose="020B0503020204020204" pitchFamily="18" charset="-122"/>
              </a:rPr>
              <a:t>个性化配置、私有化部署、定制化开发、整体化集成、</a:t>
            </a:r>
          </a:p>
          <a:p>
            <a:pPr>
              <a:lnSpc>
                <a:spcPts val="2000"/>
              </a:lnSpc>
            </a:pPr>
            <a:r>
              <a:rPr lang="en-US" altLang="zh-CN" sz="1405" dirty="0" smtClean="0">
                <a:solidFill>
                  <a:srgbClr val="FFFFFF"/>
                </a:solidFill>
                <a:latin typeface="微软雅黑" panose="020B0503020204020204" pitchFamily="18" charset="-122"/>
                <a:cs typeface="微软雅黑" panose="020B0503020204020204" pitchFamily="18" charset="-122"/>
              </a:rPr>
              <a:t>源代码开放、中大型客户</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400"/>
              </a:lnSpc>
            </a:pPr>
            <a:r>
              <a:rPr lang="en-US" altLang="zh-CN" sz="1405" dirty="0" smtClean="0">
                <a:solidFill>
                  <a:srgbClr val="FFFFFF"/>
                </a:solidFill>
                <a:latin typeface="微软雅黑" panose="020B0503020204020204" pitchFamily="18" charset="-122"/>
                <a:cs typeface="微软雅黑" panose="020B0503020204020204" pitchFamily="18" charset="-122"/>
              </a:rPr>
              <a:t>SaaS版本功能、课程存储私有、用户系统私有、</a:t>
            </a:r>
          </a:p>
          <a:p>
            <a:pPr>
              <a:lnSpc>
                <a:spcPts val="2000"/>
              </a:lnSpc>
            </a:pPr>
            <a:r>
              <a:rPr lang="en-US" altLang="zh-CN" sz="1405" dirty="0" smtClean="0">
                <a:solidFill>
                  <a:srgbClr val="FFFFFF"/>
                </a:solidFill>
                <a:latin typeface="微软雅黑" panose="020B0503020204020204" pitchFamily="18" charset="-122"/>
                <a:cs typeface="微软雅黑" panose="020B0503020204020204" pitchFamily="18" charset="-122"/>
              </a:rPr>
              <a:t>组织架构私有、学习数据私有、集成接口私有</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2171700" y="1244600"/>
            <a:ext cx="2720340" cy="4788535"/>
          </a:xfrm>
          <a:custGeom>
            <a:avLst/>
            <a:gdLst>
              <a:gd name="connsiteX0" fmla="*/ 0 w 2720340"/>
              <a:gd name="connsiteY0" fmla="*/ 6857999 h 6858000"/>
              <a:gd name="connsiteX1" fmla="*/ 2720340 w 2720340"/>
              <a:gd name="connsiteY1" fmla="*/ 6857999 h 6858000"/>
              <a:gd name="connsiteX2" fmla="*/ 2720340 w 2720340"/>
              <a:gd name="connsiteY2" fmla="*/ 0 h 6858000"/>
              <a:gd name="connsiteX3" fmla="*/ 0 w 2720340"/>
              <a:gd name="connsiteY3" fmla="*/ 0 h 6858000"/>
              <a:gd name="connsiteX4" fmla="*/ 0 w 272034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720340" h="6858000">
                <a:moveTo>
                  <a:pt x="0" y="6857999"/>
                </a:moveTo>
                <a:lnTo>
                  <a:pt x="2720340" y="6857999"/>
                </a:lnTo>
                <a:lnTo>
                  <a:pt x="2720340" y="0"/>
                </a:lnTo>
                <a:lnTo>
                  <a:pt x="0" y="0"/>
                </a:lnTo>
                <a:lnTo>
                  <a:pt x="0" y="6857999"/>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
          <p:cNvSpPr txBox="1"/>
          <p:nvPr/>
        </p:nvSpPr>
        <p:spPr>
          <a:xfrm>
            <a:off x="939800" y="317500"/>
            <a:ext cx="3470910" cy="301625"/>
          </a:xfrm>
          <a:prstGeom prst="rect">
            <a:avLst/>
          </a:prstGeom>
          <a:noFill/>
        </p:spPr>
        <p:txBody>
          <a:bodyPr wrap="none" lIns="0" tIns="0" rIns="0" rtlCol="0">
            <a:spAutoFit/>
          </a:bodyPr>
          <a:lstStyle/>
          <a:p>
            <a:pPr>
              <a:lnSpc>
                <a:spcPts val="2000"/>
              </a:lnSpc>
            </a:pPr>
            <a:r>
              <a:rPr lang="zh-CN" altLang="en-US" sz="1600" dirty="0" smtClean="0">
                <a:solidFill>
                  <a:srgbClr val="7F7F7F"/>
                </a:solidFill>
                <a:latin typeface="微软雅黑" panose="020B0503020204020204" pitchFamily="18" charset="-122"/>
                <a:cs typeface="微软雅黑" panose="020B0503020204020204" pitchFamily="18" charset="-122"/>
              </a:rPr>
              <a:t>云</a:t>
            </a:r>
            <a:r>
              <a:rPr lang="en-US" altLang="zh-CN" sz="1600" dirty="0" smtClean="0">
                <a:solidFill>
                  <a:srgbClr val="7F7F7F"/>
                </a:solidFill>
                <a:latin typeface="微软雅黑" panose="020B0503020204020204" pitchFamily="18" charset="-122"/>
                <a:cs typeface="微软雅黑" panose="020B0503020204020204" pitchFamily="18" charset="-122"/>
              </a:rPr>
              <a:t>平台介绍—学员</a:t>
            </a:r>
            <a:r>
              <a:rPr lang="zh-CN" altLang="en-US" sz="1600" dirty="0" smtClean="0">
                <a:solidFill>
                  <a:srgbClr val="7F7F7F"/>
                </a:solidFill>
                <a:latin typeface="微软雅黑" panose="020B0503020204020204" pitchFamily="18" charset="-122"/>
                <a:cs typeface="微软雅黑" panose="020B0503020204020204" pitchFamily="18" charset="-122"/>
              </a:rPr>
              <a:t>及管理</a:t>
            </a:r>
            <a:r>
              <a:rPr lang="en-US" altLang="zh-CN" sz="1600" dirty="0" smtClean="0">
                <a:solidFill>
                  <a:srgbClr val="7F7F7F"/>
                </a:solidFill>
                <a:latin typeface="微软雅黑" panose="020B0503020204020204" pitchFamily="18" charset="-122"/>
                <a:cs typeface="微软雅黑" panose="020B0503020204020204" pitchFamily="18" charset="-122"/>
              </a:rPr>
              <a:t>界面展示</a:t>
            </a:r>
            <a:r>
              <a:rPr lang="zh-CN" altLang="en-US" sz="1600" dirty="0" smtClean="0">
                <a:solidFill>
                  <a:srgbClr val="7F7F7F"/>
                </a:solidFill>
                <a:latin typeface="微软雅黑" panose="020B0503020204020204" pitchFamily="18" charset="-122"/>
                <a:cs typeface="微软雅黑" panose="020B0503020204020204" pitchFamily="18" charset="-122"/>
              </a:rPr>
              <a:t>分型</a:t>
            </a:r>
          </a:p>
        </p:txBody>
      </p:sp>
      <p:sp>
        <p:nvSpPr>
          <p:cNvPr id="10" name="TextBox 1"/>
          <p:cNvSpPr txBox="1"/>
          <p:nvPr/>
        </p:nvSpPr>
        <p:spPr>
          <a:xfrm>
            <a:off x="3303270" y="2584450"/>
            <a:ext cx="457200" cy="1689100"/>
          </a:xfrm>
          <a:prstGeom prst="rect">
            <a:avLst/>
          </a:prstGeom>
          <a:noFill/>
        </p:spPr>
        <p:txBody>
          <a:bodyPr wrap="none" lIns="0" tIns="0" rIns="0" rtlCol="0">
            <a:spAutoFit/>
          </a:bodyPr>
          <a:lstStyle/>
          <a:p>
            <a:pPr>
              <a:lnSpc>
                <a:spcPts val="4700"/>
              </a:lnSpc>
            </a:pPr>
            <a:r>
              <a:rPr lang="en-US" altLang="zh-CN" sz="3600" b="1" dirty="0" smtClean="0">
                <a:solidFill>
                  <a:srgbClr val="FFFFFF"/>
                </a:solidFill>
                <a:latin typeface="微软雅黑" panose="020B0503020204020204" pitchFamily="18" charset="-122"/>
                <a:cs typeface="微软雅黑" panose="020B0503020204020204" pitchFamily="18" charset="-122"/>
              </a:rPr>
              <a:t>学</a:t>
            </a:r>
          </a:p>
          <a:p>
            <a:pPr>
              <a:lnSpc>
                <a:spcPts val="4300"/>
              </a:lnSpc>
            </a:pPr>
            <a:r>
              <a:rPr lang="en-US" altLang="zh-CN" sz="3600" b="1" dirty="0" smtClean="0">
                <a:solidFill>
                  <a:srgbClr val="FFFFFF"/>
                </a:solidFill>
                <a:latin typeface="微软雅黑" panose="020B0503020204020204" pitchFamily="18" charset="-122"/>
                <a:cs typeface="微软雅黑" panose="020B0503020204020204" pitchFamily="18" charset="-122"/>
              </a:rPr>
              <a:t>员</a:t>
            </a:r>
          </a:p>
          <a:p>
            <a:pPr>
              <a:lnSpc>
                <a:spcPts val="4300"/>
              </a:lnSpc>
            </a:pPr>
            <a:r>
              <a:rPr lang="en-US" altLang="zh-CN" sz="3600" b="1" dirty="0" smtClean="0">
                <a:solidFill>
                  <a:srgbClr val="FFFFFF"/>
                </a:solidFill>
                <a:latin typeface="微软雅黑" panose="020B0503020204020204" pitchFamily="18" charset="-122"/>
                <a:cs typeface="微软雅黑" panose="020B0503020204020204" pitchFamily="18" charset="-122"/>
              </a:rPr>
              <a:t>端</a:t>
            </a:r>
          </a:p>
        </p:txBody>
      </p:sp>
      <p:sp>
        <p:nvSpPr>
          <p:cNvPr id="4" name="Freeform 3"/>
          <p:cNvSpPr/>
          <p:nvPr/>
        </p:nvSpPr>
        <p:spPr>
          <a:xfrm>
            <a:off x="6958965" y="1244600"/>
            <a:ext cx="2720340" cy="4788535"/>
          </a:xfrm>
          <a:custGeom>
            <a:avLst/>
            <a:gdLst>
              <a:gd name="connsiteX0" fmla="*/ 0 w 2720340"/>
              <a:gd name="connsiteY0" fmla="*/ 6857999 h 6858000"/>
              <a:gd name="connsiteX1" fmla="*/ 2720340 w 2720340"/>
              <a:gd name="connsiteY1" fmla="*/ 6857999 h 6858000"/>
              <a:gd name="connsiteX2" fmla="*/ 2720340 w 2720340"/>
              <a:gd name="connsiteY2" fmla="*/ 0 h 6858000"/>
              <a:gd name="connsiteX3" fmla="*/ 0 w 2720340"/>
              <a:gd name="connsiteY3" fmla="*/ 0 h 6858000"/>
              <a:gd name="connsiteX4" fmla="*/ 0 w 272034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720340" h="6858000">
                <a:moveTo>
                  <a:pt x="0" y="6857999"/>
                </a:moveTo>
                <a:lnTo>
                  <a:pt x="2720340" y="6857999"/>
                </a:lnTo>
                <a:lnTo>
                  <a:pt x="2720340" y="0"/>
                </a:lnTo>
                <a:lnTo>
                  <a:pt x="0" y="0"/>
                </a:lnTo>
                <a:lnTo>
                  <a:pt x="0" y="6857999"/>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
          <p:cNvSpPr txBox="1"/>
          <p:nvPr/>
        </p:nvSpPr>
        <p:spPr>
          <a:xfrm>
            <a:off x="8090535" y="2584450"/>
            <a:ext cx="459105" cy="1802130"/>
          </a:xfrm>
          <a:prstGeom prst="rect">
            <a:avLst/>
          </a:prstGeom>
          <a:noFill/>
        </p:spPr>
        <p:txBody>
          <a:bodyPr wrap="none" lIns="0" tIns="0" rIns="0" rtlCol="0">
            <a:spAutoFit/>
          </a:bodyPr>
          <a:lstStyle/>
          <a:p>
            <a:pPr>
              <a:lnSpc>
                <a:spcPts val="4700"/>
              </a:lnSpc>
            </a:pPr>
            <a:r>
              <a:rPr lang="zh-CN" altLang="en-US" sz="3600" b="1" dirty="0" smtClean="0">
                <a:solidFill>
                  <a:srgbClr val="FFFFFF"/>
                </a:solidFill>
                <a:latin typeface="微软雅黑" panose="020B0503020204020204" pitchFamily="18" charset="-122"/>
                <a:cs typeface="微软雅黑" panose="020B0503020204020204" pitchFamily="18" charset="-122"/>
              </a:rPr>
              <a:t>管</a:t>
            </a:r>
          </a:p>
          <a:p>
            <a:pPr>
              <a:lnSpc>
                <a:spcPts val="4700"/>
              </a:lnSpc>
            </a:pPr>
            <a:r>
              <a:rPr lang="zh-CN" altLang="en-US" sz="3600" b="1" dirty="0" smtClean="0">
                <a:solidFill>
                  <a:srgbClr val="FFFFFF"/>
                </a:solidFill>
                <a:latin typeface="微软雅黑" panose="020B0503020204020204" pitchFamily="18" charset="-122"/>
                <a:cs typeface="微软雅黑" panose="020B0503020204020204" pitchFamily="18" charset="-122"/>
              </a:rPr>
              <a:t>理</a:t>
            </a:r>
            <a:endParaRPr lang="en-US" altLang="zh-CN" sz="3600" b="1" dirty="0" smtClean="0">
              <a:solidFill>
                <a:srgbClr val="FFFFFF"/>
              </a:solidFill>
              <a:latin typeface="微软雅黑" panose="020B0503020204020204" pitchFamily="18" charset="-122"/>
              <a:cs typeface="微软雅黑" panose="020B0503020204020204" pitchFamily="18" charset="-122"/>
            </a:endParaRPr>
          </a:p>
          <a:p>
            <a:pPr>
              <a:lnSpc>
                <a:spcPts val="4300"/>
              </a:lnSpc>
            </a:pPr>
            <a:r>
              <a:rPr lang="en-US" altLang="zh-CN" sz="3600" b="1" dirty="0" smtClean="0">
                <a:solidFill>
                  <a:srgbClr val="FFFFFF"/>
                </a:solidFill>
                <a:latin typeface="微软雅黑" panose="020B0503020204020204" pitchFamily="18" charset="-122"/>
                <a:cs typeface="微软雅黑" panose="020B0503020204020204" pitchFamily="18" charset="-122"/>
              </a:rPr>
              <a:t>端</a:t>
            </a:r>
          </a:p>
        </p:txBody>
      </p:sp>
      <p:sp>
        <p:nvSpPr>
          <p:cNvPr id="12" name="文本框 11"/>
          <p:cNvSpPr txBox="1"/>
          <p:nvPr/>
        </p:nvSpPr>
        <p:spPr>
          <a:xfrm>
            <a:off x="3663950" y="6125845"/>
            <a:ext cx="5421630" cy="368300"/>
          </a:xfrm>
          <a:prstGeom prst="rect">
            <a:avLst/>
          </a:prstGeom>
          <a:noFill/>
        </p:spPr>
        <p:txBody>
          <a:bodyPr wrap="square" rtlCol="0">
            <a:spAutoFit/>
          </a:bodyPr>
          <a:lstStyle/>
          <a:p>
            <a:r>
              <a:rPr lang="zh-CN" altLang="en-US"/>
              <a:t>基本类似于线下主流电商平台前后端口的展示页面</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4987795" y="4119727"/>
            <a:ext cx="2143095" cy="1154010"/>
          </a:xfrm>
          <a:custGeom>
            <a:avLst/>
            <a:gdLst>
              <a:gd name="connsiteX0" fmla="*/ 2923 w 2143095"/>
              <a:gd name="connsiteY0" fmla="*/ 1154010 h 1154010"/>
              <a:gd name="connsiteX1" fmla="*/ 988824 w 2143095"/>
              <a:gd name="connsiteY1" fmla="*/ 2945 h 1154010"/>
              <a:gd name="connsiteX2" fmla="*/ 2139952 w 2143095"/>
              <a:gd name="connsiteY2" fmla="*/ 988809 h 1154010"/>
              <a:gd name="connsiteX3" fmla="*/ 2140714 w 2143095"/>
              <a:gd name="connsiteY3" fmla="*/ 1143672 h 1154010"/>
              <a:gd name="connsiteX4" fmla="*/ 2923 w 2143095"/>
              <a:gd name="connsiteY4" fmla="*/ 1154010 h 115401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3095" h="1154010">
                <a:moveTo>
                  <a:pt x="2923" y="1154010"/>
                </a:moveTo>
                <a:cubicBezTo>
                  <a:pt x="-42669" y="563905"/>
                  <a:pt x="398783" y="48538"/>
                  <a:pt x="988824" y="2945"/>
                </a:cubicBezTo>
                <a:cubicBezTo>
                  <a:pt x="1578993" y="-42774"/>
                  <a:pt x="2094360" y="398677"/>
                  <a:pt x="2139952" y="988809"/>
                </a:cubicBezTo>
                <a:cubicBezTo>
                  <a:pt x="2143889" y="1040345"/>
                  <a:pt x="2144143" y="1092098"/>
                  <a:pt x="2140714" y="1143672"/>
                </a:cubicBezTo>
                <a:lnTo>
                  <a:pt x="2923" y="115401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4113148" y="3294760"/>
            <a:ext cx="3853053" cy="1949970"/>
          </a:xfrm>
          <a:custGeom>
            <a:avLst/>
            <a:gdLst>
              <a:gd name="connsiteX0" fmla="*/ 6350 w 3853053"/>
              <a:gd name="connsiteY0" fmla="*/ 1943620 h 1949970"/>
              <a:gd name="connsiteX1" fmla="*/ 1909317 w 3853053"/>
              <a:gd name="connsiteY1" fmla="*/ 6350 h 1949970"/>
              <a:gd name="connsiteX2" fmla="*/ 3846576 w 3853053"/>
              <a:gd name="connsiteY2" fmla="*/ 1909292 h 1949970"/>
              <a:gd name="connsiteX3" fmla="*/ 3846703 w 3853053"/>
              <a:gd name="connsiteY3" fmla="*/ 1926463 h 1949970"/>
            </a:gdLst>
            <a:ahLst/>
            <a:cxnLst>
              <a:cxn ang="0">
                <a:pos x="connsiteX0" y="connsiteY0"/>
              </a:cxn>
              <a:cxn ang="1">
                <a:pos x="connsiteX1" y="connsiteY1"/>
              </a:cxn>
              <a:cxn ang="2">
                <a:pos x="connsiteX2" y="connsiteY2"/>
              </a:cxn>
              <a:cxn ang="3">
                <a:pos x="connsiteX3" y="connsiteY3"/>
              </a:cxn>
            </a:cxnLst>
            <a:rect l="l" t="t" r="r" b="b"/>
            <a:pathLst>
              <a:path w="3853053" h="1949970">
                <a:moveTo>
                  <a:pt x="6350" y="1943620"/>
                </a:moveTo>
                <a:cubicBezTo>
                  <a:pt x="-3175" y="883158"/>
                  <a:pt x="848867" y="15748"/>
                  <a:pt x="1909317" y="6350"/>
                </a:cubicBezTo>
                <a:cubicBezTo>
                  <a:pt x="2969768" y="-3175"/>
                  <a:pt x="3837178" y="848867"/>
                  <a:pt x="3846576" y="1909292"/>
                </a:cubicBezTo>
                <a:cubicBezTo>
                  <a:pt x="3846703" y="1915020"/>
                  <a:pt x="3846703" y="1920735"/>
                  <a:pt x="3846703" y="1926463"/>
                </a:cubicBezTo>
              </a:path>
            </a:pathLst>
          </a:custGeom>
          <a:ln w="12700">
            <a:solidFill>
              <a:srgbClr val="A6A6A6">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3992879" y="5073396"/>
            <a:ext cx="251459" cy="251459"/>
          </a:xfrm>
          <a:custGeom>
            <a:avLst/>
            <a:gdLst>
              <a:gd name="connsiteX0" fmla="*/ 0 w 251459"/>
              <a:gd name="connsiteY0" fmla="*/ 125729 h 251459"/>
              <a:gd name="connsiteX1" fmla="*/ 125729 w 251459"/>
              <a:gd name="connsiteY1" fmla="*/ 0 h 251459"/>
              <a:gd name="connsiteX2" fmla="*/ 251460 w 251459"/>
              <a:gd name="connsiteY2" fmla="*/ 125729 h 251459"/>
              <a:gd name="connsiteX3" fmla="*/ 125729 w 251459"/>
              <a:gd name="connsiteY3" fmla="*/ 251459 h 251459"/>
              <a:gd name="connsiteX4" fmla="*/ 0 w 251459"/>
              <a:gd name="connsiteY4" fmla="*/ 125729 h 25145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1459" h="251459">
                <a:moveTo>
                  <a:pt x="0" y="125729"/>
                </a:moveTo>
                <a:cubicBezTo>
                  <a:pt x="0" y="56286"/>
                  <a:pt x="56260" y="0"/>
                  <a:pt x="125729" y="0"/>
                </a:cubicBezTo>
                <a:cubicBezTo>
                  <a:pt x="195198" y="0"/>
                  <a:pt x="251460" y="56286"/>
                  <a:pt x="251460" y="125729"/>
                </a:cubicBezTo>
                <a:cubicBezTo>
                  <a:pt x="251460" y="195173"/>
                  <a:pt x="195198" y="251459"/>
                  <a:pt x="125729" y="251459"/>
                </a:cubicBezTo>
                <a:cubicBezTo>
                  <a:pt x="56260" y="251459"/>
                  <a:pt x="0" y="195173"/>
                  <a:pt x="0" y="125729"/>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7834883" y="5073396"/>
            <a:ext cx="251460" cy="251459"/>
          </a:xfrm>
          <a:custGeom>
            <a:avLst/>
            <a:gdLst>
              <a:gd name="connsiteX0" fmla="*/ 0 w 251460"/>
              <a:gd name="connsiteY0" fmla="*/ 125729 h 251459"/>
              <a:gd name="connsiteX1" fmla="*/ 125730 w 251460"/>
              <a:gd name="connsiteY1" fmla="*/ 0 h 251459"/>
              <a:gd name="connsiteX2" fmla="*/ 251459 w 251460"/>
              <a:gd name="connsiteY2" fmla="*/ 125729 h 251459"/>
              <a:gd name="connsiteX3" fmla="*/ 125730 w 251460"/>
              <a:gd name="connsiteY3" fmla="*/ 251459 h 251459"/>
              <a:gd name="connsiteX4" fmla="*/ 0 w 251460"/>
              <a:gd name="connsiteY4" fmla="*/ 125729 h 25145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1460" h="251459">
                <a:moveTo>
                  <a:pt x="0" y="125729"/>
                </a:moveTo>
                <a:cubicBezTo>
                  <a:pt x="0" y="56286"/>
                  <a:pt x="56260" y="0"/>
                  <a:pt x="125730" y="0"/>
                </a:cubicBezTo>
                <a:cubicBezTo>
                  <a:pt x="195198" y="0"/>
                  <a:pt x="251459" y="56286"/>
                  <a:pt x="251459" y="125729"/>
                </a:cubicBezTo>
                <a:cubicBezTo>
                  <a:pt x="251459" y="195173"/>
                  <a:pt x="195198" y="251459"/>
                  <a:pt x="125730" y="251459"/>
                </a:cubicBezTo>
                <a:cubicBezTo>
                  <a:pt x="56260" y="251459"/>
                  <a:pt x="0" y="195173"/>
                  <a:pt x="0" y="12572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3098292" y="4178808"/>
            <a:ext cx="894587" cy="894588"/>
          </a:xfrm>
          <a:custGeom>
            <a:avLst/>
            <a:gdLst>
              <a:gd name="connsiteX0" fmla="*/ 447293 w 894587"/>
              <a:gd name="connsiteY0" fmla="*/ 0 h 894588"/>
              <a:gd name="connsiteX1" fmla="*/ 894587 w 894587"/>
              <a:gd name="connsiteY1" fmla="*/ 447294 h 894588"/>
              <a:gd name="connsiteX2" fmla="*/ 894587 w 894587"/>
              <a:gd name="connsiteY2" fmla="*/ 894588 h 894588"/>
              <a:gd name="connsiteX3" fmla="*/ 447293 w 894587"/>
              <a:gd name="connsiteY3" fmla="*/ 894588 h 894588"/>
              <a:gd name="connsiteX4" fmla="*/ 0 w 894587"/>
              <a:gd name="connsiteY4" fmla="*/ 447294 h 894588"/>
              <a:gd name="connsiteX5" fmla="*/ 447293 w 894587"/>
              <a:gd name="connsiteY5" fmla="*/ 0 h 8945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587" h="894588">
                <a:moveTo>
                  <a:pt x="447293" y="0"/>
                </a:moveTo>
                <a:cubicBezTo>
                  <a:pt x="694308" y="0"/>
                  <a:pt x="894587" y="200278"/>
                  <a:pt x="894587" y="447294"/>
                </a:cubicBezTo>
                <a:cubicBezTo>
                  <a:pt x="894587" y="596391"/>
                  <a:pt x="894587" y="745489"/>
                  <a:pt x="894587" y="894588"/>
                </a:cubicBezTo>
                <a:cubicBezTo>
                  <a:pt x="745489" y="894588"/>
                  <a:pt x="596392" y="894588"/>
                  <a:pt x="447293" y="894588"/>
                </a:cubicBezTo>
                <a:cubicBezTo>
                  <a:pt x="200279" y="894588"/>
                  <a:pt x="0" y="694308"/>
                  <a:pt x="0" y="447294"/>
                </a:cubicBezTo>
                <a:cubicBezTo>
                  <a:pt x="0" y="200278"/>
                  <a:pt x="200279" y="0"/>
                  <a:pt x="447293" y="0"/>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8159495" y="4178808"/>
            <a:ext cx="894588" cy="894588"/>
          </a:xfrm>
          <a:custGeom>
            <a:avLst/>
            <a:gdLst>
              <a:gd name="connsiteX0" fmla="*/ 447294 w 894588"/>
              <a:gd name="connsiteY0" fmla="*/ 0 h 894588"/>
              <a:gd name="connsiteX1" fmla="*/ 0 w 894588"/>
              <a:gd name="connsiteY1" fmla="*/ 447294 h 894588"/>
              <a:gd name="connsiteX2" fmla="*/ 0 w 894588"/>
              <a:gd name="connsiteY2" fmla="*/ 894588 h 894588"/>
              <a:gd name="connsiteX3" fmla="*/ 447294 w 894588"/>
              <a:gd name="connsiteY3" fmla="*/ 894588 h 894588"/>
              <a:gd name="connsiteX4" fmla="*/ 894588 w 894588"/>
              <a:gd name="connsiteY4" fmla="*/ 447294 h 894588"/>
              <a:gd name="connsiteX5" fmla="*/ 447294 w 894588"/>
              <a:gd name="connsiteY5" fmla="*/ 0 h 8945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588" h="894588">
                <a:moveTo>
                  <a:pt x="447294" y="0"/>
                </a:moveTo>
                <a:cubicBezTo>
                  <a:pt x="200279" y="0"/>
                  <a:pt x="0" y="200278"/>
                  <a:pt x="0" y="447294"/>
                </a:cubicBezTo>
                <a:cubicBezTo>
                  <a:pt x="0" y="596391"/>
                  <a:pt x="0" y="745489"/>
                  <a:pt x="0" y="894588"/>
                </a:cubicBezTo>
                <a:cubicBezTo>
                  <a:pt x="149097" y="894588"/>
                  <a:pt x="298196" y="894588"/>
                  <a:pt x="447294" y="894588"/>
                </a:cubicBezTo>
                <a:cubicBezTo>
                  <a:pt x="694309" y="894588"/>
                  <a:pt x="894588" y="694308"/>
                  <a:pt x="894588" y="447294"/>
                </a:cubicBezTo>
                <a:cubicBezTo>
                  <a:pt x="894588" y="200278"/>
                  <a:pt x="694309" y="0"/>
                  <a:pt x="447294" y="0"/>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5346827" y="3300984"/>
            <a:ext cx="246633" cy="246633"/>
          </a:xfrm>
          <a:custGeom>
            <a:avLst/>
            <a:gdLst>
              <a:gd name="connsiteX0" fmla="*/ 0 w 246633"/>
              <a:gd name="connsiteY0" fmla="*/ 147065 h 246633"/>
              <a:gd name="connsiteX1" fmla="*/ 99567 w 246633"/>
              <a:gd name="connsiteY1" fmla="*/ 0 h 246633"/>
              <a:gd name="connsiteX2" fmla="*/ 246633 w 246633"/>
              <a:gd name="connsiteY2" fmla="*/ 99567 h 246633"/>
              <a:gd name="connsiteX3" fmla="*/ 147065 w 246633"/>
              <a:gd name="connsiteY3" fmla="*/ 246633 h 246633"/>
              <a:gd name="connsiteX4" fmla="*/ 0 w 246633"/>
              <a:gd name="connsiteY4" fmla="*/ 147065 h 24663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46633" h="246633">
                <a:moveTo>
                  <a:pt x="0" y="147065"/>
                </a:moveTo>
                <a:cubicBezTo>
                  <a:pt x="-13080" y="78994"/>
                  <a:pt x="31495" y="13080"/>
                  <a:pt x="99567" y="0"/>
                </a:cubicBezTo>
                <a:cubicBezTo>
                  <a:pt x="167639" y="-13080"/>
                  <a:pt x="233552" y="31495"/>
                  <a:pt x="246633" y="99567"/>
                </a:cubicBezTo>
                <a:cubicBezTo>
                  <a:pt x="259714" y="167639"/>
                  <a:pt x="215138" y="233552"/>
                  <a:pt x="147065" y="246633"/>
                </a:cubicBezTo>
                <a:cubicBezTo>
                  <a:pt x="78994" y="259714"/>
                  <a:pt x="13080" y="215137"/>
                  <a:pt x="0" y="147065"/>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4869500" y="2180823"/>
            <a:ext cx="894836" cy="1068726"/>
          </a:xfrm>
          <a:custGeom>
            <a:avLst/>
            <a:gdLst>
              <a:gd name="connsiteX0" fmla="*/ 77022 w 894836"/>
              <a:gd name="connsiteY0" fmla="*/ 196616 h 1068726"/>
              <a:gd name="connsiteX1" fmla="*/ 196529 w 894836"/>
              <a:gd name="connsiteY1" fmla="*/ 817900 h 1068726"/>
              <a:gd name="connsiteX2" fmla="*/ 566989 w 894836"/>
              <a:gd name="connsiteY2" fmla="*/ 1068725 h 1068726"/>
              <a:gd name="connsiteX3" fmla="*/ 817814 w 894836"/>
              <a:gd name="connsiteY3" fmla="*/ 698267 h 1068726"/>
              <a:gd name="connsiteX4" fmla="*/ 698306 w 894836"/>
              <a:gd name="connsiteY4" fmla="*/ 76982 h 1068726"/>
              <a:gd name="connsiteX5" fmla="*/ 77022 w 894836"/>
              <a:gd name="connsiteY5" fmla="*/ 196616 h 10687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836" h="1068726">
                <a:moveTo>
                  <a:pt x="77022" y="196616"/>
                </a:moveTo>
                <a:cubicBezTo>
                  <a:pt x="-61534" y="401213"/>
                  <a:pt x="-8066" y="679343"/>
                  <a:pt x="196529" y="817900"/>
                </a:cubicBezTo>
                <a:cubicBezTo>
                  <a:pt x="320101" y="901467"/>
                  <a:pt x="443545" y="985160"/>
                  <a:pt x="566989" y="1068725"/>
                </a:cubicBezTo>
                <a:cubicBezTo>
                  <a:pt x="650681" y="945281"/>
                  <a:pt x="734247" y="821837"/>
                  <a:pt x="817814" y="698267"/>
                </a:cubicBezTo>
                <a:cubicBezTo>
                  <a:pt x="956371" y="493669"/>
                  <a:pt x="902903" y="215539"/>
                  <a:pt x="698306" y="76982"/>
                </a:cubicBezTo>
                <a:cubicBezTo>
                  <a:pt x="493709" y="-61574"/>
                  <a:pt x="215579" y="-7980"/>
                  <a:pt x="77022" y="196616"/>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5124069" y="2485770"/>
            <a:ext cx="407600" cy="362839"/>
          </a:xfrm>
          <a:custGeom>
            <a:avLst/>
            <a:gdLst>
              <a:gd name="connsiteX0" fmla="*/ 348360 w 407600"/>
              <a:gd name="connsiteY0" fmla="*/ 362838 h 362839"/>
              <a:gd name="connsiteX1" fmla="*/ 284607 w 407600"/>
              <a:gd name="connsiteY1" fmla="*/ 344932 h 362839"/>
              <a:gd name="connsiteX2" fmla="*/ 43179 w 407600"/>
              <a:gd name="connsiteY2" fmla="*/ 187451 h 362839"/>
              <a:gd name="connsiteX3" fmla="*/ 0 w 407600"/>
              <a:gd name="connsiteY3" fmla="*/ 120269 h 362839"/>
              <a:gd name="connsiteX4" fmla="*/ 74929 w 407600"/>
              <a:gd name="connsiteY4" fmla="*/ 0 h 362839"/>
              <a:gd name="connsiteX5" fmla="*/ 154685 w 407600"/>
              <a:gd name="connsiteY5" fmla="*/ 22479 h 362839"/>
              <a:gd name="connsiteX6" fmla="*/ 344042 w 407600"/>
              <a:gd name="connsiteY6" fmla="*/ 144652 h 362839"/>
              <a:gd name="connsiteX7" fmla="*/ 345440 w 407600"/>
              <a:gd name="connsiteY7" fmla="*/ 151892 h 362839"/>
              <a:gd name="connsiteX8" fmla="*/ 327914 w 407600"/>
              <a:gd name="connsiteY8" fmla="*/ 178054 h 362839"/>
              <a:gd name="connsiteX9" fmla="*/ 326516 w 407600"/>
              <a:gd name="connsiteY9" fmla="*/ 170688 h 362839"/>
              <a:gd name="connsiteX10" fmla="*/ 137033 w 407600"/>
              <a:gd name="connsiteY10" fmla="*/ 48514 h 362839"/>
              <a:gd name="connsiteX11" fmla="*/ 81915 w 407600"/>
              <a:gd name="connsiteY11" fmla="*/ 36449 h 362839"/>
              <a:gd name="connsiteX12" fmla="*/ 29083 w 407600"/>
              <a:gd name="connsiteY12" fmla="*/ 114680 h 362839"/>
              <a:gd name="connsiteX13" fmla="*/ 60705 w 407600"/>
              <a:gd name="connsiteY13" fmla="*/ 161417 h 362839"/>
              <a:gd name="connsiteX14" fmla="*/ 302259 w 407600"/>
              <a:gd name="connsiteY14" fmla="*/ 318897 h 362839"/>
              <a:gd name="connsiteX15" fmla="*/ 341376 w 407600"/>
              <a:gd name="connsiteY15" fmla="*/ 326517 h 362839"/>
              <a:gd name="connsiteX16" fmla="*/ 370713 w 407600"/>
              <a:gd name="connsiteY16" fmla="*/ 283082 h 362839"/>
              <a:gd name="connsiteX17" fmla="*/ 349122 w 407600"/>
              <a:gd name="connsiteY17" fmla="*/ 249427 h 362839"/>
              <a:gd name="connsiteX18" fmla="*/ 167004 w 407600"/>
              <a:gd name="connsiteY18" fmla="*/ 125857 h 362839"/>
              <a:gd name="connsiteX19" fmla="*/ 151129 w 407600"/>
              <a:gd name="connsiteY19" fmla="*/ 121411 h 362839"/>
              <a:gd name="connsiteX20" fmla="*/ 140715 w 407600"/>
              <a:gd name="connsiteY20" fmla="*/ 146050 h 362839"/>
              <a:gd name="connsiteX21" fmla="*/ 150876 w 407600"/>
              <a:gd name="connsiteY21" fmla="*/ 159257 h 362839"/>
              <a:gd name="connsiteX22" fmla="*/ 273684 w 407600"/>
              <a:gd name="connsiteY22" fmla="*/ 248919 h 362839"/>
              <a:gd name="connsiteX23" fmla="*/ 280923 w 407600"/>
              <a:gd name="connsiteY23" fmla="*/ 247523 h 362839"/>
              <a:gd name="connsiteX24" fmla="*/ 263271 w 407600"/>
              <a:gd name="connsiteY24" fmla="*/ 273557 h 362839"/>
              <a:gd name="connsiteX25" fmla="*/ 256032 w 407600"/>
              <a:gd name="connsiteY25" fmla="*/ 274955 h 362839"/>
              <a:gd name="connsiteX26" fmla="*/ 133222 w 407600"/>
              <a:gd name="connsiteY26" fmla="*/ 185293 h 362839"/>
              <a:gd name="connsiteX27" fmla="*/ 104394 w 407600"/>
              <a:gd name="connsiteY27" fmla="*/ 153035 h 362839"/>
              <a:gd name="connsiteX28" fmla="*/ 145415 w 407600"/>
              <a:gd name="connsiteY28" fmla="*/ 92202 h 362839"/>
              <a:gd name="connsiteX29" fmla="*/ 191896 w 407600"/>
              <a:gd name="connsiteY29" fmla="*/ 98425 h 362839"/>
              <a:gd name="connsiteX30" fmla="*/ 366776 w 407600"/>
              <a:gd name="connsiteY30" fmla="*/ 223393 h 362839"/>
              <a:gd name="connsiteX31" fmla="*/ 407034 w 407600"/>
              <a:gd name="connsiteY31" fmla="*/ 276098 h 362839"/>
              <a:gd name="connsiteX32" fmla="*/ 348360 w 407600"/>
              <a:gd name="connsiteY32" fmla="*/ 362838 h 36283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 ang="32">
                <a:pos x="connsiteX32" y="connsiteY32"/>
              </a:cxn>
            </a:cxnLst>
            <a:rect l="l" t="t" r="r" b="b"/>
            <a:pathLst>
              <a:path w="407600" h="362839">
                <a:moveTo>
                  <a:pt x="348360" y="362838"/>
                </a:moveTo>
                <a:cubicBezTo>
                  <a:pt x="326644" y="367157"/>
                  <a:pt x="303402" y="363982"/>
                  <a:pt x="284607" y="344932"/>
                </a:cubicBezTo>
                <a:cubicBezTo>
                  <a:pt x="43179" y="187451"/>
                  <a:pt x="43179" y="187451"/>
                  <a:pt x="43179" y="187451"/>
                </a:cubicBezTo>
                <a:cubicBezTo>
                  <a:pt x="17145" y="169799"/>
                  <a:pt x="5588" y="149352"/>
                  <a:pt x="0" y="120269"/>
                </a:cubicBezTo>
                <a:cubicBezTo>
                  <a:pt x="-9778" y="69214"/>
                  <a:pt x="24002" y="9905"/>
                  <a:pt x="74929" y="0"/>
                </a:cubicBezTo>
                <a:cubicBezTo>
                  <a:pt x="104013" y="-5588"/>
                  <a:pt x="135890" y="3429"/>
                  <a:pt x="154685" y="22479"/>
                </a:cubicBezTo>
                <a:cubicBezTo>
                  <a:pt x="344042" y="144652"/>
                  <a:pt x="344042" y="144652"/>
                  <a:pt x="344042" y="144652"/>
                </a:cubicBezTo>
                <a:cubicBezTo>
                  <a:pt x="344042" y="144652"/>
                  <a:pt x="345440" y="151892"/>
                  <a:pt x="345440" y="151892"/>
                </a:cubicBezTo>
                <a:cubicBezTo>
                  <a:pt x="346964" y="159257"/>
                  <a:pt x="335152" y="176657"/>
                  <a:pt x="327914" y="178054"/>
                </a:cubicBezTo>
                <a:cubicBezTo>
                  <a:pt x="327914" y="178054"/>
                  <a:pt x="327914" y="178054"/>
                  <a:pt x="326516" y="170688"/>
                </a:cubicBezTo>
                <a:cubicBezTo>
                  <a:pt x="137033" y="48514"/>
                  <a:pt x="137033" y="48514"/>
                  <a:pt x="137033" y="48514"/>
                </a:cubicBezTo>
                <a:cubicBezTo>
                  <a:pt x="119760" y="36702"/>
                  <a:pt x="103759" y="32258"/>
                  <a:pt x="81915" y="36449"/>
                </a:cubicBezTo>
                <a:cubicBezTo>
                  <a:pt x="45592" y="43433"/>
                  <a:pt x="22097" y="78232"/>
                  <a:pt x="29083" y="114680"/>
                </a:cubicBezTo>
                <a:cubicBezTo>
                  <a:pt x="31877" y="129158"/>
                  <a:pt x="43434" y="149605"/>
                  <a:pt x="60705" y="161417"/>
                </a:cubicBezTo>
                <a:cubicBezTo>
                  <a:pt x="302259" y="318897"/>
                  <a:pt x="302259" y="318897"/>
                  <a:pt x="302259" y="318897"/>
                </a:cubicBezTo>
                <a:cubicBezTo>
                  <a:pt x="312292" y="332105"/>
                  <a:pt x="326897" y="329311"/>
                  <a:pt x="341376" y="326517"/>
                </a:cubicBezTo>
                <a:cubicBezTo>
                  <a:pt x="363220" y="322325"/>
                  <a:pt x="374903" y="304926"/>
                  <a:pt x="370713" y="283082"/>
                </a:cubicBezTo>
                <a:cubicBezTo>
                  <a:pt x="367919" y="268477"/>
                  <a:pt x="357885" y="255269"/>
                  <a:pt x="349122" y="249427"/>
                </a:cubicBezTo>
                <a:cubicBezTo>
                  <a:pt x="167004" y="125857"/>
                  <a:pt x="167004" y="125857"/>
                  <a:pt x="167004" y="125857"/>
                </a:cubicBezTo>
                <a:cubicBezTo>
                  <a:pt x="167004" y="125857"/>
                  <a:pt x="158369" y="120014"/>
                  <a:pt x="151129" y="121411"/>
                </a:cubicBezTo>
                <a:cubicBezTo>
                  <a:pt x="143764" y="122808"/>
                  <a:pt x="137921" y="131445"/>
                  <a:pt x="140715" y="146050"/>
                </a:cubicBezTo>
                <a:cubicBezTo>
                  <a:pt x="142113" y="153289"/>
                  <a:pt x="142113" y="153289"/>
                  <a:pt x="150876" y="159257"/>
                </a:cubicBezTo>
                <a:cubicBezTo>
                  <a:pt x="273684" y="248919"/>
                  <a:pt x="273684" y="248919"/>
                  <a:pt x="273684" y="248919"/>
                </a:cubicBezTo>
                <a:cubicBezTo>
                  <a:pt x="280923" y="247523"/>
                  <a:pt x="280923" y="247523"/>
                  <a:pt x="280923" y="247523"/>
                </a:cubicBezTo>
                <a:cubicBezTo>
                  <a:pt x="282321" y="254762"/>
                  <a:pt x="270636" y="272161"/>
                  <a:pt x="263271" y="273557"/>
                </a:cubicBezTo>
                <a:cubicBezTo>
                  <a:pt x="263271" y="273557"/>
                  <a:pt x="256032" y="274955"/>
                  <a:pt x="256032" y="274955"/>
                </a:cubicBezTo>
                <a:cubicBezTo>
                  <a:pt x="133222" y="185293"/>
                  <a:pt x="133222" y="185293"/>
                  <a:pt x="133222" y="185293"/>
                </a:cubicBezTo>
                <a:cubicBezTo>
                  <a:pt x="117221" y="180720"/>
                  <a:pt x="107188" y="167639"/>
                  <a:pt x="104394" y="153035"/>
                </a:cubicBezTo>
                <a:cubicBezTo>
                  <a:pt x="98805" y="123825"/>
                  <a:pt x="116332" y="97789"/>
                  <a:pt x="145415" y="92202"/>
                </a:cubicBezTo>
                <a:cubicBezTo>
                  <a:pt x="160020" y="89408"/>
                  <a:pt x="176021" y="93980"/>
                  <a:pt x="191896" y="98425"/>
                </a:cubicBezTo>
                <a:cubicBezTo>
                  <a:pt x="366776" y="223393"/>
                  <a:pt x="366776" y="223393"/>
                  <a:pt x="366776" y="223393"/>
                </a:cubicBezTo>
                <a:cubicBezTo>
                  <a:pt x="391414" y="233807"/>
                  <a:pt x="402844" y="254254"/>
                  <a:pt x="407034" y="276098"/>
                </a:cubicBezTo>
                <a:cubicBezTo>
                  <a:pt x="415544" y="319786"/>
                  <a:pt x="392048" y="354457"/>
                  <a:pt x="348360" y="362838"/>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3"/>
          <p:cNvSpPr/>
          <p:nvPr/>
        </p:nvSpPr>
        <p:spPr>
          <a:xfrm>
            <a:off x="4397628" y="3973703"/>
            <a:ext cx="248793" cy="248792"/>
          </a:xfrm>
          <a:custGeom>
            <a:avLst/>
            <a:gdLst>
              <a:gd name="connsiteX0" fmla="*/ 0 w 248793"/>
              <a:gd name="connsiteY0" fmla="*/ 107441 h 248792"/>
              <a:gd name="connsiteX1" fmla="*/ 141351 w 248793"/>
              <a:gd name="connsiteY1" fmla="*/ 0 h 248792"/>
              <a:gd name="connsiteX2" fmla="*/ 248792 w 248793"/>
              <a:gd name="connsiteY2" fmla="*/ 141350 h 248792"/>
              <a:gd name="connsiteX3" fmla="*/ 107442 w 248793"/>
              <a:gd name="connsiteY3" fmla="*/ 248792 h 248792"/>
              <a:gd name="connsiteX4" fmla="*/ 0 w 248793"/>
              <a:gd name="connsiteY4" fmla="*/ 107441 h 24879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48793" h="248792">
                <a:moveTo>
                  <a:pt x="0" y="107441"/>
                </a:moveTo>
                <a:cubicBezTo>
                  <a:pt x="9271" y="38734"/>
                  <a:pt x="72644" y="-9398"/>
                  <a:pt x="141351" y="0"/>
                </a:cubicBezTo>
                <a:cubicBezTo>
                  <a:pt x="210058" y="9270"/>
                  <a:pt x="258191" y="72643"/>
                  <a:pt x="248792" y="141350"/>
                </a:cubicBezTo>
                <a:cubicBezTo>
                  <a:pt x="239395" y="210057"/>
                  <a:pt x="176149" y="258190"/>
                  <a:pt x="107442" y="248792"/>
                </a:cubicBezTo>
                <a:cubicBezTo>
                  <a:pt x="38735" y="239394"/>
                  <a:pt x="-9397" y="176148"/>
                  <a:pt x="0" y="107441"/>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
          <p:cNvSpPr/>
          <p:nvPr/>
        </p:nvSpPr>
        <p:spPr>
          <a:xfrm>
            <a:off x="3568996" y="3006640"/>
            <a:ext cx="894375" cy="950933"/>
          </a:xfrm>
          <a:custGeom>
            <a:avLst/>
            <a:gdLst>
              <a:gd name="connsiteX0" fmla="*/ 507575 w 894375"/>
              <a:gd name="connsiteY0" fmla="*/ 3893 h 950933"/>
              <a:gd name="connsiteX1" fmla="*/ 890481 w 894375"/>
              <a:gd name="connsiteY1" fmla="*/ 507703 h 950933"/>
              <a:gd name="connsiteX2" fmla="*/ 830029 w 894375"/>
              <a:gd name="connsiteY2" fmla="*/ 950933 h 950933"/>
              <a:gd name="connsiteX3" fmla="*/ 386799 w 894375"/>
              <a:gd name="connsiteY3" fmla="*/ 890480 h 950933"/>
              <a:gd name="connsiteX4" fmla="*/ 3893 w 894375"/>
              <a:gd name="connsiteY4" fmla="*/ 386799 h 950933"/>
              <a:gd name="connsiteX5" fmla="*/ 507575 w 894375"/>
              <a:gd name="connsiteY5" fmla="*/ 3893 h 95093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375" h="950933">
                <a:moveTo>
                  <a:pt x="507575" y="3893"/>
                </a:moveTo>
                <a:cubicBezTo>
                  <a:pt x="752431" y="37295"/>
                  <a:pt x="923881" y="262847"/>
                  <a:pt x="890481" y="507703"/>
                </a:cubicBezTo>
                <a:cubicBezTo>
                  <a:pt x="870287" y="655404"/>
                  <a:pt x="850222" y="803231"/>
                  <a:pt x="830029" y="950933"/>
                </a:cubicBezTo>
                <a:cubicBezTo>
                  <a:pt x="682328" y="930867"/>
                  <a:pt x="534499" y="910674"/>
                  <a:pt x="386799" y="890480"/>
                </a:cubicBezTo>
                <a:cubicBezTo>
                  <a:pt x="141943" y="857206"/>
                  <a:pt x="-29506" y="631655"/>
                  <a:pt x="3893" y="386799"/>
                </a:cubicBezTo>
                <a:cubicBezTo>
                  <a:pt x="37295" y="141943"/>
                  <a:pt x="262847" y="-29506"/>
                  <a:pt x="507575" y="3893"/>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
          <p:cNvSpPr/>
          <p:nvPr/>
        </p:nvSpPr>
        <p:spPr>
          <a:xfrm>
            <a:off x="3820159" y="3295522"/>
            <a:ext cx="365379" cy="333629"/>
          </a:xfrm>
          <a:custGeom>
            <a:avLst/>
            <a:gdLst>
              <a:gd name="connsiteX0" fmla="*/ 356997 w 365379"/>
              <a:gd name="connsiteY0" fmla="*/ 314325 h 333629"/>
              <a:gd name="connsiteX1" fmla="*/ 331597 w 365379"/>
              <a:gd name="connsiteY1" fmla="*/ 333629 h 333629"/>
              <a:gd name="connsiteX2" fmla="*/ 270255 w 365379"/>
              <a:gd name="connsiteY2" fmla="*/ 325247 h 333629"/>
              <a:gd name="connsiteX3" fmla="*/ 250952 w 365379"/>
              <a:gd name="connsiteY3" fmla="*/ 299847 h 333629"/>
              <a:gd name="connsiteX4" fmla="*/ 259334 w 365379"/>
              <a:gd name="connsiteY4" fmla="*/ 238252 h 333629"/>
              <a:gd name="connsiteX5" fmla="*/ 284734 w 365379"/>
              <a:gd name="connsiteY5" fmla="*/ 218948 h 333629"/>
              <a:gd name="connsiteX6" fmla="*/ 301498 w 365379"/>
              <a:gd name="connsiteY6" fmla="*/ 221234 h 333629"/>
              <a:gd name="connsiteX7" fmla="*/ 306070 w 365379"/>
              <a:gd name="connsiteY7" fmla="*/ 187579 h 333629"/>
              <a:gd name="connsiteX8" fmla="*/ 205613 w 365379"/>
              <a:gd name="connsiteY8" fmla="*/ 173863 h 333629"/>
              <a:gd name="connsiteX9" fmla="*/ 201041 w 365379"/>
              <a:gd name="connsiteY9" fmla="*/ 207517 h 333629"/>
              <a:gd name="connsiteX10" fmla="*/ 217805 w 365379"/>
              <a:gd name="connsiteY10" fmla="*/ 209804 h 333629"/>
              <a:gd name="connsiteX11" fmla="*/ 237109 w 365379"/>
              <a:gd name="connsiteY11" fmla="*/ 235204 h 333629"/>
              <a:gd name="connsiteX12" fmla="*/ 228727 w 365379"/>
              <a:gd name="connsiteY12" fmla="*/ 296798 h 333629"/>
              <a:gd name="connsiteX13" fmla="*/ 203327 w 365379"/>
              <a:gd name="connsiteY13" fmla="*/ 316103 h 333629"/>
              <a:gd name="connsiteX14" fmla="*/ 141986 w 365379"/>
              <a:gd name="connsiteY14" fmla="*/ 307721 h 333629"/>
              <a:gd name="connsiteX15" fmla="*/ 128270 w 365379"/>
              <a:gd name="connsiteY15" fmla="*/ 283083 h 333629"/>
              <a:gd name="connsiteX16" fmla="*/ 136652 w 365379"/>
              <a:gd name="connsiteY16" fmla="*/ 221488 h 333629"/>
              <a:gd name="connsiteX17" fmla="*/ 156464 w 365379"/>
              <a:gd name="connsiteY17" fmla="*/ 201422 h 333629"/>
              <a:gd name="connsiteX18" fmla="*/ 173228 w 365379"/>
              <a:gd name="connsiteY18" fmla="*/ 203708 h 333629"/>
              <a:gd name="connsiteX19" fmla="*/ 177800 w 365379"/>
              <a:gd name="connsiteY19" fmla="*/ 170053 h 333629"/>
              <a:gd name="connsiteX20" fmla="*/ 77343 w 365379"/>
              <a:gd name="connsiteY20" fmla="*/ 156464 h 333629"/>
              <a:gd name="connsiteX21" fmla="*/ 72771 w 365379"/>
              <a:gd name="connsiteY21" fmla="*/ 189992 h 333629"/>
              <a:gd name="connsiteX22" fmla="*/ 95123 w 365379"/>
              <a:gd name="connsiteY22" fmla="*/ 193040 h 333629"/>
              <a:gd name="connsiteX23" fmla="*/ 108839 w 365379"/>
              <a:gd name="connsiteY23" fmla="*/ 217678 h 333629"/>
              <a:gd name="connsiteX24" fmla="*/ 100457 w 365379"/>
              <a:gd name="connsiteY24" fmla="*/ 279273 h 333629"/>
              <a:gd name="connsiteX25" fmla="*/ 80645 w 365379"/>
              <a:gd name="connsiteY25" fmla="*/ 299339 h 333629"/>
              <a:gd name="connsiteX26" fmla="*/ 13716 w 365379"/>
              <a:gd name="connsiteY26" fmla="*/ 290195 h 333629"/>
              <a:gd name="connsiteX27" fmla="*/ 0 w 365379"/>
              <a:gd name="connsiteY27" fmla="*/ 265557 h 333629"/>
              <a:gd name="connsiteX28" fmla="*/ 8382 w 365379"/>
              <a:gd name="connsiteY28" fmla="*/ 203961 h 333629"/>
              <a:gd name="connsiteX29" fmla="*/ 28194 w 365379"/>
              <a:gd name="connsiteY29" fmla="*/ 183896 h 333629"/>
              <a:gd name="connsiteX30" fmla="*/ 50546 w 365379"/>
              <a:gd name="connsiteY30" fmla="*/ 186944 h 333629"/>
              <a:gd name="connsiteX31" fmla="*/ 55118 w 365379"/>
              <a:gd name="connsiteY31" fmla="*/ 153416 h 333629"/>
              <a:gd name="connsiteX32" fmla="*/ 81153 w 365379"/>
              <a:gd name="connsiteY32" fmla="*/ 128397 h 333629"/>
              <a:gd name="connsiteX33" fmla="*/ 181610 w 365379"/>
              <a:gd name="connsiteY33" fmla="*/ 142113 h 333629"/>
              <a:gd name="connsiteX34" fmla="*/ 186944 w 365379"/>
              <a:gd name="connsiteY34" fmla="*/ 102997 h 333629"/>
              <a:gd name="connsiteX35" fmla="*/ 170180 w 365379"/>
              <a:gd name="connsiteY35" fmla="*/ 100711 h 333629"/>
              <a:gd name="connsiteX36" fmla="*/ 155702 w 365379"/>
              <a:gd name="connsiteY36" fmla="*/ 81661 h 333629"/>
              <a:gd name="connsiteX37" fmla="*/ 164973 w 365379"/>
              <a:gd name="connsiteY37" fmla="*/ 14478 h 333629"/>
              <a:gd name="connsiteX38" fmla="*/ 183896 w 365379"/>
              <a:gd name="connsiteY38" fmla="*/ 0 h 333629"/>
              <a:gd name="connsiteX39" fmla="*/ 245236 w 365379"/>
              <a:gd name="connsiteY39" fmla="*/ 8255 h 333629"/>
              <a:gd name="connsiteX40" fmla="*/ 265303 w 365379"/>
              <a:gd name="connsiteY40" fmla="*/ 28194 h 333629"/>
              <a:gd name="connsiteX41" fmla="*/ 256159 w 365379"/>
              <a:gd name="connsiteY41" fmla="*/ 95250 h 333629"/>
              <a:gd name="connsiteX42" fmla="*/ 231521 w 365379"/>
              <a:gd name="connsiteY42" fmla="*/ 109092 h 333629"/>
              <a:gd name="connsiteX43" fmla="*/ 214884 w 365379"/>
              <a:gd name="connsiteY43" fmla="*/ 106807 h 333629"/>
              <a:gd name="connsiteX44" fmla="*/ 209423 w 365379"/>
              <a:gd name="connsiteY44" fmla="*/ 145923 h 333629"/>
              <a:gd name="connsiteX45" fmla="*/ 309880 w 365379"/>
              <a:gd name="connsiteY45" fmla="*/ 159639 h 333629"/>
              <a:gd name="connsiteX46" fmla="*/ 334010 w 365379"/>
              <a:gd name="connsiteY46" fmla="*/ 191389 h 333629"/>
              <a:gd name="connsiteX47" fmla="*/ 329311 w 365379"/>
              <a:gd name="connsiteY47" fmla="*/ 225044 h 333629"/>
              <a:gd name="connsiteX48" fmla="*/ 346075 w 365379"/>
              <a:gd name="connsiteY48" fmla="*/ 227330 h 333629"/>
              <a:gd name="connsiteX49" fmla="*/ 365379 w 365379"/>
              <a:gd name="connsiteY49" fmla="*/ 252730 h 333629"/>
              <a:gd name="connsiteX50" fmla="*/ 356997 w 365379"/>
              <a:gd name="connsiteY50" fmla="*/ 314325 h 33362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 ang="32">
                <a:pos x="connsiteX32" y="connsiteY32"/>
              </a:cxn>
              <a:cxn ang="33">
                <a:pos x="connsiteX33" y="connsiteY33"/>
              </a:cxn>
              <a:cxn ang="34">
                <a:pos x="connsiteX34" y="connsiteY34"/>
              </a:cxn>
              <a:cxn ang="35">
                <a:pos x="connsiteX35" y="connsiteY35"/>
              </a:cxn>
              <a:cxn ang="36">
                <a:pos x="connsiteX36" y="connsiteY36"/>
              </a:cxn>
              <a:cxn ang="37">
                <a:pos x="connsiteX37" y="connsiteY37"/>
              </a:cxn>
              <a:cxn ang="38">
                <a:pos x="connsiteX38" y="connsiteY38"/>
              </a:cxn>
              <a:cxn ang="39">
                <a:pos x="connsiteX39" y="connsiteY39"/>
              </a:cxn>
              <a:cxn ang="40">
                <a:pos x="connsiteX40" y="connsiteY40"/>
              </a:cxn>
              <a:cxn ang="41">
                <a:pos x="connsiteX41" y="connsiteY41"/>
              </a:cxn>
              <a:cxn ang="42">
                <a:pos x="connsiteX42" y="connsiteY42"/>
              </a:cxn>
              <a:cxn ang="43">
                <a:pos x="connsiteX43" y="connsiteY43"/>
              </a:cxn>
              <a:cxn ang="44">
                <a:pos x="connsiteX44" y="connsiteY44"/>
              </a:cxn>
              <a:cxn ang="45">
                <a:pos x="connsiteX45" y="connsiteY45"/>
              </a:cxn>
              <a:cxn ang="46">
                <a:pos x="connsiteX46" y="connsiteY46"/>
              </a:cxn>
              <a:cxn ang="47">
                <a:pos x="connsiteX47" y="connsiteY47"/>
              </a:cxn>
              <a:cxn ang="48">
                <a:pos x="connsiteX48" y="connsiteY48"/>
              </a:cxn>
              <a:cxn ang="49">
                <a:pos x="connsiteX49" y="connsiteY49"/>
              </a:cxn>
              <a:cxn ang="50">
                <a:pos x="connsiteX50" y="connsiteY50"/>
              </a:cxn>
            </a:cxnLst>
            <a:rect l="l" t="t" r="r" b="b"/>
            <a:pathLst>
              <a:path w="365379" h="333629">
                <a:moveTo>
                  <a:pt x="356997" y="314325"/>
                </a:moveTo>
                <a:cubicBezTo>
                  <a:pt x="355473" y="325501"/>
                  <a:pt x="342773" y="335153"/>
                  <a:pt x="331597" y="333629"/>
                </a:cubicBezTo>
                <a:cubicBezTo>
                  <a:pt x="270255" y="325247"/>
                  <a:pt x="270255" y="325247"/>
                  <a:pt x="270255" y="325247"/>
                </a:cubicBezTo>
                <a:cubicBezTo>
                  <a:pt x="259080" y="323723"/>
                  <a:pt x="249428" y="311023"/>
                  <a:pt x="250952" y="299847"/>
                </a:cubicBezTo>
                <a:cubicBezTo>
                  <a:pt x="259334" y="238252"/>
                  <a:pt x="259334" y="238252"/>
                  <a:pt x="259334" y="238252"/>
                </a:cubicBezTo>
                <a:cubicBezTo>
                  <a:pt x="260858" y="227076"/>
                  <a:pt x="273558" y="217423"/>
                  <a:pt x="284734" y="218948"/>
                </a:cubicBezTo>
                <a:cubicBezTo>
                  <a:pt x="301498" y="221234"/>
                  <a:pt x="301498" y="221234"/>
                  <a:pt x="301498" y="221234"/>
                </a:cubicBezTo>
                <a:cubicBezTo>
                  <a:pt x="306070" y="187579"/>
                  <a:pt x="306070" y="187579"/>
                  <a:pt x="306070" y="187579"/>
                </a:cubicBezTo>
                <a:cubicBezTo>
                  <a:pt x="205613" y="173863"/>
                  <a:pt x="205613" y="173863"/>
                  <a:pt x="205613" y="173863"/>
                </a:cubicBezTo>
                <a:cubicBezTo>
                  <a:pt x="201041" y="207517"/>
                  <a:pt x="201041" y="207517"/>
                  <a:pt x="201041" y="207517"/>
                </a:cubicBezTo>
                <a:cubicBezTo>
                  <a:pt x="217805" y="209804"/>
                  <a:pt x="217805" y="209804"/>
                  <a:pt x="217805" y="209804"/>
                </a:cubicBezTo>
                <a:cubicBezTo>
                  <a:pt x="228980" y="211328"/>
                  <a:pt x="238633" y="224028"/>
                  <a:pt x="237109" y="235204"/>
                </a:cubicBezTo>
                <a:cubicBezTo>
                  <a:pt x="228727" y="296798"/>
                  <a:pt x="228727" y="296798"/>
                  <a:pt x="228727" y="296798"/>
                </a:cubicBezTo>
                <a:cubicBezTo>
                  <a:pt x="227203" y="307975"/>
                  <a:pt x="214503" y="317627"/>
                  <a:pt x="203327" y="316103"/>
                </a:cubicBezTo>
                <a:cubicBezTo>
                  <a:pt x="141986" y="307721"/>
                  <a:pt x="141986" y="307721"/>
                  <a:pt x="141986" y="307721"/>
                </a:cubicBezTo>
                <a:cubicBezTo>
                  <a:pt x="130810" y="306197"/>
                  <a:pt x="126746" y="294259"/>
                  <a:pt x="128270" y="283083"/>
                </a:cubicBezTo>
                <a:cubicBezTo>
                  <a:pt x="136652" y="221488"/>
                  <a:pt x="136652" y="221488"/>
                  <a:pt x="136652" y="221488"/>
                </a:cubicBezTo>
                <a:cubicBezTo>
                  <a:pt x="138176" y="210311"/>
                  <a:pt x="145288" y="199898"/>
                  <a:pt x="156464" y="201422"/>
                </a:cubicBezTo>
                <a:cubicBezTo>
                  <a:pt x="173228" y="203708"/>
                  <a:pt x="173228" y="203708"/>
                  <a:pt x="173228" y="203708"/>
                </a:cubicBezTo>
                <a:cubicBezTo>
                  <a:pt x="177800" y="170053"/>
                  <a:pt x="177800" y="170053"/>
                  <a:pt x="177800" y="170053"/>
                </a:cubicBezTo>
                <a:cubicBezTo>
                  <a:pt x="77343" y="156464"/>
                  <a:pt x="77343" y="156464"/>
                  <a:pt x="77343" y="156464"/>
                </a:cubicBezTo>
                <a:cubicBezTo>
                  <a:pt x="72771" y="189992"/>
                  <a:pt x="72771" y="189992"/>
                  <a:pt x="72771" y="189992"/>
                </a:cubicBezTo>
                <a:cubicBezTo>
                  <a:pt x="95123" y="193040"/>
                  <a:pt x="95123" y="193040"/>
                  <a:pt x="95123" y="193040"/>
                </a:cubicBezTo>
                <a:cubicBezTo>
                  <a:pt x="106299" y="194564"/>
                  <a:pt x="110363" y="206502"/>
                  <a:pt x="108839" y="217678"/>
                </a:cubicBezTo>
                <a:cubicBezTo>
                  <a:pt x="100457" y="279273"/>
                  <a:pt x="100457" y="279273"/>
                  <a:pt x="100457" y="279273"/>
                </a:cubicBezTo>
                <a:cubicBezTo>
                  <a:pt x="98933" y="290448"/>
                  <a:pt x="91821" y="300863"/>
                  <a:pt x="80645" y="299339"/>
                </a:cubicBezTo>
                <a:cubicBezTo>
                  <a:pt x="13716" y="290195"/>
                  <a:pt x="13716" y="290195"/>
                  <a:pt x="13716" y="290195"/>
                </a:cubicBezTo>
                <a:cubicBezTo>
                  <a:pt x="2540" y="288798"/>
                  <a:pt x="-1523" y="276733"/>
                  <a:pt x="0" y="265557"/>
                </a:cubicBezTo>
                <a:cubicBezTo>
                  <a:pt x="8382" y="203961"/>
                  <a:pt x="8382" y="203961"/>
                  <a:pt x="8382" y="203961"/>
                </a:cubicBezTo>
                <a:cubicBezTo>
                  <a:pt x="9905" y="192786"/>
                  <a:pt x="17018" y="182372"/>
                  <a:pt x="28194" y="183896"/>
                </a:cubicBezTo>
                <a:cubicBezTo>
                  <a:pt x="50546" y="186944"/>
                  <a:pt x="50546" y="186944"/>
                  <a:pt x="50546" y="186944"/>
                </a:cubicBezTo>
                <a:cubicBezTo>
                  <a:pt x="55118" y="153416"/>
                  <a:pt x="55118" y="153416"/>
                  <a:pt x="55118" y="153416"/>
                </a:cubicBezTo>
                <a:cubicBezTo>
                  <a:pt x="57404" y="136652"/>
                  <a:pt x="70104" y="126873"/>
                  <a:pt x="81153" y="128397"/>
                </a:cubicBezTo>
                <a:cubicBezTo>
                  <a:pt x="181610" y="142113"/>
                  <a:pt x="181610" y="142113"/>
                  <a:pt x="181610" y="142113"/>
                </a:cubicBezTo>
                <a:cubicBezTo>
                  <a:pt x="186944" y="102997"/>
                  <a:pt x="186944" y="102997"/>
                  <a:pt x="186944" y="102997"/>
                </a:cubicBezTo>
                <a:cubicBezTo>
                  <a:pt x="170180" y="100711"/>
                  <a:pt x="170180" y="100711"/>
                  <a:pt x="170180" y="100711"/>
                </a:cubicBezTo>
                <a:cubicBezTo>
                  <a:pt x="159004" y="99186"/>
                  <a:pt x="154178" y="92836"/>
                  <a:pt x="155702" y="81661"/>
                </a:cubicBezTo>
                <a:cubicBezTo>
                  <a:pt x="164973" y="14478"/>
                  <a:pt x="164973" y="14478"/>
                  <a:pt x="164973" y="14478"/>
                </a:cubicBezTo>
                <a:cubicBezTo>
                  <a:pt x="166497" y="3302"/>
                  <a:pt x="172847" y="-1523"/>
                  <a:pt x="183896" y="0"/>
                </a:cubicBezTo>
                <a:cubicBezTo>
                  <a:pt x="245236" y="8255"/>
                  <a:pt x="245236" y="8255"/>
                  <a:pt x="245236" y="8255"/>
                </a:cubicBezTo>
                <a:cubicBezTo>
                  <a:pt x="256413" y="9779"/>
                  <a:pt x="266827" y="16891"/>
                  <a:pt x="265303" y="28194"/>
                </a:cubicBezTo>
                <a:cubicBezTo>
                  <a:pt x="256159" y="95250"/>
                  <a:pt x="256159" y="95250"/>
                  <a:pt x="256159" y="95250"/>
                </a:cubicBezTo>
                <a:cubicBezTo>
                  <a:pt x="254635" y="106426"/>
                  <a:pt x="242697" y="110617"/>
                  <a:pt x="231521" y="109092"/>
                </a:cubicBezTo>
                <a:cubicBezTo>
                  <a:pt x="214884" y="106807"/>
                  <a:pt x="214884" y="106807"/>
                  <a:pt x="214884" y="106807"/>
                </a:cubicBezTo>
                <a:cubicBezTo>
                  <a:pt x="209423" y="145923"/>
                  <a:pt x="209423" y="145923"/>
                  <a:pt x="209423" y="145923"/>
                </a:cubicBezTo>
                <a:cubicBezTo>
                  <a:pt x="309880" y="159639"/>
                  <a:pt x="309880" y="159639"/>
                  <a:pt x="309880" y="159639"/>
                </a:cubicBezTo>
                <a:cubicBezTo>
                  <a:pt x="326644" y="161925"/>
                  <a:pt x="336296" y="174625"/>
                  <a:pt x="334010" y="191389"/>
                </a:cubicBezTo>
                <a:cubicBezTo>
                  <a:pt x="329311" y="225044"/>
                  <a:pt x="329311" y="225044"/>
                  <a:pt x="329311" y="225044"/>
                </a:cubicBezTo>
                <a:cubicBezTo>
                  <a:pt x="346075" y="227330"/>
                  <a:pt x="346075" y="227330"/>
                  <a:pt x="346075" y="227330"/>
                </a:cubicBezTo>
                <a:cubicBezTo>
                  <a:pt x="357251" y="228854"/>
                  <a:pt x="366903" y="241554"/>
                  <a:pt x="365379" y="252730"/>
                </a:cubicBezTo>
                <a:lnTo>
                  <a:pt x="356997" y="314325"/>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7420229" y="3883533"/>
            <a:ext cx="250570" cy="250571"/>
          </a:xfrm>
          <a:custGeom>
            <a:avLst/>
            <a:gdLst>
              <a:gd name="connsiteX0" fmla="*/ 0 w 250570"/>
              <a:gd name="connsiteY0" fmla="*/ 134111 h 250571"/>
              <a:gd name="connsiteX1" fmla="*/ 116331 w 250570"/>
              <a:gd name="connsiteY1" fmla="*/ 0 h 250571"/>
              <a:gd name="connsiteX2" fmla="*/ 250570 w 250570"/>
              <a:gd name="connsiteY2" fmla="*/ 116458 h 250571"/>
              <a:gd name="connsiteX3" fmla="*/ 134111 w 250570"/>
              <a:gd name="connsiteY3" fmla="*/ 250570 h 250571"/>
              <a:gd name="connsiteX4" fmla="*/ 0 w 250570"/>
              <a:gd name="connsiteY4" fmla="*/ 134111 h 25057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0570" h="250571">
                <a:moveTo>
                  <a:pt x="0" y="134111"/>
                </a:moveTo>
                <a:cubicBezTo>
                  <a:pt x="-4953" y="65023"/>
                  <a:pt x="47243" y="4952"/>
                  <a:pt x="116331" y="0"/>
                </a:cubicBezTo>
                <a:cubicBezTo>
                  <a:pt x="185546" y="-4953"/>
                  <a:pt x="245617" y="47244"/>
                  <a:pt x="250570" y="116458"/>
                </a:cubicBezTo>
                <a:cubicBezTo>
                  <a:pt x="255396" y="185546"/>
                  <a:pt x="203327" y="245617"/>
                  <a:pt x="134111" y="250570"/>
                </a:cubicBezTo>
                <a:cubicBezTo>
                  <a:pt x="65023" y="255523"/>
                  <a:pt x="4952" y="203326"/>
                  <a:pt x="0" y="134111"/>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7702168" y="2944114"/>
            <a:ext cx="894843" cy="895858"/>
          </a:xfrm>
          <a:custGeom>
            <a:avLst/>
            <a:gdLst>
              <a:gd name="connsiteX0" fmla="*/ 446405 w 894843"/>
              <a:gd name="connsiteY0" fmla="*/ 0 h 895858"/>
              <a:gd name="connsiteX1" fmla="*/ 0 w 894843"/>
              <a:gd name="connsiteY1" fmla="*/ 448436 h 895858"/>
              <a:gd name="connsiteX2" fmla="*/ 1016 w 894843"/>
              <a:gd name="connsiteY2" fmla="*/ 895857 h 895858"/>
              <a:gd name="connsiteX3" fmla="*/ 448437 w 894843"/>
              <a:gd name="connsiteY3" fmla="*/ 894841 h 895858"/>
              <a:gd name="connsiteX4" fmla="*/ 894842 w 894843"/>
              <a:gd name="connsiteY4" fmla="*/ 446404 h 895858"/>
              <a:gd name="connsiteX5" fmla="*/ 446405 w 894843"/>
              <a:gd name="connsiteY5" fmla="*/ 0 h 89585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843" h="895858">
                <a:moveTo>
                  <a:pt x="446405" y="0"/>
                </a:moveTo>
                <a:cubicBezTo>
                  <a:pt x="199263" y="634"/>
                  <a:pt x="-507" y="201421"/>
                  <a:pt x="0" y="448436"/>
                </a:cubicBezTo>
                <a:cubicBezTo>
                  <a:pt x="381" y="597534"/>
                  <a:pt x="635" y="746759"/>
                  <a:pt x="1016" y="895857"/>
                </a:cubicBezTo>
                <a:cubicBezTo>
                  <a:pt x="150114" y="895476"/>
                  <a:pt x="299339" y="895222"/>
                  <a:pt x="448437" y="894841"/>
                </a:cubicBezTo>
                <a:cubicBezTo>
                  <a:pt x="695452" y="894207"/>
                  <a:pt x="895350" y="693546"/>
                  <a:pt x="894842" y="446404"/>
                </a:cubicBezTo>
                <a:cubicBezTo>
                  <a:pt x="894207" y="199263"/>
                  <a:pt x="693420" y="-508"/>
                  <a:pt x="446405" y="0"/>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3"/>
          <p:cNvSpPr/>
          <p:nvPr/>
        </p:nvSpPr>
        <p:spPr>
          <a:xfrm>
            <a:off x="6581826" y="3357116"/>
            <a:ext cx="251029" cy="251029"/>
          </a:xfrm>
          <a:custGeom>
            <a:avLst/>
            <a:gdLst>
              <a:gd name="connsiteX0" fmla="*/ 12013 w 251029"/>
              <a:gd name="connsiteY0" fmla="*/ 179199 h 251029"/>
              <a:gd name="connsiteX1" fmla="*/ 71830 w 251029"/>
              <a:gd name="connsiteY1" fmla="*/ 11939 h 251029"/>
              <a:gd name="connsiteX2" fmla="*/ 239089 w 251029"/>
              <a:gd name="connsiteY2" fmla="*/ 71883 h 251029"/>
              <a:gd name="connsiteX3" fmla="*/ 179145 w 251029"/>
              <a:gd name="connsiteY3" fmla="*/ 239016 h 251029"/>
              <a:gd name="connsiteX4" fmla="*/ 12013 w 251029"/>
              <a:gd name="connsiteY4" fmla="*/ 179199 h 25102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1029" h="251029">
                <a:moveTo>
                  <a:pt x="12013" y="179199"/>
                </a:moveTo>
                <a:cubicBezTo>
                  <a:pt x="-17704" y="116461"/>
                  <a:pt x="9092" y="41657"/>
                  <a:pt x="71830" y="11939"/>
                </a:cubicBezTo>
                <a:cubicBezTo>
                  <a:pt x="134568" y="-17650"/>
                  <a:pt x="209371" y="9145"/>
                  <a:pt x="239089" y="71883"/>
                </a:cubicBezTo>
                <a:cubicBezTo>
                  <a:pt x="268680" y="134494"/>
                  <a:pt x="241883" y="209424"/>
                  <a:pt x="179145" y="239016"/>
                </a:cubicBezTo>
                <a:cubicBezTo>
                  <a:pt x="116534" y="268733"/>
                  <a:pt x="41604" y="241937"/>
                  <a:pt x="12013" y="17919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3"/>
          <p:cNvSpPr/>
          <p:nvPr/>
        </p:nvSpPr>
        <p:spPr>
          <a:xfrm>
            <a:off x="6557134" y="2206750"/>
            <a:ext cx="894264" cy="1042799"/>
          </a:xfrm>
          <a:custGeom>
            <a:avLst/>
            <a:gdLst>
              <a:gd name="connsiteX0" fmla="*/ 255906 w 894264"/>
              <a:gd name="connsiteY0" fmla="*/ 42673 h 1042799"/>
              <a:gd name="connsiteX1" fmla="*/ 42674 w 894264"/>
              <a:gd name="connsiteY1" fmla="*/ 638304 h 1042799"/>
              <a:gd name="connsiteX2" fmla="*/ 233936 w 894264"/>
              <a:gd name="connsiteY2" fmla="*/ 1042799 h 1042799"/>
              <a:gd name="connsiteX3" fmla="*/ 638303 w 894264"/>
              <a:gd name="connsiteY3" fmla="*/ 851536 h 1042799"/>
              <a:gd name="connsiteX4" fmla="*/ 851664 w 894264"/>
              <a:gd name="connsiteY4" fmla="*/ 255907 h 1042799"/>
              <a:gd name="connsiteX5" fmla="*/ 255906 w 894264"/>
              <a:gd name="connsiteY5" fmla="*/ 42673 h 104279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264" h="1042799">
                <a:moveTo>
                  <a:pt x="255906" y="42673"/>
                </a:moveTo>
                <a:cubicBezTo>
                  <a:pt x="32514" y="148210"/>
                  <a:pt x="-62989" y="414910"/>
                  <a:pt x="42674" y="638304"/>
                </a:cubicBezTo>
                <a:cubicBezTo>
                  <a:pt x="106428" y="773177"/>
                  <a:pt x="170181" y="907924"/>
                  <a:pt x="233936" y="1042799"/>
                </a:cubicBezTo>
                <a:cubicBezTo>
                  <a:pt x="368682" y="979044"/>
                  <a:pt x="503556" y="915291"/>
                  <a:pt x="638303" y="851536"/>
                </a:cubicBezTo>
                <a:cubicBezTo>
                  <a:pt x="861697" y="745999"/>
                  <a:pt x="957201" y="479299"/>
                  <a:pt x="851664" y="255907"/>
                </a:cubicBezTo>
                <a:cubicBezTo>
                  <a:pt x="746000" y="32513"/>
                  <a:pt x="479300" y="-62989"/>
                  <a:pt x="255906" y="42673"/>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clrChange>
              <a:clrFrom>
                <a:srgbClr val="262626">
                  <a:alpha val="100000"/>
                </a:srgbClr>
              </a:clrFrom>
              <a:clrTo>
                <a:srgbClr val="262626">
                  <a:alpha val="100000"/>
                  <a:alpha val="0"/>
                </a:srgbClr>
              </a:clrTo>
            </a:clrChange>
          </a:blip>
          <a:srcRect/>
          <a:stretch>
            <a:fillRect/>
          </a:stretch>
        </p:blipFill>
        <p:spPr bwMode="auto">
          <a:xfrm>
            <a:off x="3365500" y="4495800"/>
            <a:ext cx="381000" cy="381000"/>
          </a:xfrm>
          <a:prstGeom prst="rect">
            <a:avLst/>
          </a:prstGeom>
          <a:noFill/>
        </p:spPr>
      </p:pic>
      <p:pic>
        <p:nvPicPr>
          <p:cNvPr id="21" name="Picture 3"/>
          <p:cNvPicPr>
            <a:picLocks noChangeAspect="1" noChangeArrowheads="1"/>
          </p:cNvPicPr>
          <p:nvPr/>
        </p:nvPicPr>
        <p:blipFill>
          <a:blip r:embed="rId3">
            <a:clrChange>
              <a:clrFrom>
                <a:srgbClr val="D93A37">
                  <a:alpha val="100000"/>
                </a:srgbClr>
              </a:clrFrom>
              <a:clrTo>
                <a:srgbClr val="D93A37">
                  <a:alpha val="100000"/>
                  <a:alpha val="0"/>
                </a:srgbClr>
              </a:clrTo>
            </a:clrChange>
          </a:blip>
          <a:srcRect/>
          <a:stretch>
            <a:fillRect/>
          </a:stretch>
        </p:blipFill>
        <p:spPr bwMode="auto">
          <a:xfrm>
            <a:off x="6832600" y="2501900"/>
            <a:ext cx="342900" cy="355600"/>
          </a:xfrm>
          <a:prstGeom prst="rect">
            <a:avLst/>
          </a:prstGeom>
          <a:noFill/>
        </p:spPr>
      </p:pic>
      <p:pic>
        <p:nvPicPr>
          <p:cNvPr id="22" name="Picture 3"/>
          <p:cNvPicPr>
            <a:picLocks noChangeAspect="1" noChangeArrowheads="1"/>
          </p:cNvPicPr>
          <p:nvPr/>
        </p:nvPicPr>
        <p:blipFill>
          <a:blip r:embed="rId4">
            <a:clrChange>
              <a:clrFrom>
                <a:srgbClr val="262626">
                  <a:alpha val="100000"/>
                </a:srgbClr>
              </a:clrFrom>
              <a:clrTo>
                <a:srgbClr val="262626">
                  <a:alpha val="100000"/>
                  <a:alpha val="0"/>
                </a:srgbClr>
              </a:clrTo>
            </a:clrChange>
          </a:blip>
          <a:srcRect/>
          <a:stretch>
            <a:fillRect/>
          </a:stretch>
        </p:blipFill>
        <p:spPr bwMode="auto">
          <a:xfrm>
            <a:off x="7975600" y="3276600"/>
            <a:ext cx="368300" cy="355600"/>
          </a:xfrm>
          <a:prstGeom prst="rect">
            <a:avLst/>
          </a:prstGeom>
          <a:noFill/>
        </p:spPr>
      </p:pic>
      <p:pic>
        <p:nvPicPr>
          <p:cNvPr id="23" name="Picture 3"/>
          <p:cNvPicPr>
            <a:picLocks noChangeAspect="1" noChangeArrowheads="1"/>
          </p:cNvPicPr>
          <p:nvPr/>
        </p:nvPicPr>
        <p:blipFill>
          <a:blip r:embed="rId5">
            <a:clrChange>
              <a:clrFrom>
                <a:srgbClr val="DB3936">
                  <a:alpha val="100000"/>
                </a:srgbClr>
              </a:clrFrom>
              <a:clrTo>
                <a:srgbClr val="DB3936">
                  <a:alpha val="100000"/>
                  <a:alpha val="0"/>
                </a:srgbClr>
              </a:clrTo>
            </a:clrChange>
          </a:blip>
          <a:srcRect/>
          <a:stretch>
            <a:fillRect/>
          </a:stretch>
        </p:blipFill>
        <p:spPr bwMode="auto">
          <a:xfrm>
            <a:off x="8420100" y="4521200"/>
            <a:ext cx="342900" cy="355600"/>
          </a:xfrm>
          <a:prstGeom prst="rect">
            <a:avLst/>
          </a:prstGeom>
          <a:noFill/>
        </p:spPr>
      </p:pic>
      <p:sp>
        <p:nvSpPr>
          <p:cNvPr id="24" name="TextBox 1"/>
          <p:cNvSpPr txBox="1"/>
          <p:nvPr/>
        </p:nvSpPr>
        <p:spPr>
          <a:xfrm>
            <a:off x="5575300" y="4572000"/>
            <a:ext cx="1016000" cy="330200"/>
          </a:xfrm>
          <a:prstGeom prst="rect">
            <a:avLst/>
          </a:prstGeom>
          <a:noFill/>
        </p:spPr>
        <p:txBody>
          <a:bodyPr wrap="none" lIns="0" tIns="0" rIns="0" rtlCol="0">
            <a:spAutoFit/>
          </a:bodyPr>
          <a:lstStyle/>
          <a:p>
            <a:pPr>
              <a:lnSpc>
                <a:spcPts val="2600"/>
              </a:lnSpc>
            </a:pPr>
            <a:r>
              <a:rPr lang="en-US" altLang="zh-CN" sz="2005" b="1" dirty="0" smtClean="0">
                <a:solidFill>
                  <a:srgbClr val="FFFFFF"/>
                </a:solidFill>
                <a:latin typeface="微软雅黑" panose="020B0503020204020204" pitchFamily="18" charset="-122"/>
                <a:cs typeface="微软雅黑" panose="020B0503020204020204" pitchFamily="18" charset="-122"/>
              </a:rPr>
              <a:t>系统管理</a:t>
            </a:r>
          </a:p>
        </p:txBody>
      </p:sp>
      <p:sp>
        <p:nvSpPr>
          <p:cNvPr id="25" name="TextBox 1"/>
          <p:cNvSpPr txBox="1"/>
          <p:nvPr/>
        </p:nvSpPr>
        <p:spPr>
          <a:xfrm>
            <a:off x="1945640" y="4222750"/>
            <a:ext cx="914400" cy="379095"/>
          </a:xfrm>
          <a:prstGeom prst="rect">
            <a:avLst/>
          </a:prstGeom>
          <a:noFill/>
        </p:spPr>
        <p:txBody>
          <a:bodyPr wrap="none" lIns="0" tIns="0" rIns="0" rtlCol="0">
            <a:spAutoFit/>
          </a:bodyPr>
          <a:lstStyle/>
          <a:p>
            <a:pPr>
              <a:lnSpc>
                <a:spcPts val="2600"/>
              </a:lnSpc>
            </a:pPr>
            <a:r>
              <a:rPr lang="en-US" altLang="zh-CN" b="1" dirty="0" smtClean="0">
                <a:solidFill>
                  <a:schemeClr val="tx1">
                    <a:lumMod val="65000"/>
                    <a:lumOff val="35000"/>
                  </a:schemeClr>
                </a:solidFill>
                <a:latin typeface="微软雅黑" panose="020B0503020204020204" pitchFamily="18" charset="-122"/>
                <a:ea typeface="微软雅黑" panose="020B0503020204020204" pitchFamily="18" charset="-122"/>
                <a:cs typeface="微软雅黑" panose="020B0503020204020204" pitchFamily="18" charset="-122"/>
              </a:rPr>
              <a:t>定制界面</a:t>
            </a:r>
          </a:p>
        </p:txBody>
      </p:sp>
      <p:sp>
        <p:nvSpPr>
          <p:cNvPr id="26" name="TextBox 1"/>
          <p:cNvSpPr txBox="1"/>
          <p:nvPr/>
        </p:nvSpPr>
        <p:spPr>
          <a:xfrm>
            <a:off x="7061200" y="1801495"/>
            <a:ext cx="2057400" cy="379095"/>
          </a:xfrm>
          <a:prstGeom prst="rect">
            <a:avLst/>
          </a:prstGeom>
          <a:noFill/>
        </p:spPr>
        <p:txBody>
          <a:bodyPr wrap="none" lIns="0" tIns="0" rIns="0" rtlCol="0">
            <a:spAutoFit/>
          </a:bodyPr>
          <a:lstStyle/>
          <a:p>
            <a:pPr>
              <a:lnSpc>
                <a:spcPts val="2600"/>
              </a:lnSpc>
            </a:pPr>
            <a:r>
              <a:rPr lang="en-US" altLang="zh-CN" b="1" dirty="0" smtClean="0">
                <a:solidFill>
                  <a:schemeClr val="tx1">
                    <a:lumMod val="65000"/>
                    <a:lumOff val="35000"/>
                  </a:schemeClr>
                </a:solidFill>
                <a:latin typeface="微软雅黑" panose="020B0503020204020204" pitchFamily="18" charset="-122"/>
                <a:ea typeface="微软雅黑" panose="020B0503020204020204" pitchFamily="18" charset="-122"/>
                <a:cs typeface="微软雅黑" panose="020B0503020204020204" pitchFamily="18" charset="-122"/>
              </a:rPr>
              <a:t>通讯录、标签、岗位</a:t>
            </a:r>
          </a:p>
        </p:txBody>
      </p:sp>
      <p:sp>
        <p:nvSpPr>
          <p:cNvPr id="28" name="TextBox 1"/>
          <p:cNvSpPr txBox="1"/>
          <p:nvPr/>
        </p:nvSpPr>
        <p:spPr>
          <a:xfrm>
            <a:off x="9118600" y="4178935"/>
            <a:ext cx="1143000" cy="379095"/>
          </a:xfrm>
          <a:prstGeom prst="rect">
            <a:avLst/>
          </a:prstGeom>
          <a:noFill/>
        </p:spPr>
        <p:txBody>
          <a:bodyPr wrap="none" lIns="0" tIns="0" rIns="0" rtlCol="0">
            <a:spAutoFit/>
          </a:bodyPr>
          <a:lstStyle/>
          <a:p>
            <a:pPr>
              <a:lnSpc>
                <a:spcPts val="2600"/>
              </a:lnSpc>
            </a:pPr>
            <a:r>
              <a:rPr lang="en-US" altLang="zh-CN" b="1" dirty="0" smtClean="0">
                <a:solidFill>
                  <a:schemeClr val="tx1">
                    <a:lumMod val="65000"/>
                    <a:lumOff val="35000"/>
                  </a:schemeClr>
                </a:solidFill>
                <a:latin typeface="微软雅黑" panose="020B0503020204020204" pitchFamily="18" charset="-122"/>
                <a:ea typeface="微软雅黑" panose="020B0503020204020204" pitchFamily="18" charset="-122"/>
                <a:cs typeface="微软雅黑" panose="020B0503020204020204" pitchFamily="18" charset="-122"/>
              </a:rPr>
              <a:t>存储，更多</a:t>
            </a:r>
          </a:p>
        </p:txBody>
      </p:sp>
      <p:sp>
        <p:nvSpPr>
          <p:cNvPr id="29" name="TextBox 1"/>
          <p:cNvSpPr txBox="1"/>
          <p:nvPr/>
        </p:nvSpPr>
        <p:spPr>
          <a:xfrm>
            <a:off x="3387725" y="1801495"/>
            <a:ext cx="1600200" cy="379095"/>
          </a:xfrm>
          <a:prstGeom prst="rect">
            <a:avLst/>
          </a:prstGeom>
          <a:noFill/>
        </p:spPr>
        <p:txBody>
          <a:bodyPr wrap="none" lIns="0" tIns="0" rIns="0" rtlCol="0">
            <a:spAutoFit/>
          </a:bodyPr>
          <a:lstStyle/>
          <a:p>
            <a:pPr>
              <a:lnSpc>
                <a:spcPts val="2600"/>
              </a:lnSpc>
            </a:pPr>
            <a:r>
              <a:rPr lang="en-US" altLang="zh-CN" b="1" dirty="0" smtClean="0">
                <a:solidFill>
                  <a:schemeClr val="tx1">
                    <a:lumMod val="65000"/>
                    <a:lumOff val="35000"/>
                  </a:schemeClr>
                </a:solidFill>
                <a:latin typeface="微软雅黑" panose="020B0503020204020204" pitchFamily="18" charset="-122"/>
                <a:ea typeface="微软雅黑" panose="020B0503020204020204" pitchFamily="18" charset="-122"/>
                <a:cs typeface="微软雅黑" panose="020B0503020204020204" pitchFamily="18" charset="-122"/>
              </a:rPr>
              <a:t>消息和资讯推送</a:t>
            </a:r>
          </a:p>
        </p:txBody>
      </p:sp>
      <p:sp>
        <p:nvSpPr>
          <p:cNvPr id="30" name="TextBox 1"/>
          <p:cNvSpPr txBox="1"/>
          <p:nvPr/>
        </p:nvSpPr>
        <p:spPr>
          <a:xfrm>
            <a:off x="1003300" y="304800"/>
            <a:ext cx="2603500" cy="254000"/>
          </a:xfrm>
          <a:prstGeom prst="rect">
            <a:avLst/>
          </a:prstGeom>
          <a:noFill/>
        </p:spPr>
        <p:txBody>
          <a:bodyPr wrap="none" lIns="0" tIns="0" rIns="0" rtlCol="0">
            <a:spAutoFit/>
          </a:bodyPr>
          <a:lstStyle/>
          <a:p>
            <a:pPr>
              <a:lnSpc>
                <a:spcPts val="2000"/>
              </a:lnSpc>
            </a:pPr>
            <a:r>
              <a:rPr lang="en-US" altLang="zh-CN" sz="1600" dirty="0" smtClean="0">
                <a:solidFill>
                  <a:srgbClr val="7F7F7F"/>
                </a:solidFill>
                <a:latin typeface="微软雅黑" panose="020B0503020204020204" pitchFamily="18" charset="-122"/>
                <a:cs typeface="微软雅黑" panose="020B0503020204020204" pitchFamily="18" charset="-122"/>
              </a:rPr>
              <a:t>产品介绍--功能介绍（部分）</a:t>
            </a:r>
          </a:p>
        </p:txBody>
      </p:sp>
      <p:sp>
        <p:nvSpPr>
          <p:cNvPr id="31" name="文本框 30"/>
          <p:cNvSpPr txBox="1"/>
          <p:nvPr/>
        </p:nvSpPr>
        <p:spPr>
          <a:xfrm>
            <a:off x="8688070" y="2912110"/>
            <a:ext cx="1325880" cy="462915"/>
          </a:xfrm>
          <a:prstGeom prst="rect">
            <a:avLst/>
          </a:prstGeom>
          <a:noFill/>
        </p:spPr>
        <p:txBody>
          <a:bodyPr wrap="none" rtlCol="0" anchor="t">
            <a:spAutoFit/>
          </a:bodyPr>
          <a:lstStyle/>
          <a:p>
            <a:pPr>
              <a:lnSpc>
                <a:spcPts val="2900"/>
              </a:lnSpc>
              <a:tabLst>
                <a:tab pos="7302500" algn="l"/>
              </a:tabLst>
            </a:pPr>
            <a:r>
              <a:rPr lang="en-US" altLang="zh-CN" b="1" dirty="0" smtClean="0">
                <a:solidFill>
                  <a:schemeClr val="tx1">
                    <a:lumMod val="65000"/>
                    <a:lumOff val="35000"/>
                  </a:schemeClr>
                </a:solidFill>
                <a:latin typeface="微软雅黑" panose="020B0503020204020204" pitchFamily="18" charset="-122"/>
                <a:ea typeface="微软雅黑" panose="020B0503020204020204" pitchFamily="18" charset="-122"/>
                <a:cs typeface="微软雅黑" panose="020B0503020204020204" pitchFamily="18" charset="-122"/>
                <a:sym typeface="+mn-ea"/>
              </a:rPr>
              <a:t>多级管理员</a:t>
            </a:r>
          </a:p>
        </p:txBody>
      </p:sp>
      <p:sp>
        <p:nvSpPr>
          <p:cNvPr id="32" name="文本框 31"/>
          <p:cNvSpPr txBox="1"/>
          <p:nvPr/>
        </p:nvSpPr>
        <p:spPr>
          <a:xfrm>
            <a:off x="2162810" y="3006725"/>
            <a:ext cx="1443990" cy="368300"/>
          </a:xfrm>
          <a:prstGeom prst="rect">
            <a:avLst/>
          </a:prstGeom>
          <a:noFill/>
        </p:spPr>
        <p:txBody>
          <a:bodyPr wrap="square" rtlCol="0">
            <a:spAutoFit/>
          </a:bodyPr>
          <a:lstStyle/>
          <a:p>
            <a:r>
              <a:rPr lang="zh-CN" altLang="en-US" b="1">
                <a:solidFill>
                  <a:schemeClr val="tx1">
                    <a:lumMod val="65000"/>
                    <a:lumOff val="35000"/>
                  </a:schemeClr>
                </a:solidFill>
                <a:latin typeface="微软雅黑" panose="020B0503020204020204" pitchFamily="18" charset="-122"/>
                <a:ea typeface="微软雅黑" panose="020B0503020204020204" pitchFamily="18" charset="-122"/>
              </a:rPr>
              <a:t>模块自定义</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4987795" y="4729327"/>
            <a:ext cx="2143095" cy="1154010"/>
          </a:xfrm>
          <a:custGeom>
            <a:avLst/>
            <a:gdLst>
              <a:gd name="connsiteX0" fmla="*/ 2923 w 2143095"/>
              <a:gd name="connsiteY0" fmla="*/ 1154010 h 1154010"/>
              <a:gd name="connsiteX1" fmla="*/ 988824 w 2143095"/>
              <a:gd name="connsiteY1" fmla="*/ 2945 h 1154010"/>
              <a:gd name="connsiteX2" fmla="*/ 2139952 w 2143095"/>
              <a:gd name="connsiteY2" fmla="*/ 988809 h 1154010"/>
              <a:gd name="connsiteX3" fmla="*/ 2140714 w 2143095"/>
              <a:gd name="connsiteY3" fmla="*/ 1143672 h 1154010"/>
              <a:gd name="connsiteX4" fmla="*/ 2923 w 2143095"/>
              <a:gd name="connsiteY4" fmla="*/ 1154010 h 115401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3095" h="1154010">
                <a:moveTo>
                  <a:pt x="2923" y="1154010"/>
                </a:moveTo>
                <a:cubicBezTo>
                  <a:pt x="-42669" y="563905"/>
                  <a:pt x="398783" y="48538"/>
                  <a:pt x="988824" y="2945"/>
                </a:cubicBezTo>
                <a:cubicBezTo>
                  <a:pt x="1578993" y="-42774"/>
                  <a:pt x="2094360" y="398677"/>
                  <a:pt x="2139952" y="988809"/>
                </a:cubicBezTo>
                <a:cubicBezTo>
                  <a:pt x="2143889" y="1040345"/>
                  <a:pt x="2144143" y="1092098"/>
                  <a:pt x="2140714" y="1143672"/>
                </a:cubicBezTo>
                <a:lnTo>
                  <a:pt x="2923" y="115401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4113148" y="3904360"/>
            <a:ext cx="3853053" cy="1949970"/>
          </a:xfrm>
          <a:custGeom>
            <a:avLst/>
            <a:gdLst>
              <a:gd name="connsiteX0" fmla="*/ 6350 w 3853053"/>
              <a:gd name="connsiteY0" fmla="*/ 1943620 h 1949970"/>
              <a:gd name="connsiteX1" fmla="*/ 1909317 w 3853053"/>
              <a:gd name="connsiteY1" fmla="*/ 6350 h 1949970"/>
              <a:gd name="connsiteX2" fmla="*/ 3846576 w 3853053"/>
              <a:gd name="connsiteY2" fmla="*/ 1909292 h 1949970"/>
              <a:gd name="connsiteX3" fmla="*/ 3846703 w 3853053"/>
              <a:gd name="connsiteY3" fmla="*/ 1926463 h 1949970"/>
            </a:gdLst>
            <a:ahLst/>
            <a:cxnLst>
              <a:cxn ang="0">
                <a:pos x="connsiteX0" y="connsiteY0"/>
              </a:cxn>
              <a:cxn ang="1">
                <a:pos x="connsiteX1" y="connsiteY1"/>
              </a:cxn>
              <a:cxn ang="2">
                <a:pos x="connsiteX2" y="connsiteY2"/>
              </a:cxn>
              <a:cxn ang="3">
                <a:pos x="connsiteX3" y="connsiteY3"/>
              </a:cxn>
            </a:cxnLst>
            <a:rect l="l" t="t" r="r" b="b"/>
            <a:pathLst>
              <a:path w="3853053" h="1949970">
                <a:moveTo>
                  <a:pt x="6350" y="1943620"/>
                </a:moveTo>
                <a:cubicBezTo>
                  <a:pt x="-3175" y="883158"/>
                  <a:pt x="848867" y="15748"/>
                  <a:pt x="1909317" y="6350"/>
                </a:cubicBezTo>
                <a:cubicBezTo>
                  <a:pt x="2969768" y="-3175"/>
                  <a:pt x="3837178" y="848867"/>
                  <a:pt x="3846576" y="1909292"/>
                </a:cubicBezTo>
                <a:cubicBezTo>
                  <a:pt x="3846703" y="1915020"/>
                  <a:pt x="3846703" y="1920735"/>
                  <a:pt x="3846703" y="1926463"/>
                </a:cubicBezTo>
              </a:path>
            </a:pathLst>
          </a:custGeom>
          <a:ln w="12700">
            <a:solidFill>
              <a:srgbClr val="A6A6A6">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3992879" y="5682996"/>
            <a:ext cx="251459" cy="251459"/>
          </a:xfrm>
          <a:custGeom>
            <a:avLst/>
            <a:gdLst>
              <a:gd name="connsiteX0" fmla="*/ 0 w 251459"/>
              <a:gd name="connsiteY0" fmla="*/ 125729 h 251459"/>
              <a:gd name="connsiteX1" fmla="*/ 125729 w 251459"/>
              <a:gd name="connsiteY1" fmla="*/ 0 h 251459"/>
              <a:gd name="connsiteX2" fmla="*/ 251460 w 251459"/>
              <a:gd name="connsiteY2" fmla="*/ 125729 h 251459"/>
              <a:gd name="connsiteX3" fmla="*/ 125729 w 251459"/>
              <a:gd name="connsiteY3" fmla="*/ 251459 h 251459"/>
              <a:gd name="connsiteX4" fmla="*/ 0 w 251459"/>
              <a:gd name="connsiteY4" fmla="*/ 125729 h 25145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1459" h="251459">
                <a:moveTo>
                  <a:pt x="0" y="125729"/>
                </a:moveTo>
                <a:cubicBezTo>
                  <a:pt x="0" y="56286"/>
                  <a:pt x="56260" y="0"/>
                  <a:pt x="125729" y="0"/>
                </a:cubicBezTo>
                <a:cubicBezTo>
                  <a:pt x="195198" y="0"/>
                  <a:pt x="251460" y="56286"/>
                  <a:pt x="251460" y="125729"/>
                </a:cubicBezTo>
                <a:cubicBezTo>
                  <a:pt x="251460" y="195173"/>
                  <a:pt x="195198" y="251459"/>
                  <a:pt x="125729" y="251459"/>
                </a:cubicBezTo>
                <a:cubicBezTo>
                  <a:pt x="56260" y="251459"/>
                  <a:pt x="0" y="195173"/>
                  <a:pt x="0" y="125729"/>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7834883" y="5682996"/>
            <a:ext cx="251460" cy="251459"/>
          </a:xfrm>
          <a:custGeom>
            <a:avLst/>
            <a:gdLst>
              <a:gd name="connsiteX0" fmla="*/ 0 w 251460"/>
              <a:gd name="connsiteY0" fmla="*/ 125729 h 251459"/>
              <a:gd name="connsiteX1" fmla="*/ 125730 w 251460"/>
              <a:gd name="connsiteY1" fmla="*/ 0 h 251459"/>
              <a:gd name="connsiteX2" fmla="*/ 251459 w 251460"/>
              <a:gd name="connsiteY2" fmla="*/ 125729 h 251459"/>
              <a:gd name="connsiteX3" fmla="*/ 125730 w 251460"/>
              <a:gd name="connsiteY3" fmla="*/ 251459 h 251459"/>
              <a:gd name="connsiteX4" fmla="*/ 0 w 251460"/>
              <a:gd name="connsiteY4" fmla="*/ 125729 h 25145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1460" h="251459">
                <a:moveTo>
                  <a:pt x="0" y="125729"/>
                </a:moveTo>
                <a:cubicBezTo>
                  <a:pt x="0" y="56286"/>
                  <a:pt x="56260" y="0"/>
                  <a:pt x="125730" y="0"/>
                </a:cubicBezTo>
                <a:cubicBezTo>
                  <a:pt x="195198" y="0"/>
                  <a:pt x="251459" y="56286"/>
                  <a:pt x="251459" y="125729"/>
                </a:cubicBezTo>
                <a:cubicBezTo>
                  <a:pt x="251459" y="195173"/>
                  <a:pt x="195198" y="251459"/>
                  <a:pt x="125730" y="251459"/>
                </a:cubicBezTo>
                <a:cubicBezTo>
                  <a:pt x="56260" y="251459"/>
                  <a:pt x="0" y="195173"/>
                  <a:pt x="0" y="12572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3098292" y="4788408"/>
            <a:ext cx="894587" cy="894588"/>
          </a:xfrm>
          <a:custGeom>
            <a:avLst/>
            <a:gdLst>
              <a:gd name="connsiteX0" fmla="*/ 447293 w 894587"/>
              <a:gd name="connsiteY0" fmla="*/ 0 h 894588"/>
              <a:gd name="connsiteX1" fmla="*/ 894587 w 894587"/>
              <a:gd name="connsiteY1" fmla="*/ 447294 h 894588"/>
              <a:gd name="connsiteX2" fmla="*/ 894587 w 894587"/>
              <a:gd name="connsiteY2" fmla="*/ 894588 h 894588"/>
              <a:gd name="connsiteX3" fmla="*/ 447293 w 894587"/>
              <a:gd name="connsiteY3" fmla="*/ 894588 h 894588"/>
              <a:gd name="connsiteX4" fmla="*/ 0 w 894587"/>
              <a:gd name="connsiteY4" fmla="*/ 447294 h 894588"/>
              <a:gd name="connsiteX5" fmla="*/ 447293 w 894587"/>
              <a:gd name="connsiteY5" fmla="*/ 0 h 8945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587" h="894588">
                <a:moveTo>
                  <a:pt x="447293" y="0"/>
                </a:moveTo>
                <a:cubicBezTo>
                  <a:pt x="694308" y="0"/>
                  <a:pt x="894587" y="200278"/>
                  <a:pt x="894587" y="447294"/>
                </a:cubicBezTo>
                <a:cubicBezTo>
                  <a:pt x="894587" y="596391"/>
                  <a:pt x="894587" y="745489"/>
                  <a:pt x="894587" y="894588"/>
                </a:cubicBezTo>
                <a:cubicBezTo>
                  <a:pt x="745489" y="894588"/>
                  <a:pt x="596392" y="894588"/>
                  <a:pt x="447293" y="894588"/>
                </a:cubicBezTo>
                <a:cubicBezTo>
                  <a:pt x="200279" y="894588"/>
                  <a:pt x="0" y="694308"/>
                  <a:pt x="0" y="447294"/>
                </a:cubicBezTo>
                <a:cubicBezTo>
                  <a:pt x="0" y="200278"/>
                  <a:pt x="200279" y="0"/>
                  <a:pt x="447293" y="0"/>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8159495" y="4788408"/>
            <a:ext cx="894588" cy="894588"/>
          </a:xfrm>
          <a:custGeom>
            <a:avLst/>
            <a:gdLst>
              <a:gd name="connsiteX0" fmla="*/ 447294 w 894588"/>
              <a:gd name="connsiteY0" fmla="*/ 0 h 894588"/>
              <a:gd name="connsiteX1" fmla="*/ 0 w 894588"/>
              <a:gd name="connsiteY1" fmla="*/ 447294 h 894588"/>
              <a:gd name="connsiteX2" fmla="*/ 0 w 894588"/>
              <a:gd name="connsiteY2" fmla="*/ 894588 h 894588"/>
              <a:gd name="connsiteX3" fmla="*/ 447294 w 894588"/>
              <a:gd name="connsiteY3" fmla="*/ 894588 h 894588"/>
              <a:gd name="connsiteX4" fmla="*/ 894588 w 894588"/>
              <a:gd name="connsiteY4" fmla="*/ 447294 h 894588"/>
              <a:gd name="connsiteX5" fmla="*/ 447294 w 894588"/>
              <a:gd name="connsiteY5" fmla="*/ 0 h 8945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588" h="894588">
                <a:moveTo>
                  <a:pt x="447294" y="0"/>
                </a:moveTo>
                <a:cubicBezTo>
                  <a:pt x="200279" y="0"/>
                  <a:pt x="0" y="200278"/>
                  <a:pt x="0" y="447294"/>
                </a:cubicBezTo>
                <a:cubicBezTo>
                  <a:pt x="0" y="596391"/>
                  <a:pt x="0" y="745489"/>
                  <a:pt x="0" y="894588"/>
                </a:cubicBezTo>
                <a:cubicBezTo>
                  <a:pt x="149097" y="894588"/>
                  <a:pt x="298196" y="894588"/>
                  <a:pt x="447294" y="894588"/>
                </a:cubicBezTo>
                <a:cubicBezTo>
                  <a:pt x="694309" y="894588"/>
                  <a:pt x="894588" y="694308"/>
                  <a:pt x="894588" y="447294"/>
                </a:cubicBezTo>
                <a:cubicBezTo>
                  <a:pt x="894588" y="200278"/>
                  <a:pt x="694309" y="0"/>
                  <a:pt x="447294" y="0"/>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5855208" y="2936748"/>
            <a:ext cx="370331" cy="408431"/>
          </a:xfrm>
          <a:custGeom>
            <a:avLst/>
            <a:gdLst>
              <a:gd name="connsiteX0" fmla="*/ 296290 w 370331"/>
              <a:gd name="connsiteY0" fmla="*/ 408431 h 408431"/>
              <a:gd name="connsiteX1" fmla="*/ 236982 w 370331"/>
              <a:gd name="connsiteY1" fmla="*/ 378713 h 408431"/>
              <a:gd name="connsiteX2" fmla="*/ 29590 w 370331"/>
              <a:gd name="connsiteY2" fmla="*/ 178180 h 408431"/>
              <a:gd name="connsiteX3" fmla="*/ 0 w 370331"/>
              <a:gd name="connsiteY3" fmla="*/ 104012 h 408431"/>
              <a:gd name="connsiteX4" fmla="*/ 96265 w 370331"/>
              <a:gd name="connsiteY4" fmla="*/ 0 h 408431"/>
              <a:gd name="connsiteX5" fmla="*/ 170307 w 370331"/>
              <a:gd name="connsiteY5" fmla="*/ 37083 h 408431"/>
              <a:gd name="connsiteX6" fmla="*/ 333247 w 370331"/>
              <a:gd name="connsiteY6" fmla="*/ 193039 h 408431"/>
              <a:gd name="connsiteX7" fmla="*/ 333247 w 370331"/>
              <a:gd name="connsiteY7" fmla="*/ 200532 h 408431"/>
              <a:gd name="connsiteX8" fmla="*/ 311022 w 370331"/>
              <a:gd name="connsiteY8" fmla="*/ 222757 h 408431"/>
              <a:gd name="connsiteX9" fmla="*/ 311022 w 370331"/>
              <a:gd name="connsiteY9" fmla="*/ 215391 h 408431"/>
              <a:gd name="connsiteX10" fmla="*/ 148082 w 370331"/>
              <a:gd name="connsiteY10" fmla="*/ 59435 h 408431"/>
              <a:gd name="connsiteX11" fmla="*/ 96265 w 370331"/>
              <a:gd name="connsiteY11" fmla="*/ 37083 h 408431"/>
              <a:gd name="connsiteX12" fmla="*/ 29590 w 370331"/>
              <a:gd name="connsiteY12" fmla="*/ 104012 h 408431"/>
              <a:gd name="connsiteX13" fmla="*/ 51815 w 370331"/>
              <a:gd name="connsiteY13" fmla="*/ 155955 h 408431"/>
              <a:gd name="connsiteX14" fmla="*/ 259207 w 370331"/>
              <a:gd name="connsiteY14" fmla="*/ 356488 h 408431"/>
              <a:gd name="connsiteX15" fmla="*/ 296290 w 370331"/>
              <a:gd name="connsiteY15" fmla="*/ 371348 h 408431"/>
              <a:gd name="connsiteX16" fmla="*/ 333247 w 370331"/>
              <a:gd name="connsiteY16" fmla="*/ 334136 h 408431"/>
              <a:gd name="connsiteX17" fmla="*/ 318515 w 370331"/>
              <a:gd name="connsiteY17" fmla="*/ 297052 h 408431"/>
              <a:gd name="connsiteX18" fmla="*/ 162940 w 370331"/>
              <a:gd name="connsiteY18" fmla="*/ 141097 h 408431"/>
              <a:gd name="connsiteX19" fmla="*/ 148082 w 370331"/>
              <a:gd name="connsiteY19" fmla="*/ 133730 h 408431"/>
              <a:gd name="connsiteX20" fmla="*/ 133350 w 370331"/>
              <a:gd name="connsiteY20" fmla="*/ 155955 h 408431"/>
              <a:gd name="connsiteX21" fmla="*/ 140715 w 370331"/>
              <a:gd name="connsiteY21" fmla="*/ 170814 h 408431"/>
              <a:gd name="connsiteX22" fmla="*/ 244475 w 370331"/>
              <a:gd name="connsiteY22" fmla="*/ 282194 h 408431"/>
              <a:gd name="connsiteX23" fmla="*/ 251840 w 370331"/>
              <a:gd name="connsiteY23" fmla="*/ 282194 h 408431"/>
              <a:gd name="connsiteX24" fmla="*/ 229615 w 370331"/>
              <a:gd name="connsiteY24" fmla="*/ 304419 h 408431"/>
              <a:gd name="connsiteX25" fmla="*/ 222250 w 370331"/>
              <a:gd name="connsiteY25" fmla="*/ 304419 h 408431"/>
              <a:gd name="connsiteX26" fmla="*/ 118490 w 370331"/>
              <a:gd name="connsiteY26" fmla="*/ 193039 h 408431"/>
              <a:gd name="connsiteX27" fmla="*/ 96265 w 370331"/>
              <a:gd name="connsiteY27" fmla="*/ 155955 h 408431"/>
              <a:gd name="connsiteX28" fmla="*/ 148082 w 370331"/>
              <a:gd name="connsiteY28" fmla="*/ 104012 h 408431"/>
              <a:gd name="connsiteX29" fmla="*/ 192532 w 370331"/>
              <a:gd name="connsiteY29" fmla="*/ 118872 h 408431"/>
              <a:gd name="connsiteX30" fmla="*/ 340740 w 370331"/>
              <a:gd name="connsiteY30" fmla="*/ 274700 h 408431"/>
              <a:gd name="connsiteX31" fmla="*/ 370332 w 370331"/>
              <a:gd name="connsiteY31" fmla="*/ 334136 h 408431"/>
              <a:gd name="connsiteX32" fmla="*/ 296290 w 370331"/>
              <a:gd name="connsiteY32" fmla="*/ 408431 h 40843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 ang="32">
                <a:pos x="connsiteX32" y="connsiteY32"/>
              </a:cxn>
            </a:cxnLst>
            <a:rect l="l" t="t" r="r" b="b"/>
            <a:pathLst>
              <a:path w="370331" h="408431">
                <a:moveTo>
                  <a:pt x="296290" y="408431"/>
                </a:moveTo>
                <a:cubicBezTo>
                  <a:pt x="274065" y="408431"/>
                  <a:pt x="251840" y="401066"/>
                  <a:pt x="236982" y="378713"/>
                </a:cubicBezTo>
                <a:cubicBezTo>
                  <a:pt x="29590" y="178180"/>
                  <a:pt x="29590" y="178180"/>
                  <a:pt x="29590" y="178180"/>
                </a:cubicBezTo>
                <a:cubicBezTo>
                  <a:pt x="7365" y="155955"/>
                  <a:pt x="0" y="133730"/>
                  <a:pt x="0" y="104012"/>
                </a:cubicBezTo>
                <a:cubicBezTo>
                  <a:pt x="0" y="51942"/>
                  <a:pt x="44450" y="0"/>
                  <a:pt x="96265" y="0"/>
                </a:cubicBezTo>
                <a:cubicBezTo>
                  <a:pt x="125857" y="0"/>
                  <a:pt x="155575" y="14858"/>
                  <a:pt x="170307" y="37083"/>
                </a:cubicBezTo>
                <a:cubicBezTo>
                  <a:pt x="333247" y="193039"/>
                  <a:pt x="333247" y="193039"/>
                  <a:pt x="333247" y="193039"/>
                </a:cubicBezTo>
                <a:cubicBezTo>
                  <a:pt x="333247" y="193039"/>
                  <a:pt x="333247" y="200532"/>
                  <a:pt x="333247" y="200532"/>
                </a:cubicBezTo>
                <a:cubicBezTo>
                  <a:pt x="333247" y="207898"/>
                  <a:pt x="318515" y="222757"/>
                  <a:pt x="311022" y="222757"/>
                </a:cubicBezTo>
                <a:cubicBezTo>
                  <a:pt x="311022" y="222757"/>
                  <a:pt x="311022" y="222757"/>
                  <a:pt x="311022" y="215391"/>
                </a:cubicBezTo>
                <a:cubicBezTo>
                  <a:pt x="148082" y="59435"/>
                  <a:pt x="148082" y="59435"/>
                  <a:pt x="148082" y="59435"/>
                </a:cubicBezTo>
                <a:cubicBezTo>
                  <a:pt x="133350" y="44576"/>
                  <a:pt x="118490" y="37083"/>
                  <a:pt x="96265" y="37083"/>
                </a:cubicBezTo>
                <a:cubicBezTo>
                  <a:pt x="59308" y="37083"/>
                  <a:pt x="29590" y="66801"/>
                  <a:pt x="29590" y="104012"/>
                </a:cubicBezTo>
                <a:cubicBezTo>
                  <a:pt x="29590" y="118872"/>
                  <a:pt x="37083" y="141097"/>
                  <a:pt x="51815" y="155955"/>
                </a:cubicBezTo>
                <a:cubicBezTo>
                  <a:pt x="259207" y="356488"/>
                  <a:pt x="259207" y="356488"/>
                  <a:pt x="259207" y="356488"/>
                </a:cubicBezTo>
                <a:cubicBezTo>
                  <a:pt x="266700" y="371348"/>
                  <a:pt x="281432" y="371348"/>
                  <a:pt x="296290" y="371348"/>
                </a:cubicBezTo>
                <a:cubicBezTo>
                  <a:pt x="318515" y="371348"/>
                  <a:pt x="333247" y="356488"/>
                  <a:pt x="333247" y="334136"/>
                </a:cubicBezTo>
                <a:cubicBezTo>
                  <a:pt x="333247" y="319277"/>
                  <a:pt x="325882" y="304419"/>
                  <a:pt x="318515" y="297052"/>
                </a:cubicBezTo>
                <a:cubicBezTo>
                  <a:pt x="162940" y="141097"/>
                  <a:pt x="162940" y="141097"/>
                  <a:pt x="162940" y="141097"/>
                </a:cubicBezTo>
                <a:cubicBezTo>
                  <a:pt x="162940" y="141097"/>
                  <a:pt x="155575" y="133730"/>
                  <a:pt x="148082" y="133730"/>
                </a:cubicBezTo>
                <a:cubicBezTo>
                  <a:pt x="140715" y="133730"/>
                  <a:pt x="133350" y="141097"/>
                  <a:pt x="133350" y="155955"/>
                </a:cubicBezTo>
                <a:cubicBezTo>
                  <a:pt x="133350" y="163322"/>
                  <a:pt x="133350" y="163322"/>
                  <a:pt x="140715" y="170814"/>
                </a:cubicBezTo>
                <a:cubicBezTo>
                  <a:pt x="244475" y="282194"/>
                  <a:pt x="244475" y="282194"/>
                  <a:pt x="244475" y="282194"/>
                </a:cubicBezTo>
                <a:cubicBezTo>
                  <a:pt x="251840" y="282194"/>
                  <a:pt x="251840" y="282194"/>
                  <a:pt x="251840" y="282194"/>
                </a:cubicBezTo>
                <a:cubicBezTo>
                  <a:pt x="251840" y="289559"/>
                  <a:pt x="236982" y="304419"/>
                  <a:pt x="229615" y="304419"/>
                </a:cubicBezTo>
                <a:cubicBezTo>
                  <a:pt x="229615" y="304419"/>
                  <a:pt x="222250" y="304419"/>
                  <a:pt x="222250" y="304419"/>
                </a:cubicBezTo>
                <a:cubicBezTo>
                  <a:pt x="118490" y="193039"/>
                  <a:pt x="118490" y="193039"/>
                  <a:pt x="118490" y="193039"/>
                </a:cubicBezTo>
                <a:cubicBezTo>
                  <a:pt x="103632" y="185673"/>
                  <a:pt x="96265" y="170814"/>
                  <a:pt x="96265" y="155955"/>
                </a:cubicBezTo>
                <a:cubicBezTo>
                  <a:pt x="96265" y="126237"/>
                  <a:pt x="118490" y="104012"/>
                  <a:pt x="148082" y="104012"/>
                </a:cubicBezTo>
                <a:cubicBezTo>
                  <a:pt x="162940" y="104012"/>
                  <a:pt x="177800" y="111378"/>
                  <a:pt x="192532" y="118872"/>
                </a:cubicBezTo>
                <a:cubicBezTo>
                  <a:pt x="340740" y="274700"/>
                  <a:pt x="340740" y="274700"/>
                  <a:pt x="340740" y="274700"/>
                </a:cubicBezTo>
                <a:cubicBezTo>
                  <a:pt x="362965" y="289559"/>
                  <a:pt x="370332" y="311911"/>
                  <a:pt x="370332" y="334136"/>
                </a:cubicBezTo>
                <a:cubicBezTo>
                  <a:pt x="370332" y="378713"/>
                  <a:pt x="340740" y="408431"/>
                  <a:pt x="296290" y="408431"/>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5064252" y="3995928"/>
            <a:ext cx="251459" cy="251459"/>
          </a:xfrm>
          <a:custGeom>
            <a:avLst/>
            <a:gdLst>
              <a:gd name="connsiteX0" fmla="*/ 0 w 251459"/>
              <a:gd name="connsiteY0" fmla="*/ 125729 h 251459"/>
              <a:gd name="connsiteX1" fmla="*/ 125729 w 251459"/>
              <a:gd name="connsiteY1" fmla="*/ 0 h 251459"/>
              <a:gd name="connsiteX2" fmla="*/ 251459 w 251459"/>
              <a:gd name="connsiteY2" fmla="*/ 125729 h 251459"/>
              <a:gd name="connsiteX3" fmla="*/ 125729 w 251459"/>
              <a:gd name="connsiteY3" fmla="*/ 251459 h 251459"/>
              <a:gd name="connsiteX4" fmla="*/ 0 w 251459"/>
              <a:gd name="connsiteY4" fmla="*/ 125729 h 25145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1459" h="251459">
                <a:moveTo>
                  <a:pt x="0" y="125729"/>
                </a:moveTo>
                <a:cubicBezTo>
                  <a:pt x="0" y="56260"/>
                  <a:pt x="56260" y="0"/>
                  <a:pt x="125729" y="0"/>
                </a:cubicBezTo>
                <a:cubicBezTo>
                  <a:pt x="195198" y="0"/>
                  <a:pt x="251459" y="56260"/>
                  <a:pt x="251459" y="125729"/>
                </a:cubicBezTo>
                <a:cubicBezTo>
                  <a:pt x="251459" y="195198"/>
                  <a:pt x="195198" y="251459"/>
                  <a:pt x="125729" y="251459"/>
                </a:cubicBezTo>
                <a:cubicBezTo>
                  <a:pt x="56260" y="251459"/>
                  <a:pt x="0" y="195198"/>
                  <a:pt x="0" y="12572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4154423" y="3104388"/>
            <a:ext cx="894588" cy="894588"/>
          </a:xfrm>
          <a:custGeom>
            <a:avLst/>
            <a:gdLst>
              <a:gd name="connsiteX0" fmla="*/ 447294 w 894588"/>
              <a:gd name="connsiteY0" fmla="*/ 0 h 894588"/>
              <a:gd name="connsiteX1" fmla="*/ 894588 w 894588"/>
              <a:gd name="connsiteY1" fmla="*/ 447294 h 894588"/>
              <a:gd name="connsiteX2" fmla="*/ 894588 w 894588"/>
              <a:gd name="connsiteY2" fmla="*/ 894588 h 894588"/>
              <a:gd name="connsiteX3" fmla="*/ 447294 w 894588"/>
              <a:gd name="connsiteY3" fmla="*/ 894588 h 894588"/>
              <a:gd name="connsiteX4" fmla="*/ 0 w 894588"/>
              <a:gd name="connsiteY4" fmla="*/ 447294 h 894588"/>
              <a:gd name="connsiteX5" fmla="*/ 447294 w 894588"/>
              <a:gd name="connsiteY5" fmla="*/ 0 h 8945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588" h="894588">
                <a:moveTo>
                  <a:pt x="447294" y="0"/>
                </a:moveTo>
                <a:cubicBezTo>
                  <a:pt x="694309" y="0"/>
                  <a:pt x="894588" y="200278"/>
                  <a:pt x="894588" y="447294"/>
                </a:cubicBezTo>
                <a:cubicBezTo>
                  <a:pt x="894588" y="596391"/>
                  <a:pt x="894588" y="745490"/>
                  <a:pt x="894588" y="894588"/>
                </a:cubicBezTo>
                <a:cubicBezTo>
                  <a:pt x="745490" y="894588"/>
                  <a:pt x="596391" y="894588"/>
                  <a:pt x="447294" y="894588"/>
                </a:cubicBezTo>
                <a:cubicBezTo>
                  <a:pt x="200279" y="894588"/>
                  <a:pt x="0" y="694308"/>
                  <a:pt x="0" y="447294"/>
                </a:cubicBezTo>
                <a:cubicBezTo>
                  <a:pt x="0" y="200278"/>
                  <a:pt x="200279" y="0"/>
                  <a:pt x="447294" y="0"/>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3"/>
          <p:cNvSpPr/>
          <p:nvPr/>
        </p:nvSpPr>
        <p:spPr>
          <a:xfrm>
            <a:off x="4421123" y="3396996"/>
            <a:ext cx="361188" cy="310895"/>
          </a:xfrm>
          <a:custGeom>
            <a:avLst/>
            <a:gdLst>
              <a:gd name="connsiteX0" fmla="*/ 361188 w 361188"/>
              <a:gd name="connsiteY0" fmla="*/ 288289 h 310895"/>
              <a:gd name="connsiteX1" fmla="*/ 338582 w 361188"/>
              <a:gd name="connsiteY1" fmla="*/ 310895 h 310895"/>
              <a:gd name="connsiteX2" fmla="*/ 276479 w 361188"/>
              <a:gd name="connsiteY2" fmla="*/ 310895 h 310895"/>
              <a:gd name="connsiteX3" fmla="*/ 254000 w 361188"/>
              <a:gd name="connsiteY3" fmla="*/ 288289 h 310895"/>
              <a:gd name="connsiteX4" fmla="*/ 254000 w 361188"/>
              <a:gd name="connsiteY4" fmla="*/ 226059 h 310895"/>
              <a:gd name="connsiteX5" fmla="*/ 276479 w 361188"/>
              <a:gd name="connsiteY5" fmla="*/ 203453 h 310895"/>
              <a:gd name="connsiteX6" fmla="*/ 293497 w 361188"/>
              <a:gd name="connsiteY6" fmla="*/ 203453 h 310895"/>
              <a:gd name="connsiteX7" fmla="*/ 293497 w 361188"/>
              <a:gd name="connsiteY7" fmla="*/ 169544 h 310895"/>
              <a:gd name="connsiteX8" fmla="*/ 191897 w 361188"/>
              <a:gd name="connsiteY8" fmla="*/ 169544 h 310895"/>
              <a:gd name="connsiteX9" fmla="*/ 191897 w 361188"/>
              <a:gd name="connsiteY9" fmla="*/ 203453 h 310895"/>
              <a:gd name="connsiteX10" fmla="*/ 208788 w 361188"/>
              <a:gd name="connsiteY10" fmla="*/ 203453 h 310895"/>
              <a:gd name="connsiteX11" fmla="*/ 231394 w 361188"/>
              <a:gd name="connsiteY11" fmla="*/ 226059 h 310895"/>
              <a:gd name="connsiteX12" fmla="*/ 231394 w 361188"/>
              <a:gd name="connsiteY12" fmla="*/ 288289 h 310895"/>
              <a:gd name="connsiteX13" fmla="*/ 208788 w 361188"/>
              <a:gd name="connsiteY13" fmla="*/ 310895 h 310895"/>
              <a:gd name="connsiteX14" fmla="*/ 146685 w 361188"/>
              <a:gd name="connsiteY14" fmla="*/ 310895 h 310895"/>
              <a:gd name="connsiteX15" fmla="*/ 129794 w 361188"/>
              <a:gd name="connsiteY15" fmla="*/ 288289 h 310895"/>
              <a:gd name="connsiteX16" fmla="*/ 129794 w 361188"/>
              <a:gd name="connsiteY16" fmla="*/ 226059 h 310895"/>
              <a:gd name="connsiteX17" fmla="*/ 146685 w 361188"/>
              <a:gd name="connsiteY17" fmla="*/ 203453 h 310895"/>
              <a:gd name="connsiteX18" fmla="*/ 163703 w 361188"/>
              <a:gd name="connsiteY18" fmla="*/ 203453 h 310895"/>
              <a:gd name="connsiteX19" fmla="*/ 163703 w 361188"/>
              <a:gd name="connsiteY19" fmla="*/ 169544 h 310895"/>
              <a:gd name="connsiteX20" fmla="*/ 62103 w 361188"/>
              <a:gd name="connsiteY20" fmla="*/ 169544 h 310895"/>
              <a:gd name="connsiteX21" fmla="*/ 62103 w 361188"/>
              <a:gd name="connsiteY21" fmla="*/ 203453 h 310895"/>
              <a:gd name="connsiteX22" fmla="*/ 84709 w 361188"/>
              <a:gd name="connsiteY22" fmla="*/ 203453 h 310895"/>
              <a:gd name="connsiteX23" fmla="*/ 101600 w 361188"/>
              <a:gd name="connsiteY23" fmla="*/ 226059 h 310895"/>
              <a:gd name="connsiteX24" fmla="*/ 101600 w 361188"/>
              <a:gd name="connsiteY24" fmla="*/ 288289 h 310895"/>
              <a:gd name="connsiteX25" fmla="*/ 84709 w 361188"/>
              <a:gd name="connsiteY25" fmla="*/ 310895 h 310895"/>
              <a:gd name="connsiteX26" fmla="*/ 16891 w 361188"/>
              <a:gd name="connsiteY26" fmla="*/ 310895 h 310895"/>
              <a:gd name="connsiteX27" fmla="*/ 0 w 361188"/>
              <a:gd name="connsiteY27" fmla="*/ 288289 h 310895"/>
              <a:gd name="connsiteX28" fmla="*/ 0 w 361188"/>
              <a:gd name="connsiteY28" fmla="*/ 226059 h 310895"/>
              <a:gd name="connsiteX29" fmla="*/ 16891 w 361188"/>
              <a:gd name="connsiteY29" fmla="*/ 203453 h 310895"/>
              <a:gd name="connsiteX30" fmla="*/ 39497 w 361188"/>
              <a:gd name="connsiteY30" fmla="*/ 203453 h 310895"/>
              <a:gd name="connsiteX31" fmla="*/ 39497 w 361188"/>
              <a:gd name="connsiteY31" fmla="*/ 169544 h 310895"/>
              <a:gd name="connsiteX32" fmla="*/ 62103 w 361188"/>
              <a:gd name="connsiteY32" fmla="*/ 141350 h 310895"/>
              <a:gd name="connsiteX33" fmla="*/ 163703 w 361188"/>
              <a:gd name="connsiteY33" fmla="*/ 141350 h 310895"/>
              <a:gd name="connsiteX34" fmla="*/ 163703 w 361188"/>
              <a:gd name="connsiteY34" fmla="*/ 101726 h 310895"/>
              <a:gd name="connsiteX35" fmla="*/ 146685 w 361188"/>
              <a:gd name="connsiteY35" fmla="*/ 101726 h 310895"/>
              <a:gd name="connsiteX36" fmla="*/ 129794 w 361188"/>
              <a:gd name="connsiteY36" fmla="*/ 84835 h 310895"/>
              <a:gd name="connsiteX37" fmla="*/ 129794 w 361188"/>
              <a:gd name="connsiteY37" fmla="*/ 17017 h 310895"/>
              <a:gd name="connsiteX38" fmla="*/ 146685 w 361188"/>
              <a:gd name="connsiteY38" fmla="*/ 0 h 310895"/>
              <a:gd name="connsiteX39" fmla="*/ 208788 w 361188"/>
              <a:gd name="connsiteY39" fmla="*/ 0 h 310895"/>
              <a:gd name="connsiteX40" fmla="*/ 231394 w 361188"/>
              <a:gd name="connsiteY40" fmla="*/ 17017 h 310895"/>
              <a:gd name="connsiteX41" fmla="*/ 231394 w 361188"/>
              <a:gd name="connsiteY41" fmla="*/ 84835 h 310895"/>
              <a:gd name="connsiteX42" fmla="*/ 208788 w 361188"/>
              <a:gd name="connsiteY42" fmla="*/ 101726 h 310895"/>
              <a:gd name="connsiteX43" fmla="*/ 191897 w 361188"/>
              <a:gd name="connsiteY43" fmla="*/ 101726 h 310895"/>
              <a:gd name="connsiteX44" fmla="*/ 191897 w 361188"/>
              <a:gd name="connsiteY44" fmla="*/ 141350 h 310895"/>
              <a:gd name="connsiteX45" fmla="*/ 293497 w 361188"/>
              <a:gd name="connsiteY45" fmla="*/ 141350 h 310895"/>
              <a:gd name="connsiteX46" fmla="*/ 321691 w 361188"/>
              <a:gd name="connsiteY46" fmla="*/ 169544 h 310895"/>
              <a:gd name="connsiteX47" fmla="*/ 321691 w 361188"/>
              <a:gd name="connsiteY47" fmla="*/ 203453 h 310895"/>
              <a:gd name="connsiteX48" fmla="*/ 338582 w 361188"/>
              <a:gd name="connsiteY48" fmla="*/ 203453 h 310895"/>
              <a:gd name="connsiteX49" fmla="*/ 361188 w 361188"/>
              <a:gd name="connsiteY49" fmla="*/ 226059 h 310895"/>
              <a:gd name="connsiteX50" fmla="*/ 361188 w 361188"/>
              <a:gd name="connsiteY50" fmla="*/ 288289 h 31089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 ang="32">
                <a:pos x="connsiteX32" y="connsiteY32"/>
              </a:cxn>
              <a:cxn ang="33">
                <a:pos x="connsiteX33" y="connsiteY33"/>
              </a:cxn>
              <a:cxn ang="34">
                <a:pos x="connsiteX34" y="connsiteY34"/>
              </a:cxn>
              <a:cxn ang="35">
                <a:pos x="connsiteX35" y="connsiteY35"/>
              </a:cxn>
              <a:cxn ang="36">
                <a:pos x="connsiteX36" y="connsiteY36"/>
              </a:cxn>
              <a:cxn ang="37">
                <a:pos x="connsiteX37" y="connsiteY37"/>
              </a:cxn>
              <a:cxn ang="38">
                <a:pos x="connsiteX38" y="connsiteY38"/>
              </a:cxn>
              <a:cxn ang="39">
                <a:pos x="connsiteX39" y="connsiteY39"/>
              </a:cxn>
              <a:cxn ang="40">
                <a:pos x="connsiteX40" y="connsiteY40"/>
              </a:cxn>
              <a:cxn ang="41">
                <a:pos x="connsiteX41" y="connsiteY41"/>
              </a:cxn>
              <a:cxn ang="42">
                <a:pos x="connsiteX42" y="connsiteY42"/>
              </a:cxn>
              <a:cxn ang="43">
                <a:pos x="connsiteX43" y="connsiteY43"/>
              </a:cxn>
              <a:cxn ang="44">
                <a:pos x="connsiteX44" y="connsiteY44"/>
              </a:cxn>
              <a:cxn ang="45">
                <a:pos x="connsiteX45" y="connsiteY45"/>
              </a:cxn>
              <a:cxn ang="46">
                <a:pos x="connsiteX46" y="connsiteY46"/>
              </a:cxn>
              <a:cxn ang="47">
                <a:pos x="connsiteX47" y="connsiteY47"/>
              </a:cxn>
              <a:cxn ang="48">
                <a:pos x="connsiteX48" y="connsiteY48"/>
              </a:cxn>
              <a:cxn ang="49">
                <a:pos x="connsiteX49" y="connsiteY49"/>
              </a:cxn>
              <a:cxn ang="50">
                <a:pos x="connsiteX50" y="connsiteY50"/>
              </a:cxn>
            </a:cxnLst>
            <a:rect l="l" t="t" r="r" b="b"/>
            <a:pathLst>
              <a:path w="361188" h="310895">
                <a:moveTo>
                  <a:pt x="361188" y="288289"/>
                </a:moveTo>
                <a:cubicBezTo>
                  <a:pt x="361188" y="299592"/>
                  <a:pt x="349885" y="310895"/>
                  <a:pt x="338582" y="310895"/>
                </a:cubicBezTo>
                <a:cubicBezTo>
                  <a:pt x="276479" y="310895"/>
                  <a:pt x="276479" y="310895"/>
                  <a:pt x="276479" y="310895"/>
                </a:cubicBezTo>
                <a:cubicBezTo>
                  <a:pt x="265303" y="310895"/>
                  <a:pt x="254000" y="299592"/>
                  <a:pt x="254000" y="288289"/>
                </a:cubicBezTo>
                <a:cubicBezTo>
                  <a:pt x="254000" y="226059"/>
                  <a:pt x="254000" y="226059"/>
                  <a:pt x="254000" y="226059"/>
                </a:cubicBezTo>
                <a:cubicBezTo>
                  <a:pt x="254000" y="214757"/>
                  <a:pt x="265303" y="203453"/>
                  <a:pt x="276479" y="203453"/>
                </a:cubicBezTo>
                <a:cubicBezTo>
                  <a:pt x="293497" y="203453"/>
                  <a:pt x="293497" y="203453"/>
                  <a:pt x="293497" y="203453"/>
                </a:cubicBezTo>
                <a:cubicBezTo>
                  <a:pt x="293497" y="169544"/>
                  <a:pt x="293497" y="169544"/>
                  <a:pt x="293497" y="169544"/>
                </a:cubicBezTo>
                <a:cubicBezTo>
                  <a:pt x="191897" y="169544"/>
                  <a:pt x="191897" y="169544"/>
                  <a:pt x="191897" y="169544"/>
                </a:cubicBezTo>
                <a:cubicBezTo>
                  <a:pt x="191897" y="203453"/>
                  <a:pt x="191897" y="203453"/>
                  <a:pt x="191897" y="203453"/>
                </a:cubicBezTo>
                <a:cubicBezTo>
                  <a:pt x="208788" y="203453"/>
                  <a:pt x="208788" y="203453"/>
                  <a:pt x="208788" y="203453"/>
                </a:cubicBezTo>
                <a:cubicBezTo>
                  <a:pt x="220091" y="203453"/>
                  <a:pt x="231394" y="214757"/>
                  <a:pt x="231394" y="226059"/>
                </a:cubicBezTo>
                <a:cubicBezTo>
                  <a:pt x="231394" y="288289"/>
                  <a:pt x="231394" y="288289"/>
                  <a:pt x="231394" y="288289"/>
                </a:cubicBezTo>
                <a:cubicBezTo>
                  <a:pt x="231394" y="299592"/>
                  <a:pt x="220091" y="310895"/>
                  <a:pt x="208788" y="310895"/>
                </a:cubicBezTo>
                <a:cubicBezTo>
                  <a:pt x="146685" y="310895"/>
                  <a:pt x="146685" y="310895"/>
                  <a:pt x="146685" y="310895"/>
                </a:cubicBezTo>
                <a:cubicBezTo>
                  <a:pt x="135382" y="310895"/>
                  <a:pt x="129794" y="299592"/>
                  <a:pt x="129794" y="288289"/>
                </a:cubicBezTo>
                <a:cubicBezTo>
                  <a:pt x="129794" y="226059"/>
                  <a:pt x="129794" y="226059"/>
                  <a:pt x="129794" y="226059"/>
                </a:cubicBezTo>
                <a:cubicBezTo>
                  <a:pt x="129794" y="214757"/>
                  <a:pt x="135382" y="203453"/>
                  <a:pt x="146685" y="203453"/>
                </a:cubicBezTo>
                <a:cubicBezTo>
                  <a:pt x="163703" y="203453"/>
                  <a:pt x="163703" y="203453"/>
                  <a:pt x="163703" y="203453"/>
                </a:cubicBezTo>
                <a:cubicBezTo>
                  <a:pt x="163703" y="169544"/>
                  <a:pt x="163703" y="169544"/>
                  <a:pt x="163703" y="169544"/>
                </a:cubicBezTo>
                <a:cubicBezTo>
                  <a:pt x="62103" y="169544"/>
                  <a:pt x="62103" y="169544"/>
                  <a:pt x="62103" y="169544"/>
                </a:cubicBezTo>
                <a:cubicBezTo>
                  <a:pt x="62103" y="203453"/>
                  <a:pt x="62103" y="203453"/>
                  <a:pt x="62103" y="203453"/>
                </a:cubicBezTo>
                <a:cubicBezTo>
                  <a:pt x="84709" y="203453"/>
                  <a:pt x="84709" y="203453"/>
                  <a:pt x="84709" y="203453"/>
                </a:cubicBezTo>
                <a:cubicBezTo>
                  <a:pt x="95885" y="203453"/>
                  <a:pt x="101600" y="214757"/>
                  <a:pt x="101600" y="226059"/>
                </a:cubicBezTo>
                <a:cubicBezTo>
                  <a:pt x="101600" y="288289"/>
                  <a:pt x="101600" y="288289"/>
                  <a:pt x="101600" y="288289"/>
                </a:cubicBezTo>
                <a:cubicBezTo>
                  <a:pt x="101600" y="299592"/>
                  <a:pt x="95885" y="310895"/>
                  <a:pt x="84709" y="310895"/>
                </a:cubicBezTo>
                <a:cubicBezTo>
                  <a:pt x="16891" y="310895"/>
                  <a:pt x="16891" y="310895"/>
                  <a:pt x="16891" y="310895"/>
                </a:cubicBezTo>
                <a:cubicBezTo>
                  <a:pt x="5588" y="310895"/>
                  <a:pt x="0" y="299592"/>
                  <a:pt x="0" y="288289"/>
                </a:cubicBezTo>
                <a:cubicBezTo>
                  <a:pt x="0" y="226059"/>
                  <a:pt x="0" y="226059"/>
                  <a:pt x="0" y="226059"/>
                </a:cubicBezTo>
                <a:cubicBezTo>
                  <a:pt x="0" y="214757"/>
                  <a:pt x="5588" y="203453"/>
                  <a:pt x="16891" y="203453"/>
                </a:cubicBezTo>
                <a:cubicBezTo>
                  <a:pt x="39497" y="203453"/>
                  <a:pt x="39497" y="203453"/>
                  <a:pt x="39497" y="203453"/>
                </a:cubicBezTo>
                <a:cubicBezTo>
                  <a:pt x="39497" y="169544"/>
                  <a:pt x="39497" y="169544"/>
                  <a:pt x="39497" y="169544"/>
                </a:cubicBezTo>
                <a:cubicBezTo>
                  <a:pt x="39497" y="152653"/>
                  <a:pt x="50800" y="141350"/>
                  <a:pt x="62103" y="141350"/>
                </a:cubicBezTo>
                <a:cubicBezTo>
                  <a:pt x="163703" y="141350"/>
                  <a:pt x="163703" y="141350"/>
                  <a:pt x="163703" y="141350"/>
                </a:cubicBezTo>
                <a:cubicBezTo>
                  <a:pt x="163703" y="101726"/>
                  <a:pt x="163703" y="101726"/>
                  <a:pt x="163703" y="101726"/>
                </a:cubicBezTo>
                <a:cubicBezTo>
                  <a:pt x="146685" y="101726"/>
                  <a:pt x="146685" y="101726"/>
                  <a:pt x="146685" y="101726"/>
                </a:cubicBezTo>
                <a:cubicBezTo>
                  <a:pt x="135382" y="101726"/>
                  <a:pt x="129794" y="96138"/>
                  <a:pt x="129794" y="84835"/>
                </a:cubicBezTo>
                <a:cubicBezTo>
                  <a:pt x="129794" y="17017"/>
                  <a:pt x="129794" y="17017"/>
                  <a:pt x="129794" y="17017"/>
                </a:cubicBezTo>
                <a:cubicBezTo>
                  <a:pt x="129794" y="5714"/>
                  <a:pt x="135382" y="0"/>
                  <a:pt x="146685" y="0"/>
                </a:cubicBezTo>
                <a:cubicBezTo>
                  <a:pt x="208788" y="0"/>
                  <a:pt x="208788" y="0"/>
                  <a:pt x="208788" y="0"/>
                </a:cubicBezTo>
                <a:cubicBezTo>
                  <a:pt x="220091" y="0"/>
                  <a:pt x="231394" y="5714"/>
                  <a:pt x="231394" y="17017"/>
                </a:cubicBezTo>
                <a:cubicBezTo>
                  <a:pt x="231394" y="84835"/>
                  <a:pt x="231394" y="84835"/>
                  <a:pt x="231394" y="84835"/>
                </a:cubicBezTo>
                <a:cubicBezTo>
                  <a:pt x="231394" y="96138"/>
                  <a:pt x="220091" y="101726"/>
                  <a:pt x="208788" y="101726"/>
                </a:cubicBezTo>
                <a:cubicBezTo>
                  <a:pt x="191897" y="101726"/>
                  <a:pt x="191897" y="101726"/>
                  <a:pt x="191897" y="101726"/>
                </a:cubicBezTo>
                <a:cubicBezTo>
                  <a:pt x="191897" y="141350"/>
                  <a:pt x="191897" y="141350"/>
                  <a:pt x="191897" y="141350"/>
                </a:cubicBezTo>
                <a:cubicBezTo>
                  <a:pt x="293497" y="141350"/>
                  <a:pt x="293497" y="141350"/>
                  <a:pt x="293497" y="141350"/>
                </a:cubicBezTo>
                <a:cubicBezTo>
                  <a:pt x="310388" y="141350"/>
                  <a:pt x="321691" y="152653"/>
                  <a:pt x="321691" y="169544"/>
                </a:cubicBezTo>
                <a:cubicBezTo>
                  <a:pt x="321691" y="203453"/>
                  <a:pt x="321691" y="203453"/>
                  <a:pt x="321691" y="203453"/>
                </a:cubicBezTo>
                <a:cubicBezTo>
                  <a:pt x="338582" y="203453"/>
                  <a:pt x="338582" y="203453"/>
                  <a:pt x="338582" y="203453"/>
                </a:cubicBezTo>
                <a:cubicBezTo>
                  <a:pt x="349885" y="203453"/>
                  <a:pt x="361188" y="214757"/>
                  <a:pt x="361188" y="226059"/>
                </a:cubicBezTo>
                <a:lnTo>
                  <a:pt x="361188" y="28828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
          <p:cNvSpPr/>
          <p:nvPr/>
        </p:nvSpPr>
        <p:spPr>
          <a:xfrm>
            <a:off x="6699504" y="3995928"/>
            <a:ext cx="251459" cy="251459"/>
          </a:xfrm>
          <a:custGeom>
            <a:avLst/>
            <a:gdLst>
              <a:gd name="connsiteX0" fmla="*/ 0 w 251459"/>
              <a:gd name="connsiteY0" fmla="*/ 125729 h 251459"/>
              <a:gd name="connsiteX1" fmla="*/ 125729 w 251459"/>
              <a:gd name="connsiteY1" fmla="*/ 0 h 251459"/>
              <a:gd name="connsiteX2" fmla="*/ 251459 w 251459"/>
              <a:gd name="connsiteY2" fmla="*/ 125729 h 251459"/>
              <a:gd name="connsiteX3" fmla="*/ 125729 w 251459"/>
              <a:gd name="connsiteY3" fmla="*/ 251459 h 251459"/>
              <a:gd name="connsiteX4" fmla="*/ 0 w 251459"/>
              <a:gd name="connsiteY4" fmla="*/ 125729 h 25145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1459" h="251459">
                <a:moveTo>
                  <a:pt x="0" y="125729"/>
                </a:moveTo>
                <a:cubicBezTo>
                  <a:pt x="0" y="56260"/>
                  <a:pt x="56260" y="0"/>
                  <a:pt x="125729" y="0"/>
                </a:cubicBezTo>
                <a:cubicBezTo>
                  <a:pt x="195198" y="0"/>
                  <a:pt x="251459" y="56260"/>
                  <a:pt x="251459" y="125729"/>
                </a:cubicBezTo>
                <a:cubicBezTo>
                  <a:pt x="251459" y="195198"/>
                  <a:pt x="195198" y="251459"/>
                  <a:pt x="125729" y="251459"/>
                </a:cubicBezTo>
                <a:cubicBezTo>
                  <a:pt x="56260" y="251459"/>
                  <a:pt x="0" y="195198"/>
                  <a:pt x="0" y="125729"/>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
          <p:cNvSpPr/>
          <p:nvPr/>
        </p:nvSpPr>
        <p:spPr>
          <a:xfrm>
            <a:off x="6981824" y="3104388"/>
            <a:ext cx="894588" cy="894588"/>
          </a:xfrm>
          <a:custGeom>
            <a:avLst/>
            <a:gdLst>
              <a:gd name="connsiteX0" fmla="*/ 447294 w 894588"/>
              <a:gd name="connsiteY0" fmla="*/ 0 h 894588"/>
              <a:gd name="connsiteX1" fmla="*/ 0 w 894588"/>
              <a:gd name="connsiteY1" fmla="*/ 447294 h 894588"/>
              <a:gd name="connsiteX2" fmla="*/ 0 w 894588"/>
              <a:gd name="connsiteY2" fmla="*/ 894588 h 894588"/>
              <a:gd name="connsiteX3" fmla="*/ 447294 w 894588"/>
              <a:gd name="connsiteY3" fmla="*/ 894588 h 894588"/>
              <a:gd name="connsiteX4" fmla="*/ 894588 w 894588"/>
              <a:gd name="connsiteY4" fmla="*/ 447294 h 894588"/>
              <a:gd name="connsiteX5" fmla="*/ 447294 w 894588"/>
              <a:gd name="connsiteY5" fmla="*/ 0 h 8945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588" h="894588">
                <a:moveTo>
                  <a:pt x="447294" y="0"/>
                </a:moveTo>
                <a:cubicBezTo>
                  <a:pt x="200279" y="0"/>
                  <a:pt x="0" y="200278"/>
                  <a:pt x="0" y="447294"/>
                </a:cubicBezTo>
                <a:cubicBezTo>
                  <a:pt x="0" y="596391"/>
                  <a:pt x="0" y="745490"/>
                  <a:pt x="0" y="894588"/>
                </a:cubicBezTo>
                <a:cubicBezTo>
                  <a:pt x="149098" y="894588"/>
                  <a:pt x="298196" y="894588"/>
                  <a:pt x="447294" y="894588"/>
                </a:cubicBezTo>
                <a:cubicBezTo>
                  <a:pt x="694309" y="894588"/>
                  <a:pt x="894588" y="694308"/>
                  <a:pt x="894588" y="447294"/>
                </a:cubicBezTo>
                <a:cubicBezTo>
                  <a:pt x="894588" y="200278"/>
                  <a:pt x="694309" y="0"/>
                  <a:pt x="447294" y="0"/>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clrChange>
              <a:clrFrom>
                <a:srgbClr val="262626">
                  <a:alpha val="100000"/>
                </a:srgbClr>
              </a:clrFrom>
              <a:clrTo>
                <a:srgbClr val="262626">
                  <a:alpha val="100000"/>
                  <a:alpha val="0"/>
                </a:srgbClr>
              </a:clrTo>
            </a:clrChange>
          </a:blip>
          <a:srcRect/>
          <a:stretch>
            <a:fillRect/>
          </a:stretch>
        </p:blipFill>
        <p:spPr bwMode="auto">
          <a:xfrm>
            <a:off x="3365500" y="5105400"/>
            <a:ext cx="381000" cy="381000"/>
          </a:xfrm>
          <a:prstGeom prst="rect">
            <a:avLst/>
          </a:prstGeom>
          <a:noFill/>
        </p:spPr>
      </p:pic>
      <p:pic>
        <p:nvPicPr>
          <p:cNvPr id="17" name="Picture 3"/>
          <p:cNvPicPr>
            <a:picLocks noChangeAspect="1" noChangeArrowheads="1"/>
          </p:cNvPicPr>
          <p:nvPr/>
        </p:nvPicPr>
        <p:blipFill>
          <a:blip r:embed="rId3">
            <a:clrChange>
              <a:clrFrom>
                <a:srgbClr val="262626">
                  <a:alpha val="100000"/>
                </a:srgbClr>
              </a:clrFrom>
              <a:clrTo>
                <a:srgbClr val="262626">
                  <a:alpha val="100000"/>
                  <a:alpha val="0"/>
                </a:srgbClr>
              </a:clrTo>
            </a:clrChange>
          </a:blip>
          <a:srcRect/>
          <a:stretch>
            <a:fillRect/>
          </a:stretch>
        </p:blipFill>
        <p:spPr bwMode="auto">
          <a:xfrm>
            <a:off x="7251700" y="3378200"/>
            <a:ext cx="355600" cy="355600"/>
          </a:xfrm>
          <a:prstGeom prst="rect">
            <a:avLst/>
          </a:prstGeom>
          <a:noFill/>
        </p:spPr>
      </p:pic>
      <p:pic>
        <p:nvPicPr>
          <p:cNvPr id="18" name="Picture 3"/>
          <p:cNvPicPr>
            <a:picLocks noChangeAspect="1" noChangeArrowheads="1"/>
          </p:cNvPicPr>
          <p:nvPr/>
        </p:nvPicPr>
        <p:blipFill>
          <a:blip r:embed="rId4">
            <a:clrChange>
              <a:clrFrom>
                <a:srgbClr val="DD3836">
                  <a:alpha val="100000"/>
                </a:srgbClr>
              </a:clrFrom>
              <a:clrTo>
                <a:srgbClr val="DD3836">
                  <a:alpha val="100000"/>
                  <a:alpha val="0"/>
                </a:srgbClr>
              </a:clrTo>
            </a:clrChange>
          </a:blip>
          <a:srcRect/>
          <a:stretch>
            <a:fillRect/>
          </a:stretch>
        </p:blipFill>
        <p:spPr bwMode="auto">
          <a:xfrm>
            <a:off x="8420100" y="5130800"/>
            <a:ext cx="342900" cy="355600"/>
          </a:xfrm>
          <a:prstGeom prst="rect">
            <a:avLst/>
          </a:prstGeom>
          <a:noFill/>
        </p:spPr>
      </p:pic>
      <p:sp>
        <p:nvSpPr>
          <p:cNvPr id="19" name="TextBox 1"/>
          <p:cNvSpPr txBox="1"/>
          <p:nvPr/>
        </p:nvSpPr>
        <p:spPr>
          <a:xfrm>
            <a:off x="939800" y="317500"/>
            <a:ext cx="2603500" cy="254000"/>
          </a:xfrm>
          <a:prstGeom prst="rect">
            <a:avLst/>
          </a:prstGeom>
          <a:noFill/>
        </p:spPr>
        <p:txBody>
          <a:bodyPr wrap="none" lIns="0" tIns="0" rIns="0" rtlCol="0">
            <a:spAutoFit/>
          </a:bodyPr>
          <a:lstStyle/>
          <a:p>
            <a:pPr>
              <a:lnSpc>
                <a:spcPts val="2000"/>
              </a:lnSpc>
            </a:pPr>
            <a:r>
              <a:rPr lang="en-US" altLang="zh-CN" sz="1600" dirty="0" smtClean="0">
                <a:solidFill>
                  <a:srgbClr val="7F7F7F"/>
                </a:solidFill>
                <a:latin typeface="微软雅黑" panose="020B0503020204020204" pitchFamily="18" charset="-122"/>
                <a:cs typeface="微软雅黑" panose="020B0503020204020204" pitchFamily="18" charset="-122"/>
              </a:rPr>
              <a:t>产品介绍--功能介绍（部分）</a:t>
            </a:r>
          </a:p>
        </p:txBody>
      </p:sp>
      <p:sp>
        <p:nvSpPr>
          <p:cNvPr id="20" name="TextBox 1"/>
          <p:cNvSpPr txBox="1"/>
          <p:nvPr/>
        </p:nvSpPr>
        <p:spPr>
          <a:xfrm>
            <a:off x="5575300" y="5270500"/>
            <a:ext cx="1016000" cy="330200"/>
          </a:xfrm>
          <a:prstGeom prst="rect">
            <a:avLst/>
          </a:prstGeom>
          <a:noFill/>
        </p:spPr>
        <p:txBody>
          <a:bodyPr wrap="none" lIns="0" tIns="0" rIns="0" rtlCol="0">
            <a:spAutoFit/>
          </a:bodyPr>
          <a:lstStyle/>
          <a:p>
            <a:pPr>
              <a:lnSpc>
                <a:spcPts val="2600"/>
              </a:lnSpc>
            </a:pPr>
            <a:r>
              <a:rPr lang="en-US" altLang="zh-CN" sz="2005" b="1" dirty="0" smtClean="0">
                <a:solidFill>
                  <a:srgbClr val="FFFFFF"/>
                </a:solidFill>
                <a:latin typeface="微软雅黑" panose="020B0503020204020204" pitchFamily="18" charset="-122"/>
                <a:cs typeface="微软雅黑" panose="020B0503020204020204" pitchFamily="18" charset="-122"/>
              </a:rPr>
              <a:t>课程中心</a:t>
            </a:r>
          </a:p>
        </p:txBody>
      </p:sp>
      <p:sp>
        <p:nvSpPr>
          <p:cNvPr id="21" name="TextBox 1"/>
          <p:cNvSpPr txBox="1"/>
          <p:nvPr/>
        </p:nvSpPr>
        <p:spPr>
          <a:xfrm>
            <a:off x="1219200" y="3467100"/>
            <a:ext cx="1778000" cy="330200"/>
          </a:xfrm>
          <a:prstGeom prst="rect">
            <a:avLst/>
          </a:prstGeom>
          <a:noFill/>
        </p:spPr>
        <p:txBody>
          <a:bodyPr wrap="none" lIns="0" tIns="0" rIns="0" rtlCol="0">
            <a:spAutoFit/>
          </a:bodyPr>
          <a:lstStyle/>
          <a:p>
            <a:pPr>
              <a:lnSpc>
                <a:spcPts val="2600"/>
              </a:lnSpc>
            </a:pPr>
            <a:r>
              <a:rPr lang="en-US" altLang="zh-CN" sz="2005" b="1" dirty="0" smtClean="0">
                <a:solidFill>
                  <a:srgbClr val="262626"/>
                </a:solidFill>
                <a:latin typeface="微软雅黑" panose="020B0503020204020204" pitchFamily="18" charset="-122"/>
                <a:cs typeface="微软雅黑" panose="020B0503020204020204" pitchFamily="18" charset="-122"/>
              </a:rPr>
              <a:t>章节和微课形式</a:t>
            </a:r>
          </a:p>
        </p:txBody>
      </p:sp>
      <p:sp>
        <p:nvSpPr>
          <p:cNvPr id="22" name="TextBox 1"/>
          <p:cNvSpPr txBox="1"/>
          <p:nvPr/>
        </p:nvSpPr>
        <p:spPr>
          <a:xfrm>
            <a:off x="1206500" y="4000500"/>
            <a:ext cx="101600" cy="571500"/>
          </a:xfrm>
          <a:prstGeom prst="rect">
            <a:avLst/>
          </a:prstGeom>
          <a:noFill/>
        </p:spPr>
        <p:txBody>
          <a:bodyPr wrap="none" lIns="0" tIns="0" rIns="0" rtlCol="0">
            <a:spAutoFit/>
          </a:bodyPr>
          <a:lstStyle/>
          <a:p>
            <a:pPr>
              <a:lnSpc>
                <a:spcPts val="12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000"/>
              </a:lnSpc>
            </a:pPr>
            <a:endParaRPr lang="en-US" altLang="zh-CN" dirty="0" smtClean="0"/>
          </a:p>
          <a:p>
            <a:pPr>
              <a:lnSpc>
                <a:spcPts val="1000"/>
              </a:lnSpc>
            </a:pPr>
            <a:endParaRPr lang="en-US" altLang="zh-CN" dirty="0" smtClean="0"/>
          </a:p>
          <a:p>
            <a:pPr>
              <a:lnSpc>
                <a:spcPts val="1300"/>
              </a:lnSpc>
            </a:pPr>
            <a:r>
              <a:rPr lang="en-US" altLang="zh-CN" sz="1120" dirty="0" smtClean="0">
                <a:solidFill>
                  <a:srgbClr val="A6A6A6"/>
                </a:solidFill>
                <a:latin typeface="Wingdings" panose="05000000000000000000" pitchFamily="18" charset="0"/>
                <a:cs typeface="Wingdings" panose="05000000000000000000" pitchFamily="18" charset="0"/>
              </a:rPr>
              <a:t></a:t>
            </a:r>
          </a:p>
        </p:txBody>
      </p:sp>
      <p:sp>
        <p:nvSpPr>
          <p:cNvPr id="23" name="TextBox 1"/>
          <p:cNvSpPr txBox="1"/>
          <p:nvPr/>
        </p:nvSpPr>
        <p:spPr>
          <a:xfrm>
            <a:off x="1384300" y="3949700"/>
            <a:ext cx="2336800" cy="863600"/>
          </a:xfrm>
          <a:prstGeom prst="rect">
            <a:avLst/>
          </a:prstGeom>
          <a:noFill/>
        </p:spPr>
        <p:txBody>
          <a:bodyPr wrap="none" lIns="0" tIns="0" rIns="0" rtlCol="0">
            <a:spAutoFit/>
          </a:bodyPr>
          <a:lstStyle/>
          <a:p>
            <a:pPr>
              <a:lnSpc>
                <a:spcPts val="1800"/>
              </a:lnSpc>
              <a:tabLst>
                <a:tab pos="38100" algn="l"/>
              </a:tabLst>
            </a:pPr>
            <a:r>
              <a:rPr lang="en-US" altLang="zh-CN" sz="1405" dirty="0" smtClean="0">
                <a:solidFill>
                  <a:srgbClr val="7F7F7F"/>
                </a:solidFill>
                <a:latin typeface="微软雅黑" panose="020B0503020204020204" pitchFamily="18" charset="-122"/>
                <a:cs typeface="微软雅黑" panose="020B0503020204020204" pitchFamily="18" charset="-122"/>
              </a:rPr>
              <a:t>课程可分章节上传</a:t>
            </a:r>
          </a:p>
          <a:p>
            <a:pPr>
              <a:lnSpc>
                <a:spcPts val="1600"/>
              </a:lnSpc>
              <a:tabLst>
                <a:tab pos="38100" algn="l"/>
              </a:tabLst>
            </a:pPr>
            <a:r>
              <a:rPr lang="en-US" altLang="zh-CN" dirty="0" smtClean="0"/>
              <a:t>	</a:t>
            </a:r>
            <a:r>
              <a:rPr lang="en-US" altLang="zh-CN" sz="1405" dirty="0" smtClean="0">
                <a:solidFill>
                  <a:srgbClr val="7F7F7F"/>
                </a:solidFill>
                <a:latin typeface="微软雅黑" panose="020B0503020204020204" pitchFamily="18" charset="-122"/>
                <a:cs typeface="微软雅黑" panose="020B0503020204020204" pitchFamily="18" charset="-122"/>
              </a:rPr>
              <a:t>满足碎片化学习需求</a:t>
            </a:r>
          </a:p>
          <a:p>
            <a:pPr>
              <a:lnSpc>
                <a:spcPts val="1600"/>
              </a:lnSpc>
              <a:tabLst>
                <a:tab pos="38100" algn="l"/>
              </a:tabLst>
            </a:pPr>
            <a:r>
              <a:rPr lang="en-US" altLang="zh-CN" sz="1405" dirty="0" smtClean="0">
                <a:solidFill>
                  <a:srgbClr val="7F7F7F"/>
                </a:solidFill>
                <a:latin typeface="微软雅黑" panose="020B0503020204020204" pitchFamily="18" charset="-122"/>
                <a:cs typeface="微软雅黑" panose="020B0503020204020204" pitchFamily="18" charset="-122"/>
              </a:rPr>
              <a:t>支持UGC（用户产生课程），</a:t>
            </a:r>
          </a:p>
          <a:p>
            <a:pPr>
              <a:lnSpc>
                <a:spcPts val="1600"/>
              </a:lnSpc>
              <a:tabLst>
                <a:tab pos="38100" algn="l"/>
              </a:tabLst>
            </a:pPr>
            <a:r>
              <a:rPr lang="en-US" altLang="zh-CN" dirty="0" smtClean="0"/>
              <a:t>	</a:t>
            </a:r>
            <a:r>
              <a:rPr lang="en-US" altLang="zh-CN" sz="1405" dirty="0" smtClean="0">
                <a:solidFill>
                  <a:srgbClr val="7F7F7F"/>
                </a:solidFill>
                <a:latin typeface="微软雅黑" panose="020B0503020204020204" pitchFamily="18" charset="-122"/>
                <a:cs typeface="微软雅黑" panose="020B0503020204020204" pitchFamily="18" charset="-122"/>
              </a:rPr>
              <a:t>全员参与</a:t>
            </a:r>
          </a:p>
        </p:txBody>
      </p:sp>
      <p:sp>
        <p:nvSpPr>
          <p:cNvPr id="24" name="TextBox 1"/>
          <p:cNvSpPr txBox="1"/>
          <p:nvPr/>
        </p:nvSpPr>
        <p:spPr>
          <a:xfrm>
            <a:off x="8928100" y="4000500"/>
            <a:ext cx="101600" cy="571500"/>
          </a:xfrm>
          <a:prstGeom prst="rect">
            <a:avLst/>
          </a:prstGeom>
          <a:noFill/>
        </p:spPr>
        <p:txBody>
          <a:bodyPr wrap="none" lIns="0" tIns="0" rIns="0" rtlCol="0">
            <a:spAutoFit/>
          </a:bodyPr>
          <a:lstStyle/>
          <a:p>
            <a:pPr>
              <a:lnSpc>
                <a:spcPts val="12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20" dirty="0" smtClean="0">
                <a:solidFill>
                  <a:srgbClr val="A6A6A6"/>
                </a:solidFill>
                <a:latin typeface="Wingdings" panose="05000000000000000000" pitchFamily="18" charset="0"/>
                <a:cs typeface="Wingdings" panose="05000000000000000000" pitchFamily="18" charset="0"/>
              </a:rPr>
              <a:t></a:t>
            </a:r>
          </a:p>
        </p:txBody>
      </p:sp>
      <p:sp>
        <p:nvSpPr>
          <p:cNvPr id="25" name="TextBox 1"/>
          <p:cNvSpPr txBox="1"/>
          <p:nvPr/>
        </p:nvSpPr>
        <p:spPr>
          <a:xfrm>
            <a:off x="9105900" y="3937000"/>
            <a:ext cx="2133600" cy="660400"/>
          </a:xfrm>
          <a:prstGeom prst="rect">
            <a:avLst/>
          </a:prstGeom>
          <a:noFill/>
        </p:spPr>
        <p:txBody>
          <a:bodyPr wrap="none" lIns="0" tIns="0" rIns="0" rtlCol="0">
            <a:spAutoFit/>
          </a:bodyPr>
          <a:lstStyle/>
          <a:p>
            <a:pPr>
              <a:lnSpc>
                <a:spcPts val="1800"/>
              </a:lnSpc>
            </a:pPr>
            <a:r>
              <a:rPr lang="en-US" altLang="zh-CN" sz="1405" dirty="0" smtClean="0">
                <a:solidFill>
                  <a:srgbClr val="7F7F7F"/>
                </a:solidFill>
                <a:latin typeface="微软雅黑" panose="020B0503020204020204" pitchFamily="18" charset="-122"/>
                <a:cs typeface="微软雅黑" panose="020B0503020204020204" pitchFamily="18" charset="-122"/>
              </a:rPr>
              <a:t>课程简介等自动生成</a:t>
            </a:r>
          </a:p>
          <a:p>
            <a:pPr>
              <a:lnSpc>
                <a:spcPts val="1600"/>
              </a:lnSpc>
            </a:pPr>
            <a:r>
              <a:rPr lang="en-US" altLang="zh-CN" sz="1405" dirty="0" smtClean="0">
                <a:solidFill>
                  <a:srgbClr val="7F7F7F"/>
                </a:solidFill>
                <a:latin typeface="微软雅黑" panose="020B0503020204020204" pitchFamily="18" charset="-122"/>
                <a:cs typeface="微软雅黑" panose="020B0503020204020204" pitchFamily="18" charset="-122"/>
              </a:rPr>
              <a:t>自动发布消息通知，可指定</a:t>
            </a:r>
          </a:p>
          <a:p>
            <a:pPr>
              <a:lnSpc>
                <a:spcPts val="1600"/>
              </a:lnSpc>
            </a:pPr>
            <a:r>
              <a:rPr lang="en-US" altLang="zh-CN" sz="1405" dirty="0" smtClean="0">
                <a:solidFill>
                  <a:srgbClr val="7F7F7F"/>
                </a:solidFill>
                <a:latin typeface="微软雅黑" panose="020B0503020204020204" pitchFamily="18" charset="-122"/>
                <a:cs typeface="微软雅黑" panose="020B0503020204020204" pitchFamily="18" charset="-122"/>
              </a:rPr>
              <a:t>部门/人员发布学习任务</a:t>
            </a:r>
          </a:p>
        </p:txBody>
      </p:sp>
      <p:sp>
        <p:nvSpPr>
          <p:cNvPr id="26" name="TextBox 1"/>
          <p:cNvSpPr txBox="1"/>
          <p:nvPr/>
        </p:nvSpPr>
        <p:spPr>
          <a:xfrm>
            <a:off x="3352800" y="1638300"/>
            <a:ext cx="1778000" cy="330200"/>
          </a:xfrm>
          <a:prstGeom prst="rect">
            <a:avLst/>
          </a:prstGeom>
          <a:noFill/>
        </p:spPr>
        <p:txBody>
          <a:bodyPr wrap="none" lIns="0" tIns="0" rIns="0" rtlCol="0">
            <a:spAutoFit/>
          </a:bodyPr>
          <a:lstStyle/>
          <a:p>
            <a:pPr>
              <a:lnSpc>
                <a:spcPts val="2600"/>
              </a:lnSpc>
            </a:pPr>
            <a:r>
              <a:rPr lang="en-US" altLang="zh-CN" sz="2005" b="1" dirty="0" smtClean="0">
                <a:solidFill>
                  <a:srgbClr val="262626"/>
                </a:solidFill>
                <a:latin typeface="微软雅黑" panose="020B0503020204020204" pitchFamily="18" charset="-122"/>
                <a:cs typeface="微软雅黑" panose="020B0503020204020204" pitchFamily="18" charset="-122"/>
              </a:rPr>
              <a:t>灵活的课程权限</a:t>
            </a:r>
          </a:p>
        </p:txBody>
      </p:sp>
      <p:sp>
        <p:nvSpPr>
          <p:cNvPr id="27" name="TextBox 1"/>
          <p:cNvSpPr txBox="1"/>
          <p:nvPr/>
        </p:nvSpPr>
        <p:spPr>
          <a:xfrm>
            <a:off x="3340100" y="2171700"/>
            <a:ext cx="101600" cy="787400"/>
          </a:xfrm>
          <a:prstGeom prst="rect">
            <a:avLst/>
          </a:prstGeom>
          <a:noFill/>
        </p:spPr>
        <p:txBody>
          <a:bodyPr wrap="none" lIns="0" tIns="0" rIns="0" rtlCol="0">
            <a:spAutoFit/>
          </a:bodyPr>
          <a:lstStyle/>
          <a:p>
            <a:pPr>
              <a:lnSpc>
                <a:spcPts val="12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p:txBody>
      </p:sp>
      <p:sp>
        <p:nvSpPr>
          <p:cNvPr id="28" name="TextBox 1"/>
          <p:cNvSpPr txBox="1"/>
          <p:nvPr/>
        </p:nvSpPr>
        <p:spPr>
          <a:xfrm>
            <a:off x="3517900" y="2120900"/>
            <a:ext cx="2120900" cy="863600"/>
          </a:xfrm>
          <a:prstGeom prst="rect">
            <a:avLst/>
          </a:prstGeom>
          <a:noFill/>
        </p:spPr>
        <p:txBody>
          <a:bodyPr wrap="none" lIns="0" tIns="0" rIns="0" rtlCol="0">
            <a:spAutoFit/>
          </a:bodyPr>
          <a:lstStyle/>
          <a:p>
            <a:pPr>
              <a:lnSpc>
                <a:spcPts val="1800"/>
              </a:lnSpc>
            </a:pPr>
            <a:r>
              <a:rPr lang="en-US" altLang="zh-CN" sz="1405" dirty="0" smtClean="0">
                <a:solidFill>
                  <a:srgbClr val="7F7F7F"/>
                </a:solidFill>
                <a:latin typeface="微软雅黑" panose="020B0503020204020204" pitchFamily="18" charset="-122"/>
                <a:cs typeface="微软雅黑" panose="020B0503020204020204" pitchFamily="18" charset="-122"/>
              </a:rPr>
              <a:t>可设置选修课、必修课</a:t>
            </a:r>
          </a:p>
          <a:p>
            <a:pPr>
              <a:lnSpc>
                <a:spcPts val="1600"/>
              </a:lnSpc>
            </a:pPr>
            <a:r>
              <a:rPr lang="en-US" altLang="zh-CN" sz="1405" dirty="0" smtClean="0">
                <a:solidFill>
                  <a:srgbClr val="7F7F7F"/>
                </a:solidFill>
                <a:latin typeface="微软雅黑" panose="020B0503020204020204" pitchFamily="18" charset="-122"/>
                <a:cs typeface="微软雅黑" panose="020B0503020204020204" pitchFamily="18" charset="-122"/>
              </a:rPr>
              <a:t>可设定课程访问范围</a:t>
            </a:r>
          </a:p>
          <a:p>
            <a:pPr>
              <a:lnSpc>
                <a:spcPts val="1600"/>
              </a:lnSpc>
            </a:pPr>
            <a:r>
              <a:rPr lang="en-US" altLang="zh-CN" sz="1405" dirty="0" smtClean="0">
                <a:solidFill>
                  <a:srgbClr val="7F7F7F"/>
                </a:solidFill>
                <a:latin typeface="微软雅黑" panose="020B0503020204020204" pitchFamily="18" charset="-122"/>
                <a:cs typeface="微软雅黑" panose="020B0503020204020204" pitchFamily="18" charset="-122"/>
              </a:rPr>
              <a:t>可设置是否允许APP缓存、</a:t>
            </a:r>
          </a:p>
          <a:p>
            <a:pPr>
              <a:lnSpc>
                <a:spcPts val="1600"/>
              </a:lnSpc>
            </a:pPr>
            <a:r>
              <a:rPr lang="en-US" altLang="zh-CN" sz="1405" dirty="0" smtClean="0">
                <a:solidFill>
                  <a:srgbClr val="7F7F7F"/>
                </a:solidFill>
                <a:latin typeface="微软雅黑" panose="020B0503020204020204" pitchFamily="18" charset="-122"/>
                <a:cs typeface="微软雅黑" panose="020B0503020204020204" pitchFamily="18" charset="-122"/>
              </a:rPr>
              <a:t>可否下载源文件等</a:t>
            </a:r>
          </a:p>
        </p:txBody>
      </p:sp>
      <p:sp>
        <p:nvSpPr>
          <p:cNvPr id="29" name="TextBox 1"/>
          <p:cNvSpPr txBox="1"/>
          <p:nvPr/>
        </p:nvSpPr>
        <p:spPr>
          <a:xfrm>
            <a:off x="6553200" y="1625600"/>
            <a:ext cx="1524000" cy="330200"/>
          </a:xfrm>
          <a:prstGeom prst="rect">
            <a:avLst/>
          </a:prstGeom>
          <a:noFill/>
        </p:spPr>
        <p:txBody>
          <a:bodyPr wrap="none" lIns="0" tIns="0" rIns="0" rtlCol="0">
            <a:spAutoFit/>
          </a:bodyPr>
          <a:lstStyle/>
          <a:p>
            <a:pPr>
              <a:lnSpc>
                <a:spcPts val="2600"/>
              </a:lnSpc>
            </a:pPr>
            <a:r>
              <a:rPr lang="en-US" altLang="zh-CN" sz="2005" b="1" dirty="0" smtClean="0">
                <a:solidFill>
                  <a:srgbClr val="262626"/>
                </a:solidFill>
                <a:latin typeface="微软雅黑" panose="020B0503020204020204" pitchFamily="18" charset="-122"/>
                <a:cs typeface="微软雅黑" panose="020B0503020204020204" pitchFamily="18" charset="-122"/>
              </a:rPr>
              <a:t>支持多种格式</a:t>
            </a:r>
          </a:p>
        </p:txBody>
      </p:sp>
      <p:sp>
        <p:nvSpPr>
          <p:cNvPr id="30" name="TextBox 1"/>
          <p:cNvSpPr txBox="1"/>
          <p:nvPr/>
        </p:nvSpPr>
        <p:spPr>
          <a:xfrm>
            <a:off x="6553200" y="2159000"/>
            <a:ext cx="101600" cy="571500"/>
          </a:xfrm>
          <a:prstGeom prst="rect">
            <a:avLst/>
          </a:prstGeom>
          <a:noFill/>
        </p:spPr>
        <p:txBody>
          <a:bodyPr wrap="none" lIns="0" tIns="0" rIns="0" rtlCol="0">
            <a:spAutoFit/>
          </a:bodyPr>
          <a:lstStyle/>
          <a:p>
            <a:pPr>
              <a:lnSpc>
                <a:spcPts val="12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p:txBody>
      </p:sp>
      <p:sp>
        <p:nvSpPr>
          <p:cNvPr id="32" name="文本框 31"/>
          <p:cNvSpPr txBox="1"/>
          <p:nvPr/>
        </p:nvSpPr>
        <p:spPr>
          <a:xfrm>
            <a:off x="9004300" y="3467100"/>
            <a:ext cx="2711450" cy="368300"/>
          </a:xfrm>
          <a:prstGeom prst="rect">
            <a:avLst/>
          </a:prstGeom>
          <a:noFill/>
        </p:spPr>
        <p:txBody>
          <a:bodyPr wrap="none" rtlCol="0" anchor="t">
            <a:spAutoFit/>
          </a:bodyPr>
          <a:lstStyle/>
          <a:p>
            <a:r>
              <a:rPr lang="en-US" altLang="zh-CN" b="1" dirty="0" smtClean="0">
                <a:solidFill>
                  <a:srgbClr val="262626"/>
                </a:solidFill>
                <a:latin typeface="微软雅黑" panose="020B0503020204020204" pitchFamily="18" charset="-122"/>
                <a:cs typeface="微软雅黑" panose="020B0503020204020204" pitchFamily="18" charset="-122"/>
                <a:sym typeface="+mn-ea"/>
              </a:rPr>
              <a:t>智能填充内容、轻松发布</a:t>
            </a:r>
            <a:endParaRPr lang="zh-CN" altLang="en-US"/>
          </a:p>
        </p:txBody>
      </p:sp>
      <p:sp>
        <p:nvSpPr>
          <p:cNvPr id="33" name="文本框 32"/>
          <p:cNvSpPr txBox="1"/>
          <p:nvPr/>
        </p:nvSpPr>
        <p:spPr>
          <a:xfrm>
            <a:off x="6654800" y="2078990"/>
            <a:ext cx="2802890" cy="732155"/>
          </a:xfrm>
          <a:prstGeom prst="rect">
            <a:avLst/>
          </a:prstGeom>
          <a:noFill/>
        </p:spPr>
        <p:txBody>
          <a:bodyPr wrap="square" rtlCol="0" anchor="t">
            <a:spAutoFit/>
          </a:bodyPr>
          <a:lstStyle/>
          <a:p>
            <a:pPr>
              <a:lnSpc>
                <a:spcPts val="1800"/>
              </a:lnSpc>
              <a:tabLst>
                <a:tab pos="2235200" algn="l"/>
              </a:tabLst>
            </a:pPr>
            <a:r>
              <a:rPr lang="en-US" altLang="zh-CN" sz="1400" dirty="0" smtClean="0">
                <a:solidFill>
                  <a:srgbClr val="7F7F7F"/>
                </a:solidFill>
                <a:latin typeface="微软雅黑" panose="020B0503020204020204" pitchFamily="18" charset="-122"/>
                <a:cs typeface="微软雅黑" panose="020B0503020204020204" pitchFamily="18" charset="-122"/>
                <a:sym typeface="+mn-ea"/>
              </a:rPr>
              <a:t>录播课（MP4、MP3）、直播课、</a:t>
            </a:r>
            <a:endParaRPr lang="en-US" altLang="zh-CN" sz="1400" dirty="0" smtClean="0">
              <a:solidFill>
                <a:srgbClr val="7F7F7F"/>
              </a:solidFill>
              <a:latin typeface="微软雅黑" panose="020B0503020204020204" pitchFamily="18" charset="-122"/>
              <a:cs typeface="微软雅黑" panose="020B0503020204020204" pitchFamily="18" charset="-122"/>
            </a:endParaRPr>
          </a:p>
          <a:p>
            <a:pPr>
              <a:lnSpc>
                <a:spcPts val="1600"/>
              </a:lnSpc>
              <a:tabLst>
                <a:tab pos="2235200" algn="l"/>
              </a:tabLst>
            </a:pPr>
            <a:r>
              <a:rPr lang="en-US" altLang="zh-CN" sz="1400" dirty="0" smtClean="0">
                <a:solidFill>
                  <a:srgbClr val="7F7F7F"/>
                </a:solidFill>
                <a:latin typeface="微软雅黑" panose="020B0503020204020204" pitchFamily="18" charset="-122"/>
                <a:cs typeface="微软雅黑" panose="020B0503020204020204" pitchFamily="18" charset="-122"/>
                <a:sym typeface="+mn-ea"/>
              </a:rPr>
              <a:t>PPT、PPTX、doc、docx、pdf、</a:t>
            </a:r>
            <a:endParaRPr lang="en-US" altLang="zh-CN" sz="1400" dirty="0" smtClean="0">
              <a:solidFill>
                <a:srgbClr val="7F7F7F"/>
              </a:solidFill>
              <a:latin typeface="微软雅黑" panose="020B0503020204020204" pitchFamily="18" charset="-122"/>
              <a:cs typeface="微软雅黑" panose="020B0503020204020204" pitchFamily="18" charset="-122"/>
            </a:endParaRPr>
          </a:p>
          <a:p>
            <a:pPr>
              <a:lnSpc>
                <a:spcPts val="1600"/>
              </a:lnSpc>
              <a:tabLst>
                <a:tab pos="2235200" algn="l"/>
              </a:tabLst>
            </a:pPr>
            <a:r>
              <a:rPr lang="en-US" altLang="zh-CN" sz="1400" dirty="0" smtClean="0">
                <a:solidFill>
                  <a:srgbClr val="7F7F7F"/>
                </a:solidFill>
                <a:latin typeface="微软雅黑" panose="020B0503020204020204" pitchFamily="18" charset="-122"/>
                <a:cs typeface="微软雅黑" panose="020B0503020204020204" pitchFamily="18" charset="-122"/>
                <a:sym typeface="+mn-ea"/>
              </a:rPr>
              <a:t>H5、第三方链接等</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4987795" y="4729327"/>
            <a:ext cx="2143095" cy="1154010"/>
          </a:xfrm>
          <a:custGeom>
            <a:avLst/>
            <a:gdLst>
              <a:gd name="connsiteX0" fmla="*/ 2923 w 2143095"/>
              <a:gd name="connsiteY0" fmla="*/ 1154010 h 1154010"/>
              <a:gd name="connsiteX1" fmla="*/ 988824 w 2143095"/>
              <a:gd name="connsiteY1" fmla="*/ 2945 h 1154010"/>
              <a:gd name="connsiteX2" fmla="*/ 2139952 w 2143095"/>
              <a:gd name="connsiteY2" fmla="*/ 988809 h 1154010"/>
              <a:gd name="connsiteX3" fmla="*/ 2140714 w 2143095"/>
              <a:gd name="connsiteY3" fmla="*/ 1143672 h 1154010"/>
              <a:gd name="connsiteX4" fmla="*/ 2923 w 2143095"/>
              <a:gd name="connsiteY4" fmla="*/ 1154010 h 115401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3095" h="1154010">
                <a:moveTo>
                  <a:pt x="2923" y="1154010"/>
                </a:moveTo>
                <a:cubicBezTo>
                  <a:pt x="-42669" y="563905"/>
                  <a:pt x="398783" y="48538"/>
                  <a:pt x="988824" y="2945"/>
                </a:cubicBezTo>
                <a:cubicBezTo>
                  <a:pt x="1578993" y="-42774"/>
                  <a:pt x="2094360" y="398677"/>
                  <a:pt x="2139952" y="988809"/>
                </a:cubicBezTo>
                <a:cubicBezTo>
                  <a:pt x="2143889" y="1040345"/>
                  <a:pt x="2144143" y="1092098"/>
                  <a:pt x="2140714" y="1143672"/>
                </a:cubicBezTo>
                <a:lnTo>
                  <a:pt x="2923" y="115401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4113148" y="3904360"/>
            <a:ext cx="3853053" cy="1949970"/>
          </a:xfrm>
          <a:custGeom>
            <a:avLst/>
            <a:gdLst>
              <a:gd name="connsiteX0" fmla="*/ 6350 w 3853053"/>
              <a:gd name="connsiteY0" fmla="*/ 1943620 h 1949970"/>
              <a:gd name="connsiteX1" fmla="*/ 1909317 w 3853053"/>
              <a:gd name="connsiteY1" fmla="*/ 6350 h 1949970"/>
              <a:gd name="connsiteX2" fmla="*/ 3846576 w 3853053"/>
              <a:gd name="connsiteY2" fmla="*/ 1909292 h 1949970"/>
              <a:gd name="connsiteX3" fmla="*/ 3846703 w 3853053"/>
              <a:gd name="connsiteY3" fmla="*/ 1926463 h 1949970"/>
            </a:gdLst>
            <a:ahLst/>
            <a:cxnLst>
              <a:cxn ang="0">
                <a:pos x="connsiteX0" y="connsiteY0"/>
              </a:cxn>
              <a:cxn ang="1">
                <a:pos x="connsiteX1" y="connsiteY1"/>
              </a:cxn>
              <a:cxn ang="2">
                <a:pos x="connsiteX2" y="connsiteY2"/>
              </a:cxn>
              <a:cxn ang="3">
                <a:pos x="connsiteX3" y="connsiteY3"/>
              </a:cxn>
            </a:cxnLst>
            <a:rect l="l" t="t" r="r" b="b"/>
            <a:pathLst>
              <a:path w="3853053" h="1949970">
                <a:moveTo>
                  <a:pt x="6350" y="1943620"/>
                </a:moveTo>
                <a:cubicBezTo>
                  <a:pt x="-3175" y="883158"/>
                  <a:pt x="848867" y="15748"/>
                  <a:pt x="1909317" y="6350"/>
                </a:cubicBezTo>
                <a:cubicBezTo>
                  <a:pt x="2969768" y="-3175"/>
                  <a:pt x="3837178" y="848867"/>
                  <a:pt x="3846576" y="1909292"/>
                </a:cubicBezTo>
                <a:cubicBezTo>
                  <a:pt x="3846703" y="1915020"/>
                  <a:pt x="3846703" y="1920735"/>
                  <a:pt x="3846703" y="1926463"/>
                </a:cubicBezTo>
              </a:path>
            </a:pathLst>
          </a:custGeom>
          <a:ln w="12700">
            <a:solidFill>
              <a:srgbClr val="A6A6A6">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3992879" y="5682996"/>
            <a:ext cx="251459" cy="251459"/>
          </a:xfrm>
          <a:custGeom>
            <a:avLst/>
            <a:gdLst>
              <a:gd name="connsiteX0" fmla="*/ 0 w 251459"/>
              <a:gd name="connsiteY0" fmla="*/ 125729 h 251459"/>
              <a:gd name="connsiteX1" fmla="*/ 125729 w 251459"/>
              <a:gd name="connsiteY1" fmla="*/ 0 h 251459"/>
              <a:gd name="connsiteX2" fmla="*/ 251460 w 251459"/>
              <a:gd name="connsiteY2" fmla="*/ 125729 h 251459"/>
              <a:gd name="connsiteX3" fmla="*/ 125729 w 251459"/>
              <a:gd name="connsiteY3" fmla="*/ 251459 h 251459"/>
              <a:gd name="connsiteX4" fmla="*/ 0 w 251459"/>
              <a:gd name="connsiteY4" fmla="*/ 125729 h 25145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1459" h="251459">
                <a:moveTo>
                  <a:pt x="0" y="125729"/>
                </a:moveTo>
                <a:cubicBezTo>
                  <a:pt x="0" y="56286"/>
                  <a:pt x="56260" y="0"/>
                  <a:pt x="125729" y="0"/>
                </a:cubicBezTo>
                <a:cubicBezTo>
                  <a:pt x="195198" y="0"/>
                  <a:pt x="251460" y="56286"/>
                  <a:pt x="251460" y="125729"/>
                </a:cubicBezTo>
                <a:cubicBezTo>
                  <a:pt x="251460" y="195173"/>
                  <a:pt x="195198" y="251459"/>
                  <a:pt x="125729" y="251459"/>
                </a:cubicBezTo>
                <a:cubicBezTo>
                  <a:pt x="56260" y="251459"/>
                  <a:pt x="0" y="195173"/>
                  <a:pt x="0" y="125729"/>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7834883" y="5682996"/>
            <a:ext cx="251460" cy="251459"/>
          </a:xfrm>
          <a:custGeom>
            <a:avLst/>
            <a:gdLst>
              <a:gd name="connsiteX0" fmla="*/ 0 w 251460"/>
              <a:gd name="connsiteY0" fmla="*/ 125729 h 251459"/>
              <a:gd name="connsiteX1" fmla="*/ 125730 w 251460"/>
              <a:gd name="connsiteY1" fmla="*/ 0 h 251459"/>
              <a:gd name="connsiteX2" fmla="*/ 251459 w 251460"/>
              <a:gd name="connsiteY2" fmla="*/ 125729 h 251459"/>
              <a:gd name="connsiteX3" fmla="*/ 125730 w 251460"/>
              <a:gd name="connsiteY3" fmla="*/ 251459 h 251459"/>
              <a:gd name="connsiteX4" fmla="*/ 0 w 251460"/>
              <a:gd name="connsiteY4" fmla="*/ 125729 h 25145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1460" h="251459">
                <a:moveTo>
                  <a:pt x="0" y="125729"/>
                </a:moveTo>
                <a:cubicBezTo>
                  <a:pt x="0" y="56286"/>
                  <a:pt x="56260" y="0"/>
                  <a:pt x="125730" y="0"/>
                </a:cubicBezTo>
                <a:cubicBezTo>
                  <a:pt x="195198" y="0"/>
                  <a:pt x="251459" y="56286"/>
                  <a:pt x="251459" y="125729"/>
                </a:cubicBezTo>
                <a:cubicBezTo>
                  <a:pt x="251459" y="195173"/>
                  <a:pt x="195198" y="251459"/>
                  <a:pt x="125730" y="251459"/>
                </a:cubicBezTo>
                <a:cubicBezTo>
                  <a:pt x="56260" y="251459"/>
                  <a:pt x="0" y="195173"/>
                  <a:pt x="0" y="12572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3098292" y="4788408"/>
            <a:ext cx="894587" cy="894588"/>
          </a:xfrm>
          <a:custGeom>
            <a:avLst/>
            <a:gdLst>
              <a:gd name="connsiteX0" fmla="*/ 447293 w 894587"/>
              <a:gd name="connsiteY0" fmla="*/ 0 h 894588"/>
              <a:gd name="connsiteX1" fmla="*/ 894587 w 894587"/>
              <a:gd name="connsiteY1" fmla="*/ 447294 h 894588"/>
              <a:gd name="connsiteX2" fmla="*/ 894587 w 894587"/>
              <a:gd name="connsiteY2" fmla="*/ 894588 h 894588"/>
              <a:gd name="connsiteX3" fmla="*/ 447293 w 894587"/>
              <a:gd name="connsiteY3" fmla="*/ 894588 h 894588"/>
              <a:gd name="connsiteX4" fmla="*/ 0 w 894587"/>
              <a:gd name="connsiteY4" fmla="*/ 447294 h 894588"/>
              <a:gd name="connsiteX5" fmla="*/ 447293 w 894587"/>
              <a:gd name="connsiteY5" fmla="*/ 0 h 8945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587" h="894588">
                <a:moveTo>
                  <a:pt x="447293" y="0"/>
                </a:moveTo>
                <a:cubicBezTo>
                  <a:pt x="694308" y="0"/>
                  <a:pt x="894587" y="200278"/>
                  <a:pt x="894587" y="447294"/>
                </a:cubicBezTo>
                <a:cubicBezTo>
                  <a:pt x="894587" y="596391"/>
                  <a:pt x="894587" y="745489"/>
                  <a:pt x="894587" y="894588"/>
                </a:cubicBezTo>
                <a:cubicBezTo>
                  <a:pt x="745489" y="894588"/>
                  <a:pt x="596392" y="894588"/>
                  <a:pt x="447293" y="894588"/>
                </a:cubicBezTo>
                <a:cubicBezTo>
                  <a:pt x="200279" y="894588"/>
                  <a:pt x="0" y="694308"/>
                  <a:pt x="0" y="447294"/>
                </a:cubicBezTo>
                <a:cubicBezTo>
                  <a:pt x="0" y="200278"/>
                  <a:pt x="200279" y="0"/>
                  <a:pt x="447293" y="0"/>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8159495" y="4788408"/>
            <a:ext cx="894588" cy="894588"/>
          </a:xfrm>
          <a:custGeom>
            <a:avLst/>
            <a:gdLst>
              <a:gd name="connsiteX0" fmla="*/ 447294 w 894588"/>
              <a:gd name="connsiteY0" fmla="*/ 0 h 894588"/>
              <a:gd name="connsiteX1" fmla="*/ 0 w 894588"/>
              <a:gd name="connsiteY1" fmla="*/ 447294 h 894588"/>
              <a:gd name="connsiteX2" fmla="*/ 0 w 894588"/>
              <a:gd name="connsiteY2" fmla="*/ 894588 h 894588"/>
              <a:gd name="connsiteX3" fmla="*/ 447294 w 894588"/>
              <a:gd name="connsiteY3" fmla="*/ 894588 h 894588"/>
              <a:gd name="connsiteX4" fmla="*/ 894588 w 894588"/>
              <a:gd name="connsiteY4" fmla="*/ 447294 h 894588"/>
              <a:gd name="connsiteX5" fmla="*/ 447294 w 894588"/>
              <a:gd name="connsiteY5" fmla="*/ 0 h 8945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588" h="894588">
                <a:moveTo>
                  <a:pt x="447294" y="0"/>
                </a:moveTo>
                <a:cubicBezTo>
                  <a:pt x="200279" y="0"/>
                  <a:pt x="0" y="200278"/>
                  <a:pt x="0" y="447294"/>
                </a:cubicBezTo>
                <a:cubicBezTo>
                  <a:pt x="0" y="596391"/>
                  <a:pt x="0" y="745489"/>
                  <a:pt x="0" y="894588"/>
                </a:cubicBezTo>
                <a:cubicBezTo>
                  <a:pt x="149097" y="894588"/>
                  <a:pt x="298196" y="894588"/>
                  <a:pt x="447294" y="894588"/>
                </a:cubicBezTo>
                <a:cubicBezTo>
                  <a:pt x="694309" y="894588"/>
                  <a:pt x="894588" y="694308"/>
                  <a:pt x="894588" y="447294"/>
                </a:cubicBezTo>
                <a:cubicBezTo>
                  <a:pt x="894588" y="200278"/>
                  <a:pt x="694309" y="0"/>
                  <a:pt x="447294" y="0"/>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5064252" y="3995928"/>
            <a:ext cx="251459" cy="251459"/>
          </a:xfrm>
          <a:custGeom>
            <a:avLst/>
            <a:gdLst>
              <a:gd name="connsiteX0" fmla="*/ 0 w 251459"/>
              <a:gd name="connsiteY0" fmla="*/ 125729 h 251459"/>
              <a:gd name="connsiteX1" fmla="*/ 125729 w 251459"/>
              <a:gd name="connsiteY1" fmla="*/ 0 h 251459"/>
              <a:gd name="connsiteX2" fmla="*/ 251459 w 251459"/>
              <a:gd name="connsiteY2" fmla="*/ 125729 h 251459"/>
              <a:gd name="connsiteX3" fmla="*/ 125729 w 251459"/>
              <a:gd name="connsiteY3" fmla="*/ 251459 h 251459"/>
              <a:gd name="connsiteX4" fmla="*/ 0 w 251459"/>
              <a:gd name="connsiteY4" fmla="*/ 125729 h 25145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1459" h="251459">
                <a:moveTo>
                  <a:pt x="0" y="125729"/>
                </a:moveTo>
                <a:cubicBezTo>
                  <a:pt x="0" y="56260"/>
                  <a:pt x="56260" y="0"/>
                  <a:pt x="125729" y="0"/>
                </a:cubicBezTo>
                <a:cubicBezTo>
                  <a:pt x="195198" y="0"/>
                  <a:pt x="251459" y="56260"/>
                  <a:pt x="251459" y="125729"/>
                </a:cubicBezTo>
                <a:cubicBezTo>
                  <a:pt x="251459" y="195198"/>
                  <a:pt x="195198" y="251459"/>
                  <a:pt x="125729" y="251459"/>
                </a:cubicBezTo>
                <a:cubicBezTo>
                  <a:pt x="56260" y="251459"/>
                  <a:pt x="0" y="195198"/>
                  <a:pt x="0" y="12572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4154423" y="3104388"/>
            <a:ext cx="894588" cy="894588"/>
          </a:xfrm>
          <a:custGeom>
            <a:avLst/>
            <a:gdLst>
              <a:gd name="connsiteX0" fmla="*/ 447294 w 894588"/>
              <a:gd name="connsiteY0" fmla="*/ 0 h 894588"/>
              <a:gd name="connsiteX1" fmla="*/ 894588 w 894588"/>
              <a:gd name="connsiteY1" fmla="*/ 447294 h 894588"/>
              <a:gd name="connsiteX2" fmla="*/ 894588 w 894588"/>
              <a:gd name="connsiteY2" fmla="*/ 894588 h 894588"/>
              <a:gd name="connsiteX3" fmla="*/ 447294 w 894588"/>
              <a:gd name="connsiteY3" fmla="*/ 894588 h 894588"/>
              <a:gd name="connsiteX4" fmla="*/ 0 w 894588"/>
              <a:gd name="connsiteY4" fmla="*/ 447294 h 894588"/>
              <a:gd name="connsiteX5" fmla="*/ 447294 w 894588"/>
              <a:gd name="connsiteY5" fmla="*/ 0 h 8945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588" h="894588">
                <a:moveTo>
                  <a:pt x="447294" y="0"/>
                </a:moveTo>
                <a:cubicBezTo>
                  <a:pt x="694309" y="0"/>
                  <a:pt x="894588" y="200278"/>
                  <a:pt x="894588" y="447294"/>
                </a:cubicBezTo>
                <a:cubicBezTo>
                  <a:pt x="894588" y="596391"/>
                  <a:pt x="894588" y="745490"/>
                  <a:pt x="894588" y="894588"/>
                </a:cubicBezTo>
                <a:cubicBezTo>
                  <a:pt x="745490" y="894588"/>
                  <a:pt x="596391" y="894588"/>
                  <a:pt x="447294" y="894588"/>
                </a:cubicBezTo>
                <a:cubicBezTo>
                  <a:pt x="200279" y="894588"/>
                  <a:pt x="0" y="694308"/>
                  <a:pt x="0" y="447294"/>
                </a:cubicBezTo>
                <a:cubicBezTo>
                  <a:pt x="0" y="200278"/>
                  <a:pt x="200279" y="0"/>
                  <a:pt x="447294" y="0"/>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3"/>
          <p:cNvSpPr/>
          <p:nvPr/>
        </p:nvSpPr>
        <p:spPr>
          <a:xfrm>
            <a:off x="4421123" y="3396996"/>
            <a:ext cx="361188" cy="310895"/>
          </a:xfrm>
          <a:custGeom>
            <a:avLst/>
            <a:gdLst>
              <a:gd name="connsiteX0" fmla="*/ 361188 w 361188"/>
              <a:gd name="connsiteY0" fmla="*/ 288289 h 310895"/>
              <a:gd name="connsiteX1" fmla="*/ 338582 w 361188"/>
              <a:gd name="connsiteY1" fmla="*/ 310895 h 310895"/>
              <a:gd name="connsiteX2" fmla="*/ 276479 w 361188"/>
              <a:gd name="connsiteY2" fmla="*/ 310895 h 310895"/>
              <a:gd name="connsiteX3" fmla="*/ 254000 w 361188"/>
              <a:gd name="connsiteY3" fmla="*/ 288289 h 310895"/>
              <a:gd name="connsiteX4" fmla="*/ 254000 w 361188"/>
              <a:gd name="connsiteY4" fmla="*/ 226059 h 310895"/>
              <a:gd name="connsiteX5" fmla="*/ 276479 w 361188"/>
              <a:gd name="connsiteY5" fmla="*/ 203453 h 310895"/>
              <a:gd name="connsiteX6" fmla="*/ 293497 w 361188"/>
              <a:gd name="connsiteY6" fmla="*/ 203453 h 310895"/>
              <a:gd name="connsiteX7" fmla="*/ 293497 w 361188"/>
              <a:gd name="connsiteY7" fmla="*/ 169544 h 310895"/>
              <a:gd name="connsiteX8" fmla="*/ 191897 w 361188"/>
              <a:gd name="connsiteY8" fmla="*/ 169544 h 310895"/>
              <a:gd name="connsiteX9" fmla="*/ 191897 w 361188"/>
              <a:gd name="connsiteY9" fmla="*/ 203453 h 310895"/>
              <a:gd name="connsiteX10" fmla="*/ 208788 w 361188"/>
              <a:gd name="connsiteY10" fmla="*/ 203453 h 310895"/>
              <a:gd name="connsiteX11" fmla="*/ 231394 w 361188"/>
              <a:gd name="connsiteY11" fmla="*/ 226059 h 310895"/>
              <a:gd name="connsiteX12" fmla="*/ 231394 w 361188"/>
              <a:gd name="connsiteY12" fmla="*/ 288289 h 310895"/>
              <a:gd name="connsiteX13" fmla="*/ 208788 w 361188"/>
              <a:gd name="connsiteY13" fmla="*/ 310895 h 310895"/>
              <a:gd name="connsiteX14" fmla="*/ 146685 w 361188"/>
              <a:gd name="connsiteY14" fmla="*/ 310895 h 310895"/>
              <a:gd name="connsiteX15" fmla="*/ 129794 w 361188"/>
              <a:gd name="connsiteY15" fmla="*/ 288289 h 310895"/>
              <a:gd name="connsiteX16" fmla="*/ 129794 w 361188"/>
              <a:gd name="connsiteY16" fmla="*/ 226059 h 310895"/>
              <a:gd name="connsiteX17" fmla="*/ 146685 w 361188"/>
              <a:gd name="connsiteY17" fmla="*/ 203453 h 310895"/>
              <a:gd name="connsiteX18" fmla="*/ 163703 w 361188"/>
              <a:gd name="connsiteY18" fmla="*/ 203453 h 310895"/>
              <a:gd name="connsiteX19" fmla="*/ 163703 w 361188"/>
              <a:gd name="connsiteY19" fmla="*/ 169544 h 310895"/>
              <a:gd name="connsiteX20" fmla="*/ 62103 w 361188"/>
              <a:gd name="connsiteY20" fmla="*/ 169544 h 310895"/>
              <a:gd name="connsiteX21" fmla="*/ 62103 w 361188"/>
              <a:gd name="connsiteY21" fmla="*/ 203453 h 310895"/>
              <a:gd name="connsiteX22" fmla="*/ 84709 w 361188"/>
              <a:gd name="connsiteY22" fmla="*/ 203453 h 310895"/>
              <a:gd name="connsiteX23" fmla="*/ 101600 w 361188"/>
              <a:gd name="connsiteY23" fmla="*/ 226059 h 310895"/>
              <a:gd name="connsiteX24" fmla="*/ 101600 w 361188"/>
              <a:gd name="connsiteY24" fmla="*/ 288289 h 310895"/>
              <a:gd name="connsiteX25" fmla="*/ 84709 w 361188"/>
              <a:gd name="connsiteY25" fmla="*/ 310895 h 310895"/>
              <a:gd name="connsiteX26" fmla="*/ 16891 w 361188"/>
              <a:gd name="connsiteY26" fmla="*/ 310895 h 310895"/>
              <a:gd name="connsiteX27" fmla="*/ 0 w 361188"/>
              <a:gd name="connsiteY27" fmla="*/ 288289 h 310895"/>
              <a:gd name="connsiteX28" fmla="*/ 0 w 361188"/>
              <a:gd name="connsiteY28" fmla="*/ 226059 h 310895"/>
              <a:gd name="connsiteX29" fmla="*/ 16891 w 361188"/>
              <a:gd name="connsiteY29" fmla="*/ 203453 h 310895"/>
              <a:gd name="connsiteX30" fmla="*/ 39497 w 361188"/>
              <a:gd name="connsiteY30" fmla="*/ 203453 h 310895"/>
              <a:gd name="connsiteX31" fmla="*/ 39497 w 361188"/>
              <a:gd name="connsiteY31" fmla="*/ 169544 h 310895"/>
              <a:gd name="connsiteX32" fmla="*/ 62103 w 361188"/>
              <a:gd name="connsiteY32" fmla="*/ 141350 h 310895"/>
              <a:gd name="connsiteX33" fmla="*/ 163703 w 361188"/>
              <a:gd name="connsiteY33" fmla="*/ 141350 h 310895"/>
              <a:gd name="connsiteX34" fmla="*/ 163703 w 361188"/>
              <a:gd name="connsiteY34" fmla="*/ 101726 h 310895"/>
              <a:gd name="connsiteX35" fmla="*/ 146685 w 361188"/>
              <a:gd name="connsiteY35" fmla="*/ 101726 h 310895"/>
              <a:gd name="connsiteX36" fmla="*/ 129794 w 361188"/>
              <a:gd name="connsiteY36" fmla="*/ 84835 h 310895"/>
              <a:gd name="connsiteX37" fmla="*/ 129794 w 361188"/>
              <a:gd name="connsiteY37" fmla="*/ 17017 h 310895"/>
              <a:gd name="connsiteX38" fmla="*/ 146685 w 361188"/>
              <a:gd name="connsiteY38" fmla="*/ 0 h 310895"/>
              <a:gd name="connsiteX39" fmla="*/ 208788 w 361188"/>
              <a:gd name="connsiteY39" fmla="*/ 0 h 310895"/>
              <a:gd name="connsiteX40" fmla="*/ 231394 w 361188"/>
              <a:gd name="connsiteY40" fmla="*/ 17017 h 310895"/>
              <a:gd name="connsiteX41" fmla="*/ 231394 w 361188"/>
              <a:gd name="connsiteY41" fmla="*/ 84835 h 310895"/>
              <a:gd name="connsiteX42" fmla="*/ 208788 w 361188"/>
              <a:gd name="connsiteY42" fmla="*/ 101726 h 310895"/>
              <a:gd name="connsiteX43" fmla="*/ 191897 w 361188"/>
              <a:gd name="connsiteY43" fmla="*/ 101726 h 310895"/>
              <a:gd name="connsiteX44" fmla="*/ 191897 w 361188"/>
              <a:gd name="connsiteY44" fmla="*/ 141350 h 310895"/>
              <a:gd name="connsiteX45" fmla="*/ 293497 w 361188"/>
              <a:gd name="connsiteY45" fmla="*/ 141350 h 310895"/>
              <a:gd name="connsiteX46" fmla="*/ 321691 w 361188"/>
              <a:gd name="connsiteY46" fmla="*/ 169544 h 310895"/>
              <a:gd name="connsiteX47" fmla="*/ 321691 w 361188"/>
              <a:gd name="connsiteY47" fmla="*/ 203453 h 310895"/>
              <a:gd name="connsiteX48" fmla="*/ 338582 w 361188"/>
              <a:gd name="connsiteY48" fmla="*/ 203453 h 310895"/>
              <a:gd name="connsiteX49" fmla="*/ 361188 w 361188"/>
              <a:gd name="connsiteY49" fmla="*/ 226059 h 310895"/>
              <a:gd name="connsiteX50" fmla="*/ 361188 w 361188"/>
              <a:gd name="connsiteY50" fmla="*/ 288289 h 31089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 ang="32">
                <a:pos x="connsiteX32" y="connsiteY32"/>
              </a:cxn>
              <a:cxn ang="33">
                <a:pos x="connsiteX33" y="connsiteY33"/>
              </a:cxn>
              <a:cxn ang="34">
                <a:pos x="connsiteX34" y="connsiteY34"/>
              </a:cxn>
              <a:cxn ang="35">
                <a:pos x="connsiteX35" y="connsiteY35"/>
              </a:cxn>
              <a:cxn ang="36">
                <a:pos x="connsiteX36" y="connsiteY36"/>
              </a:cxn>
              <a:cxn ang="37">
                <a:pos x="connsiteX37" y="connsiteY37"/>
              </a:cxn>
              <a:cxn ang="38">
                <a:pos x="connsiteX38" y="connsiteY38"/>
              </a:cxn>
              <a:cxn ang="39">
                <a:pos x="connsiteX39" y="connsiteY39"/>
              </a:cxn>
              <a:cxn ang="40">
                <a:pos x="connsiteX40" y="connsiteY40"/>
              </a:cxn>
              <a:cxn ang="41">
                <a:pos x="connsiteX41" y="connsiteY41"/>
              </a:cxn>
              <a:cxn ang="42">
                <a:pos x="connsiteX42" y="connsiteY42"/>
              </a:cxn>
              <a:cxn ang="43">
                <a:pos x="connsiteX43" y="connsiteY43"/>
              </a:cxn>
              <a:cxn ang="44">
                <a:pos x="connsiteX44" y="connsiteY44"/>
              </a:cxn>
              <a:cxn ang="45">
                <a:pos x="connsiteX45" y="connsiteY45"/>
              </a:cxn>
              <a:cxn ang="46">
                <a:pos x="connsiteX46" y="connsiteY46"/>
              </a:cxn>
              <a:cxn ang="47">
                <a:pos x="connsiteX47" y="connsiteY47"/>
              </a:cxn>
              <a:cxn ang="48">
                <a:pos x="connsiteX48" y="connsiteY48"/>
              </a:cxn>
              <a:cxn ang="49">
                <a:pos x="connsiteX49" y="connsiteY49"/>
              </a:cxn>
              <a:cxn ang="50">
                <a:pos x="connsiteX50" y="connsiteY50"/>
              </a:cxn>
            </a:cxnLst>
            <a:rect l="l" t="t" r="r" b="b"/>
            <a:pathLst>
              <a:path w="361188" h="310895">
                <a:moveTo>
                  <a:pt x="361188" y="288289"/>
                </a:moveTo>
                <a:cubicBezTo>
                  <a:pt x="361188" y="299592"/>
                  <a:pt x="349885" y="310895"/>
                  <a:pt x="338582" y="310895"/>
                </a:cubicBezTo>
                <a:cubicBezTo>
                  <a:pt x="276479" y="310895"/>
                  <a:pt x="276479" y="310895"/>
                  <a:pt x="276479" y="310895"/>
                </a:cubicBezTo>
                <a:cubicBezTo>
                  <a:pt x="265303" y="310895"/>
                  <a:pt x="254000" y="299592"/>
                  <a:pt x="254000" y="288289"/>
                </a:cubicBezTo>
                <a:cubicBezTo>
                  <a:pt x="254000" y="226059"/>
                  <a:pt x="254000" y="226059"/>
                  <a:pt x="254000" y="226059"/>
                </a:cubicBezTo>
                <a:cubicBezTo>
                  <a:pt x="254000" y="214757"/>
                  <a:pt x="265303" y="203453"/>
                  <a:pt x="276479" y="203453"/>
                </a:cubicBezTo>
                <a:cubicBezTo>
                  <a:pt x="293497" y="203453"/>
                  <a:pt x="293497" y="203453"/>
                  <a:pt x="293497" y="203453"/>
                </a:cubicBezTo>
                <a:cubicBezTo>
                  <a:pt x="293497" y="169544"/>
                  <a:pt x="293497" y="169544"/>
                  <a:pt x="293497" y="169544"/>
                </a:cubicBezTo>
                <a:cubicBezTo>
                  <a:pt x="191897" y="169544"/>
                  <a:pt x="191897" y="169544"/>
                  <a:pt x="191897" y="169544"/>
                </a:cubicBezTo>
                <a:cubicBezTo>
                  <a:pt x="191897" y="203453"/>
                  <a:pt x="191897" y="203453"/>
                  <a:pt x="191897" y="203453"/>
                </a:cubicBezTo>
                <a:cubicBezTo>
                  <a:pt x="208788" y="203453"/>
                  <a:pt x="208788" y="203453"/>
                  <a:pt x="208788" y="203453"/>
                </a:cubicBezTo>
                <a:cubicBezTo>
                  <a:pt x="220091" y="203453"/>
                  <a:pt x="231394" y="214757"/>
                  <a:pt x="231394" y="226059"/>
                </a:cubicBezTo>
                <a:cubicBezTo>
                  <a:pt x="231394" y="288289"/>
                  <a:pt x="231394" y="288289"/>
                  <a:pt x="231394" y="288289"/>
                </a:cubicBezTo>
                <a:cubicBezTo>
                  <a:pt x="231394" y="299592"/>
                  <a:pt x="220091" y="310895"/>
                  <a:pt x="208788" y="310895"/>
                </a:cubicBezTo>
                <a:cubicBezTo>
                  <a:pt x="146685" y="310895"/>
                  <a:pt x="146685" y="310895"/>
                  <a:pt x="146685" y="310895"/>
                </a:cubicBezTo>
                <a:cubicBezTo>
                  <a:pt x="135382" y="310895"/>
                  <a:pt x="129794" y="299592"/>
                  <a:pt x="129794" y="288289"/>
                </a:cubicBezTo>
                <a:cubicBezTo>
                  <a:pt x="129794" y="226059"/>
                  <a:pt x="129794" y="226059"/>
                  <a:pt x="129794" y="226059"/>
                </a:cubicBezTo>
                <a:cubicBezTo>
                  <a:pt x="129794" y="214757"/>
                  <a:pt x="135382" y="203453"/>
                  <a:pt x="146685" y="203453"/>
                </a:cubicBezTo>
                <a:cubicBezTo>
                  <a:pt x="163703" y="203453"/>
                  <a:pt x="163703" y="203453"/>
                  <a:pt x="163703" y="203453"/>
                </a:cubicBezTo>
                <a:cubicBezTo>
                  <a:pt x="163703" y="169544"/>
                  <a:pt x="163703" y="169544"/>
                  <a:pt x="163703" y="169544"/>
                </a:cubicBezTo>
                <a:cubicBezTo>
                  <a:pt x="62103" y="169544"/>
                  <a:pt x="62103" y="169544"/>
                  <a:pt x="62103" y="169544"/>
                </a:cubicBezTo>
                <a:cubicBezTo>
                  <a:pt x="62103" y="203453"/>
                  <a:pt x="62103" y="203453"/>
                  <a:pt x="62103" y="203453"/>
                </a:cubicBezTo>
                <a:cubicBezTo>
                  <a:pt x="84709" y="203453"/>
                  <a:pt x="84709" y="203453"/>
                  <a:pt x="84709" y="203453"/>
                </a:cubicBezTo>
                <a:cubicBezTo>
                  <a:pt x="95885" y="203453"/>
                  <a:pt x="101600" y="214757"/>
                  <a:pt x="101600" y="226059"/>
                </a:cubicBezTo>
                <a:cubicBezTo>
                  <a:pt x="101600" y="288289"/>
                  <a:pt x="101600" y="288289"/>
                  <a:pt x="101600" y="288289"/>
                </a:cubicBezTo>
                <a:cubicBezTo>
                  <a:pt x="101600" y="299592"/>
                  <a:pt x="95885" y="310895"/>
                  <a:pt x="84709" y="310895"/>
                </a:cubicBezTo>
                <a:cubicBezTo>
                  <a:pt x="16891" y="310895"/>
                  <a:pt x="16891" y="310895"/>
                  <a:pt x="16891" y="310895"/>
                </a:cubicBezTo>
                <a:cubicBezTo>
                  <a:pt x="5588" y="310895"/>
                  <a:pt x="0" y="299592"/>
                  <a:pt x="0" y="288289"/>
                </a:cubicBezTo>
                <a:cubicBezTo>
                  <a:pt x="0" y="226059"/>
                  <a:pt x="0" y="226059"/>
                  <a:pt x="0" y="226059"/>
                </a:cubicBezTo>
                <a:cubicBezTo>
                  <a:pt x="0" y="214757"/>
                  <a:pt x="5588" y="203453"/>
                  <a:pt x="16891" y="203453"/>
                </a:cubicBezTo>
                <a:cubicBezTo>
                  <a:pt x="39497" y="203453"/>
                  <a:pt x="39497" y="203453"/>
                  <a:pt x="39497" y="203453"/>
                </a:cubicBezTo>
                <a:cubicBezTo>
                  <a:pt x="39497" y="169544"/>
                  <a:pt x="39497" y="169544"/>
                  <a:pt x="39497" y="169544"/>
                </a:cubicBezTo>
                <a:cubicBezTo>
                  <a:pt x="39497" y="152653"/>
                  <a:pt x="50800" y="141350"/>
                  <a:pt x="62103" y="141350"/>
                </a:cubicBezTo>
                <a:cubicBezTo>
                  <a:pt x="163703" y="141350"/>
                  <a:pt x="163703" y="141350"/>
                  <a:pt x="163703" y="141350"/>
                </a:cubicBezTo>
                <a:cubicBezTo>
                  <a:pt x="163703" y="101726"/>
                  <a:pt x="163703" y="101726"/>
                  <a:pt x="163703" y="101726"/>
                </a:cubicBezTo>
                <a:cubicBezTo>
                  <a:pt x="146685" y="101726"/>
                  <a:pt x="146685" y="101726"/>
                  <a:pt x="146685" y="101726"/>
                </a:cubicBezTo>
                <a:cubicBezTo>
                  <a:pt x="135382" y="101726"/>
                  <a:pt x="129794" y="96138"/>
                  <a:pt x="129794" y="84835"/>
                </a:cubicBezTo>
                <a:cubicBezTo>
                  <a:pt x="129794" y="17017"/>
                  <a:pt x="129794" y="17017"/>
                  <a:pt x="129794" y="17017"/>
                </a:cubicBezTo>
                <a:cubicBezTo>
                  <a:pt x="129794" y="5714"/>
                  <a:pt x="135382" y="0"/>
                  <a:pt x="146685" y="0"/>
                </a:cubicBezTo>
                <a:cubicBezTo>
                  <a:pt x="208788" y="0"/>
                  <a:pt x="208788" y="0"/>
                  <a:pt x="208788" y="0"/>
                </a:cubicBezTo>
                <a:cubicBezTo>
                  <a:pt x="220091" y="0"/>
                  <a:pt x="231394" y="5714"/>
                  <a:pt x="231394" y="17017"/>
                </a:cubicBezTo>
                <a:cubicBezTo>
                  <a:pt x="231394" y="84835"/>
                  <a:pt x="231394" y="84835"/>
                  <a:pt x="231394" y="84835"/>
                </a:cubicBezTo>
                <a:cubicBezTo>
                  <a:pt x="231394" y="96138"/>
                  <a:pt x="220091" y="101726"/>
                  <a:pt x="208788" y="101726"/>
                </a:cubicBezTo>
                <a:cubicBezTo>
                  <a:pt x="191897" y="101726"/>
                  <a:pt x="191897" y="101726"/>
                  <a:pt x="191897" y="101726"/>
                </a:cubicBezTo>
                <a:cubicBezTo>
                  <a:pt x="191897" y="141350"/>
                  <a:pt x="191897" y="141350"/>
                  <a:pt x="191897" y="141350"/>
                </a:cubicBezTo>
                <a:cubicBezTo>
                  <a:pt x="293497" y="141350"/>
                  <a:pt x="293497" y="141350"/>
                  <a:pt x="293497" y="141350"/>
                </a:cubicBezTo>
                <a:cubicBezTo>
                  <a:pt x="310388" y="141350"/>
                  <a:pt x="321691" y="152653"/>
                  <a:pt x="321691" y="169544"/>
                </a:cubicBezTo>
                <a:cubicBezTo>
                  <a:pt x="321691" y="203453"/>
                  <a:pt x="321691" y="203453"/>
                  <a:pt x="321691" y="203453"/>
                </a:cubicBezTo>
                <a:cubicBezTo>
                  <a:pt x="338582" y="203453"/>
                  <a:pt x="338582" y="203453"/>
                  <a:pt x="338582" y="203453"/>
                </a:cubicBezTo>
                <a:cubicBezTo>
                  <a:pt x="349885" y="203453"/>
                  <a:pt x="361188" y="214757"/>
                  <a:pt x="361188" y="226059"/>
                </a:cubicBezTo>
                <a:lnTo>
                  <a:pt x="361188" y="28828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
          <p:cNvSpPr/>
          <p:nvPr/>
        </p:nvSpPr>
        <p:spPr>
          <a:xfrm>
            <a:off x="6699504" y="3995928"/>
            <a:ext cx="251459" cy="251459"/>
          </a:xfrm>
          <a:custGeom>
            <a:avLst/>
            <a:gdLst>
              <a:gd name="connsiteX0" fmla="*/ 0 w 251459"/>
              <a:gd name="connsiteY0" fmla="*/ 125729 h 251459"/>
              <a:gd name="connsiteX1" fmla="*/ 125729 w 251459"/>
              <a:gd name="connsiteY1" fmla="*/ 0 h 251459"/>
              <a:gd name="connsiteX2" fmla="*/ 251459 w 251459"/>
              <a:gd name="connsiteY2" fmla="*/ 125729 h 251459"/>
              <a:gd name="connsiteX3" fmla="*/ 125729 w 251459"/>
              <a:gd name="connsiteY3" fmla="*/ 251459 h 251459"/>
              <a:gd name="connsiteX4" fmla="*/ 0 w 251459"/>
              <a:gd name="connsiteY4" fmla="*/ 125729 h 25145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1459" h="251459">
                <a:moveTo>
                  <a:pt x="0" y="125729"/>
                </a:moveTo>
                <a:cubicBezTo>
                  <a:pt x="0" y="56260"/>
                  <a:pt x="56260" y="0"/>
                  <a:pt x="125729" y="0"/>
                </a:cubicBezTo>
                <a:cubicBezTo>
                  <a:pt x="195198" y="0"/>
                  <a:pt x="251459" y="56260"/>
                  <a:pt x="251459" y="125729"/>
                </a:cubicBezTo>
                <a:cubicBezTo>
                  <a:pt x="251459" y="195198"/>
                  <a:pt x="195198" y="251459"/>
                  <a:pt x="125729" y="251459"/>
                </a:cubicBezTo>
                <a:cubicBezTo>
                  <a:pt x="56260" y="251459"/>
                  <a:pt x="0" y="195198"/>
                  <a:pt x="0" y="125729"/>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
          <p:cNvSpPr/>
          <p:nvPr/>
        </p:nvSpPr>
        <p:spPr>
          <a:xfrm>
            <a:off x="6979919" y="3104388"/>
            <a:ext cx="894588" cy="894588"/>
          </a:xfrm>
          <a:custGeom>
            <a:avLst/>
            <a:gdLst>
              <a:gd name="connsiteX0" fmla="*/ 447294 w 894588"/>
              <a:gd name="connsiteY0" fmla="*/ 0 h 894588"/>
              <a:gd name="connsiteX1" fmla="*/ 0 w 894588"/>
              <a:gd name="connsiteY1" fmla="*/ 447294 h 894588"/>
              <a:gd name="connsiteX2" fmla="*/ 0 w 894588"/>
              <a:gd name="connsiteY2" fmla="*/ 894588 h 894588"/>
              <a:gd name="connsiteX3" fmla="*/ 447294 w 894588"/>
              <a:gd name="connsiteY3" fmla="*/ 894588 h 894588"/>
              <a:gd name="connsiteX4" fmla="*/ 894588 w 894588"/>
              <a:gd name="connsiteY4" fmla="*/ 447294 h 894588"/>
              <a:gd name="connsiteX5" fmla="*/ 447294 w 894588"/>
              <a:gd name="connsiteY5" fmla="*/ 0 h 8945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588" h="894588">
                <a:moveTo>
                  <a:pt x="447294" y="0"/>
                </a:moveTo>
                <a:cubicBezTo>
                  <a:pt x="200279" y="0"/>
                  <a:pt x="0" y="200278"/>
                  <a:pt x="0" y="447294"/>
                </a:cubicBezTo>
                <a:cubicBezTo>
                  <a:pt x="0" y="596391"/>
                  <a:pt x="0" y="745490"/>
                  <a:pt x="0" y="894588"/>
                </a:cubicBezTo>
                <a:cubicBezTo>
                  <a:pt x="149098" y="894588"/>
                  <a:pt x="298196" y="894588"/>
                  <a:pt x="447294" y="894588"/>
                </a:cubicBezTo>
                <a:cubicBezTo>
                  <a:pt x="694309" y="894588"/>
                  <a:pt x="894588" y="694308"/>
                  <a:pt x="894588" y="447294"/>
                </a:cubicBezTo>
                <a:cubicBezTo>
                  <a:pt x="894588" y="200278"/>
                  <a:pt x="694309" y="0"/>
                  <a:pt x="447294" y="0"/>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clrChange>
              <a:clrFrom>
                <a:srgbClr val="262626">
                  <a:alpha val="100000"/>
                </a:srgbClr>
              </a:clrFrom>
              <a:clrTo>
                <a:srgbClr val="262626">
                  <a:alpha val="100000"/>
                  <a:alpha val="0"/>
                </a:srgbClr>
              </a:clrTo>
            </a:clrChange>
          </a:blip>
          <a:srcRect/>
          <a:stretch>
            <a:fillRect/>
          </a:stretch>
        </p:blipFill>
        <p:spPr bwMode="auto">
          <a:xfrm>
            <a:off x="3365500" y="5105400"/>
            <a:ext cx="381000" cy="381000"/>
          </a:xfrm>
          <a:prstGeom prst="rect">
            <a:avLst/>
          </a:prstGeom>
          <a:noFill/>
        </p:spPr>
      </p:pic>
      <p:pic>
        <p:nvPicPr>
          <p:cNvPr id="17" name="Picture 3"/>
          <p:cNvPicPr>
            <a:picLocks noChangeAspect="1" noChangeArrowheads="1"/>
          </p:cNvPicPr>
          <p:nvPr/>
        </p:nvPicPr>
        <p:blipFill>
          <a:blip r:embed="rId3">
            <a:clrChange>
              <a:clrFrom>
                <a:srgbClr val="262626">
                  <a:alpha val="100000"/>
                </a:srgbClr>
              </a:clrFrom>
              <a:clrTo>
                <a:srgbClr val="262626">
                  <a:alpha val="100000"/>
                  <a:alpha val="0"/>
                </a:srgbClr>
              </a:clrTo>
            </a:clrChange>
          </a:blip>
          <a:srcRect/>
          <a:stretch>
            <a:fillRect/>
          </a:stretch>
        </p:blipFill>
        <p:spPr bwMode="auto">
          <a:xfrm>
            <a:off x="7251700" y="3378200"/>
            <a:ext cx="355600" cy="355600"/>
          </a:xfrm>
          <a:prstGeom prst="rect">
            <a:avLst/>
          </a:prstGeom>
          <a:noFill/>
        </p:spPr>
      </p:pic>
      <p:pic>
        <p:nvPicPr>
          <p:cNvPr id="18" name="Picture 3"/>
          <p:cNvPicPr>
            <a:picLocks noChangeAspect="1" noChangeArrowheads="1"/>
          </p:cNvPicPr>
          <p:nvPr/>
        </p:nvPicPr>
        <p:blipFill>
          <a:blip r:embed="rId4">
            <a:clrChange>
              <a:clrFrom>
                <a:srgbClr val="DD3836">
                  <a:alpha val="100000"/>
                </a:srgbClr>
              </a:clrFrom>
              <a:clrTo>
                <a:srgbClr val="DD3836">
                  <a:alpha val="100000"/>
                  <a:alpha val="0"/>
                </a:srgbClr>
              </a:clrTo>
            </a:clrChange>
          </a:blip>
          <a:srcRect/>
          <a:stretch>
            <a:fillRect/>
          </a:stretch>
        </p:blipFill>
        <p:spPr bwMode="auto">
          <a:xfrm>
            <a:off x="8420100" y="5130800"/>
            <a:ext cx="342900" cy="355600"/>
          </a:xfrm>
          <a:prstGeom prst="rect">
            <a:avLst/>
          </a:prstGeom>
          <a:noFill/>
        </p:spPr>
      </p:pic>
      <p:sp>
        <p:nvSpPr>
          <p:cNvPr id="19" name="TextBox 1"/>
          <p:cNvSpPr txBox="1"/>
          <p:nvPr/>
        </p:nvSpPr>
        <p:spPr>
          <a:xfrm>
            <a:off x="939800" y="317500"/>
            <a:ext cx="2603500" cy="254000"/>
          </a:xfrm>
          <a:prstGeom prst="rect">
            <a:avLst/>
          </a:prstGeom>
          <a:noFill/>
        </p:spPr>
        <p:txBody>
          <a:bodyPr wrap="none" lIns="0" tIns="0" rIns="0" rtlCol="0">
            <a:spAutoFit/>
          </a:bodyPr>
          <a:lstStyle/>
          <a:p>
            <a:pPr>
              <a:lnSpc>
                <a:spcPts val="2000"/>
              </a:lnSpc>
            </a:pPr>
            <a:r>
              <a:rPr lang="en-US" altLang="zh-CN" sz="1600" dirty="0" smtClean="0">
                <a:solidFill>
                  <a:srgbClr val="7F7F7F"/>
                </a:solidFill>
                <a:latin typeface="微软雅黑" panose="020B0503020204020204" pitchFamily="18" charset="-122"/>
                <a:cs typeface="微软雅黑" panose="020B0503020204020204" pitchFamily="18" charset="-122"/>
              </a:rPr>
              <a:t>产品介绍--功能介绍（部分）</a:t>
            </a:r>
          </a:p>
        </p:txBody>
      </p:sp>
      <p:sp>
        <p:nvSpPr>
          <p:cNvPr id="20" name="TextBox 1"/>
          <p:cNvSpPr txBox="1"/>
          <p:nvPr/>
        </p:nvSpPr>
        <p:spPr>
          <a:xfrm>
            <a:off x="5575300" y="5270500"/>
            <a:ext cx="1016000" cy="330200"/>
          </a:xfrm>
          <a:prstGeom prst="rect">
            <a:avLst/>
          </a:prstGeom>
          <a:noFill/>
        </p:spPr>
        <p:txBody>
          <a:bodyPr wrap="none" lIns="0" tIns="0" rIns="0" rtlCol="0">
            <a:spAutoFit/>
          </a:bodyPr>
          <a:lstStyle/>
          <a:p>
            <a:pPr>
              <a:lnSpc>
                <a:spcPts val="2600"/>
              </a:lnSpc>
            </a:pPr>
            <a:r>
              <a:rPr lang="en-US" altLang="zh-CN" sz="2005" b="1" dirty="0" smtClean="0">
                <a:solidFill>
                  <a:srgbClr val="FFFFFF"/>
                </a:solidFill>
                <a:latin typeface="微软雅黑" panose="020B0503020204020204" pitchFamily="18" charset="-122"/>
                <a:cs typeface="微软雅黑" panose="020B0503020204020204" pitchFamily="18" charset="-122"/>
              </a:rPr>
              <a:t>考试中心</a:t>
            </a:r>
          </a:p>
        </p:txBody>
      </p:sp>
      <p:sp>
        <p:nvSpPr>
          <p:cNvPr id="21" name="TextBox 1"/>
          <p:cNvSpPr txBox="1"/>
          <p:nvPr/>
        </p:nvSpPr>
        <p:spPr>
          <a:xfrm>
            <a:off x="1219200" y="3467100"/>
            <a:ext cx="1016000" cy="330200"/>
          </a:xfrm>
          <a:prstGeom prst="rect">
            <a:avLst/>
          </a:prstGeom>
          <a:noFill/>
        </p:spPr>
        <p:txBody>
          <a:bodyPr wrap="none" lIns="0" tIns="0" rIns="0" rtlCol="0">
            <a:spAutoFit/>
          </a:bodyPr>
          <a:lstStyle/>
          <a:p>
            <a:pPr>
              <a:lnSpc>
                <a:spcPts val="2600"/>
              </a:lnSpc>
            </a:pPr>
            <a:r>
              <a:rPr lang="en-US" altLang="zh-CN" sz="2005" b="1" dirty="0" smtClean="0">
                <a:solidFill>
                  <a:srgbClr val="262626"/>
                </a:solidFill>
                <a:latin typeface="微软雅黑" panose="020B0503020204020204" pitchFamily="18" charset="-122"/>
                <a:cs typeface="微软雅黑" panose="020B0503020204020204" pitchFamily="18" charset="-122"/>
              </a:rPr>
              <a:t>题型多样</a:t>
            </a:r>
          </a:p>
        </p:txBody>
      </p:sp>
      <p:sp>
        <p:nvSpPr>
          <p:cNvPr id="22" name="TextBox 1"/>
          <p:cNvSpPr txBox="1"/>
          <p:nvPr/>
        </p:nvSpPr>
        <p:spPr>
          <a:xfrm>
            <a:off x="1206500" y="4000500"/>
            <a:ext cx="101600" cy="571500"/>
          </a:xfrm>
          <a:prstGeom prst="rect">
            <a:avLst/>
          </a:prstGeom>
          <a:noFill/>
        </p:spPr>
        <p:txBody>
          <a:bodyPr wrap="none" lIns="0" tIns="0" rIns="0" rtlCol="0">
            <a:spAutoFit/>
          </a:bodyPr>
          <a:lstStyle/>
          <a:p>
            <a:pPr>
              <a:lnSpc>
                <a:spcPts val="12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20" dirty="0" smtClean="0">
                <a:solidFill>
                  <a:srgbClr val="A6A6A6"/>
                </a:solidFill>
                <a:latin typeface="Wingdings" panose="05000000000000000000" pitchFamily="18" charset="0"/>
                <a:cs typeface="Wingdings" panose="05000000000000000000" pitchFamily="18" charset="0"/>
              </a:rPr>
              <a:t></a:t>
            </a:r>
          </a:p>
        </p:txBody>
      </p:sp>
      <p:sp>
        <p:nvSpPr>
          <p:cNvPr id="23" name="TextBox 1"/>
          <p:cNvSpPr txBox="1"/>
          <p:nvPr/>
        </p:nvSpPr>
        <p:spPr>
          <a:xfrm>
            <a:off x="1384300" y="3937000"/>
            <a:ext cx="2311400" cy="660400"/>
          </a:xfrm>
          <a:prstGeom prst="rect">
            <a:avLst/>
          </a:prstGeom>
          <a:noFill/>
        </p:spPr>
        <p:txBody>
          <a:bodyPr wrap="none" lIns="0" tIns="0" rIns="0" rtlCol="0">
            <a:spAutoFit/>
          </a:bodyPr>
          <a:lstStyle/>
          <a:p>
            <a:pPr>
              <a:lnSpc>
                <a:spcPts val="1800"/>
              </a:lnSpc>
            </a:pPr>
            <a:r>
              <a:rPr lang="en-US" altLang="zh-CN" sz="1405" dirty="0" smtClean="0">
                <a:solidFill>
                  <a:srgbClr val="7F7F7F"/>
                </a:solidFill>
                <a:latin typeface="微软雅黑" panose="020B0503020204020204" pitchFamily="18" charset="-122"/>
                <a:cs typeface="微软雅黑" panose="020B0503020204020204" pitchFamily="18" charset="-122"/>
              </a:rPr>
              <a:t>单选、多选、是非、填空、</a:t>
            </a:r>
          </a:p>
          <a:p>
            <a:pPr>
              <a:lnSpc>
                <a:spcPts val="1600"/>
              </a:lnSpc>
            </a:pPr>
            <a:r>
              <a:rPr lang="en-US" altLang="zh-CN" sz="1405" dirty="0" smtClean="0">
                <a:solidFill>
                  <a:srgbClr val="7F7F7F"/>
                </a:solidFill>
                <a:latin typeface="微软雅黑" panose="020B0503020204020204" pitchFamily="18" charset="-122"/>
                <a:cs typeface="微软雅黑" panose="020B0503020204020204" pitchFamily="18" charset="-122"/>
              </a:rPr>
              <a:t>问答等题型</a:t>
            </a:r>
          </a:p>
          <a:p>
            <a:pPr>
              <a:lnSpc>
                <a:spcPts val="1600"/>
              </a:lnSpc>
            </a:pPr>
            <a:r>
              <a:rPr lang="en-US" altLang="zh-CN" sz="1405" dirty="0" smtClean="0">
                <a:solidFill>
                  <a:srgbClr val="7F7F7F"/>
                </a:solidFill>
                <a:latin typeface="微软雅黑" panose="020B0503020204020204" pitchFamily="18" charset="-122"/>
                <a:cs typeface="微软雅黑" panose="020B0503020204020204" pitchFamily="18" charset="-122"/>
              </a:rPr>
              <a:t>支持图片、音频、视频类试题</a:t>
            </a:r>
          </a:p>
        </p:txBody>
      </p:sp>
      <p:sp>
        <p:nvSpPr>
          <p:cNvPr id="24" name="TextBox 1"/>
          <p:cNvSpPr txBox="1"/>
          <p:nvPr/>
        </p:nvSpPr>
        <p:spPr>
          <a:xfrm>
            <a:off x="8928100" y="4013200"/>
            <a:ext cx="101600" cy="787400"/>
          </a:xfrm>
          <a:prstGeom prst="rect">
            <a:avLst/>
          </a:prstGeom>
          <a:noFill/>
        </p:spPr>
        <p:txBody>
          <a:bodyPr wrap="none" lIns="0" tIns="0" rIns="0" rtlCol="0">
            <a:spAutoFit/>
          </a:bodyPr>
          <a:lstStyle/>
          <a:p>
            <a:pPr>
              <a:lnSpc>
                <a:spcPts val="12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20"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p:txBody>
      </p:sp>
      <p:sp>
        <p:nvSpPr>
          <p:cNvPr id="25" name="TextBox 1"/>
          <p:cNvSpPr txBox="1"/>
          <p:nvPr/>
        </p:nvSpPr>
        <p:spPr>
          <a:xfrm>
            <a:off x="9105900" y="3949700"/>
            <a:ext cx="2209800" cy="863600"/>
          </a:xfrm>
          <a:prstGeom prst="rect">
            <a:avLst/>
          </a:prstGeom>
          <a:noFill/>
        </p:spPr>
        <p:txBody>
          <a:bodyPr wrap="none" lIns="0" tIns="0" rIns="0" rtlCol="0">
            <a:spAutoFit/>
          </a:bodyPr>
          <a:lstStyle/>
          <a:p>
            <a:pPr>
              <a:lnSpc>
                <a:spcPts val="1800"/>
              </a:lnSpc>
            </a:pPr>
            <a:r>
              <a:rPr lang="en-US" altLang="zh-CN" sz="1405" dirty="0" smtClean="0">
                <a:solidFill>
                  <a:srgbClr val="7F7F7F"/>
                </a:solidFill>
                <a:latin typeface="微软雅黑" panose="020B0503020204020204" pitchFamily="18" charset="-122"/>
                <a:cs typeface="微软雅黑" panose="020B0503020204020204" pitchFamily="18" charset="-122"/>
              </a:rPr>
              <a:t>考前自动消息提醒</a:t>
            </a:r>
          </a:p>
          <a:p>
            <a:pPr>
              <a:lnSpc>
                <a:spcPts val="1600"/>
              </a:lnSpc>
            </a:pPr>
            <a:r>
              <a:rPr lang="en-US" altLang="zh-CN" sz="1405" dirty="0" smtClean="0">
                <a:solidFill>
                  <a:srgbClr val="7F7F7F"/>
                </a:solidFill>
                <a:latin typeface="微软雅黑" panose="020B0503020204020204" pitchFamily="18" charset="-122"/>
                <a:cs typeface="微软雅黑" panose="020B0503020204020204" pitchFamily="18" charset="-122"/>
              </a:rPr>
              <a:t>补考和课后练习题</a:t>
            </a:r>
          </a:p>
          <a:p>
            <a:pPr>
              <a:lnSpc>
                <a:spcPts val="1600"/>
              </a:lnSpc>
            </a:pPr>
            <a:r>
              <a:rPr lang="en-US" altLang="zh-CN" sz="1405" dirty="0" smtClean="0">
                <a:solidFill>
                  <a:srgbClr val="7F7F7F"/>
                </a:solidFill>
                <a:latin typeface="微软雅黑" panose="020B0503020204020204" pitchFamily="18" charset="-122"/>
                <a:cs typeface="微软雅黑" panose="020B0503020204020204" pitchFamily="18" charset="-122"/>
              </a:rPr>
              <a:t>查看学员考试/试题的状态、</a:t>
            </a:r>
          </a:p>
          <a:p>
            <a:pPr>
              <a:lnSpc>
                <a:spcPts val="1600"/>
              </a:lnSpc>
            </a:pPr>
            <a:r>
              <a:rPr lang="en-US" altLang="zh-CN" sz="1405" dirty="0" smtClean="0">
                <a:solidFill>
                  <a:srgbClr val="7F7F7F"/>
                </a:solidFill>
                <a:latin typeface="微软雅黑" panose="020B0503020204020204" pitchFamily="18" charset="-122"/>
                <a:cs typeface="微软雅黑" panose="020B0503020204020204" pitchFamily="18" charset="-122"/>
              </a:rPr>
              <a:t>统计详情，和导出题目详情</a:t>
            </a:r>
          </a:p>
        </p:txBody>
      </p:sp>
      <p:sp>
        <p:nvSpPr>
          <p:cNvPr id="26" name="TextBox 1"/>
          <p:cNvSpPr txBox="1"/>
          <p:nvPr/>
        </p:nvSpPr>
        <p:spPr>
          <a:xfrm>
            <a:off x="3251200" y="1638300"/>
            <a:ext cx="2540000" cy="330200"/>
          </a:xfrm>
          <a:prstGeom prst="rect">
            <a:avLst/>
          </a:prstGeom>
          <a:noFill/>
        </p:spPr>
        <p:txBody>
          <a:bodyPr wrap="none" lIns="0" tIns="0" rIns="0" rtlCol="0">
            <a:spAutoFit/>
          </a:bodyPr>
          <a:lstStyle/>
          <a:p>
            <a:pPr>
              <a:lnSpc>
                <a:spcPts val="2600"/>
              </a:lnSpc>
            </a:pPr>
            <a:r>
              <a:rPr lang="en-US" altLang="zh-CN" sz="2005" b="1" dirty="0" smtClean="0">
                <a:solidFill>
                  <a:srgbClr val="262626"/>
                </a:solidFill>
                <a:latin typeface="微软雅黑" panose="020B0503020204020204" pitchFamily="18" charset="-122"/>
                <a:cs typeface="微软雅黑" panose="020B0503020204020204" pitchFamily="18" charset="-122"/>
              </a:rPr>
              <a:t>多场景、智能判卷支持</a:t>
            </a:r>
          </a:p>
        </p:txBody>
      </p:sp>
      <p:sp>
        <p:nvSpPr>
          <p:cNvPr id="27" name="TextBox 1"/>
          <p:cNvSpPr txBox="1"/>
          <p:nvPr/>
        </p:nvSpPr>
        <p:spPr>
          <a:xfrm>
            <a:off x="3251200" y="2171700"/>
            <a:ext cx="101600" cy="571500"/>
          </a:xfrm>
          <a:prstGeom prst="rect">
            <a:avLst/>
          </a:prstGeom>
          <a:noFill/>
        </p:spPr>
        <p:txBody>
          <a:bodyPr wrap="none" lIns="0" tIns="0" rIns="0" rtlCol="0">
            <a:spAutoFit/>
          </a:bodyPr>
          <a:lstStyle/>
          <a:p>
            <a:pPr>
              <a:lnSpc>
                <a:spcPts val="12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p:txBody>
      </p:sp>
      <p:sp>
        <p:nvSpPr>
          <p:cNvPr id="28" name="TextBox 1"/>
          <p:cNvSpPr txBox="1"/>
          <p:nvPr/>
        </p:nvSpPr>
        <p:spPr>
          <a:xfrm>
            <a:off x="3416300" y="2108200"/>
            <a:ext cx="1600200" cy="660400"/>
          </a:xfrm>
          <a:prstGeom prst="rect">
            <a:avLst/>
          </a:prstGeom>
          <a:noFill/>
        </p:spPr>
        <p:txBody>
          <a:bodyPr wrap="none" lIns="0" tIns="0" rIns="0" rtlCol="0">
            <a:spAutoFit/>
          </a:bodyPr>
          <a:lstStyle/>
          <a:p>
            <a:pPr>
              <a:lnSpc>
                <a:spcPts val="1800"/>
              </a:lnSpc>
            </a:pPr>
            <a:r>
              <a:rPr lang="en-US" altLang="zh-CN" sz="1405" dirty="0" smtClean="0">
                <a:solidFill>
                  <a:srgbClr val="7F7F7F"/>
                </a:solidFill>
                <a:latin typeface="微软雅黑" panose="020B0503020204020204" pitchFamily="18" charset="-122"/>
                <a:cs typeface="微软雅黑" panose="020B0503020204020204" pitchFamily="18" charset="-122"/>
              </a:rPr>
              <a:t>随机考试、固定考试</a:t>
            </a:r>
          </a:p>
          <a:p>
            <a:pPr>
              <a:lnSpc>
                <a:spcPts val="1600"/>
              </a:lnSpc>
            </a:pPr>
            <a:r>
              <a:rPr lang="en-US" altLang="zh-CN" sz="1405" dirty="0" smtClean="0">
                <a:solidFill>
                  <a:srgbClr val="7F7F7F"/>
                </a:solidFill>
                <a:latin typeface="微软雅黑" panose="020B0503020204020204" pitchFamily="18" charset="-122"/>
                <a:cs typeface="微软雅黑" panose="020B0503020204020204" pitchFamily="18" charset="-122"/>
              </a:rPr>
              <a:t>线下考试的支持</a:t>
            </a:r>
          </a:p>
          <a:p>
            <a:pPr>
              <a:lnSpc>
                <a:spcPts val="1600"/>
              </a:lnSpc>
            </a:pPr>
            <a:r>
              <a:rPr lang="en-US" altLang="zh-CN" sz="1405" dirty="0" smtClean="0">
                <a:solidFill>
                  <a:srgbClr val="7F7F7F"/>
                </a:solidFill>
                <a:latin typeface="微软雅黑" panose="020B0503020204020204" pitchFamily="18" charset="-122"/>
                <a:cs typeface="微软雅黑" panose="020B0503020204020204" pitchFamily="18" charset="-122"/>
              </a:rPr>
              <a:t>自动判卷、智能评分</a:t>
            </a:r>
          </a:p>
        </p:txBody>
      </p:sp>
      <p:sp>
        <p:nvSpPr>
          <p:cNvPr id="29" name="TextBox 1"/>
          <p:cNvSpPr txBox="1"/>
          <p:nvPr/>
        </p:nvSpPr>
        <p:spPr>
          <a:xfrm>
            <a:off x="7213600" y="1689100"/>
            <a:ext cx="1270000" cy="330200"/>
          </a:xfrm>
          <a:prstGeom prst="rect">
            <a:avLst/>
          </a:prstGeom>
          <a:noFill/>
        </p:spPr>
        <p:txBody>
          <a:bodyPr wrap="none" lIns="0" tIns="0" rIns="0" rtlCol="0">
            <a:spAutoFit/>
          </a:bodyPr>
          <a:lstStyle/>
          <a:p>
            <a:pPr>
              <a:lnSpc>
                <a:spcPts val="2600"/>
              </a:lnSpc>
            </a:pPr>
            <a:r>
              <a:rPr lang="en-US" altLang="zh-CN" sz="2005" b="1" dirty="0" smtClean="0">
                <a:solidFill>
                  <a:srgbClr val="262626"/>
                </a:solidFill>
                <a:latin typeface="微软雅黑" panose="020B0503020204020204" pitchFamily="18" charset="-122"/>
                <a:cs typeface="微软雅黑" panose="020B0503020204020204" pitchFamily="18" charset="-122"/>
              </a:rPr>
              <a:t>高并发支持</a:t>
            </a:r>
          </a:p>
        </p:txBody>
      </p:sp>
      <p:sp>
        <p:nvSpPr>
          <p:cNvPr id="30" name="TextBox 1"/>
          <p:cNvSpPr txBox="1"/>
          <p:nvPr/>
        </p:nvSpPr>
        <p:spPr>
          <a:xfrm>
            <a:off x="7315200" y="2197100"/>
            <a:ext cx="101600" cy="152400"/>
          </a:xfrm>
          <a:prstGeom prst="rect">
            <a:avLst/>
          </a:prstGeom>
          <a:noFill/>
        </p:spPr>
        <p:txBody>
          <a:bodyPr wrap="none" lIns="0" tIns="0" rIns="0" rtlCol="0">
            <a:spAutoFit/>
          </a:bodyPr>
          <a:lstStyle/>
          <a:p>
            <a:pPr>
              <a:lnSpc>
                <a:spcPts val="1200"/>
              </a:lnSpc>
            </a:pPr>
            <a:r>
              <a:rPr lang="en-US" altLang="zh-CN" sz="1115" dirty="0" smtClean="0">
                <a:solidFill>
                  <a:srgbClr val="A6A6A6"/>
                </a:solidFill>
                <a:latin typeface="Wingdings" panose="05000000000000000000" pitchFamily="18" charset="0"/>
                <a:cs typeface="Wingdings" panose="05000000000000000000" pitchFamily="18" charset="0"/>
              </a:rPr>
              <a:t></a:t>
            </a:r>
          </a:p>
        </p:txBody>
      </p:sp>
      <p:sp>
        <p:nvSpPr>
          <p:cNvPr id="32" name="文本框 31"/>
          <p:cNvSpPr txBox="1"/>
          <p:nvPr/>
        </p:nvSpPr>
        <p:spPr>
          <a:xfrm>
            <a:off x="9029700" y="3536315"/>
            <a:ext cx="2251710" cy="368300"/>
          </a:xfrm>
          <a:prstGeom prst="rect">
            <a:avLst/>
          </a:prstGeom>
          <a:noFill/>
        </p:spPr>
        <p:txBody>
          <a:bodyPr wrap="none" rtlCol="0" anchor="t">
            <a:spAutoFit/>
          </a:bodyPr>
          <a:lstStyle/>
          <a:p>
            <a:r>
              <a:rPr lang="en-US" altLang="zh-CN" b="1" dirty="0" smtClean="0">
                <a:solidFill>
                  <a:srgbClr val="262626"/>
                </a:solidFill>
                <a:latin typeface="微软雅黑" panose="020B0503020204020204" pitchFamily="18" charset="-122"/>
                <a:cs typeface="微软雅黑" panose="020B0503020204020204" pitchFamily="18" charset="-122"/>
                <a:sym typeface="+mn-ea"/>
              </a:rPr>
              <a:t>考试提醒和数据统计</a:t>
            </a:r>
            <a:endParaRPr lang="zh-CN" altLang="en-US"/>
          </a:p>
        </p:txBody>
      </p:sp>
      <p:sp>
        <p:nvSpPr>
          <p:cNvPr id="33" name="文本框 32"/>
          <p:cNvSpPr txBox="1"/>
          <p:nvPr/>
        </p:nvSpPr>
        <p:spPr>
          <a:xfrm>
            <a:off x="7416800" y="2108200"/>
            <a:ext cx="2164080" cy="275590"/>
          </a:xfrm>
          <a:prstGeom prst="rect">
            <a:avLst/>
          </a:prstGeom>
          <a:noFill/>
        </p:spPr>
        <p:txBody>
          <a:bodyPr wrap="none" rtlCol="0" anchor="t">
            <a:spAutoFit/>
          </a:bodyPr>
          <a:lstStyle/>
          <a:p>
            <a:r>
              <a:rPr lang="en-US" altLang="zh-CN" sz="1200" dirty="0" smtClean="0">
                <a:solidFill>
                  <a:srgbClr val="7F7F7F"/>
                </a:solidFill>
                <a:latin typeface="微软雅黑" panose="020B0503020204020204" pitchFamily="18" charset="-122"/>
                <a:cs typeface="微软雅黑" panose="020B0503020204020204" pitchFamily="18" charset="-122"/>
                <a:sym typeface="+mn-ea"/>
              </a:rPr>
              <a:t>支持万人以上的同时在线考试</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4987795" y="4729327"/>
            <a:ext cx="2143095" cy="1154010"/>
          </a:xfrm>
          <a:custGeom>
            <a:avLst/>
            <a:gdLst>
              <a:gd name="connsiteX0" fmla="*/ 2923 w 2143095"/>
              <a:gd name="connsiteY0" fmla="*/ 1154010 h 1154010"/>
              <a:gd name="connsiteX1" fmla="*/ 988824 w 2143095"/>
              <a:gd name="connsiteY1" fmla="*/ 2945 h 1154010"/>
              <a:gd name="connsiteX2" fmla="*/ 2139952 w 2143095"/>
              <a:gd name="connsiteY2" fmla="*/ 988809 h 1154010"/>
              <a:gd name="connsiteX3" fmla="*/ 2140714 w 2143095"/>
              <a:gd name="connsiteY3" fmla="*/ 1143672 h 1154010"/>
              <a:gd name="connsiteX4" fmla="*/ 2923 w 2143095"/>
              <a:gd name="connsiteY4" fmla="*/ 1154010 h 115401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3095" h="1154010">
                <a:moveTo>
                  <a:pt x="2923" y="1154010"/>
                </a:moveTo>
                <a:cubicBezTo>
                  <a:pt x="-42669" y="563905"/>
                  <a:pt x="398783" y="48538"/>
                  <a:pt x="988824" y="2945"/>
                </a:cubicBezTo>
                <a:cubicBezTo>
                  <a:pt x="1578993" y="-42774"/>
                  <a:pt x="2094360" y="398677"/>
                  <a:pt x="2139952" y="988809"/>
                </a:cubicBezTo>
                <a:cubicBezTo>
                  <a:pt x="2143889" y="1040345"/>
                  <a:pt x="2144143" y="1092098"/>
                  <a:pt x="2140714" y="1143672"/>
                </a:cubicBezTo>
                <a:lnTo>
                  <a:pt x="2923" y="115401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4113148" y="3904360"/>
            <a:ext cx="3853053" cy="1949970"/>
          </a:xfrm>
          <a:custGeom>
            <a:avLst/>
            <a:gdLst>
              <a:gd name="connsiteX0" fmla="*/ 6350 w 3853053"/>
              <a:gd name="connsiteY0" fmla="*/ 1943620 h 1949970"/>
              <a:gd name="connsiteX1" fmla="*/ 1909317 w 3853053"/>
              <a:gd name="connsiteY1" fmla="*/ 6350 h 1949970"/>
              <a:gd name="connsiteX2" fmla="*/ 3846576 w 3853053"/>
              <a:gd name="connsiteY2" fmla="*/ 1909292 h 1949970"/>
              <a:gd name="connsiteX3" fmla="*/ 3846703 w 3853053"/>
              <a:gd name="connsiteY3" fmla="*/ 1926463 h 1949970"/>
            </a:gdLst>
            <a:ahLst/>
            <a:cxnLst>
              <a:cxn ang="0">
                <a:pos x="connsiteX0" y="connsiteY0"/>
              </a:cxn>
              <a:cxn ang="1">
                <a:pos x="connsiteX1" y="connsiteY1"/>
              </a:cxn>
              <a:cxn ang="2">
                <a:pos x="connsiteX2" y="connsiteY2"/>
              </a:cxn>
              <a:cxn ang="3">
                <a:pos x="connsiteX3" y="connsiteY3"/>
              </a:cxn>
            </a:cxnLst>
            <a:rect l="l" t="t" r="r" b="b"/>
            <a:pathLst>
              <a:path w="3853053" h="1949970">
                <a:moveTo>
                  <a:pt x="6350" y="1943620"/>
                </a:moveTo>
                <a:cubicBezTo>
                  <a:pt x="-3175" y="883158"/>
                  <a:pt x="848867" y="15748"/>
                  <a:pt x="1909317" y="6350"/>
                </a:cubicBezTo>
                <a:cubicBezTo>
                  <a:pt x="2969768" y="-3175"/>
                  <a:pt x="3837178" y="848867"/>
                  <a:pt x="3846576" y="1909292"/>
                </a:cubicBezTo>
                <a:cubicBezTo>
                  <a:pt x="3846703" y="1915020"/>
                  <a:pt x="3846703" y="1920735"/>
                  <a:pt x="3846703" y="1926463"/>
                </a:cubicBezTo>
              </a:path>
            </a:pathLst>
          </a:custGeom>
          <a:ln w="12700">
            <a:solidFill>
              <a:srgbClr val="A6A6A6">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3992879" y="5682996"/>
            <a:ext cx="251459" cy="251459"/>
          </a:xfrm>
          <a:custGeom>
            <a:avLst/>
            <a:gdLst>
              <a:gd name="connsiteX0" fmla="*/ 0 w 251459"/>
              <a:gd name="connsiteY0" fmla="*/ 125729 h 251459"/>
              <a:gd name="connsiteX1" fmla="*/ 125729 w 251459"/>
              <a:gd name="connsiteY1" fmla="*/ 0 h 251459"/>
              <a:gd name="connsiteX2" fmla="*/ 251460 w 251459"/>
              <a:gd name="connsiteY2" fmla="*/ 125729 h 251459"/>
              <a:gd name="connsiteX3" fmla="*/ 125729 w 251459"/>
              <a:gd name="connsiteY3" fmla="*/ 251459 h 251459"/>
              <a:gd name="connsiteX4" fmla="*/ 0 w 251459"/>
              <a:gd name="connsiteY4" fmla="*/ 125729 h 25145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1459" h="251459">
                <a:moveTo>
                  <a:pt x="0" y="125729"/>
                </a:moveTo>
                <a:cubicBezTo>
                  <a:pt x="0" y="56286"/>
                  <a:pt x="56260" y="0"/>
                  <a:pt x="125729" y="0"/>
                </a:cubicBezTo>
                <a:cubicBezTo>
                  <a:pt x="195198" y="0"/>
                  <a:pt x="251460" y="56286"/>
                  <a:pt x="251460" y="125729"/>
                </a:cubicBezTo>
                <a:cubicBezTo>
                  <a:pt x="251460" y="195173"/>
                  <a:pt x="195198" y="251459"/>
                  <a:pt x="125729" y="251459"/>
                </a:cubicBezTo>
                <a:cubicBezTo>
                  <a:pt x="56260" y="251459"/>
                  <a:pt x="0" y="195173"/>
                  <a:pt x="0" y="125729"/>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7834883" y="5682996"/>
            <a:ext cx="251460" cy="251459"/>
          </a:xfrm>
          <a:custGeom>
            <a:avLst/>
            <a:gdLst>
              <a:gd name="connsiteX0" fmla="*/ 0 w 251460"/>
              <a:gd name="connsiteY0" fmla="*/ 125729 h 251459"/>
              <a:gd name="connsiteX1" fmla="*/ 125730 w 251460"/>
              <a:gd name="connsiteY1" fmla="*/ 0 h 251459"/>
              <a:gd name="connsiteX2" fmla="*/ 251459 w 251460"/>
              <a:gd name="connsiteY2" fmla="*/ 125729 h 251459"/>
              <a:gd name="connsiteX3" fmla="*/ 125730 w 251460"/>
              <a:gd name="connsiteY3" fmla="*/ 251459 h 251459"/>
              <a:gd name="connsiteX4" fmla="*/ 0 w 251460"/>
              <a:gd name="connsiteY4" fmla="*/ 125729 h 25145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1460" h="251459">
                <a:moveTo>
                  <a:pt x="0" y="125729"/>
                </a:moveTo>
                <a:cubicBezTo>
                  <a:pt x="0" y="56286"/>
                  <a:pt x="56260" y="0"/>
                  <a:pt x="125730" y="0"/>
                </a:cubicBezTo>
                <a:cubicBezTo>
                  <a:pt x="195198" y="0"/>
                  <a:pt x="251459" y="56286"/>
                  <a:pt x="251459" y="125729"/>
                </a:cubicBezTo>
                <a:cubicBezTo>
                  <a:pt x="251459" y="195173"/>
                  <a:pt x="195198" y="251459"/>
                  <a:pt x="125730" y="251459"/>
                </a:cubicBezTo>
                <a:cubicBezTo>
                  <a:pt x="56260" y="251459"/>
                  <a:pt x="0" y="195173"/>
                  <a:pt x="0" y="12572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3098292" y="4788408"/>
            <a:ext cx="894587" cy="894588"/>
          </a:xfrm>
          <a:custGeom>
            <a:avLst/>
            <a:gdLst>
              <a:gd name="connsiteX0" fmla="*/ 447293 w 894587"/>
              <a:gd name="connsiteY0" fmla="*/ 0 h 894588"/>
              <a:gd name="connsiteX1" fmla="*/ 894587 w 894587"/>
              <a:gd name="connsiteY1" fmla="*/ 447294 h 894588"/>
              <a:gd name="connsiteX2" fmla="*/ 894587 w 894587"/>
              <a:gd name="connsiteY2" fmla="*/ 894588 h 894588"/>
              <a:gd name="connsiteX3" fmla="*/ 447293 w 894587"/>
              <a:gd name="connsiteY3" fmla="*/ 894588 h 894588"/>
              <a:gd name="connsiteX4" fmla="*/ 0 w 894587"/>
              <a:gd name="connsiteY4" fmla="*/ 447294 h 894588"/>
              <a:gd name="connsiteX5" fmla="*/ 447293 w 894587"/>
              <a:gd name="connsiteY5" fmla="*/ 0 h 8945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587" h="894588">
                <a:moveTo>
                  <a:pt x="447293" y="0"/>
                </a:moveTo>
                <a:cubicBezTo>
                  <a:pt x="694308" y="0"/>
                  <a:pt x="894587" y="200278"/>
                  <a:pt x="894587" y="447294"/>
                </a:cubicBezTo>
                <a:cubicBezTo>
                  <a:pt x="894587" y="596391"/>
                  <a:pt x="894587" y="745489"/>
                  <a:pt x="894587" y="894588"/>
                </a:cubicBezTo>
                <a:cubicBezTo>
                  <a:pt x="745489" y="894588"/>
                  <a:pt x="596392" y="894588"/>
                  <a:pt x="447293" y="894588"/>
                </a:cubicBezTo>
                <a:cubicBezTo>
                  <a:pt x="200279" y="894588"/>
                  <a:pt x="0" y="694308"/>
                  <a:pt x="0" y="447294"/>
                </a:cubicBezTo>
                <a:cubicBezTo>
                  <a:pt x="0" y="200278"/>
                  <a:pt x="200279" y="0"/>
                  <a:pt x="447293" y="0"/>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8159495" y="4788408"/>
            <a:ext cx="894588" cy="894588"/>
          </a:xfrm>
          <a:custGeom>
            <a:avLst/>
            <a:gdLst>
              <a:gd name="connsiteX0" fmla="*/ 447294 w 894588"/>
              <a:gd name="connsiteY0" fmla="*/ 0 h 894588"/>
              <a:gd name="connsiteX1" fmla="*/ 0 w 894588"/>
              <a:gd name="connsiteY1" fmla="*/ 447294 h 894588"/>
              <a:gd name="connsiteX2" fmla="*/ 0 w 894588"/>
              <a:gd name="connsiteY2" fmla="*/ 894588 h 894588"/>
              <a:gd name="connsiteX3" fmla="*/ 447294 w 894588"/>
              <a:gd name="connsiteY3" fmla="*/ 894588 h 894588"/>
              <a:gd name="connsiteX4" fmla="*/ 894588 w 894588"/>
              <a:gd name="connsiteY4" fmla="*/ 447294 h 894588"/>
              <a:gd name="connsiteX5" fmla="*/ 447294 w 894588"/>
              <a:gd name="connsiteY5" fmla="*/ 0 h 8945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588" h="894588">
                <a:moveTo>
                  <a:pt x="447294" y="0"/>
                </a:moveTo>
                <a:cubicBezTo>
                  <a:pt x="200279" y="0"/>
                  <a:pt x="0" y="200278"/>
                  <a:pt x="0" y="447294"/>
                </a:cubicBezTo>
                <a:cubicBezTo>
                  <a:pt x="0" y="596391"/>
                  <a:pt x="0" y="745489"/>
                  <a:pt x="0" y="894588"/>
                </a:cubicBezTo>
                <a:cubicBezTo>
                  <a:pt x="149097" y="894588"/>
                  <a:pt x="298196" y="894588"/>
                  <a:pt x="447294" y="894588"/>
                </a:cubicBezTo>
                <a:cubicBezTo>
                  <a:pt x="694309" y="894588"/>
                  <a:pt x="894588" y="694308"/>
                  <a:pt x="894588" y="447294"/>
                </a:cubicBezTo>
                <a:cubicBezTo>
                  <a:pt x="894588" y="200278"/>
                  <a:pt x="694309" y="0"/>
                  <a:pt x="447294" y="0"/>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5855208" y="2936748"/>
            <a:ext cx="370331" cy="408431"/>
          </a:xfrm>
          <a:custGeom>
            <a:avLst/>
            <a:gdLst>
              <a:gd name="connsiteX0" fmla="*/ 296290 w 370331"/>
              <a:gd name="connsiteY0" fmla="*/ 408431 h 408431"/>
              <a:gd name="connsiteX1" fmla="*/ 236982 w 370331"/>
              <a:gd name="connsiteY1" fmla="*/ 378713 h 408431"/>
              <a:gd name="connsiteX2" fmla="*/ 29590 w 370331"/>
              <a:gd name="connsiteY2" fmla="*/ 178180 h 408431"/>
              <a:gd name="connsiteX3" fmla="*/ 0 w 370331"/>
              <a:gd name="connsiteY3" fmla="*/ 104012 h 408431"/>
              <a:gd name="connsiteX4" fmla="*/ 96265 w 370331"/>
              <a:gd name="connsiteY4" fmla="*/ 0 h 408431"/>
              <a:gd name="connsiteX5" fmla="*/ 170307 w 370331"/>
              <a:gd name="connsiteY5" fmla="*/ 37083 h 408431"/>
              <a:gd name="connsiteX6" fmla="*/ 333247 w 370331"/>
              <a:gd name="connsiteY6" fmla="*/ 193039 h 408431"/>
              <a:gd name="connsiteX7" fmla="*/ 333247 w 370331"/>
              <a:gd name="connsiteY7" fmla="*/ 200532 h 408431"/>
              <a:gd name="connsiteX8" fmla="*/ 311022 w 370331"/>
              <a:gd name="connsiteY8" fmla="*/ 222757 h 408431"/>
              <a:gd name="connsiteX9" fmla="*/ 311022 w 370331"/>
              <a:gd name="connsiteY9" fmla="*/ 215391 h 408431"/>
              <a:gd name="connsiteX10" fmla="*/ 148082 w 370331"/>
              <a:gd name="connsiteY10" fmla="*/ 59435 h 408431"/>
              <a:gd name="connsiteX11" fmla="*/ 96265 w 370331"/>
              <a:gd name="connsiteY11" fmla="*/ 37083 h 408431"/>
              <a:gd name="connsiteX12" fmla="*/ 29590 w 370331"/>
              <a:gd name="connsiteY12" fmla="*/ 104012 h 408431"/>
              <a:gd name="connsiteX13" fmla="*/ 51815 w 370331"/>
              <a:gd name="connsiteY13" fmla="*/ 155955 h 408431"/>
              <a:gd name="connsiteX14" fmla="*/ 259207 w 370331"/>
              <a:gd name="connsiteY14" fmla="*/ 356488 h 408431"/>
              <a:gd name="connsiteX15" fmla="*/ 296290 w 370331"/>
              <a:gd name="connsiteY15" fmla="*/ 371348 h 408431"/>
              <a:gd name="connsiteX16" fmla="*/ 333247 w 370331"/>
              <a:gd name="connsiteY16" fmla="*/ 334136 h 408431"/>
              <a:gd name="connsiteX17" fmla="*/ 318515 w 370331"/>
              <a:gd name="connsiteY17" fmla="*/ 297052 h 408431"/>
              <a:gd name="connsiteX18" fmla="*/ 162940 w 370331"/>
              <a:gd name="connsiteY18" fmla="*/ 141097 h 408431"/>
              <a:gd name="connsiteX19" fmla="*/ 148082 w 370331"/>
              <a:gd name="connsiteY19" fmla="*/ 133730 h 408431"/>
              <a:gd name="connsiteX20" fmla="*/ 133350 w 370331"/>
              <a:gd name="connsiteY20" fmla="*/ 155955 h 408431"/>
              <a:gd name="connsiteX21" fmla="*/ 140715 w 370331"/>
              <a:gd name="connsiteY21" fmla="*/ 170814 h 408431"/>
              <a:gd name="connsiteX22" fmla="*/ 244475 w 370331"/>
              <a:gd name="connsiteY22" fmla="*/ 282194 h 408431"/>
              <a:gd name="connsiteX23" fmla="*/ 251840 w 370331"/>
              <a:gd name="connsiteY23" fmla="*/ 282194 h 408431"/>
              <a:gd name="connsiteX24" fmla="*/ 229615 w 370331"/>
              <a:gd name="connsiteY24" fmla="*/ 304419 h 408431"/>
              <a:gd name="connsiteX25" fmla="*/ 222250 w 370331"/>
              <a:gd name="connsiteY25" fmla="*/ 304419 h 408431"/>
              <a:gd name="connsiteX26" fmla="*/ 118490 w 370331"/>
              <a:gd name="connsiteY26" fmla="*/ 193039 h 408431"/>
              <a:gd name="connsiteX27" fmla="*/ 96265 w 370331"/>
              <a:gd name="connsiteY27" fmla="*/ 155955 h 408431"/>
              <a:gd name="connsiteX28" fmla="*/ 148082 w 370331"/>
              <a:gd name="connsiteY28" fmla="*/ 104012 h 408431"/>
              <a:gd name="connsiteX29" fmla="*/ 192532 w 370331"/>
              <a:gd name="connsiteY29" fmla="*/ 118872 h 408431"/>
              <a:gd name="connsiteX30" fmla="*/ 340740 w 370331"/>
              <a:gd name="connsiteY30" fmla="*/ 274700 h 408431"/>
              <a:gd name="connsiteX31" fmla="*/ 370332 w 370331"/>
              <a:gd name="connsiteY31" fmla="*/ 334136 h 408431"/>
              <a:gd name="connsiteX32" fmla="*/ 296290 w 370331"/>
              <a:gd name="connsiteY32" fmla="*/ 408431 h 40843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 ang="32">
                <a:pos x="connsiteX32" y="connsiteY32"/>
              </a:cxn>
            </a:cxnLst>
            <a:rect l="l" t="t" r="r" b="b"/>
            <a:pathLst>
              <a:path w="370331" h="408431">
                <a:moveTo>
                  <a:pt x="296290" y="408431"/>
                </a:moveTo>
                <a:cubicBezTo>
                  <a:pt x="274065" y="408431"/>
                  <a:pt x="251840" y="401066"/>
                  <a:pt x="236982" y="378713"/>
                </a:cubicBezTo>
                <a:cubicBezTo>
                  <a:pt x="29590" y="178180"/>
                  <a:pt x="29590" y="178180"/>
                  <a:pt x="29590" y="178180"/>
                </a:cubicBezTo>
                <a:cubicBezTo>
                  <a:pt x="7365" y="155955"/>
                  <a:pt x="0" y="133730"/>
                  <a:pt x="0" y="104012"/>
                </a:cubicBezTo>
                <a:cubicBezTo>
                  <a:pt x="0" y="51942"/>
                  <a:pt x="44450" y="0"/>
                  <a:pt x="96265" y="0"/>
                </a:cubicBezTo>
                <a:cubicBezTo>
                  <a:pt x="125857" y="0"/>
                  <a:pt x="155575" y="14858"/>
                  <a:pt x="170307" y="37083"/>
                </a:cubicBezTo>
                <a:cubicBezTo>
                  <a:pt x="333247" y="193039"/>
                  <a:pt x="333247" y="193039"/>
                  <a:pt x="333247" y="193039"/>
                </a:cubicBezTo>
                <a:cubicBezTo>
                  <a:pt x="333247" y="193039"/>
                  <a:pt x="333247" y="200532"/>
                  <a:pt x="333247" y="200532"/>
                </a:cubicBezTo>
                <a:cubicBezTo>
                  <a:pt x="333247" y="207898"/>
                  <a:pt x="318515" y="222757"/>
                  <a:pt x="311022" y="222757"/>
                </a:cubicBezTo>
                <a:cubicBezTo>
                  <a:pt x="311022" y="222757"/>
                  <a:pt x="311022" y="222757"/>
                  <a:pt x="311022" y="215391"/>
                </a:cubicBezTo>
                <a:cubicBezTo>
                  <a:pt x="148082" y="59435"/>
                  <a:pt x="148082" y="59435"/>
                  <a:pt x="148082" y="59435"/>
                </a:cubicBezTo>
                <a:cubicBezTo>
                  <a:pt x="133350" y="44576"/>
                  <a:pt x="118490" y="37083"/>
                  <a:pt x="96265" y="37083"/>
                </a:cubicBezTo>
                <a:cubicBezTo>
                  <a:pt x="59308" y="37083"/>
                  <a:pt x="29590" y="66801"/>
                  <a:pt x="29590" y="104012"/>
                </a:cubicBezTo>
                <a:cubicBezTo>
                  <a:pt x="29590" y="118872"/>
                  <a:pt x="37083" y="141097"/>
                  <a:pt x="51815" y="155955"/>
                </a:cubicBezTo>
                <a:cubicBezTo>
                  <a:pt x="259207" y="356488"/>
                  <a:pt x="259207" y="356488"/>
                  <a:pt x="259207" y="356488"/>
                </a:cubicBezTo>
                <a:cubicBezTo>
                  <a:pt x="266700" y="371348"/>
                  <a:pt x="281432" y="371348"/>
                  <a:pt x="296290" y="371348"/>
                </a:cubicBezTo>
                <a:cubicBezTo>
                  <a:pt x="318515" y="371348"/>
                  <a:pt x="333247" y="356488"/>
                  <a:pt x="333247" y="334136"/>
                </a:cubicBezTo>
                <a:cubicBezTo>
                  <a:pt x="333247" y="319277"/>
                  <a:pt x="325882" y="304419"/>
                  <a:pt x="318515" y="297052"/>
                </a:cubicBezTo>
                <a:cubicBezTo>
                  <a:pt x="162940" y="141097"/>
                  <a:pt x="162940" y="141097"/>
                  <a:pt x="162940" y="141097"/>
                </a:cubicBezTo>
                <a:cubicBezTo>
                  <a:pt x="162940" y="141097"/>
                  <a:pt x="155575" y="133730"/>
                  <a:pt x="148082" y="133730"/>
                </a:cubicBezTo>
                <a:cubicBezTo>
                  <a:pt x="140715" y="133730"/>
                  <a:pt x="133350" y="141097"/>
                  <a:pt x="133350" y="155955"/>
                </a:cubicBezTo>
                <a:cubicBezTo>
                  <a:pt x="133350" y="163322"/>
                  <a:pt x="133350" y="163322"/>
                  <a:pt x="140715" y="170814"/>
                </a:cubicBezTo>
                <a:cubicBezTo>
                  <a:pt x="244475" y="282194"/>
                  <a:pt x="244475" y="282194"/>
                  <a:pt x="244475" y="282194"/>
                </a:cubicBezTo>
                <a:cubicBezTo>
                  <a:pt x="251840" y="282194"/>
                  <a:pt x="251840" y="282194"/>
                  <a:pt x="251840" y="282194"/>
                </a:cubicBezTo>
                <a:cubicBezTo>
                  <a:pt x="251840" y="289559"/>
                  <a:pt x="236982" y="304419"/>
                  <a:pt x="229615" y="304419"/>
                </a:cubicBezTo>
                <a:cubicBezTo>
                  <a:pt x="229615" y="304419"/>
                  <a:pt x="222250" y="304419"/>
                  <a:pt x="222250" y="304419"/>
                </a:cubicBezTo>
                <a:cubicBezTo>
                  <a:pt x="118490" y="193039"/>
                  <a:pt x="118490" y="193039"/>
                  <a:pt x="118490" y="193039"/>
                </a:cubicBezTo>
                <a:cubicBezTo>
                  <a:pt x="103632" y="185673"/>
                  <a:pt x="96265" y="170814"/>
                  <a:pt x="96265" y="155955"/>
                </a:cubicBezTo>
                <a:cubicBezTo>
                  <a:pt x="96265" y="126237"/>
                  <a:pt x="118490" y="104012"/>
                  <a:pt x="148082" y="104012"/>
                </a:cubicBezTo>
                <a:cubicBezTo>
                  <a:pt x="162940" y="104012"/>
                  <a:pt x="177800" y="111378"/>
                  <a:pt x="192532" y="118872"/>
                </a:cubicBezTo>
                <a:cubicBezTo>
                  <a:pt x="340740" y="274700"/>
                  <a:pt x="340740" y="274700"/>
                  <a:pt x="340740" y="274700"/>
                </a:cubicBezTo>
                <a:cubicBezTo>
                  <a:pt x="362965" y="289559"/>
                  <a:pt x="370332" y="311911"/>
                  <a:pt x="370332" y="334136"/>
                </a:cubicBezTo>
                <a:cubicBezTo>
                  <a:pt x="370332" y="378713"/>
                  <a:pt x="340740" y="408431"/>
                  <a:pt x="296290" y="408431"/>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5064252" y="3995928"/>
            <a:ext cx="251459" cy="251459"/>
          </a:xfrm>
          <a:custGeom>
            <a:avLst/>
            <a:gdLst>
              <a:gd name="connsiteX0" fmla="*/ 0 w 251459"/>
              <a:gd name="connsiteY0" fmla="*/ 125729 h 251459"/>
              <a:gd name="connsiteX1" fmla="*/ 125729 w 251459"/>
              <a:gd name="connsiteY1" fmla="*/ 0 h 251459"/>
              <a:gd name="connsiteX2" fmla="*/ 251459 w 251459"/>
              <a:gd name="connsiteY2" fmla="*/ 125729 h 251459"/>
              <a:gd name="connsiteX3" fmla="*/ 125729 w 251459"/>
              <a:gd name="connsiteY3" fmla="*/ 251459 h 251459"/>
              <a:gd name="connsiteX4" fmla="*/ 0 w 251459"/>
              <a:gd name="connsiteY4" fmla="*/ 125729 h 25145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1459" h="251459">
                <a:moveTo>
                  <a:pt x="0" y="125729"/>
                </a:moveTo>
                <a:cubicBezTo>
                  <a:pt x="0" y="56260"/>
                  <a:pt x="56260" y="0"/>
                  <a:pt x="125729" y="0"/>
                </a:cubicBezTo>
                <a:cubicBezTo>
                  <a:pt x="195198" y="0"/>
                  <a:pt x="251459" y="56260"/>
                  <a:pt x="251459" y="125729"/>
                </a:cubicBezTo>
                <a:cubicBezTo>
                  <a:pt x="251459" y="195198"/>
                  <a:pt x="195198" y="251459"/>
                  <a:pt x="125729" y="251459"/>
                </a:cubicBezTo>
                <a:cubicBezTo>
                  <a:pt x="56260" y="251459"/>
                  <a:pt x="0" y="195198"/>
                  <a:pt x="0" y="12572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4154423" y="3104388"/>
            <a:ext cx="894588" cy="894588"/>
          </a:xfrm>
          <a:custGeom>
            <a:avLst/>
            <a:gdLst>
              <a:gd name="connsiteX0" fmla="*/ 447294 w 894588"/>
              <a:gd name="connsiteY0" fmla="*/ 0 h 894588"/>
              <a:gd name="connsiteX1" fmla="*/ 894588 w 894588"/>
              <a:gd name="connsiteY1" fmla="*/ 447294 h 894588"/>
              <a:gd name="connsiteX2" fmla="*/ 894588 w 894588"/>
              <a:gd name="connsiteY2" fmla="*/ 894588 h 894588"/>
              <a:gd name="connsiteX3" fmla="*/ 447294 w 894588"/>
              <a:gd name="connsiteY3" fmla="*/ 894588 h 894588"/>
              <a:gd name="connsiteX4" fmla="*/ 0 w 894588"/>
              <a:gd name="connsiteY4" fmla="*/ 447294 h 894588"/>
              <a:gd name="connsiteX5" fmla="*/ 447294 w 894588"/>
              <a:gd name="connsiteY5" fmla="*/ 0 h 8945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588" h="894588">
                <a:moveTo>
                  <a:pt x="447294" y="0"/>
                </a:moveTo>
                <a:cubicBezTo>
                  <a:pt x="694309" y="0"/>
                  <a:pt x="894588" y="200278"/>
                  <a:pt x="894588" y="447294"/>
                </a:cubicBezTo>
                <a:cubicBezTo>
                  <a:pt x="894588" y="596391"/>
                  <a:pt x="894588" y="745490"/>
                  <a:pt x="894588" y="894588"/>
                </a:cubicBezTo>
                <a:cubicBezTo>
                  <a:pt x="745490" y="894588"/>
                  <a:pt x="596391" y="894588"/>
                  <a:pt x="447294" y="894588"/>
                </a:cubicBezTo>
                <a:cubicBezTo>
                  <a:pt x="200279" y="894588"/>
                  <a:pt x="0" y="694308"/>
                  <a:pt x="0" y="447294"/>
                </a:cubicBezTo>
                <a:cubicBezTo>
                  <a:pt x="0" y="200278"/>
                  <a:pt x="200279" y="0"/>
                  <a:pt x="447294" y="0"/>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3"/>
          <p:cNvSpPr/>
          <p:nvPr/>
        </p:nvSpPr>
        <p:spPr>
          <a:xfrm>
            <a:off x="4421123" y="3396996"/>
            <a:ext cx="361188" cy="310895"/>
          </a:xfrm>
          <a:custGeom>
            <a:avLst/>
            <a:gdLst>
              <a:gd name="connsiteX0" fmla="*/ 361188 w 361188"/>
              <a:gd name="connsiteY0" fmla="*/ 288289 h 310895"/>
              <a:gd name="connsiteX1" fmla="*/ 338582 w 361188"/>
              <a:gd name="connsiteY1" fmla="*/ 310895 h 310895"/>
              <a:gd name="connsiteX2" fmla="*/ 276479 w 361188"/>
              <a:gd name="connsiteY2" fmla="*/ 310895 h 310895"/>
              <a:gd name="connsiteX3" fmla="*/ 254000 w 361188"/>
              <a:gd name="connsiteY3" fmla="*/ 288289 h 310895"/>
              <a:gd name="connsiteX4" fmla="*/ 254000 w 361188"/>
              <a:gd name="connsiteY4" fmla="*/ 226059 h 310895"/>
              <a:gd name="connsiteX5" fmla="*/ 276479 w 361188"/>
              <a:gd name="connsiteY5" fmla="*/ 203453 h 310895"/>
              <a:gd name="connsiteX6" fmla="*/ 293497 w 361188"/>
              <a:gd name="connsiteY6" fmla="*/ 203453 h 310895"/>
              <a:gd name="connsiteX7" fmla="*/ 293497 w 361188"/>
              <a:gd name="connsiteY7" fmla="*/ 169544 h 310895"/>
              <a:gd name="connsiteX8" fmla="*/ 191897 w 361188"/>
              <a:gd name="connsiteY8" fmla="*/ 169544 h 310895"/>
              <a:gd name="connsiteX9" fmla="*/ 191897 w 361188"/>
              <a:gd name="connsiteY9" fmla="*/ 203453 h 310895"/>
              <a:gd name="connsiteX10" fmla="*/ 208788 w 361188"/>
              <a:gd name="connsiteY10" fmla="*/ 203453 h 310895"/>
              <a:gd name="connsiteX11" fmla="*/ 231394 w 361188"/>
              <a:gd name="connsiteY11" fmla="*/ 226059 h 310895"/>
              <a:gd name="connsiteX12" fmla="*/ 231394 w 361188"/>
              <a:gd name="connsiteY12" fmla="*/ 288289 h 310895"/>
              <a:gd name="connsiteX13" fmla="*/ 208788 w 361188"/>
              <a:gd name="connsiteY13" fmla="*/ 310895 h 310895"/>
              <a:gd name="connsiteX14" fmla="*/ 146685 w 361188"/>
              <a:gd name="connsiteY14" fmla="*/ 310895 h 310895"/>
              <a:gd name="connsiteX15" fmla="*/ 129794 w 361188"/>
              <a:gd name="connsiteY15" fmla="*/ 288289 h 310895"/>
              <a:gd name="connsiteX16" fmla="*/ 129794 w 361188"/>
              <a:gd name="connsiteY16" fmla="*/ 226059 h 310895"/>
              <a:gd name="connsiteX17" fmla="*/ 146685 w 361188"/>
              <a:gd name="connsiteY17" fmla="*/ 203453 h 310895"/>
              <a:gd name="connsiteX18" fmla="*/ 163703 w 361188"/>
              <a:gd name="connsiteY18" fmla="*/ 203453 h 310895"/>
              <a:gd name="connsiteX19" fmla="*/ 163703 w 361188"/>
              <a:gd name="connsiteY19" fmla="*/ 169544 h 310895"/>
              <a:gd name="connsiteX20" fmla="*/ 62103 w 361188"/>
              <a:gd name="connsiteY20" fmla="*/ 169544 h 310895"/>
              <a:gd name="connsiteX21" fmla="*/ 62103 w 361188"/>
              <a:gd name="connsiteY21" fmla="*/ 203453 h 310895"/>
              <a:gd name="connsiteX22" fmla="*/ 84709 w 361188"/>
              <a:gd name="connsiteY22" fmla="*/ 203453 h 310895"/>
              <a:gd name="connsiteX23" fmla="*/ 101600 w 361188"/>
              <a:gd name="connsiteY23" fmla="*/ 226059 h 310895"/>
              <a:gd name="connsiteX24" fmla="*/ 101600 w 361188"/>
              <a:gd name="connsiteY24" fmla="*/ 288289 h 310895"/>
              <a:gd name="connsiteX25" fmla="*/ 84709 w 361188"/>
              <a:gd name="connsiteY25" fmla="*/ 310895 h 310895"/>
              <a:gd name="connsiteX26" fmla="*/ 16891 w 361188"/>
              <a:gd name="connsiteY26" fmla="*/ 310895 h 310895"/>
              <a:gd name="connsiteX27" fmla="*/ 0 w 361188"/>
              <a:gd name="connsiteY27" fmla="*/ 288289 h 310895"/>
              <a:gd name="connsiteX28" fmla="*/ 0 w 361188"/>
              <a:gd name="connsiteY28" fmla="*/ 226059 h 310895"/>
              <a:gd name="connsiteX29" fmla="*/ 16891 w 361188"/>
              <a:gd name="connsiteY29" fmla="*/ 203453 h 310895"/>
              <a:gd name="connsiteX30" fmla="*/ 39497 w 361188"/>
              <a:gd name="connsiteY30" fmla="*/ 203453 h 310895"/>
              <a:gd name="connsiteX31" fmla="*/ 39497 w 361188"/>
              <a:gd name="connsiteY31" fmla="*/ 169544 h 310895"/>
              <a:gd name="connsiteX32" fmla="*/ 62103 w 361188"/>
              <a:gd name="connsiteY32" fmla="*/ 141350 h 310895"/>
              <a:gd name="connsiteX33" fmla="*/ 163703 w 361188"/>
              <a:gd name="connsiteY33" fmla="*/ 141350 h 310895"/>
              <a:gd name="connsiteX34" fmla="*/ 163703 w 361188"/>
              <a:gd name="connsiteY34" fmla="*/ 101726 h 310895"/>
              <a:gd name="connsiteX35" fmla="*/ 146685 w 361188"/>
              <a:gd name="connsiteY35" fmla="*/ 101726 h 310895"/>
              <a:gd name="connsiteX36" fmla="*/ 129794 w 361188"/>
              <a:gd name="connsiteY36" fmla="*/ 84835 h 310895"/>
              <a:gd name="connsiteX37" fmla="*/ 129794 w 361188"/>
              <a:gd name="connsiteY37" fmla="*/ 17017 h 310895"/>
              <a:gd name="connsiteX38" fmla="*/ 146685 w 361188"/>
              <a:gd name="connsiteY38" fmla="*/ 0 h 310895"/>
              <a:gd name="connsiteX39" fmla="*/ 208788 w 361188"/>
              <a:gd name="connsiteY39" fmla="*/ 0 h 310895"/>
              <a:gd name="connsiteX40" fmla="*/ 231394 w 361188"/>
              <a:gd name="connsiteY40" fmla="*/ 17017 h 310895"/>
              <a:gd name="connsiteX41" fmla="*/ 231394 w 361188"/>
              <a:gd name="connsiteY41" fmla="*/ 84835 h 310895"/>
              <a:gd name="connsiteX42" fmla="*/ 208788 w 361188"/>
              <a:gd name="connsiteY42" fmla="*/ 101726 h 310895"/>
              <a:gd name="connsiteX43" fmla="*/ 191897 w 361188"/>
              <a:gd name="connsiteY43" fmla="*/ 101726 h 310895"/>
              <a:gd name="connsiteX44" fmla="*/ 191897 w 361188"/>
              <a:gd name="connsiteY44" fmla="*/ 141350 h 310895"/>
              <a:gd name="connsiteX45" fmla="*/ 293497 w 361188"/>
              <a:gd name="connsiteY45" fmla="*/ 141350 h 310895"/>
              <a:gd name="connsiteX46" fmla="*/ 321691 w 361188"/>
              <a:gd name="connsiteY46" fmla="*/ 169544 h 310895"/>
              <a:gd name="connsiteX47" fmla="*/ 321691 w 361188"/>
              <a:gd name="connsiteY47" fmla="*/ 203453 h 310895"/>
              <a:gd name="connsiteX48" fmla="*/ 338582 w 361188"/>
              <a:gd name="connsiteY48" fmla="*/ 203453 h 310895"/>
              <a:gd name="connsiteX49" fmla="*/ 361188 w 361188"/>
              <a:gd name="connsiteY49" fmla="*/ 226059 h 310895"/>
              <a:gd name="connsiteX50" fmla="*/ 361188 w 361188"/>
              <a:gd name="connsiteY50" fmla="*/ 288289 h 31089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 ang="32">
                <a:pos x="connsiteX32" y="connsiteY32"/>
              </a:cxn>
              <a:cxn ang="33">
                <a:pos x="connsiteX33" y="connsiteY33"/>
              </a:cxn>
              <a:cxn ang="34">
                <a:pos x="connsiteX34" y="connsiteY34"/>
              </a:cxn>
              <a:cxn ang="35">
                <a:pos x="connsiteX35" y="connsiteY35"/>
              </a:cxn>
              <a:cxn ang="36">
                <a:pos x="connsiteX36" y="connsiteY36"/>
              </a:cxn>
              <a:cxn ang="37">
                <a:pos x="connsiteX37" y="connsiteY37"/>
              </a:cxn>
              <a:cxn ang="38">
                <a:pos x="connsiteX38" y="connsiteY38"/>
              </a:cxn>
              <a:cxn ang="39">
                <a:pos x="connsiteX39" y="connsiteY39"/>
              </a:cxn>
              <a:cxn ang="40">
                <a:pos x="connsiteX40" y="connsiteY40"/>
              </a:cxn>
              <a:cxn ang="41">
                <a:pos x="connsiteX41" y="connsiteY41"/>
              </a:cxn>
              <a:cxn ang="42">
                <a:pos x="connsiteX42" y="connsiteY42"/>
              </a:cxn>
              <a:cxn ang="43">
                <a:pos x="connsiteX43" y="connsiteY43"/>
              </a:cxn>
              <a:cxn ang="44">
                <a:pos x="connsiteX44" y="connsiteY44"/>
              </a:cxn>
              <a:cxn ang="45">
                <a:pos x="connsiteX45" y="connsiteY45"/>
              </a:cxn>
              <a:cxn ang="46">
                <a:pos x="connsiteX46" y="connsiteY46"/>
              </a:cxn>
              <a:cxn ang="47">
                <a:pos x="connsiteX47" y="connsiteY47"/>
              </a:cxn>
              <a:cxn ang="48">
                <a:pos x="connsiteX48" y="connsiteY48"/>
              </a:cxn>
              <a:cxn ang="49">
                <a:pos x="connsiteX49" y="connsiteY49"/>
              </a:cxn>
              <a:cxn ang="50">
                <a:pos x="connsiteX50" y="connsiteY50"/>
              </a:cxn>
            </a:cxnLst>
            <a:rect l="l" t="t" r="r" b="b"/>
            <a:pathLst>
              <a:path w="361188" h="310895">
                <a:moveTo>
                  <a:pt x="361188" y="288289"/>
                </a:moveTo>
                <a:cubicBezTo>
                  <a:pt x="361188" y="299592"/>
                  <a:pt x="349885" y="310895"/>
                  <a:pt x="338582" y="310895"/>
                </a:cubicBezTo>
                <a:cubicBezTo>
                  <a:pt x="276479" y="310895"/>
                  <a:pt x="276479" y="310895"/>
                  <a:pt x="276479" y="310895"/>
                </a:cubicBezTo>
                <a:cubicBezTo>
                  <a:pt x="265303" y="310895"/>
                  <a:pt x="254000" y="299592"/>
                  <a:pt x="254000" y="288289"/>
                </a:cubicBezTo>
                <a:cubicBezTo>
                  <a:pt x="254000" y="226059"/>
                  <a:pt x="254000" y="226059"/>
                  <a:pt x="254000" y="226059"/>
                </a:cubicBezTo>
                <a:cubicBezTo>
                  <a:pt x="254000" y="214757"/>
                  <a:pt x="265303" y="203453"/>
                  <a:pt x="276479" y="203453"/>
                </a:cubicBezTo>
                <a:cubicBezTo>
                  <a:pt x="293497" y="203453"/>
                  <a:pt x="293497" y="203453"/>
                  <a:pt x="293497" y="203453"/>
                </a:cubicBezTo>
                <a:cubicBezTo>
                  <a:pt x="293497" y="169544"/>
                  <a:pt x="293497" y="169544"/>
                  <a:pt x="293497" y="169544"/>
                </a:cubicBezTo>
                <a:cubicBezTo>
                  <a:pt x="191897" y="169544"/>
                  <a:pt x="191897" y="169544"/>
                  <a:pt x="191897" y="169544"/>
                </a:cubicBezTo>
                <a:cubicBezTo>
                  <a:pt x="191897" y="203453"/>
                  <a:pt x="191897" y="203453"/>
                  <a:pt x="191897" y="203453"/>
                </a:cubicBezTo>
                <a:cubicBezTo>
                  <a:pt x="208788" y="203453"/>
                  <a:pt x="208788" y="203453"/>
                  <a:pt x="208788" y="203453"/>
                </a:cubicBezTo>
                <a:cubicBezTo>
                  <a:pt x="220091" y="203453"/>
                  <a:pt x="231394" y="214757"/>
                  <a:pt x="231394" y="226059"/>
                </a:cubicBezTo>
                <a:cubicBezTo>
                  <a:pt x="231394" y="288289"/>
                  <a:pt x="231394" y="288289"/>
                  <a:pt x="231394" y="288289"/>
                </a:cubicBezTo>
                <a:cubicBezTo>
                  <a:pt x="231394" y="299592"/>
                  <a:pt x="220091" y="310895"/>
                  <a:pt x="208788" y="310895"/>
                </a:cubicBezTo>
                <a:cubicBezTo>
                  <a:pt x="146685" y="310895"/>
                  <a:pt x="146685" y="310895"/>
                  <a:pt x="146685" y="310895"/>
                </a:cubicBezTo>
                <a:cubicBezTo>
                  <a:pt x="135382" y="310895"/>
                  <a:pt x="129794" y="299592"/>
                  <a:pt x="129794" y="288289"/>
                </a:cubicBezTo>
                <a:cubicBezTo>
                  <a:pt x="129794" y="226059"/>
                  <a:pt x="129794" y="226059"/>
                  <a:pt x="129794" y="226059"/>
                </a:cubicBezTo>
                <a:cubicBezTo>
                  <a:pt x="129794" y="214757"/>
                  <a:pt x="135382" y="203453"/>
                  <a:pt x="146685" y="203453"/>
                </a:cubicBezTo>
                <a:cubicBezTo>
                  <a:pt x="163703" y="203453"/>
                  <a:pt x="163703" y="203453"/>
                  <a:pt x="163703" y="203453"/>
                </a:cubicBezTo>
                <a:cubicBezTo>
                  <a:pt x="163703" y="169544"/>
                  <a:pt x="163703" y="169544"/>
                  <a:pt x="163703" y="169544"/>
                </a:cubicBezTo>
                <a:cubicBezTo>
                  <a:pt x="62103" y="169544"/>
                  <a:pt x="62103" y="169544"/>
                  <a:pt x="62103" y="169544"/>
                </a:cubicBezTo>
                <a:cubicBezTo>
                  <a:pt x="62103" y="203453"/>
                  <a:pt x="62103" y="203453"/>
                  <a:pt x="62103" y="203453"/>
                </a:cubicBezTo>
                <a:cubicBezTo>
                  <a:pt x="84709" y="203453"/>
                  <a:pt x="84709" y="203453"/>
                  <a:pt x="84709" y="203453"/>
                </a:cubicBezTo>
                <a:cubicBezTo>
                  <a:pt x="95885" y="203453"/>
                  <a:pt x="101600" y="214757"/>
                  <a:pt x="101600" y="226059"/>
                </a:cubicBezTo>
                <a:cubicBezTo>
                  <a:pt x="101600" y="288289"/>
                  <a:pt x="101600" y="288289"/>
                  <a:pt x="101600" y="288289"/>
                </a:cubicBezTo>
                <a:cubicBezTo>
                  <a:pt x="101600" y="299592"/>
                  <a:pt x="95885" y="310895"/>
                  <a:pt x="84709" y="310895"/>
                </a:cubicBezTo>
                <a:cubicBezTo>
                  <a:pt x="16891" y="310895"/>
                  <a:pt x="16891" y="310895"/>
                  <a:pt x="16891" y="310895"/>
                </a:cubicBezTo>
                <a:cubicBezTo>
                  <a:pt x="5588" y="310895"/>
                  <a:pt x="0" y="299592"/>
                  <a:pt x="0" y="288289"/>
                </a:cubicBezTo>
                <a:cubicBezTo>
                  <a:pt x="0" y="226059"/>
                  <a:pt x="0" y="226059"/>
                  <a:pt x="0" y="226059"/>
                </a:cubicBezTo>
                <a:cubicBezTo>
                  <a:pt x="0" y="214757"/>
                  <a:pt x="5588" y="203453"/>
                  <a:pt x="16891" y="203453"/>
                </a:cubicBezTo>
                <a:cubicBezTo>
                  <a:pt x="39497" y="203453"/>
                  <a:pt x="39497" y="203453"/>
                  <a:pt x="39497" y="203453"/>
                </a:cubicBezTo>
                <a:cubicBezTo>
                  <a:pt x="39497" y="169544"/>
                  <a:pt x="39497" y="169544"/>
                  <a:pt x="39497" y="169544"/>
                </a:cubicBezTo>
                <a:cubicBezTo>
                  <a:pt x="39497" y="152653"/>
                  <a:pt x="50800" y="141350"/>
                  <a:pt x="62103" y="141350"/>
                </a:cubicBezTo>
                <a:cubicBezTo>
                  <a:pt x="163703" y="141350"/>
                  <a:pt x="163703" y="141350"/>
                  <a:pt x="163703" y="141350"/>
                </a:cubicBezTo>
                <a:cubicBezTo>
                  <a:pt x="163703" y="101726"/>
                  <a:pt x="163703" y="101726"/>
                  <a:pt x="163703" y="101726"/>
                </a:cubicBezTo>
                <a:cubicBezTo>
                  <a:pt x="146685" y="101726"/>
                  <a:pt x="146685" y="101726"/>
                  <a:pt x="146685" y="101726"/>
                </a:cubicBezTo>
                <a:cubicBezTo>
                  <a:pt x="135382" y="101726"/>
                  <a:pt x="129794" y="96138"/>
                  <a:pt x="129794" y="84835"/>
                </a:cubicBezTo>
                <a:cubicBezTo>
                  <a:pt x="129794" y="17017"/>
                  <a:pt x="129794" y="17017"/>
                  <a:pt x="129794" y="17017"/>
                </a:cubicBezTo>
                <a:cubicBezTo>
                  <a:pt x="129794" y="5714"/>
                  <a:pt x="135382" y="0"/>
                  <a:pt x="146685" y="0"/>
                </a:cubicBezTo>
                <a:cubicBezTo>
                  <a:pt x="208788" y="0"/>
                  <a:pt x="208788" y="0"/>
                  <a:pt x="208788" y="0"/>
                </a:cubicBezTo>
                <a:cubicBezTo>
                  <a:pt x="220091" y="0"/>
                  <a:pt x="231394" y="5714"/>
                  <a:pt x="231394" y="17017"/>
                </a:cubicBezTo>
                <a:cubicBezTo>
                  <a:pt x="231394" y="84835"/>
                  <a:pt x="231394" y="84835"/>
                  <a:pt x="231394" y="84835"/>
                </a:cubicBezTo>
                <a:cubicBezTo>
                  <a:pt x="231394" y="96138"/>
                  <a:pt x="220091" y="101726"/>
                  <a:pt x="208788" y="101726"/>
                </a:cubicBezTo>
                <a:cubicBezTo>
                  <a:pt x="191897" y="101726"/>
                  <a:pt x="191897" y="101726"/>
                  <a:pt x="191897" y="101726"/>
                </a:cubicBezTo>
                <a:cubicBezTo>
                  <a:pt x="191897" y="141350"/>
                  <a:pt x="191897" y="141350"/>
                  <a:pt x="191897" y="141350"/>
                </a:cubicBezTo>
                <a:cubicBezTo>
                  <a:pt x="293497" y="141350"/>
                  <a:pt x="293497" y="141350"/>
                  <a:pt x="293497" y="141350"/>
                </a:cubicBezTo>
                <a:cubicBezTo>
                  <a:pt x="310388" y="141350"/>
                  <a:pt x="321691" y="152653"/>
                  <a:pt x="321691" y="169544"/>
                </a:cubicBezTo>
                <a:cubicBezTo>
                  <a:pt x="321691" y="203453"/>
                  <a:pt x="321691" y="203453"/>
                  <a:pt x="321691" y="203453"/>
                </a:cubicBezTo>
                <a:cubicBezTo>
                  <a:pt x="338582" y="203453"/>
                  <a:pt x="338582" y="203453"/>
                  <a:pt x="338582" y="203453"/>
                </a:cubicBezTo>
                <a:cubicBezTo>
                  <a:pt x="349885" y="203453"/>
                  <a:pt x="361188" y="214757"/>
                  <a:pt x="361188" y="226059"/>
                </a:cubicBezTo>
                <a:lnTo>
                  <a:pt x="361188" y="28828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
          <p:cNvSpPr/>
          <p:nvPr/>
        </p:nvSpPr>
        <p:spPr>
          <a:xfrm>
            <a:off x="6699504" y="3995928"/>
            <a:ext cx="251459" cy="251459"/>
          </a:xfrm>
          <a:custGeom>
            <a:avLst/>
            <a:gdLst>
              <a:gd name="connsiteX0" fmla="*/ 0 w 251459"/>
              <a:gd name="connsiteY0" fmla="*/ 125729 h 251459"/>
              <a:gd name="connsiteX1" fmla="*/ 125729 w 251459"/>
              <a:gd name="connsiteY1" fmla="*/ 0 h 251459"/>
              <a:gd name="connsiteX2" fmla="*/ 251459 w 251459"/>
              <a:gd name="connsiteY2" fmla="*/ 125729 h 251459"/>
              <a:gd name="connsiteX3" fmla="*/ 125729 w 251459"/>
              <a:gd name="connsiteY3" fmla="*/ 251459 h 251459"/>
              <a:gd name="connsiteX4" fmla="*/ 0 w 251459"/>
              <a:gd name="connsiteY4" fmla="*/ 125729 h 25145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1459" h="251459">
                <a:moveTo>
                  <a:pt x="0" y="125729"/>
                </a:moveTo>
                <a:cubicBezTo>
                  <a:pt x="0" y="56260"/>
                  <a:pt x="56260" y="0"/>
                  <a:pt x="125729" y="0"/>
                </a:cubicBezTo>
                <a:cubicBezTo>
                  <a:pt x="195198" y="0"/>
                  <a:pt x="251459" y="56260"/>
                  <a:pt x="251459" y="125729"/>
                </a:cubicBezTo>
                <a:cubicBezTo>
                  <a:pt x="251459" y="195198"/>
                  <a:pt x="195198" y="251459"/>
                  <a:pt x="125729" y="251459"/>
                </a:cubicBezTo>
                <a:cubicBezTo>
                  <a:pt x="56260" y="251459"/>
                  <a:pt x="0" y="195198"/>
                  <a:pt x="0" y="125729"/>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
          <p:cNvSpPr/>
          <p:nvPr/>
        </p:nvSpPr>
        <p:spPr>
          <a:xfrm>
            <a:off x="6979919" y="3104388"/>
            <a:ext cx="894588" cy="894588"/>
          </a:xfrm>
          <a:custGeom>
            <a:avLst/>
            <a:gdLst>
              <a:gd name="connsiteX0" fmla="*/ 447294 w 894588"/>
              <a:gd name="connsiteY0" fmla="*/ 0 h 894588"/>
              <a:gd name="connsiteX1" fmla="*/ 0 w 894588"/>
              <a:gd name="connsiteY1" fmla="*/ 447294 h 894588"/>
              <a:gd name="connsiteX2" fmla="*/ 0 w 894588"/>
              <a:gd name="connsiteY2" fmla="*/ 894588 h 894588"/>
              <a:gd name="connsiteX3" fmla="*/ 447294 w 894588"/>
              <a:gd name="connsiteY3" fmla="*/ 894588 h 894588"/>
              <a:gd name="connsiteX4" fmla="*/ 894588 w 894588"/>
              <a:gd name="connsiteY4" fmla="*/ 447294 h 894588"/>
              <a:gd name="connsiteX5" fmla="*/ 447294 w 894588"/>
              <a:gd name="connsiteY5" fmla="*/ 0 h 8945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588" h="894588">
                <a:moveTo>
                  <a:pt x="447294" y="0"/>
                </a:moveTo>
                <a:cubicBezTo>
                  <a:pt x="200279" y="0"/>
                  <a:pt x="0" y="200278"/>
                  <a:pt x="0" y="447294"/>
                </a:cubicBezTo>
                <a:cubicBezTo>
                  <a:pt x="0" y="596391"/>
                  <a:pt x="0" y="745490"/>
                  <a:pt x="0" y="894588"/>
                </a:cubicBezTo>
                <a:cubicBezTo>
                  <a:pt x="149098" y="894588"/>
                  <a:pt x="298196" y="894588"/>
                  <a:pt x="447294" y="894588"/>
                </a:cubicBezTo>
                <a:cubicBezTo>
                  <a:pt x="694309" y="894588"/>
                  <a:pt x="894588" y="694308"/>
                  <a:pt x="894588" y="447294"/>
                </a:cubicBezTo>
                <a:cubicBezTo>
                  <a:pt x="894588" y="200278"/>
                  <a:pt x="694309" y="0"/>
                  <a:pt x="447294" y="0"/>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clrChange>
              <a:clrFrom>
                <a:srgbClr val="262626">
                  <a:alpha val="100000"/>
                </a:srgbClr>
              </a:clrFrom>
              <a:clrTo>
                <a:srgbClr val="262626">
                  <a:alpha val="100000"/>
                  <a:alpha val="0"/>
                </a:srgbClr>
              </a:clrTo>
            </a:clrChange>
          </a:blip>
          <a:srcRect/>
          <a:stretch>
            <a:fillRect/>
          </a:stretch>
        </p:blipFill>
        <p:spPr bwMode="auto">
          <a:xfrm>
            <a:off x="3365500" y="5105400"/>
            <a:ext cx="381000" cy="381000"/>
          </a:xfrm>
          <a:prstGeom prst="rect">
            <a:avLst/>
          </a:prstGeom>
          <a:noFill/>
        </p:spPr>
      </p:pic>
      <p:pic>
        <p:nvPicPr>
          <p:cNvPr id="17" name="Picture 3"/>
          <p:cNvPicPr>
            <a:picLocks noChangeAspect="1" noChangeArrowheads="1"/>
          </p:cNvPicPr>
          <p:nvPr/>
        </p:nvPicPr>
        <p:blipFill>
          <a:blip r:embed="rId3">
            <a:clrChange>
              <a:clrFrom>
                <a:srgbClr val="262626">
                  <a:alpha val="100000"/>
                </a:srgbClr>
              </a:clrFrom>
              <a:clrTo>
                <a:srgbClr val="262626">
                  <a:alpha val="100000"/>
                  <a:alpha val="0"/>
                </a:srgbClr>
              </a:clrTo>
            </a:clrChange>
          </a:blip>
          <a:srcRect/>
          <a:stretch>
            <a:fillRect/>
          </a:stretch>
        </p:blipFill>
        <p:spPr bwMode="auto">
          <a:xfrm>
            <a:off x="7251700" y="3378200"/>
            <a:ext cx="355600" cy="355600"/>
          </a:xfrm>
          <a:prstGeom prst="rect">
            <a:avLst/>
          </a:prstGeom>
          <a:noFill/>
        </p:spPr>
      </p:pic>
      <p:pic>
        <p:nvPicPr>
          <p:cNvPr id="18" name="Picture 3"/>
          <p:cNvPicPr>
            <a:picLocks noChangeAspect="1" noChangeArrowheads="1"/>
          </p:cNvPicPr>
          <p:nvPr/>
        </p:nvPicPr>
        <p:blipFill>
          <a:blip r:embed="rId4">
            <a:clrChange>
              <a:clrFrom>
                <a:srgbClr val="DB3937">
                  <a:alpha val="100000"/>
                </a:srgbClr>
              </a:clrFrom>
              <a:clrTo>
                <a:srgbClr val="DB3937">
                  <a:alpha val="100000"/>
                  <a:alpha val="0"/>
                </a:srgbClr>
              </a:clrTo>
            </a:clrChange>
          </a:blip>
          <a:srcRect/>
          <a:stretch>
            <a:fillRect/>
          </a:stretch>
        </p:blipFill>
        <p:spPr bwMode="auto">
          <a:xfrm>
            <a:off x="8420100" y="5130800"/>
            <a:ext cx="342900" cy="355600"/>
          </a:xfrm>
          <a:prstGeom prst="rect">
            <a:avLst/>
          </a:prstGeom>
          <a:noFill/>
        </p:spPr>
      </p:pic>
      <p:sp>
        <p:nvSpPr>
          <p:cNvPr id="19" name="TextBox 1"/>
          <p:cNvSpPr txBox="1"/>
          <p:nvPr/>
        </p:nvSpPr>
        <p:spPr>
          <a:xfrm>
            <a:off x="939800" y="317500"/>
            <a:ext cx="2603500" cy="254000"/>
          </a:xfrm>
          <a:prstGeom prst="rect">
            <a:avLst/>
          </a:prstGeom>
          <a:noFill/>
        </p:spPr>
        <p:txBody>
          <a:bodyPr wrap="none" lIns="0" tIns="0" rIns="0" rtlCol="0">
            <a:spAutoFit/>
          </a:bodyPr>
          <a:lstStyle/>
          <a:p>
            <a:pPr>
              <a:lnSpc>
                <a:spcPts val="2000"/>
              </a:lnSpc>
            </a:pPr>
            <a:r>
              <a:rPr lang="en-US" altLang="zh-CN" sz="1600" dirty="0" smtClean="0">
                <a:solidFill>
                  <a:srgbClr val="7F7F7F"/>
                </a:solidFill>
                <a:latin typeface="微软雅黑" panose="020B0503020204020204" pitchFamily="18" charset="-122"/>
                <a:cs typeface="微软雅黑" panose="020B0503020204020204" pitchFamily="18" charset="-122"/>
              </a:rPr>
              <a:t>产品介绍--功能介绍（部分）</a:t>
            </a:r>
          </a:p>
        </p:txBody>
      </p:sp>
      <p:sp>
        <p:nvSpPr>
          <p:cNvPr id="20" name="TextBox 1"/>
          <p:cNvSpPr txBox="1"/>
          <p:nvPr/>
        </p:nvSpPr>
        <p:spPr>
          <a:xfrm>
            <a:off x="5575300" y="5270500"/>
            <a:ext cx="1016000" cy="330200"/>
          </a:xfrm>
          <a:prstGeom prst="rect">
            <a:avLst/>
          </a:prstGeom>
          <a:noFill/>
        </p:spPr>
        <p:txBody>
          <a:bodyPr wrap="none" lIns="0" tIns="0" rIns="0" rtlCol="0">
            <a:spAutoFit/>
          </a:bodyPr>
          <a:lstStyle/>
          <a:p>
            <a:pPr>
              <a:lnSpc>
                <a:spcPts val="2600"/>
              </a:lnSpc>
            </a:pPr>
            <a:r>
              <a:rPr lang="en-US" altLang="zh-CN" sz="2005" b="1" dirty="0" smtClean="0">
                <a:solidFill>
                  <a:srgbClr val="FFFFFF"/>
                </a:solidFill>
                <a:latin typeface="微软雅黑" panose="020B0503020204020204" pitchFamily="18" charset="-122"/>
                <a:cs typeface="微软雅黑" panose="020B0503020204020204" pitchFamily="18" charset="-122"/>
              </a:rPr>
              <a:t>培训中心</a:t>
            </a:r>
          </a:p>
        </p:txBody>
      </p:sp>
      <p:sp>
        <p:nvSpPr>
          <p:cNvPr id="21" name="TextBox 1"/>
          <p:cNvSpPr txBox="1"/>
          <p:nvPr/>
        </p:nvSpPr>
        <p:spPr>
          <a:xfrm>
            <a:off x="1219200" y="3467100"/>
            <a:ext cx="2540000" cy="330200"/>
          </a:xfrm>
          <a:prstGeom prst="rect">
            <a:avLst/>
          </a:prstGeom>
          <a:noFill/>
        </p:spPr>
        <p:txBody>
          <a:bodyPr wrap="none" lIns="0" tIns="0" rIns="0" rtlCol="0">
            <a:spAutoFit/>
          </a:bodyPr>
          <a:lstStyle/>
          <a:p>
            <a:pPr>
              <a:lnSpc>
                <a:spcPts val="2600"/>
              </a:lnSpc>
            </a:pPr>
            <a:r>
              <a:rPr lang="en-US" altLang="zh-CN" sz="2005" b="1" dirty="0" smtClean="0">
                <a:solidFill>
                  <a:srgbClr val="262626"/>
                </a:solidFill>
                <a:latin typeface="微软雅黑" panose="020B0503020204020204" pitchFamily="18" charset="-122"/>
                <a:cs typeface="微软雅黑" panose="020B0503020204020204" pitchFamily="18" charset="-122"/>
              </a:rPr>
              <a:t>制定计划、培训自动化</a:t>
            </a:r>
          </a:p>
        </p:txBody>
      </p:sp>
      <p:sp>
        <p:nvSpPr>
          <p:cNvPr id="22" name="TextBox 1"/>
          <p:cNvSpPr txBox="1"/>
          <p:nvPr/>
        </p:nvSpPr>
        <p:spPr>
          <a:xfrm>
            <a:off x="1206500" y="4013200"/>
            <a:ext cx="101600" cy="787400"/>
          </a:xfrm>
          <a:prstGeom prst="rect">
            <a:avLst/>
          </a:prstGeom>
          <a:noFill/>
        </p:spPr>
        <p:txBody>
          <a:bodyPr wrap="none" lIns="0" tIns="0" rIns="0" rtlCol="0">
            <a:spAutoFit/>
          </a:bodyPr>
          <a:lstStyle/>
          <a:p>
            <a:pPr>
              <a:lnSpc>
                <a:spcPts val="12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20"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p:txBody>
      </p:sp>
      <p:sp>
        <p:nvSpPr>
          <p:cNvPr id="23" name="TextBox 1"/>
          <p:cNvSpPr txBox="1"/>
          <p:nvPr/>
        </p:nvSpPr>
        <p:spPr>
          <a:xfrm>
            <a:off x="1384300" y="3949700"/>
            <a:ext cx="2844800" cy="863600"/>
          </a:xfrm>
          <a:prstGeom prst="rect">
            <a:avLst/>
          </a:prstGeom>
          <a:noFill/>
        </p:spPr>
        <p:txBody>
          <a:bodyPr wrap="none" lIns="0" tIns="0" rIns="0" rtlCol="0">
            <a:spAutoFit/>
          </a:bodyPr>
          <a:lstStyle/>
          <a:p>
            <a:pPr>
              <a:lnSpc>
                <a:spcPts val="1800"/>
              </a:lnSpc>
            </a:pPr>
            <a:r>
              <a:rPr lang="en-US" altLang="zh-CN" sz="1405" dirty="0" smtClean="0">
                <a:solidFill>
                  <a:srgbClr val="7F7F7F"/>
                </a:solidFill>
                <a:latin typeface="微软雅黑" panose="020B0503020204020204" pitchFamily="18" charset="-122"/>
                <a:cs typeface="微软雅黑" panose="020B0503020204020204" pitchFamily="18" charset="-122"/>
              </a:rPr>
              <a:t>新员工培训、岗位技能培训、</a:t>
            </a:r>
          </a:p>
          <a:p>
            <a:pPr>
              <a:lnSpc>
                <a:spcPts val="1600"/>
              </a:lnSpc>
            </a:pPr>
            <a:r>
              <a:rPr lang="en-US" altLang="zh-CN" sz="1405" dirty="0" smtClean="0">
                <a:solidFill>
                  <a:srgbClr val="7F7F7F"/>
                </a:solidFill>
                <a:latin typeface="微软雅黑" panose="020B0503020204020204" pitchFamily="18" charset="-122"/>
                <a:cs typeface="微软雅黑" panose="020B0503020204020204" pitchFamily="18" charset="-122"/>
              </a:rPr>
              <a:t>资格认证培训等</a:t>
            </a:r>
          </a:p>
          <a:p>
            <a:pPr>
              <a:lnSpc>
                <a:spcPts val="1600"/>
              </a:lnSpc>
            </a:pPr>
            <a:r>
              <a:rPr lang="en-US" altLang="zh-CN" sz="1405" dirty="0" smtClean="0">
                <a:solidFill>
                  <a:srgbClr val="7F7F7F"/>
                </a:solidFill>
                <a:latin typeface="微软雅黑" panose="020B0503020204020204" pitchFamily="18" charset="-122"/>
                <a:cs typeface="微软雅黑" panose="020B0503020204020204" pitchFamily="18" charset="-122"/>
              </a:rPr>
              <a:t>设置员工学习路径，为员工打标签、</a:t>
            </a:r>
          </a:p>
          <a:p>
            <a:pPr>
              <a:lnSpc>
                <a:spcPts val="1600"/>
              </a:lnSpc>
            </a:pPr>
            <a:r>
              <a:rPr lang="en-US" altLang="zh-CN" sz="1405" dirty="0" smtClean="0">
                <a:solidFill>
                  <a:srgbClr val="7F7F7F"/>
                </a:solidFill>
                <a:latin typeface="微软雅黑" panose="020B0503020204020204" pitchFamily="18" charset="-122"/>
                <a:cs typeface="微软雅黑" panose="020B0503020204020204" pitchFamily="18" charset="-122"/>
              </a:rPr>
              <a:t>培训任务自动指派</a:t>
            </a:r>
          </a:p>
        </p:txBody>
      </p:sp>
      <p:sp>
        <p:nvSpPr>
          <p:cNvPr id="24" name="TextBox 1"/>
          <p:cNvSpPr txBox="1"/>
          <p:nvPr/>
        </p:nvSpPr>
        <p:spPr>
          <a:xfrm>
            <a:off x="8953500" y="3467100"/>
            <a:ext cx="1524000" cy="330200"/>
          </a:xfrm>
          <a:prstGeom prst="rect">
            <a:avLst/>
          </a:prstGeom>
          <a:noFill/>
        </p:spPr>
        <p:txBody>
          <a:bodyPr wrap="none" lIns="0" tIns="0" rIns="0" rtlCol="0">
            <a:spAutoFit/>
          </a:bodyPr>
          <a:lstStyle/>
          <a:p>
            <a:pPr>
              <a:lnSpc>
                <a:spcPts val="2600"/>
              </a:lnSpc>
            </a:pPr>
            <a:r>
              <a:rPr lang="en-US" altLang="zh-CN" sz="2005" b="1" dirty="0" smtClean="0">
                <a:solidFill>
                  <a:srgbClr val="262626"/>
                </a:solidFill>
                <a:latin typeface="微软雅黑" panose="020B0503020204020204" pitchFamily="18" charset="-122"/>
                <a:cs typeface="微软雅黑" panose="020B0503020204020204" pitchFamily="18" charset="-122"/>
              </a:rPr>
              <a:t>岗位培训管理</a:t>
            </a:r>
          </a:p>
        </p:txBody>
      </p:sp>
      <p:sp>
        <p:nvSpPr>
          <p:cNvPr id="25" name="TextBox 1"/>
          <p:cNvSpPr txBox="1"/>
          <p:nvPr/>
        </p:nvSpPr>
        <p:spPr>
          <a:xfrm>
            <a:off x="8928100" y="3987800"/>
            <a:ext cx="101600" cy="368300"/>
          </a:xfrm>
          <a:prstGeom prst="rect">
            <a:avLst/>
          </a:prstGeom>
          <a:noFill/>
        </p:spPr>
        <p:txBody>
          <a:bodyPr wrap="none" lIns="0" tIns="0" rIns="0" rtlCol="0">
            <a:spAutoFit/>
          </a:bodyPr>
          <a:lstStyle/>
          <a:p>
            <a:pPr>
              <a:lnSpc>
                <a:spcPts val="12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p:txBody>
      </p:sp>
      <p:sp>
        <p:nvSpPr>
          <p:cNvPr id="26" name="TextBox 1"/>
          <p:cNvSpPr txBox="1"/>
          <p:nvPr/>
        </p:nvSpPr>
        <p:spPr>
          <a:xfrm>
            <a:off x="9105900" y="3937000"/>
            <a:ext cx="2133600" cy="444500"/>
          </a:xfrm>
          <a:prstGeom prst="rect">
            <a:avLst/>
          </a:prstGeom>
          <a:noFill/>
        </p:spPr>
        <p:txBody>
          <a:bodyPr wrap="none" lIns="0" tIns="0" rIns="0" rtlCol="0">
            <a:spAutoFit/>
          </a:bodyPr>
          <a:lstStyle/>
          <a:p>
            <a:pPr>
              <a:lnSpc>
                <a:spcPts val="1800"/>
              </a:lnSpc>
              <a:tabLst>
                <a:tab pos="50800" algn="l"/>
              </a:tabLst>
            </a:pPr>
            <a:r>
              <a:rPr lang="en-US" altLang="zh-CN" sz="1405" dirty="0" smtClean="0">
                <a:solidFill>
                  <a:srgbClr val="7F7F7F"/>
                </a:solidFill>
                <a:latin typeface="微软雅黑" panose="020B0503020204020204" pitchFamily="18" charset="-122"/>
                <a:cs typeface="微软雅黑" panose="020B0503020204020204" pitchFamily="18" charset="-122"/>
              </a:rPr>
              <a:t>可以设定不同的岗位标签，</a:t>
            </a:r>
          </a:p>
          <a:p>
            <a:pPr>
              <a:lnSpc>
                <a:spcPts val="1600"/>
              </a:lnSpc>
              <a:tabLst>
                <a:tab pos="50800" algn="l"/>
              </a:tabLst>
            </a:pPr>
            <a:r>
              <a:rPr lang="en-US" altLang="zh-CN" dirty="0" smtClean="0"/>
              <a:t>	</a:t>
            </a:r>
            <a:r>
              <a:rPr lang="en-US" altLang="zh-CN" sz="1405" dirty="0" smtClean="0">
                <a:solidFill>
                  <a:srgbClr val="7F7F7F"/>
                </a:solidFill>
                <a:latin typeface="微软雅黑" panose="020B0503020204020204" pitchFamily="18" charset="-122"/>
                <a:cs typeface="微软雅黑" panose="020B0503020204020204" pitchFamily="18" charset="-122"/>
              </a:rPr>
              <a:t>用于岗位技能培训等</a:t>
            </a:r>
          </a:p>
        </p:txBody>
      </p:sp>
      <p:sp>
        <p:nvSpPr>
          <p:cNvPr id="27" name="TextBox 1"/>
          <p:cNvSpPr txBox="1"/>
          <p:nvPr/>
        </p:nvSpPr>
        <p:spPr>
          <a:xfrm>
            <a:off x="3251200" y="1638300"/>
            <a:ext cx="2794000" cy="330200"/>
          </a:xfrm>
          <a:prstGeom prst="rect">
            <a:avLst/>
          </a:prstGeom>
          <a:noFill/>
        </p:spPr>
        <p:txBody>
          <a:bodyPr wrap="none" lIns="0" tIns="0" rIns="0" rtlCol="0">
            <a:spAutoFit/>
          </a:bodyPr>
          <a:lstStyle/>
          <a:p>
            <a:pPr>
              <a:lnSpc>
                <a:spcPts val="2600"/>
              </a:lnSpc>
            </a:pPr>
            <a:r>
              <a:rPr lang="en-US" altLang="zh-CN" sz="2005" b="1" dirty="0" smtClean="0">
                <a:solidFill>
                  <a:srgbClr val="262626"/>
                </a:solidFill>
                <a:latin typeface="微软雅黑" panose="020B0503020204020204" pitchFamily="18" charset="-122"/>
                <a:cs typeface="微软雅黑" panose="020B0503020204020204" pitchFamily="18" charset="-122"/>
              </a:rPr>
              <a:t>线下培训管理</a:t>
            </a:r>
            <a:r>
              <a:rPr lang="en-US" altLang="zh-CN" sz="1595" b="1" dirty="0" smtClean="0">
                <a:solidFill>
                  <a:srgbClr val="262626"/>
                </a:solidFill>
                <a:latin typeface="微软雅黑" panose="020B0503020204020204" pitchFamily="18" charset="-122"/>
                <a:cs typeface="微软雅黑" panose="020B0503020204020204" pitchFamily="18" charset="-122"/>
              </a:rPr>
              <a:t>（O2O培训）</a:t>
            </a:r>
          </a:p>
        </p:txBody>
      </p:sp>
      <p:sp>
        <p:nvSpPr>
          <p:cNvPr id="28" name="TextBox 1"/>
          <p:cNvSpPr txBox="1"/>
          <p:nvPr/>
        </p:nvSpPr>
        <p:spPr>
          <a:xfrm>
            <a:off x="3251200" y="2159000"/>
            <a:ext cx="101600" cy="368300"/>
          </a:xfrm>
          <a:prstGeom prst="rect">
            <a:avLst/>
          </a:prstGeom>
          <a:noFill/>
        </p:spPr>
        <p:txBody>
          <a:bodyPr wrap="none" lIns="0" tIns="0" rIns="0" rtlCol="0">
            <a:spAutoFit/>
          </a:bodyPr>
          <a:lstStyle/>
          <a:p>
            <a:pPr>
              <a:lnSpc>
                <a:spcPts val="12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p:txBody>
      </p:sp>
      <p:sp>
        <p:nvSpPr>
          <p:cNvPr id="29" name="TextBox 1"/>
          <p:cNvSpPr txBox="1"/>
          <p:nvPr/>
        </p:nvSpPr>
        <p:spPr>
          <a:xfrm>
            <a:off x="3416300" y="2095500"/>
            <a:ext cx="2311400" cy="444500"/>
          </a:xfrm>
          <a:prstGeom prst="rect">
            <a:avLst/>
          </a:prstGeom>
          <a:noFill/>
        </p:spPr>
        <p:txBody>
          <a:bodyPr wrap="none" lIns="0" tIns="0" rIns="0" rtlCol="0">
            <a:spAutoFit/>
          </a:bodyPr>
          <a:lstStyle/>
          <a:p>
            <a:pPr>
              <a:lnSpc>
                <a:spcPts val="1800"/>
              </a:lnSpc>
              <a:tabLst>
                <a:tab pos="50800" algn="l"/>
              </a:tabLst>
            </a:pPr>
            <a:r>
              <a:rPr lang="en-US" altLang="zh-CN" sz="1405" dirty="0" smtClean="0">
                <a:solidFill>
                  <a:srgbClr val="7F7F7F"/>
                </a:solidFill>
                <a:latin typeface="微软雅黑" panose="020B0503020204020204" pitchFamily="18" charset="-122"/>
                <a:cs typeface="微软雅黑" panose="020B0503020204020204" pitchFamily="18" charset="-122"/>
              </a:rPr>
              <a:t>线下活动的线上通知、报名、</a:t>
            </a:r>
          </a:p>
          <a:p>
            <a:pPr>
              <a:lnSpc>
                <a:spcPts val="1600"/>
              </a:lnSpc>
              <a:tabLst>
                <a:tab pos="50800" algn="l"/>
              </a:tabLst>
            </a:pPr>
            <a:r>
              <a:rPr lang="en-US" altLang="zh-CN" dirty="0" smtClean="0"/>
              <a:t>	</a:t>
            </a:r>
            <a:r>
              <a:rPr lang="en-US" altLang="zh-CN" sz="1405" dirty="0" smtClean="0">
                <a:solidFill>
                  <a:srgbClr val="7F7F7F"/>
                </a:solidFill>
                <a:latin typeface="微软雅黑" panose="020B0503020204020204" pitchFamily="18" charset="-122"/>
                <a:cs typeface="微软雅黑" panose="020B0503020204020204" pitchFamily="18" charset="-122"/>
              </a:rPr>
              <a:t>签到、统计。可导出数据</a:t>
            </a:r>
          </a:p>
        </p:txBody>
      </p:sp>
      <p:sp>
        <p:nvSpPr>
          <p:cNvPr id="30" name="TextBox 1"/>
          <p:cNvSpPr txBox="1"/>
          <p:nvPr/>
        </p:nvSpPr>
        <p:spPr>
          <a:xfrm>
            <a:off x="6654800" y="1625600"/>
            <a:ext cx="1016000" cy="330200"/>
          </a:xfrm>
          <a:prstGeom prst="rect">
            <a:avLst/>
          </a:prstGeom>
          <a:noFill/>
        </p:spPr>
        <p:txBody>
          <a:bodyPr wrap="none" lIns="0" tIns="0" rIns="0" rtlCol="0">
            <a:spAutoFit/>
          </a:bodyPr>
          <a:lstStyle/>
          <a:p>
            <a:pPr>
              <a:lnSpc>
                <a:spcPts val="2600"/>
              </a:lnSpc>
            </a:pPr>
            <a:r>
              <a:rPr lang="en-US" altLang="zh-CN" sz="2005" b="1" dirty="0" smtClean="0">
                <a:solidFill>
                  <a:srgbClr val="262626"/>
                </a:solidFill>
                <a:latin typeface="微软雅黑" panose="020B0503020204020204" pitchFamily="18" charset="-122"/>
                <a:cs typeface="微软雅黑" panose="020B0503020204020204" pitchFamily="18" charset="-122"/>
              </a:rPr>
              <a:t>证书管理</a:t>
            </a:r>
          </a:p>
        </p:txBody>
      </p:sp>
      <p:sp>
        <p:nvSpPr>
          <p:cNvPr id="31" name="TextBox 1"/>
          <p:cNvSpPr txBox="1"/>
          <p:nvPr/>
        </p:nvSpPr>
        <p:spPr>
          <a:xfrm>
            <a:off x="6654800" y="2159000"/>
            <a:ext cx="101600" cy="571500"/>
          </a:xfrm>
          <a:prstGeom prst="rect">
            <a:avLst/>
          </a:prstGeom>
          <a:noFill/>
        </p:spPr>
        <p:txBody>
          <a:bodyPr wrap="none" lIns="0" tIns="0" rIns="0" rtlCol="0">
            <a:spAutoFit/>
          </a:bodyPr>
          <a:lstStyle/>
          <a:p>
            <a:pPr>
              <a:lnSpc>
                <a:spcPts val="12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p:txBody>
      </p:sp>
      <p:sp>
        <p:nvSpPr>
          <p:cNvPr id="32" name="TextBox 1"/>
          <p:cNvSpPr txBox="1"/>
          <p:nvPr/>
        </p:nvSpPr>
        <p:spPr>
          <a:xfrm>
            <a:off x="6819900" y="2108200"/>
            <a:ext cx="2667000" cy="660400"/>
          </a:xfrm>
          <a:prstGeom prst="rect">
            <a:avLst/>
          </a:prstGeom>
          <a:noFill/>
        </p:spPr>
        <p:txBody>
          <a:bodyPr wrap="none" lIns="0" tIns="0" rIns="0" rtlCol="0">
            <a:spAutoFit/>
          </a:bodyPr>
          <a:lstStyle/>
          <a:p>
            <a:pPr>
              <a:lnSpc>
                <a:spcPts val="1800"/>
              </a:lnSpc>
            </a:pPr>
            <a:r>
              <a:rPr lang="en-US" altLang="zh-CN" sz="1405" dirty="0" smtClean="0">
                <a:solidFill>
                  <a:srgbClr val="7F7F7F"/>
                </a:solidFill>
                <a:latin typeface="微软雅黑" panose="020B0503020204020204" pitchFamily="18" charset="-122"/>
                <a:cs typeface="微软雅黑" panose="020B0503020204020204" pitchFamily="18" charset="-122"/>
              </a:rPr>
              <a:t>培训完成自动颁发证书</a:t>
            </a:r>
          </a:p>
          <a:p>
            <a:pPr>
              <a:lnSpc>
                <a:spcPts val="1600"/>
              </a:lnSpc>
            </a:pPr>
            <a:r>
              <a:rPr lang="en-US" altLang="zh-CN" sz="1405" dirty="0" smtClean="0">
                <a:solidFill>
                  <a:srgbClr val="7F7F7F"/>
                </a:solidFill>
                <a:latin typeface="微软雅黑" panose="020B0503020204020204" pitchFamily="18" charset="-122"/>
                <a:cs typeface="微软雅黑" panose="020B0503020204020204" pitchFamily="18" charset="-122"/>
              </a:rPr>
              <a:t>可以保存资格认证培训中的证书，</a:t>
            </a:r>
          </a:p>
          <a:p>
            <a:pPr>
              <a:lnSpc>
                <a:spcPts val="1600"/>
              </a:lnSpc>
            </a:pPr>
            <a:r>
              <a:rPr lang="en-US" altLang="zh-CN" sz="1405" dirty="0" smtClean="0">
                <a:solidFill>
                  <a:srgbClr val="7F7F7F"/>
                </a:solidFill>
                <a:latin typeface="微软雅黑" panose="020B0503020204020204" pitchFamily="18" charset="-122"/>
                <a:cs typeface="微软雅黑" panose="020B0503020204020204" pitchFamily="18" charset="-122"/>
              </a:rPr>
              <a:t>做到备份作用</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4987795" y="4729327"/>
            <a:ext cx="2143095" cy="1154010"/>
          </a:xfrm>
          <a:custGeom>
            <a:avLst/>
            <a:gdLst>
              <a:gd name="connsiteX0" fmla="*/ 2923 w 2143095"/>
              <a:gd name="connsiteY0" fmla="*/ 1154010 h 1154010"/>
              <a:gd name="connsiteX1" fmla="*/ 988824 w 2143095"/>
              <a:gd name="connsiteY1" fmla="*/ 2945 h 1154010"/>
              <a:gd name="connsiteX2" fmla="*/ 2139952 w 2143095"/>
              <a:gd name="connsiteY2" fmla="*/ 988809 h 1154010"/>
              <a:gd name="connsiteX3" fmla="*/ 2140714 w 2143095"/>
              <a:gd name="connsiteY3" fmla="*/ 1143672 h 1154010"/>
              <a:gd name="connsiteX4" fmla="*/ 2923 w 2143095"/>
              <a:gd name="connsiteY4" fmla="*/ 1154010 h 115401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3095" h="1154010">
                <a:moveTo>
                  <a:pt x="2923" y="1154010"/>
                </a:moveTo>
                <a:cubicBezTo>
                  <a:pt x="-42669" y="563905"/>
                  <a:pt x="398783" y="48538"/>
                  <a:pt x="988824" y="2945"/>
                </a:cubicBezTo>
                <a:cubicBezTo>
                  <a:pt x="1578993" y="-42774"/>
                  <a:pt x="2094360" y="398677"/>
                  <a:pt x="2139952" y="988809"/>
                </a:cubicBezTo>
                <a:cubicBezTo>
                  <a:pt x="2143889" y="1040345"/>
                  <a:pt x="2144143" y="1092098"/>
                  <a:pt x="2140714" y="1143672"/>
                </a:cubicBezTo>
                <a:lnTo>
                  <a:pt x="2923" y="115401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4113148" y="3904360"/>
            <a:ext cx="3853053" cy="1949970"/>
          </a:xfrm>
          <a:custGeom>
            <a:avLst/>
            <a:gdLst>
              <a:gd name="connsiteX0" fmla="*/ 6350 w 3853053"/>
              <a:gd name="connsiteY0" fmla="*/ 1943620 h 1949970"/>
              <a:gd name="connsiteX1" fmla="*/ 1909317 w 3853053"/>
              <a:gd name="connsiteY1" fmla="*/ 6350 h 1949970"/>
              <a:gd name="connsiteX2" fmla="*/ 3846576 w 3853053"/>
              <a:gd name="connsiteY2" fmla="*/ 1909292 h 1949970"/>
              <a:gd name="connsiteX3" fmla="*/ 3846703 w 3853053"/>
              <a:gd name="connsiteY3" fmla="*/ 1926463 h 1949970"/>
            </a:gdLst>
            <a:ahLst/>
            <a:cxnLst>
              <a:cxn ang="0">
                <a:pos x="connsiteX0" y="connsiteY0"/>
              </a:cxn>
              <a:cxn ang="1">
                <a:pos x="connsiteX1" y="connsiteY1"/>
              </a:cxn>
              <a:cxn ang="2">
                <a:pos x="connsiteX2" y="connsiteY2"/>
              </a:cxn>
              <a:cxn ang="3">
                <a:pos x="connsiteX3" y="connsiteY3"/>
              </a:cxn>
            </a:cxnLst>
            <a:rect l="l" t="t" r="r" b="b"/>
            <a:pathLst>
              <a:path w="3853053" h="1949970">
                <a:moveTo>
                  <a:pt x="6350" y="1943620"/>
                </a:moveTo>
                <a:cubicBezTo>
                  <a:pt x="-3175" y="883158"/>
                  <a:pt x="848867" y="15748"/>
                  <a:pt x="1909317" y="6350"/>
                </a:cubicBezTo>
                <a:cubicBezTo>
                  <a:pt x="2969768" y="-3175"/>
                  <a:pt x="3837178" y="848867"/>
                  <a:pt x="3846576" y="1909292"/>
                </a:cubicBezTo>
                <a:cubicBezTo>
                  <a:pt x="3846703" y="1915020"/>
                  <a:pt x="3846703" y="1920735"/>
                  <a:pt x="3846703" y="1926463"/>
                </a:cubicBezTo>
              </a:path>
            </a:pathLst>
          </a:custGeom>
          <a:ln w="12700">
            <a:solidFill>
              <a:srgbClr val="A6A6A6">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3992879" y="5682996"/>
            <a:ext cx="251459" cy="251459"/>
          </a:xfrm>
          <a:custGeom>
            <a:avLst/>
            <a:gdLst>
              <a:gd name="connsiteX0" fmla="*/ 0 w 251459"/>
              <a:gd name="connsiteY0" fmla="*/ 125729 h 251459"/>
              <a:gd name="connsiteX1" fmla="*/ 125729 w 251459"/>
              <a:gd name="connsiteY1" fmla="*/ 0 h 251459"/>
              <a:gd name="connsiteX2" fmla="*/ 251460 w 251459"/>
              <a:gd name="connsiteY2" fmla="*/ 125729 h 251459"/>
              <a:gd name="connsiteX3" fmla="*/ 125729 w 251459"/>
              <a:gd name="connsiteY3" fmla="*/ 251459 h 251459"/>
              <a:gd name="connsiteX4" fmla="*/ 0 w 251459"/>
              <a:gd name="connsiteY4" fmla="*/ 125729 h 25145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1459" h="251459">
                <a:moveTo>
                  <a:pt x="0" y="125729"/>
                </a:moveTo>
                <a:cubicBezTo>
                  <a:pt x="0" y="56286"/>
                  <a:pt x="56260" y="0"/>
                  <a:pt x="125729" y="0"/>
                </a:cubicBezTo>
                <a:cubicBezTo>
                  <a:pt x="195198" y="0"/>
                  <a:pt x="251460" y="56286"/>
                  <a:pt x="251460" y="125729"/>
                </a:cubicBezTo>
                <a:cubicBezTo>
                  <a:pt x="251460" y="195173"/>
                  <a:pt x="195198" y="251459"/>
                  <a:pt x="125729" y="251459"/>
                </a:cubicBezTo>
                <a:cubicBezTo>
                  <a:pt x="56260" y="251459"/>
                  <a:pt x="0" y="195173"/>
                  <a:pt x="0" y="125729"/>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7834883" y="5682996"/>
            <a:ext cx="251460" cy="251459"/>
          </a:xfrm>
          <a:custGeom>
            <a:avLst/>
            <a:gdLst>
              <a:gd name="connsiteX0" fmla="*/ 0 w 251460"/>
              <a:gd name="connsiteY0" fmla="*/ 125729 h 251459"/>
              <a:gd name="connsiteX1" fmla="*/ 125730 w 251460"/>
              <a:gd name="connsiteY1" fmla="*/ 0 h 251459"/>
              <a:gd name="connsiteX2" fmla="*/ 251459 w 251460"/>
              <a:gd name="connsiteY2" fmla="*/ 125729 h 251459"/>
              <a:gd name="connsiteX3" fmla="*/ 125730 w 251460"/>
              <a:gd name="connsiteY3" fmla="*/ 251459 h 251459"/>
              <a:gd name="connsiteX4" fmla="*/ 0 w 251460"/>
              <a:gd name="connsiteY4" fmla="*/ 125729 h 25145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1460" h="251459">
                <a:moveTo>
                  <a:pt x="0" y="125729"/>
                </a:moveTo>
                <a:cubicBezTo>
                  <a:pt x="0" y="56286"/>
                  <a:pt x="56260" y="0"/>
                  <a:pt x="125730" y="0"/>
                </a:cubicBezTo>
                <a:cubicBezTo>
                  <a:pt x="195198" y="0"/>
                  <a:pt x="251459" y="56286"/>
                  <a:pt x="251459" y="125729"/>
                </a:cubicBezTo>
                <a:cubicBezTo>
                  <a:pt x="251459" y="195173"/>
                  <a:pt x="195198" y="251459"/>
                  <a:pt x="125730" y="251459"/>
                </a:cubicBezTo>
                <a:cubicBezTo>
                  <a:pt x="56260" y="251459"/>
                  <a:pt x="0" y="195173"/>
                  <a:pt x="0" y="12572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3098292" y="4788408"/>
            <a:ext cx="894587" cy="894588"/>
          </a:xfrm>
          <a:custGeom>
            <a:avLst/>
            <a:gdLst>
              <a:gd name="connsiteX0" fmla="*/ 447293 w 894587"/>
              <a:gd name="connsiteY0" fmla="*/ 0 h 894588"/>
              <a:gd name="connsiteX1" fmla="*/ 894587 w 894587"/>
              <a:gd name="connsiteY1" fmla="*/ 447294 h 894588"/>
              <a:gd name="connsiteX2" fmla="*/ 894587 w 894587"/>
              <a:gd name="connsiteY2" fmla="*/ 894588 h 894588"/>
              <a:gd name="connsiteX3" fmla="*/ 447293 w 894587"/>
              <a:gd name="connsiteY3" fmla="*/ 894588 h 894588"/>
              <a:gd name="connsiteX4" fmla="*/ 0 w 894587"/>
              <a:gd name="connsiteY4" fmla="*/ 447294 h 894588"/>
              <a:gd name="connsiteX5" fmla="*/ 447293 w 894587"/>
              <a:gd name="connsiteY5" fmla="*/ 0 h 8945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587" h="894588">
                <a:moveTo>
                  <a:pt x="447293" y="0"/>
                </a:moveTo>
                <a:cubicBezTo>
                  <a:pt x="694308" y="0"/>
                  <a:pt x="894587" y="200278"/>
                  <a:pt x="894587" y="447294"/>
                </a:cubicBezTo>
                <a:cubicBezTo>
                  <a:pt x="894587" y="596391"/>
                  <a:pt x="894587" y="745489"/>
                  <a:pt x="894587" y="894588"/>
                </a:cubicBezTo>
                <a:cubicBezTo>
                  <a:pt x="745489" y="894588"/>
                  <a:pt x="596392" y="894588"/>
                  <a:pt x="447293" y="894588"/>
                </a:cubicBezTo>
                <a:cubicBezTo>
                  <a:pt x="200279" y="894588"/>
                  <a:pt x="0" y="694308"/>
                  <a:pt x="0" y="447294"/>
                </a:cubicBezTo>
                <a:cubicBezTo>
                  <a:pt x="0" y="200278"/>
                  <a:pt x="200279" y="0"/>
                  <a:pt x="447293" y="0"/>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8159495" y="4788408"/>
            <a:ext cx="894588" cy="894588"/>
          </a:xfrm>
          <a:custGeom>
            <a:avLst/>
            <a:gdLst>
              <a:gd name="connsiteX0" fmla="*/ 447294 w 894588"/>
              <a:gd name="connsiteY0" fmla="*/ 0 h 894588"/>
              <a:gd name="connsiteX1" fmla="*/ 0 w 894588"/>
              <a:gd name="connsiteY1" fmla="*/ 447294 h 894588"/>
              <a:gd name="connsiteX2" fmla="*/ 0 w 894588"/>
              <a:gd name="connsiteY2" fmla="*/ 894588 h 894588"/>
              <a:gd name="connsiteX3" fmla="*/ 447294 w 894588"/>
              <a:gd name="connsiteY3" fmla="*/ 894588 h 894588"/>
              <a:gd name="connsiteX4" fmla="*/ 894588 w 894588"/>
              <a:gd name="connsiteY4" fmla="*/ 447294 h 894588"/>
              <a:gd name="connsiteX5" fmla="*/ 447294 w 894588"/>
              <a:gd name="connsiteY5" fmla="*/ 0 h 8945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588" h="894588">
                <a:moveTo>
                  <a:pt x="447294" y="0"/>
                </a:moveTo>
                <a:cubicBezTo>
                  <a:pt x="200279" y="0"/>
                  <a:pt x="0" y="200278"/>
                  <a:pt x="0" y="447294"/>
                </a:cubicBezTo>
                <a:cubicBezTo>
                  <a:pt x="0" y="596391"/>
                  <a:pt x="0" y="745489"/>
                  <a:pt x="0" y="894588"/>
                </a:cubicBezTo>
                <a:cubicBezTo>
                  <a:pt x="149097" y="894588"/>
                  <a:pt x="298196" y="894588"/>
                  <a:pt x="447294" y="894588"/>
                </a:cubicBezTo>
                <a:cubicBezTo>
                  <a:pt x="694309" y="894588"/>
                  <a:pt x="894588" y="694308"/>
                  <a:pt x="894588" y="447294"/>
                </a:cubicBezTo>
                <a:cubicBezTo>
                  <a:pt x="894588" y="200278"/>
                  <a:pt x="694309" y="0"/>
                  <a:pt x="447294" y="0"/>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5346827" y="3910584"/>
            <a:ext cx="246633" cy="246633"/>
          </a:xfrm>
          <a:custGeom>
            <a:avLst/>
            <a:gdLst>
              <a:gd name="connsiteX0" fmla="*/ 0 w 246633"/>
              <a:gd name="connsiteY0" fmla="*/ 147065 h 246633"/>
              <a:gd name="connsiteX1" fmla="*/ 99567 w 246633"/>
              <a:gd name="connsiteY1" fmla="*/ 0 h 246633"/>
              <a:gd name="connsiteX2" fmla="*/ 246633 w 246633"/>
              <a:gd name="connsiteY2" fmla="*/ 99567 h 246633"/>
              <a:gd name="connsiteX3" fmla="*/ 147065 w 246633"/>
              <a:gd name="connsiteY3" fmla="*/ 246633 h 246633"/>
              <a:gd name="connsiteX4" fmla="*/ 0 w 246633"/>
              <a:gd name="connsiteY4" fmla="*/ 147065 h 24663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46633" h="246633">
                <a:moveTo>
                  <a:pt x="0" y="147065"/>
                </a:moveTo>
                <a:cubicBezTo>
                  <a:pt x="-13080" y="78994"/>
                  <a:pt x="31495" y="13080"/>
                  <a:pt x="99567" y="0"/>
                </a:cubicBezTo>
                <a:cubicBezTo>
                  <a:pt x="167639" y="-13080"/>
                  <a:pt x="233552" y="31495"/>
                  <a:pt x="246633" y="99567"/>
                </a:cubicBezTo>
                <a:cubicBezTo>
                  <a:pt x="259714" y="167639"/>
                  <a:pt x="215138" y="233552"/>
                  <a:pt x="147065" y="246633"/>
                </a:cubicBezTo>
                <a:cubicBezTo>
                  <a:pt x="78994" y="259714"/>
                  <a:pt x="13080" y="215137"/>
                  <a:pt x="0" y="147065"/>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4869500" y="2790423"/>
            <a:ext cx="894836" cy="1068726"/>
          </a:xfrm>
          <a:custGeom>
            <a:avLst/>
            <a:gdLst>
              <a:gd name="connsiteX0" fmla="*/ 77022 w 894836"/>
              <a:gd name="connsiteY0" fmla="*/ 196616 h 1068726"/>
              <a:gd name="connsiteX1" fmla="*/ 196529 w 894836"/>
              <a:gd name="connsiteY1" fmla="*/ 817900 h 1068726"/>
              <a:gd name="connsiteX2" fmla="*/ 566989 w 894836"/>
              <a:gd name="connsiteY2" fmla="*/ 1068725 h 1068726"/>
              <a:gd name="connsiteX3" fmla="*/ 817814 w 894836"/>
              <a:gd name="connsiteY3" fmla="*/ 698267 h 1068726"/>
              <a:gd name="connsiteX4" fmla="*/ 698306 w 894836"/>
              <a:gd name="connsiteY4" fmla="*/ 76982 h 1068726"/>
              <a:gd name="connsiteX5" fmla="*/ 77022 w 894836"/>
              <a:gd name="connsiteY5" fmla="*/ 196616 h 10687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836" h="1068726">
                <a:moveTo>
                  <a:pt x="77022" y="196616"/>
                </a:moveTo>
                <a:cubicBezTo>
                  <a:pt x="-61534" y="401213"/>
                  <a:pt x="-8066" y="679343"/>
                  <a:pt x="196529" y="817900"/>
                </a:cubicBezTo>
                <a:cubicBezTo>
                  <a:pt x="320101" y="901467"/>
                  <a:pt x="443545" y="985160"/>
                  <a:pt x="566989" y="1068725"/>
                </a:cubicBezTo>
                <a:cubicBezTo>
                  <a:pt x="650681" y="945281"/>
                  <a:pt x="734247" y="821837"/>
                  <a:pt x="817814" y="698267"/>
                </a:cubicBezTo>
                <a:cubicBezTo>
                  <a:pt x="956371" y="493669"/>
                  <a:pt x="902903" y="215539"/>
                  <a:pt x="698306" y="76982"/>
                </a:cubicBezTo>
                <a:cubicBezTo>
                  <a:pt x="493709" y="-61574"/>
                  <a:pt x="215579" y="-7980"/>
                  <a:pt x="77022" y="196616"/>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5124069" y="3095370"/>
            <a:ext cx="407600" cy="362839"/>
          </a:xfrm>
          <a:custGeom>
            <a:avLst/>
            <a:gdLst>
              <a:gd name="connsiteX0" fmla="*/ 348360 w 407600"/>
              <a:gd name="connsiteY0" fmla="*/ 362838 h 362839"/>
              <a:gd name="connsiteX1" fmla="*/ 284607 w 407600"/>
              <a:gd name="connsiteY1" fmla="*/ 344932 h 362839"/>
              <a:gd name="connsiteX2" fmla="*/ 43179 w 407600"/>
              <a:gd name="connsiteY2" fmla="*/ 187451 h 362839"/>
              <a:gd name="connsiteX3" fmla="*/ 0 w 407600"/>
              <a:gd name="connsiteY3" fmla="*/ 120269 h 362839"/>
              <a:gd name="connsiteX4" fmla="*/ 74929 w 407600"/>
              <a:gd name="connsiteY4" fmla="*/ 0 h 362839"/>
              <a:gd name="connsiteX5" fmla="*/ 154685 w 407600"/>
              <a:gd name="connsiteY5" fmla="*/ 22479 h 362839"/>
              <a:gd name="connsiteX6" fmla="*/ 344042 w 407600"/>
              <a:gd name="connsiteY6" fmla="*/ 144652 h 362839"/>
              <a:gd name="connsiteX7" fmla="*/ 345440 w 407600"/>
              <a:gd name="connsiteY7" fmla="*/ 151892 h 362839"/>
              <a:gd name="connsiteX8" fmla="*/ 327914 w 407600"/>
              <a:gd name="connsiteY8" fmla="*/ 178054 h 362839"/>
              <a:gd name="connsiteX9" fmla="*/ 326516 w 407600"/>
              <a:gd name="connsiteY9" fmla="*/ 170688 h 362839"/>
              <a:gd name="connsiteX10" fmla="*/ 137033 w 407600"/>
              <a:gd name="connsiteY10" fmla="*/ 48514 h 362839"/>
              <a:gd name="connsiteX11" fmla="*/ 81915 w 407600"/>
              <a:gd name="connsiteY11" fmla="*/ 36449 h 362839"/>
              <a:gd name="connsiteX12" fmla="*/ 29083 w 407600"/>
              <a:gd name="connsiteY12" fmla="*/ 114680 h 362839"/>
              <a:gd name="connsiteX13" fmla="*/ 60705 w 407600"/>
              <a:gd name="connsiteY13" fmla="*/ 161417 h 362839"/>
              <a:gd name="connsiteX14" fmla="*/ 302259 w 407600"/>
              <a:gd name="connsiteY14" fmla="*/ 318897 h 362839"/>
              <a:gd name="connsiteX15" fmla="*/ 341376 w 407600"/>
              <a:gd name="connsiteY15" fmla="*/ 326517 h 362839"/>
              <a:gd name="connsiteX16" fmla="*/ 370713 w 407600"/>
              <a:gd name="connsiteY16" fmla="*/ 283082 h 362839"/>
              <a:gd name="connsiteX17" fmla="*/ 349122 w 407600"/>
              <a:gd name="connsiteY17" fmla="*/ 249427 h 362839"/>
              <a:gd name="connsiteX18" fmla="*/ 167004 w 407600"/>
              <a:gd name="connsiteY18" fmla="*/ 125857 h 362839"/>
              <a:gd name="connsiteX19" fmla="*/ 151129 w 407600"/>
              <a:gd name="connsiteY19" fmla="*/ 121411 h 362839"/>
              <a:gd name="connsiteX20" fmla="*/ 140715 w 407600"/>
              <a:gd name="connsiteY20" fmla="*/ 146050 h 362839"/>
              <a:gd name="connsiteX21" fmla="*/ 150876 w 407600"/>
              <a:gd name="connsiteY21" fmla="*/ 159257 h 362839"/>
              <a:gd name="connsiteX22" fmla="*/ 273684 w 407600"/>
              <a:gd name="connsiteY22" fmla="*/ 248919 h 362839"/>
              <a:gd name="connsiteX23" fmla="*/ 280923 w 407600"/>
              <a:gd name="connsiteY23" fmla="*/ 247523 h 362839"/>
              <a:gd name="connsiteX24" fmla="*/ 263271 w 407600"/>
              <a:gd name="connsiteY24" fmla="*/ 273557 h 362839"/>
              <a:gd name="connsiteX25" fmla="*/ 256032 w 407600"/>
              <a:gd name="connsiteY25" fmla="*/ 274955 h 362839"/>
              <a:gd name="connsiteX26" fmla="*/ 133222 w 407600"/>
              <a:gd name="connsiteY26" fmla="*/ 185293 h 362839"/>
              <a:gd name="connsiteX27" fmla="*/ 104394 w 407600"/>
              <a:gd name="connsiteY27" fmla="*/ 153035 h 362839"/>
              <a:gd name="connsiteX28" fmla="*/ 145415 w 407600"/>
              <a:gd name="connsiteY28" fmla="*/ 92202 h 362839"/>
              <a:gd name="connsiteX29" fmla="*/ 191896 w 407600"/>
              <a:gd name="connsiteY29" fmla="*/ 98425 h 362839"/>
              <a:gd name="connsiteX30" fmla="*/ 366776 w 407600"/>
              <a:gd name="connsiteY30" fmla="*/ 223393 h 362839"/>
              <a:gd name="connsiteX31" fmla="*/ 407034 w 407600"/>
              <a:gd name="connsiteY31" fmla="*/ 276098 h 362839"/>
              <a:gd name="connsiteX32" fmla="*/ 348360 w 407600"/>
              <a:gd name="connsiteY32" fmla="*/ 362838 h 36283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 ang="32">
                <a:pos x="connsiteX32" y="connsiteY32"/>
              </a:cxn>
            </a:cxnLst>
            <a:rect l="l" t="t" r="r" b="b"/>
            <a:pathLst>
              <a:path w="407600" h="362839">
                <a:moveTo>
                  <a:pt x="348360" y="362838"/>
                </a:moveTo>
                <a:cubicBezTo>
                  <a:pt x="326644" y="367157"/>
                  <a:pt x="303402" y="363982"/>
                  <a:pt x="284607" y="344932"/>
                </a:cubicBezTo>
                <a:cubicBezTo>
                  <a:pt x="43179" y="187451"/>
                  <a:pt x="43179" y="187451"/>
                  <a:pt x="43179" y="187451"/>
                </a:cubicBezTo>
                <a:cubicBezTo>
                  <a:pt x="17145" y="169799"/>
                  <a:pt x="5588" y="149352"/>
                  <a:pt x="0" y="120269"/>
                </a:cubicBezTo>
                <a:cubicBezTo>
                  <a:pt x="-9778" y="69214"/>
                  <a:pt x="24002" y="9905"/>
                  <a:pt x="74929" y="0"/>
                </a:cubicBezTo>
                <a:cubicBezTo>
                  <a:pt x="104013" y="-5588"/>
                  <a:pt x="135890" y="3429"/>
                  <a:pt x="154685" y="22479"/>
                </a:cubicBezTo>
                <a:cubicBezTo>
                  <a:pt x="344042" y="144652"/>
                  <a:pt x="344042" y="144652"/>
                  <a:pt x="344042" y="144652"/>
                </a:cubicBezTo>
                <a:cubicBezTo>
                  <a:pt x="344042" y="144652"/>
                  <a:pt x="345440" y="151892"/>
                  <a:pt x="345440" y="151892"/>
                </a:cubicBezTo>
                <a:cubicBezTo>
                  <a:pt x="346964" y="159257"/>
                  <a:pt x="335152" y="176657"/>
                  <a:pt x="327914" y="178054"/>
                </a:cubicBezTo>
                <a:cubicBezTo>
                  <a:pt x="327914" y="178054"/>
                  <a:pt x="327914" y="178054"/>
                  <a:pt x="326516" y="170688"/>
                </a:cubicBezTo>
                <a:cubicBezTo>
                  <a:pt x="137033" y="48514"/>
                  <a:pt x="137033" y="48514"/>
                  <a:pt x="137033" y="48514"/>
                </a:cubicBezTo>
                <a:cubicBezTo>
                  <a:pt x="119760" y="36702"/>
                  <a:pt x="103759" y="32258"/>
                  <a:pt x="81915" y="36449"/>
                </a:cubicBezTo>
                <a:cubicBezTo>
                  <a:pt x="45592" y="43433"/>
                  <a:pt x="22097" y="78232"/>
                  <a:pt x="29083" y="114680"/>
                </a:cubicBezTo>
                <a:cubicBezTo>
                  <a:pt x="31877" y="129158"/>
                  <a:pt x="43434" y="149605"/>
                  <a:pt x="60705" y="161417"/>
                </a:cubicBezTo>
                <a:cubicBezTo>
                  <a:pt x="302259" y="318897"/>
                  <a:pt x="302259" y="318897"/>
                  <a:pt x="302259" y="318897"/>
                </a:cubicBezTo>
                <a:cubicBezTo>
                  <a:pt x="312292" y="332105"/>
                  <a:pt x="326897" y="329311"/>
                  <a:pt x="341376" y="326517"/>
                </a:cubicBezTo>
                <a:cubicBezTo>
                  <a:pt x="363220" y="322325"/>
                  <a:pt x="374903" y="304926"/>
                  <a:pt x="370713" y="283082"/>
                </a:cubicBezTo>
                <a:cubicBezTo>
                  <a:pt x="367919" y="268477"/>
                  <a:pt x="357885" y="255269"/>
                  <a:pt x="349122" y="249427"/>
                </a:cubicBezTo>
                <a:cubicBezTo>
                  <a:pt x="167004" y="125857"/>
                  <a:pt x="167004" y="125857"/>
                  <a:pt x="167004" y="125857"/>
                </a:cubicBezTo>
                <a:cubicBezTo>
                  <a:pt x="167004" y="125857"/>
                  <a:pt x="158369" y="120014"/>
                  <a:pt x="151129" y="121411"/>
                </a:cubicBezTo>
                <a:cubicBezTo>
                  <a:pt x="143764" y="122808"/>
                  <a:pt x="137921" y="131445"/>
                  <a:pt x="140715" y="146050"/>
                </a:cubicBezTo>
                <a:cubicBezTo>
                  <a:pt x="142113" y="153289"/>
                  <a:pt x="142113" y="153289"/>
                  <a:pt x="150876" y="159257"/>
                </a:cubicBezTo>
                <a:cubicBezTo>
                  <a:pt x="273684" y="248919"/>
                  <a:pt x="273684" y="248919"/>
                  <a:pt x="273684" y="248919"/>
                </a:cubicBezTo>
                <a:cubicBezTo>
                  <a:pt x="280923" y="247523"/>
                  <a:pt x="280923" y="247523"/>
                  <a:pt x="280923" y="247523"/>
                </a:cubicBezTo>
                <a:cubicBezTo>
                  <a:pt x="282321" y="254762"/>
                  <a:pt x="270636" y="272161"/>
                  <a:pt x="263271" y="273557"/>
                </a:cubicBezTo>
                <a:cubicBezTo>
                  <a:pt x="263271" y="273557"/>
                  <a:pt x="256032" y="274955"/>
                  <a:pt x="256032" y="274955"/>
                </a:cubicBezTo>
                <a:cubicBezTo>
                  <a:pt x="133222" y="185293"/>
                  <a:pt x="133222" y="185293"/>
                  <a:pt x="133222" y="185293"/>
                </a:cubicBezTo>
                <a:cubicBezTo>
                  <a:pt x="117221" y="180720"/>
                  <a:pt x="107188" y="167639"/>
                  <a:pt x="104394" y="153035"/>
                </a:cubicBezTo>
                <a:cubicBezTo>
                  <a:pt x="98805" y="123825"/>
                  <a:pt x="116332" y="97789"/>
                  <a:pt x="145415" y="92202"/>
                </a:cubicBezTo>
                <a:cubicBezTo>
                  <a:pt x="160020" y="89408"/>
                  <a:pt x="176021" y="93980"/>
                  <a:pt x="191896" y="98425"/>
                </a:cubicBezTo>
                <a:cubicBezTo>
                  <a:pt x="366776" y="223393"/>
                  <a:pt x="366776" y="223393"/>
                  <a:pt x="366776" y="223393"/>
                </a:cubicBezTo>
                <a:cubicBezTo>
                  <a:pt x="391414" y="233807"/>
                  <a:pt x="402844" y="254254"/>
                  <a:pt x="407034" y="276098"/>
                </a:cubicBezTo>
                <a:cubicBezTo>
                  <a:pt x="415544" y="319786"/>
                  <a:pt x="392048" y="354457"/>
                  <a:pt x="348360" y="362838"/>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3"/>
          <p:cNvSpPr/>
          <p:nvPr/>
        </p:nvSpPr>
        <p:spPr>
          <a:xfrm>
            <a:off x="4397628" y="4583303"/>
            <a:ext cx="248793" cy="248792"/>
          </a:xfrm>
          <a:custGeom>
            <a:avLst/>
            <a:gdLst>
              <a:gd name="connsiteX0" fmla="*/ 0 w 248793"/>
              <a:gd name="connsiteY0" fmla="*/ 107441 h 248792"/>
              <a:gd name="connsiteX1" fmla="*/ 141351 w 248793"/>
              <a:gd name="connsiteY1" fmla="*/ 0 h 248792"/>
              <a:gd name="connsiteX2" fmla="*/ 248792 w 248793"/>
              <a:gd name="connsiteY2" fmla="*/ 141350 h 248792"/>
              <a:gd name="connsiteX3" fmla="*/ 107442 w 248793"/>
              <a:gd name="connsiteY3" fmla="*/ 248792 h 248792"/>
              <a:gd name="connsiteX4" fmla="*/ 0 w 248793"/>
              <a:gd name="connsiteY4" fmla="*/ 107441 h 24879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48793" h="248792">
                <a:moveTo>
                  <a:pt x="0" y="107441"/>
                </a:moveTo>
                <a:cubicBezTo>
                  <a:pt x="9271" y="38734"/>
                  <a:pt x="72644" y="-9398"/>
                  <a:pt x="141351" y="0"/>
                </a:cubicBezTo>
                <a:cubicBezTo>
                  <a:pt x="210058" y="9270"/>
                  <a:pt x="258191" y="72643"/>
                  <a:pt x="248792" y="141350"/>
                </a:cubicBezTo>
                <a:cubicBezTo>
                  <a:pt x="239395" y="210057"/>
                  <a:pt x="176149" y="258190"/>
                  <a:pt x="107442" y="248792"/>
                </a:cubicBezTo>
                <a:cubicBezTo>
                  <a:pt x="38735" y="239394"/>
                  <a:pt x="-9397" y="176148"/>
                  <a:pt x="0" y="107441"/>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
          <p:cNvSpPr/>
          <p:nvPr/>
        </p:nvSpPr>
        <p:spPr>
          <a:xfrm>
            <a:off x="3568996" y="3616240"/>
            <a:ext cx="894375" cy="950933"/>
          </a:xfrm>
          <a:custGeom>
            <a:avLst/>
            <a:gdLst>
              <a:gd name="connsiteX0" fmla="*/ 507575 w 894375"/>
              <a:gd name="connsiteY0" fmla="*/ 3893 h 950933"/>
              <a:gd name="connsiteX1" fmla="*/ 890481 w 894375"/>
              <a:gd name="connsiteY1" fmla="*/ 507703 h 950933"/>
              <a:gd name="connsiteX2" fmla="*/ 830029 w 894375"/>
              <a:gd name="connsiteY2" fmla="*/ 950933 h 950933"/>
              <a:gd name="connsiteX3" fmla="*/ 386799 w 894375"/>
              <a:gd name="connsiteY3" fmla="*/ 890480 h 950933"/>
              <a:gd name="connsiteX4" fmla="*/ 3893 w 894375"/>
              <a:gd name="connsiteY4" fmla="*/ 386799 h 950933"/>
              <a:gd name="connsiteX5" fmla="*/ 507575 w 894375"/>
              <a:gd name="connsiteY5" fmla="*/ 3893 h 95093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375" h="950933">
                <a:moveTo>
                  <a:pt x="507575" y="3893"/>
                </a:moveTo>
                <a:cubicBezTo>
                  <a:pt x="752431" y="37295"/>
                  <a:pt x="923881" y="262847"/>
                  <a:pt x="890481" y="507703"/>
                </a:cubicBezTo>
                <a:cubicBezTo>
                  <a:pt x="870287" y="655404"/>
                  <a:pt x="850222" y="803231"/>
                  <a:pt x="830029" y="950933"/>
                </a:cubicBezTo>
                <a:cubicBezTo>
                  <a:pt x="682328" y="930867"/>
                  <a:pt x="534499" y="910674"/>
                  <a:pt x="386799" y="890480"/>
                </a:cubicBezTo>
                <a:cubicBezTo>
                  <a:pt x="141943" y="857206"/>
                  <a:pt x="-29506" y="631655"/>
                  <a:pt x="3893" y="386799"/>
                </a:cubicBezTo>
                <a:cubicBezTo>
                  <a:pt x="37295" y="141943"/>
                  <a:pt x="262847" y="-29506"/>
                  <a:pt x="507575" y="3893"/>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
          <p:cNvSpPr/>
          <p:nvPr/>
        </p:nvSpPr>
        <p:spPr>
          <a:xfrm>
            <a:off x="3820159" y="3905122"/>
            <a:ext cx="365379" cy="333629"/>
          </a:xfrm>
          <a:custGeom>
            <a:avLst/>
            <a:gdLst>
              <a:gd name="connsiteX0" fmla="*/ 356997 w 365379"/>
              <a:gd name="connsiteY0" fmla="*/ 314325 h 333629"/>
              <a:gd name="connsiteX1" fmla="*/ 331597 w 365379"/>
              <a:gd name="connsiteY1" fmla="*/ 333629 h 333629"/>
              <a:gd name="connsiteX2" fmla="*/ 270255 w 365379"/>
              <a:gd name="connsiteY2" fmla="*/ 325247 h 333629"/>
              <a:gd name="connsiteX3" fmla="*/ 250952 w 365379"/>
              <a:gd name="connsiteY3" fmla="*/ 299847 h 333629"/>
              <a:gd name="connsiteX4" fmla="*/ 259334 w 365379"/>
              <a:gd name="connsiteY4" fmla="*/ 238252 h 333629"/>
              <a:gd name="connsiteX5" fmla="*/ 284734 w 365379"/>
              <a:gd name="connsiteY5" fmla="*/ 218948 h 333629"/>
              <a:gd name="connsiteX6" fmla="*/ 301498 w 365379"/>
              <a:gd name="connsiteY6" fmla="*/ 221234 h 333629"/>
              <a:gd name="connsiteX7" fmla="*/ 306070 w 365379"/>
              <a:gd name="connsiteY7" fmla="*/ 187579 h 333629"/>
              <a:gd name="connsiteX8" fmla="*/ 205613 w 365379"/>
              <a:gd name="connsiteY8" fmla="*/ 173863 h 333629"/>
              <a:gd name="connsiteX9" fmla="*/ 201041 w 365379"/>
              <a:gd name="connsiteY9" fmla="*/ 207517 h 333629"/>
              <a:gd name="connsiteX10" fmla="*/ 217805 w 365379"/>
              <a:gd name="connsiteY10" fmla="*/ 209804 h 333629"/>
              <a:gd name="connsiteX11" fmla="*/ 237109 w 365379"/>
              <a:gd name="connsiteY11" fmla="*/ 235204 h 333629"/>
              <a:gd name="connsiteX12" fmla="*/ 228727 w 365379"/>
              <a:gd name="connsiteY12" fmla="*/ 296798 h 333629"/>
              <a:gd name="connsiteX13" fmla="*/ 203327 w 365379"/>
              <a:gd name="connsiteY13" fmla="*/ 316103 h 333629"/>
              <a:gd name="connsiteX14" fmla="*/ 141986 w 365379"/>
              <a:gd name="connsiteY14" fmla="*/ 307721 h 333629"/>
              <a:gd name="connsiteX15" fmla="*/ 128270 w 365379"/>
              <a:gd name="connsiteY15" fmla="*/ 283083 h 333629"/>
              <a:gd name="connsiteX16" fmla="*/ 136652 w 365379"/>
              <a:gd name="connsiteY16" fmla="*/ 221488 h 333629"/>
              <a:gd name="connsiteX17" fmla="*/ 156464 w 365379"/>
              <a:gd name="connsiteY17" fmla="*/ 201422 h 333629"/>
              <a:gd name="connsiteX18" fmla="*/ 173228 w 365379"/>
              <a:gd name="connsiteY18" fmla="*/ 203708 h 333629"/>
              <a:gd name="connsiteX19" fmla="*/ 177800 w 365379"/>
              <a:gd name="connsiteY19" fmla="*/ 170053 h 333629"/>
              <a:gd name="connsiteX20" fmla="*/ 77343 w 365379"/>
              <a:gd name="connsiteY20" fmla="*/ 156464 h 333629"/>
              <a:gd name="connsiteX21" fmla="*/ 72771 w 365379"/>
              <a:gd name="connsiteY21" fmla="*/ 189992 h 333629"/>
              <a:gd name="connsiteX22" fmla="*/ 95123 w 365379"/>
              <a:gd name="connsiteY22" fmla="*/ 193040 h 333629"/>
              <a:gd name="connsiteX23" fmla="*/ 108839 w 365379"/>
              <a:gd name="connsiteY23" fmla="*/ 217678 h 333629"/>
              <a:gd name="connsiteX24" fmla="*/ 100457 w 365379"/>
              <a:gd name="connsiteY24" fmla="*/ 279273 h 333629"/>
              <a:gd name="connsiteX25" fmla="*/ 80645 w 365379"/>
              <a:gd name="connsiteY25" fmla="*/ 299339 h 333629"/>
              <a:gd name="connsiteX26" fmla="*/ 13716 w 365379"/>
              <a:gd name="connsiteY26" fmla="*/ 290195 h 333629"/>
              <a:gd name="connsiteX27" fmla="*/ 0 w 365379"/>
              <a:gd name="connsiteY27" fmla="*/ 265557 h 333629"/>
              <a:gd name="connsiteX28" fmla="*/ 8382 w 365379"/>
              <a:gd name="connsiteY28" fmla="*/ 203961 h 333629"/>
              <a:gd name="connsiteX29" fmla="*/ 28194 w 365379"/>
              <a:gd name="connsiteY29" fmla="*/ 183896 h 333629"/>
              <a:gd name="connsiteX30" fmla="*/ 50546 w 365379"/>
              <a:gd name="connsiteY30" fmla="*/ 186944 h 333629"/>
              <a:gd name="connsiteX31" fmla="*/ 55118 w 365379"/>
              <a:gd name="connsiteY31" fmla="*/ 153416 h 333629"/>
              <a:gd name="connsiteX32" fmla="*/ 81153 w 365379"/>
              <a:gd name="connsiteY32" fmla="*/ 128397 h 333629"/>
              <a:gd name="connsiteX33" fmla="*/ 181610 w 365379"/>
              <a:gd name="connsiteY33" fmla="*/ 142113 h 333629"/>
              <a:gd name="connsiteX34" fmla="*/ 186944 w 365379"/>
              <a:gd name="connsiteY34" fmla="*/ 102997 h 333629"/>
              <a:gd name="connsiteX35" fmla="*/ 170180 w 365379"/>
              <a:gd name="connsiteY35" fmla="*/ 100711 h 333629"/>
              <a:gd name="connsiteX36" fmla="*/ 155702 w 365379"/>
              <a:gd name="connsiteY36" fmla="*/ 81661 h 333629"/>
              <a:gd name="connsiteX37" fmla="*/ 164973 w 365379"/>
              <a:gd name="connsiteY37" fmla="*/ 14478 h 333629"/>
              <a:gd name="connsiteX38" fmla="*/ 183896 w 365379"/>
              <a:gd name="connsiteY38" fmla="*/ 0 h 333629"/>
              <a:gd name="connsiteX39" fmla="*/ 245236 w 365379"/>
              <a:gd name="connsiteY39" fmla="*/ 8255 h 333629"/>
              <a:gd name="connsiteX40" fmla="*/ 265303 w 365379"/>
              <a:gd name="connsiteY40" fmla="*/ 28194 h 333629"/>
              <a:gd name="connsiteX41" fmla="*/ 256159 w 365379"/>
              <a:gd name="connsiteY41" fmla="*/ 95250 h 333629"/>
              <a:gd name="connsiteX42" fmla="*/ 231521 w 365379"/>
              <a:gd name="connsiteY42" fmla="*/ 109092 h 333629"/>
              <a:gd name="connsiteX43" fmla="*/ 214884 w 365379"/>
              <a:gd name="connsiteY43" fmla="*/ 106807 h 333629"/>
              <a:gd name="connsiteX44" fmla="*/ 209423 w 365379"/>
              <a:gd name="connsiteY44" fmla="*/ 145923 h 333629"/>
              <a:gd name="connsiteX45" fmla="*/ 309880 w 365379"/>
              <a:gd name="connsiteY45" fmla="*/ 159639 h 333629"/>
              <a:gd name="connsiteX46" fmla="*/ 334010 w 365379"/>
              <a:gd name="connsiteY46" fmla="*/ 191389 h 333629"/>
              <a:gd name="connsiteX47" fmla="*/ 329311 w 365379"/>
              <a:gd name="connsiteY47" fmla="*/ 225044 h 333629"/>
              <a:gd name="connsiteX48" fmla="*/ 346075 w 365379"/>
              <a:gd name="connsiteY48" fmla="*/ 227330 h 333629"/>
              <a:gd name="connsiteX49" fmla="*/ 365379 w 365379"/>
              <a:gd name="connsiteY49" fmla="*/ 252730 h 333629"/>
              <a:gd name="connsiteX50" fmla="*/ 356997 w 365379"/>
              <a:gd name="connsiteY50" fmla="*/ 314325 h 33362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 ang="32">
                <a:pos x="connsiteX32" y="connsiteY32"/>
              </a:cxn>
              <a:cxn ang="33">
                <a:pos x="connsiteX33" y="connsiteY33"/>
              </a:cxn>
              <a:cxn ang="34">
                <a:pos x="connsiteX34" y="connsiteY34"/>
              </a:cxn>
              <a:cxn ang="35">
                <a:pos x="connsiteX35" y="connsiteY35"/>
              </a:cxn>
              <a:cxn ang="36">
                <a:pos x="connsiteX36" y="connsiteY36"/>
              </a:cxn>
              <a:cxn ang="37">
                <a:pos x="connsiteX37" y="connsiteY37"/>
              </a:cxn>
              <a:cxn ang="38">
                <a:pos x="connsiteX38" y="connsiteY38"/>
              </a:cxn>
              <a:cxn ang="39">
                <a:pos x="connsiteX39" y="connsiteY39"/>
              </a:cxn>
              <a:cxn ang="40">
                <a:pos x="connsiteX40" y="connsiteY40"/>
              </a:cxn>
              <a:cxn ang="41">
                <a:pos x="connsiteX41" y="connsiteY41"/>
              </a:cxn>
              <a:cxn ang="42">
                <a:pos x="connsiteX42" y="connsiteY42"/>
              </a:cxn>
              <a:cxn ang="43">
                <a:pos x="connsiteX43" y="connsiteY43"/>
              </a:cxn>
              <a:cxn ang="44">
                <a:pos x="connsiteX44" y="connsiteY44"/>
              </a:cxn>
              <a:cxn ang="45">
                <a:pos x="connsiteX45" y="connsiteY45"/>
              </a:cxn>
              <a:cxn ang="46">
                <a:pos x="connsiteX46" y="connsiteY46"/>
              </a:cxn>
              <a:cxn ang="47">
                <a:pos x="connsiteX47" y="connsiteY47"/>
              </a:cxn>
              <a:cxn ang="48">
                <a:pos x="connsiteX48" y="connsiteY48"/>
              </a:cxn>
              <a:cxn ang="49">
                <a:pos x="connsiteX49" y="connsiteY49"/>
              </a:cxn>
              <a:cxn ang="50">
                <a:pos x="connsiteX50" y="connsiteY50"/>
              </a:cxn>
            </a:cxnLst>
            <a:rect l="l" t="t" r="r" b="b"/>
            <a:pathLst>
              <a:path w="365379" h="333629">
                <a:moveTo>
                  <a:pt x="356997" y="314325"/>
                </a:moveTo>
                <a:cubicBezTo>
                  <a:pt x="355473" y="325501"/>
                  <a:pt x="342773" y="335153"/>
                  <a:pt x="331597" y="333629"/>
                </a:cubicBezTo>
                <a:cubicBezTo>
                  <a:pt x="270255" y="325247"/>
                  <a:pt x="270255" y="325247"/>
                  <a:pt x="270255" y="325247"/>
                </a:cubicBezTo>
                <a:cubicBezTo>
                  <a:pt x="259080" y="323723"/>
                  <a:pt x="249428" y="311023"/>
                  <a:pt x="250952" y="299847"/>
                </a:cubicBezTo>
                <a:cubicBezTo>
                  <a:pt x="259334" y="238252"/>
                  <a:pt x="259334" y="238252"/>
                  <a:pt x="259334" y="238252"/>
                </a:cubicBezTo>
                <a:cubicBezTo>
                  <a:pt x="260858" y="227076"/>
                  <a:pt x="273558" y="217423"/>
                  <a:pt x="284734" y="218948"/>
                </a:cubicBezTo>
                <a:cubicBezTo>
                  <a:pt x="301498" y="221234"/>
                  <a:pt x="301498" y="221234"/>
                  <a:pt x="301498" y="221234"/>
                </a:cubicBezTo>
                <a:cubicBezTo>
                  <a:pt x="306070" y="187579"/>
                  <a:pt x="306070" y="187579"/>
                  <a:pt x="306070" y="187579"/>
                </a:cubicBezTo>
                <a:cubicBezTo>
                  <a:pt x="205613" y="173863"/>
                  <a:pt x="205613" y="173863"/>
                  <a:pt x="205613" y="173863"/>
                </a:cubicBezTo>
                <a:cubicBezTo>
                  <a:pt x="201041" y="207517"/>
                  <a:pt x="201041" y="207517"/>
                  <a:pt x="201041" y="207517"/>
                </a:cubicBezTo>
                <a:cubicBezTo>
                  <a:pt x="217805" y="209804"/>
                  <a:pt x="217805" y="209804"/>
                  <a:pt x="217805" y="209804"/>
                </a:cubicBezTo>
                <a:cubicBezTo>
                  <a:pt x="228980" y="211328"/>
                  <a:pt x="238633" y="224028"/>
                  <a:pt x="237109" y="235204"/>
                </a:cubicBezTo>
                <a:cubicBezTo>
                  <a:pt x="228727" y="296798"/>
                  <a:pt x="228727" y="296798"/>
                  <a:pt x="228727" y="296798"/>
                </a:cubicBezTo>
                <a:cubicBezTo>
                  <a:pt x="227203" y="307975"/>
                  <a:pt x="214503" y="317627"/>
                  <a:pt x="203327" y="316103"/>
                </a:cubicBezTo>
                <a:cubicBezTo>
                  <a:pt x="141986" y="307721"/>
                  <a:pt x="141986" y="307721"/>
                  <a:pt x="141986" y="307721"/>
                </a:cubicBezTo>
                <a:cubicBezTo>
                  <a:pt x="130810" y="306197"/>
                  <a:pt x="126746" y="294259"/>
                  <a:pt x="128270" y="283083"/>
                </a:cubicBezTo>
                <a:cubicBezTo>
                  <a:pt x="136652" y="221488"/>
                  <a:pt x="136652" y="221488"/>
                  <a:pt x="136652" y="221488"/>
                </a:cubicBezTo>
                <a:cubicBezTo>
                  <a:pt x="138176" y="210311"/>
                  <a:pt x="145288" y="199898"/>
                  <a:pt x="156464" y="201422"/>
                </a:cubicBezTo>
                <a:cubicBezTo>
                  <a:pt x="173228" y="203708"/>
                  <a:pt x="173228" y="203708"/>
                  <a:pt x="173228" y="203708"/>
                </a:cubicBezTo>
                <a:cubicBezTo>
                  <a:pt x="177800" y="170053"/>
                  <a:pt x="177800" y="170053"/>
                  <a:pt x="177800" y="170053"/>
                </a:cubicBezTo>
                <a:cubicBezTo>
                  <a:pt x="77343" y="156464"/>
                  <a:pt x="77343" y="156464"/>
                  <a:pt x="77343" y="156464"/>
                </a:cubicBezTo>
                <a:cubicBezTo>
                  <a:pt x="72771" y="189992"/>
                  <a:pt x="72771" y="189992"/>
                  <a:pt x="72771" y="189992"/>
                </a:cubicBezTo>
                <a:cubicBezTo>
                  <a:pt x="95123" y="193040"/>
                  <a:pt x="95123" y="193040"/>
                  <a:pt x="95123" y="193040"/>
                </a:cubicBezTo>
                <a:cubicBezTo>
                  <a:pt x="106299" y="194564"/>
                  <a:pt x="110363" y="206502"/>
                  <a:pt x="108839" y="217678"/>
                </a:cubicBezTo>
                <a:cubicBezTo>
                  <a:pt x="100457" y="279273"/>
                  <a:pt x="100457" y="279273"/>
                  <a:pt x="100457" y="279273"/>
                </a:cubicBezTo>
                <a:cubicBezTo>
                  <a:pt x="98933" y="290448"/>
                  <a:pt x="91821" y="300863"/>
                  <a:pt x="80645" y="299339"/>
                </a:cubicBezTo>
                <a:cubicBezTo>
                  <a:pt x="13716" y="290195"/>
                  <a:pt x="13716" y="290195"/>
                  <a:pt x="13716" y="290195"/>
                </a:cubicBezTo>
                <a:cubicBezTo>
                  <a:pt x="2540" y="288798"/>
                  <a:pt x="-1523" y="276733"/>
                  <a:pt x="0" y="265557"/>
                </a:cubicBezTo>
                <a:cubicBezTo>
                  <a:pt x="8382" y="203961"/>
                  <a:pt x="8382" y="203961"/>
                  <a:pt x="8382" y="203961"/>
                </a:cubicBezTo>
                <a:cubicBezTo>
                  <a:pt x="9905" y="192786"/>
                  <a:pt x="17018" y="182372"/>
                  <a:pt x="28194" y="183896"/>
                </a:cubicBezTo>
                <a:cubicBezTo>
                  <a:pt x="50546" y="186944"/>
                  <a:pt x="50546" y="186944"/>
                  <a:pt x="50546" y="186944"/>
                </a:cubicBezTo>
                <a:cubicBezTo>
                  <a:pt x="55118" y="153416"/>
                  <a:pt x="55118" y="153416"/>
                  <a:pt x="55118" y="153416"/>
                </a:cubicBezTo>
                <a:cubicBezTo>
                  <a:pt x="57404" y="136652"/>
                  <a:pt x="70104" y="126873"/>
                  <a:pt x="81153" y="128397"/>
                </a:cubicBezTo>
                <a:cubicBezTo>
                  <a:pt x="181610" y="142113"/>
                  <a:pt x="181610" y="142113"/>
                  <a:pt x="181610" y="142113"/>
                </a:cubicBezTo>
                <a:cubicBezTo>
                  <a:pt x="186944" y="102997"/>
                  <a:pt x="186944" y="102997"/>
                  <a:pt x="186944" y="102997"/>
                </a:cubicBezTo>
                <a:cubicBezTo>
                  <a:pt x="170180" y="100711"/>
                  <a:pt x="170180" y="100711"/>
                  <a:pt x="170180" y="100711"/>
                </a:cubicBezTo>
                <a:cubicBezTo>
                  <a:pt x="159004" y="99186"/>
                  <a:pt x="154178" y="92836"/>
                  <a:pt x="155702" y="81661"/>
                </a:cubicBezTo>
                <a:cubicBezTo>
                  <a:pt x="164973" y="14478"/>
                  <a:pt x="164973" y="14478"/>
                  <a:pt x="164973" y="14478"/>
                </a:cubicBezTo>
                <a:cubicBezTo>
                  <a:pt x="166497" y="3302"/>
                  <a:pt x="172847" y="-1523"/>
                  <a:pt x="183896" y="0"/>
                </a:cubicBezTo>
                <a:cubicBezTo>
                  <a:pt x="245236" y="8255"/>
                  <a:pt x="245236" y="8255"/>
                  <a:pt x="245236" y="8255"/>
                </a:cubicBezTo>
                <a:cubicBezTo>
                  <a:pt x="256413" y="9779"/>
                  <a:pt x="266827" y="16891"/>
                  <a:pt x="265303" y="28194"/>
                </a:cubicBezTo>
                <a:cubicBezTo>
                  <a:pt x="256159" y="95250"/>
                  <a:pt x="256159" y="95250"/>
                  <a:pt x="256159" y="95250"/>
                </a:cubicBezTo>
                <a:cubicBezTo>
                  <a:pt x="254635" y="106426"/>
                  <a:pt x="242697" y="110617"/>
                  <a:pt x="231521" y="109092"/>
                </a:cubicBezTo>
                <a:cubicBezTo>
                  <a:pt x="214884" y="106807"/>
                  <a:pt x="214884" y="106807"/>
                  <a:pt x="214884" y="106807"/>
                </a:cubicBezTo>
                <a:cubicBezTo>
                  <a:pt x="209423" y="145923"/>
                  <a:pt x="209423" y="145923"/>
                  <a:pt x="209423" y="145923"/>
                </a:cubicBezTo>
                <a:cubicBezTo>
                  <a:pt x="309880" y="159639"/>
                  <a:pt x="309880" y="159639"/>
                  <a:pt x="309880" y="159639"/>
                </a:cubicBezTo>
                <a:cubicBezTo>
                  <a:pt x="326644" y="161925"/>
                  <a:pt x="336296" y="174625"/>
                  <a:pt x="334010" y="191389"/>
                </a:cubicBezTo>
                <a:cubicBezTo>
                  <a:pt x="329311" y="225044"/>
                  <a:pt x="329311" y="225044"/>
                  <a:pt x="329311" y="225044"/>
                </a:cubicBezTo>
                <a:cubicBezTo>
                  <a:pt x="346075" y="227330"/>
                  <a:pt x="346075" y="227330"/>
                  <a:pt x="346075" y="227330"/>
                </a:cubicBezTo>
                <a:cubicBezTo>
                  <a:pt x="357251" y="228854"/>
                  <a:pt x="366903" y="241554"/>
                  <a:pt x="365379" y="252730"/>
                </a:cubicBezTo>
                <a:lnTo>
                  <a:pt x="356997" y="314325"/>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7420229" y="4493133"/>
            <a:ext cx="250570" cy="250571"/>
          </a:xfrm>
          <a:custGeom>
            <a:avLst/>
            <a:gdLst>
              <a:gd name="connsiteX0" fmla="*/ 0 w 250570"/>
              <a:gd name="connsiteY0" fmla="*/ 134111 h 250571"/>
              <a:gd name="connsiteX1" fmla="*/ 116331 w 250570"/>
              <a:gd name="connsiteY1" fmla="*/ 0 h 250571"/>
              <a:gd name="connsiteX2" fmla="*/ 250570 w 250570"/>
              <a:gd name="connsiteY2" fmla="*/ 116458 h 250571"/>
              <a:gd name="connsiteX3" fmla="*/ 134111 w 250570"/>
              <a:gd name="connsiteY3" fmla="*/ 250570 h 250571"/>
              <a:gd name="connsiteX4" fmla="*/ 0 w 250570"/>
              <a:gd name="connsiteY4" fmla="*/ 134111 h 25057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0570" h="250571">
                <a:moveTo>
                  <a:pt x="0" y="134111"/>
                </a:moveTo>
                <a:cubicBezTo>
                  <a:pt x="-4953" y="65023"/>
                  <a:pt x="47243" y="4952"/>
                  <a:pt x="116331" y="0"/>
                </a:cubicBezTo>
                <a:cubicBezTo>
                  <a:pt x="185546" y="-4953"/>
                  <a:pt x="245617" y="47244"/>
                  <a:pt x="250570" y="116458"/>
                </a:cubicBezTo>
                <a:cubicBezTo>
                  <a:pt x="255396" y="185546"/>
                  <a:pt x="203327" y="245617"/>
                  <a:pt x="134111" y="250570"/>
                </a:cubicBezTo>
                <a:cubicBezTo>
                  <a:pt x="65023" y="255523"/>
                  <a:pt x="4952" y="203326"/>
                  <a:pt x="0" y="134111"/>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7702168" y="3553714"/>
            <a:ext cx="894843" cy="895858"/>
          </a:xfrm>
          <a:custGeom>
            <a:avLst/>
            <a:gdLst>
              <a:gd name="connsiteX0" fmla="*/ 446405 w 894843"/>
              <a:gd name="connsiteY0" fmla="*/ 0 h 895858"/>
              <a:gd name="connsiteX1" fmla="*/ 0 w 894843"/>
              <a:gd name="connsiteY1" fmla="*/ 448436 h 895858"/>
              <a:gd name="connsiteX2" fmla="*/ 1016 w 894843"/>
              <a:gd name="connsiteY2" fmla="*/ 895857 h 895858"/>
              <a:gd name="connsiteX3" fmla="*/ 448437 w 894843"/>
              <a:gd name="connsiteY3" fmla="*/ 894841 h 895858"/>
              <a:gd name="connsiteX4" fmla="*/ 894842 w 894843"/>
              <a:gd name="connsiteY4" fmla="*/ 446404 h 895858"/>
              <a:gd name="connsiteX5" fmla="*/ 446405 w 894843"/>
              <a:gd name="connsiteY5" fmla="*/ 0 h 89585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843" h="895858">
                <a:moveTo>
                  <a:pt x="446405" y="0"/>
                </a:moveTo>
                <a:cubicBezTo>
                  <a:pt x="199263" y="634"/>
                  <a:pt x="-507" y="201421"/>
                  <a:pt x="0" y="448436"/>
                </a:cubicBezTo>
                <a:cubicBezTo>
                  <a:pt x="381" y="597534"/>
                  <a:pt x="635" y="746759"/>
                  <a:pt x="1016" y="895857"/>
                </a:cubicBezTo>
                <a:cubicBezTo>
                  <a:pt x="150114" y="895476"/>
                  <a:pt x="299339" y="895222"/>
                  <a:pt x="448437" y="894841"/>
                </a:cubicBezTo>
                <a:cubicBezTo>
                  <a:pt x="695452" y="894207"/>
                  <a:pt x="895350" y="693546"/>
                  <a:pt x="894842" y="446404"/>
                </a:cubicBezTo>
                <a:cubicBezTo>
                  <a:pt x="894207" y="199263"/>
                  <a:pt x="693420" y="-508"/>
                  <a:pt x="446405" y="0"/>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3"/>
          <p:cNvSpPr/>
          <p:nvPr/>
        </p:nvSpPr>
        <p:spPr>
          <a:xfrm>
            <a:off x="6580556" y="3957191"/>
            <a:ext cx="251029" cy="251029"/>
          </a:xfrm>
          <a:custGeom>
            <a:avLst/>
            <a:gdLst>
              <a:gd name="connsiteX0" fmla="*/ 12013 w 251029"/>
              <a:gd name="connsiteY0" fmla="*/ 179199 h 251029"/>
              <a:gd name="connsiteX1" fmla="*/ 71830 w 251029"/>
              <a:gd name="connsiteY1" fmla="*/ 11939 h 251029"/>
              <a:gd name="connsiteX2" fmla="*/ 239089 w 251029"/>
              <a:gd name="connsiteY2" fmla="*/ 71883 h 251029"/>
              <a:gd name="connsiteX3" fmla="*/ 179145 w 251029"/>
              <a:gd name="connsiteY3" fmla="*/ 239016 h 251029"/>
              <a:gd name="connsiteX4" fmla="*/ 12013 w 251029"/>
              <a:gd name="connsiteY4" fmla="*/ 179199 h 25102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1029" h="251029">
                <a:moveTo>
                  <a:pt x="12013" y="179199"/>
                </a:moveTo>
                <a:cubicBezTo>
                  <a:pt x="-17704" y="116461"/>
                  <a:pt x="9092" y="41657"/>
                  <a:pt x="71830" y="11939"/>
                </a:cubicBezTo>
                <a:cubicBezTo>
                  <a:pt x="134568" y="-17650"/>
                  <a:pt x="209371" y="9145"/>
                  <a:pt x="239089" y="71883"/>
                </a:cubicBezTo>
                <a:cubicBezTo>
                  <a:pt x="268680" y="134494"/>
                  <a:pt x="241883" y="209424"/>
                  <a:pt x="179145" y="239016"/>
                </a:cubicBezTo>
                <a:cubicBezTo>
                  <a:pt x="116534" y="268733"/>
                  <a:pt x="41604" y="241937"/>
                  <a:pt x="12013" y="17919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3"/>
          <p:cNvSpPr/>
          <p:nvPr/>
        </p:nvSpPr>
        <p:spPr>
          <a:xfrm>
            <a:off x="6549514" y="2816985"/>
            <a:ext cx="894264" cy="1042799"/>
          </a:xfrm>
          <a:custGeom>
            <a:avLst/>
            <a:gdLst>
              <a:gd name="connsiteX0" fmla="*/ 255906 w 894264"/>
              <a:gd name="connsiteY0" fmla="*/ 42673 h 1042799"/>
              <a:gd name="connsiteX1" fmla="*/ 42674 w 894264"/>
              <a:gd name="connsiteY1" fmla="*/ 638304 h 1042799"/>
              <a:gd name="connsiteX2" fmla="*/ 233936 w 894264"/>
              <a:gd name="connsiteY2" fmla="*/ 1042799 h 1042799"/>
              <a:gd name="connsiteX3" fmla="*/ 638303 w 894264"/>
              <a:gd name="connsiteY3" fmla="*/ 851536 h 1042799"/>
              <a:gd name="connsiteX4" fmla="*/ 851664 w 894264"/>
              <a:gd name="connsiteY4" fmla="*/ 255907 h 1042799"/>
              <a:gd name="connsiteX5" fmla="*/ 255906 w 894264"/>
              <a:gd name="connsiteY5" fmla="*/ 42673 h 104279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264" h="1042799">
                <a:moveTo>
                  <a:pt x="255906" y="42673"/>
                </a:moveTo>
                <a:cubicBezTo>
                  <a:pt x="32514" y="148210"/>
                  <a:pt x="-62989" y="414910"/>
                  <a:pt x="42674" y="638304"/>
                </a:cubicBezTo>
                <a:cubicBezTo>
                  <a:pt x="106428" y="773177"/>
                  <a:pt x="170181" y="907924"/>
                  <a:pt x="233936" y="1042799"/>
                </a:cubicBezTo>
                <a:cubicBezTo>
                  <a:pt x="368682" y="979044"/>
                  <a:pt x="503556" y="915291"/>
                  <a:pt x="638303" y="851536"/>
                </a:cubicBezTo>
                <a:cubicBezTo>
                  <a:pt x="861697" y="745999"/>
                  <a:pt x="957201" y="479299"/>
                  <a:pt x="851664" y="255907"/>
                </a:cubicBezTo>
                <a:cubicBezTo>
                  <a:pt x="746000" y="32513"/>
                  <a:pt x="479300" y="-62989"/>
                  <a:pt x="255906" y="42673"/>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clrChange>
              <a:clrFrom>
                <a:srgbClr val="262626">
                  <a:alpha val="100000"/>
                </a:srgbClr>
              </a:clrFrom>
              <a:clrTo>
                <a:srgbClr val="262626">
                  <a:alpha val="100000"/>
                  <a:alpha val="0"/>
                </a:srgbClr>
              </a:clrTo>
            </a:clrChange>
          </a:blip>
          <a:srcRect/>
          <a:stretch>
            <a:fillRect/>
          </a:stretch>
        </p:blipFill>
        <p:spPr bwMode="auto">
          <a:xfrm>
            <a:off x="3365500" y="5105400"/>
            <a:ext cx="381000" cy="381000"/>
          </a:xfrm>
          <a:prstGeom prst="rect">
            <a:avLst/>
          </a:prstGeom>
          <a:noFill/>
        </p:spPr>
      </p:pic>
      <p:pic>
        <p:nvPicPr>
          <p:cNvPr id="21" name="Picture 3"/>
          <p:cNvPicPr>
            <a:picLocks noChangeAspect="1" noChangeArrowheads="1"/>
          </p:cNvPicPr>
          <p:nvPr/>
        </p:nvPicPr>
        <p:blipFill>
          <a:blip r:embed="rId3">
            <a:clrChange>
              <a:clrFrom>
                <a:srgbClr val="D93A37">
                  <a:alpha val="100000"/>
                </a:srgbClr>
              </a:clrFrom>
              <a:clrTo>
                <a:srgbClr val="D93A37">
                  <a:alpha val="100000"/>
                  <a:alpha val="0"/>
                </a:srgbClr>
              </a:clrTo>
            </a:clrChange>
          </a:blip>
          <a:srcRect/>
          <a:stretch>
            <a:fillRect/>
          </a:stretch>
        </p:blipFill>
        <p:spPr bwMode="auto">
          <a:xfrm>
            <a:off x="6832600" y="3111500"/>
            <a:ext cx="342900" cy="355600"/>
          </a:xfrm>
          <a:prstGeom prst="rect">
            <a:avLst/>
          </a:prstGeom>
          <a:noFill/>
        </p:spPr>
      </p:pic>
      <p:pic>
        <p:nvPicPr>
          <p:cNvPr id="22" name="Picture 3"/>
          <p:cNvPicPr>
            <a:picLocks noChangeAspect="1" noChangeArrowheads="1"/>
          </p:cNvPicPr>
          <p:nvPr/>
        </p:nvPicPr>
        <p:blipFill>
          <a:blip r:embed="rId4">
            <a:clrChange>
              <a:clrFrom>
                <a:srgbClr val="252525">
                  <a:alpha val="100000"/>
                </a:srgbClr>
              </a:clrFrom>
              <a:clrTo>
                <a:srgbClr val="252525">
                  <a:alpha val="100000"/>
                  <a:alpha val="0"/>
                </a:srgbClr>
              </a:clrTo>
            </a:clrChange>
          </a:blip>
          <a:srcRect/>
          <a:stretch>
            <a:fillRect/>
          </a:stretch>
        </p:blipFill>
        <p:spPr bwMode="auto">
          <a:xfrm>
            <a:off x="7975600" y="3886200"/>
            <a:ext cx="368300" cy="355600"/>
          </a:xfrm>
          <a:prstGeom prst="rect">
            <a:avLst/>
          </a:prstGeom>
          <a:noFill/>
        </p:spPr>
      </p:pic>
      <p:pic>
        <p:nvPicPr>
          <p:cNvPr id="23" name="Picture 3"/>
          <p:cNvPicPr>
            <a:picLocks noChangeAspect="1" noChangeArrowheads="1"/>
          </p:cNvPicPr>
          <p:nvPr/>
        </p:nvPicPr>
        <p:blipFill>
          <a:blip r:embed="rId5">
            <a:clrChange>
              <a:clrFrom>
                <a:srgbClr val="DC3837">
                  <a:alpha val="100000"/>
                </a:srgbClr>
              </a:clrFrom>
              <a:clrTo>
                <a:srgbClr val="DC3837">
                  <a:alpha val="100000"/>
                  <a:alpha val="0"/>
                </a:srgbClr>
              </a:clrTo>
            </a:clrChange>
          </a:blip>
          <a:srcRect/>
          <a:stretch>
            <a:fillRect/>
          </a:stretch>
        </p:blipFill>
        <p:spPr bwMode="auto">
          <a:xfrm>
            <a:off x="8420100" y="5130800"/>
            <a:ext cx="342900" cy="355600"/>
          </a:xfrm>
          <a:prstGeom prst="rect">
            <a:avLst/>
          </a:prstGeom>
          <a:noFill/>
        </p:spPr>
      </p:pic>
      <p:sp>
        <p:nvSpPr>
          <p:cNvPr id="24" name="TextBox 1"/>
          <p:cNvSpPr txBox="1"/>
          <p:nvPr/>
        </p:nvSpPr>
        <p:spPr>
          <a:xfrm>
            <a:off x="939800" y="317500"/>
            <a:ext cx="2603500" cy="254000"/>
          </a:xfrm>
          <a:prstGeom prst="rect">
            <a:avLst/>
          </a:prstGeom>
          <a:noFill/>
        </p:spPr>
        <p:txBody>
          <a:bodyPr wrap="none" lIns="0" tIns="0" rIns="0" rtlCol="0">
            <a:spAutoFit/>
          </a:bodyPr>
          <a:lstStyle/>
          <a:p>
            <a:pPr>
              <a:lnSpc>
                <a:spcPts val="2000"/>
              </a:lnSpc>
            </a:pPr>
            <a:r>
              <a:rPr lang="en-US" altLang="zh-CN" sz="1600" dirty="0" smtClean="0">
                <a:solidFill>
                  <a:srgbClr val="7F7F7F"/>
                </a:solidFill>
                <a:latin typeface="微软雅黑" panose="020B0503020204020204" pitchFamily="18" charset="-122"/>
                <a:cs typeface="微软雅黑" panose="020B0503020204020204" pitchFamily="18" charset="-122"/>
              </a:rPr>
              <a:t>产品介绍--功能介绍（部分）</a:t>
            </a:r>
          </a:p>
        </p:txBody>
      </p:sp>
      <p:sp>
        <p:nvSpPr>
          <p:cNvPr id="25" name="TextBox 1"/>
          <p:cNvSpPr txBox="1"/>
          <p:nvPr/>
        </p:nvSpPr>
        <p:spPr>
          <a:xfrm>
            <a:off x="5575300" y="5270500"/>
            <a:ext cx="1016000" cy="330200"/>
          </a:xfrm>
          <a:prstGeom prst="rect">
            <a:avLst/>
          </a:prstGeom>
          <a:noFill/>
        </p:spPr>
        <p:txBody>
          <a:bodyPr wrap="none" lIns="0" tIns="0" rIns="0" rtlCol="0">
            <a:spAutoFit/>
          </a:bodyPr>
          <a:lstStyle/>
          <a:p>
            <a:pPr>
              <a:lnSpc>
                <a:spcPts val="2600"/>
              </a:lnSpc>
            </a:pPr>
            <a:r>
              <a:rPr lang="en-US" altLang="zh-CN" sz="2005" b="1" dirty="0" smtClean="0">
                <a:solidFill>
                  <a:srgbClr val="FFFFFF"/>
                </a:solidFill>
                <a:latin typeface="微软雅黑" panose="020B0503020204020204" pitchFamily="18" charset="-122"/>
                <a:cs typeface="微软雅黑" panose="020B0503020204020204" pitchFamily="18" charset="-122"/>
              </a:rPr>
              <a:t>统计中心</a:t>
            </a:r>
          </a:p>
        </p:txBody>
      </p:sp>
      <p:sp>
        <p:nvSpPr>
          <p:cNvPr id="26" name="TextBox 1"/>
          <p:cNvSpPr txBox="1"/>
          <p:nvPr/>
        </p:nvSpPr>
        <p:spPr>
          <a:xfrm>
            <a:off x="647700" y="4254500"/>
            <a:ext cx="1016000" cy="330200"/>
          </a:xfrm>
          <a:prstGeom prst="rect">
            <a:avLst/>
          </a:prstGeom>
          <a:noFill/>
        </p:spPr>
        <p:txBody>
          <a:bodyPr wrap="none" lIns="0" tIns="0" rIns="0" rtlCol="0">
            <a:spAutoFit/>
          </a:bodyPr>
          <a:lstStyle/>
          <a:p>
            <a:pPr>
              <a:lnSpc>
                <a:spcPts val="2600"/>
              </a:lnSpc>
            </a:pPr>
            <a:r>
              <a:rPr lang="en-US" altLang="zh-CN" sz="2005" b="1" dirty="0" smtClean="0">
                <a:solidFill>
                  <a:srgbClr val="262626"/>
                </a:solidFill>
                <a:latin typeface="微软雅黑" panose="020B0503020204020204" pitchFamily="18" charset="-122"/>
                <a:cs typeface="微软雅黑" panose="020B0503020204020204" pitchFamily="18" charset="-122"/>
              </a:rPr>
              <a:t>综合统计</a:t>
            </a:r>
          </a:p>
        </p:txBody>
      </p:sp>
      <p:sp>
        <p:nvSpPr>
          <p:cNvPr id="27" name="TextBox 1"/>
          <p:cNvSpPr txBox="1"/>
          <p:nvPr/>
        </p:nvSpPr>
        <p:spPr>
          <a:xfrm>
            <a:off x="660400" y="4813300"/>
            <a:ext cx="101600" cy="571500"/>
          </a:xfrm>
          <a:prstGeom prst="rect">
            <a:avLst/>
          </a:prstGeom>
          <a:noFill/>
        </p:spPr>
        <p:txBody>
          <a:bodyPr wrap="none" lIns="0" tIns="0" rIns="0" rtlCol="0">
            <a:spAutoFit/>
          </a:bodyPr>
          <a:lstStyle/>
          <a:p>
            <a:pPr>
              <a:lnSpc>
                <a:spcPts val="12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20" dirty="0" smtClean="0">
                <a:solidFill>
                  <a:srgbClr val="A6A6A6"/>
                </a:solidFill>
                <a:latin typeface="Wingdings" panose="05000000000000000000" pitchFamily="18" charset="0"/>
                <a:cs typeface="Wingdings" panose="05000000000000000000" pitchFamily="18" charset="0"/>
              </a:rPr>
              <a:t></a:t>
            </a:r>
          </a:p>
        </p:txBody>
      </p:sp>
      <p:sp>
        <p:nvSpPr>
          <p:cNvPr id="28" name="TextBox 1"/>
          <p:cNvSpPr txBox="1"/>
          <p:nvPr/>
        </p:nvSpPr>
        <p:spPr>
          <a:xfrm>
            <a:off x="838200" y="4749800"/>
            <a:ext cx="2133600" cy="660400"/>
          </a:xfrm>
          <a:prstGeom prst="rect">
            <a:avLst/>
          </a:prstGeom>
          <a:noFill/>
        </p:spPr>
        <p:txBody>
          <a:bodyPr wrap="none" lIns="0" tIns="0" rIns="0" rtlCol="0">
            <a:spAutoFit/>
          </a:bodyPr>
          <a:lstStyle/>
          <a:p>
            <a:pPr>
              <a:lnSpc>
                <a:spcPts val="1800"/>
              </a:lnSpc>
            </a:pPr>
            <a:r>
              <a:rPr lang="en-US" altLang="zh-CN" sz="1405" dirty="0" smtClean="0">
                <a:solidFill>
                  <a:srgbClr val="7F7F7F"/>
                </a:solidFill>
                <a:latin typeface="微软雅黑" panose="020B0503020204020204" pitchFamily="18" charset="-122"/>
                <a:cs typeface="微软雅黑" panose="020B0503020204020204" pitchFamily="18" charset="-122"/>
              </a:rPr>
              <a:t>登录总次数、考试次数、</a:t>
            </a:r>
          </a:p>
          <a:p>
            <a:pPr>
              <a:lnSpc>
                <a:spcPts val="1600"/>
              </a:lnSpc>
            </a:pPr>
            <a:r>
              <a:rPr lang="en-US" altLang="zh-CN" sz="1405" dirty="0" smtClean="0">
                <a:solidFill>
                  <a:srgbClr val="7F7F7F"/>
                </a:solidFill>
                <a:latin typeface="微软雅黑" panose="020B0503020204020204" pitchFamily="18" charset="-122"/>
                <a:cs typeface="微软雅黑" panose="020B0503020204020204" pitchFamily="18" charset="-122"/>
              </a:rPr>
              <a:t>课程查看数、课程分享数、</a:t>
            </a:r>
          </a:p>
          <a:p>
            <a:pPr>
              <a:lnSpc>
                <a:spcPts val="1600"/>
              </a:lnSpc>
            </a:pPr>
            <a:r>
              <a:rPr lang="en-US" altLang="zh-CN" sz="1405" dirty="0" smtClean="0">
                <a:solidFill>
                  <a:srgbClr val="7F7F7F"/>
                </a:solidFill>
                <a:latin typeface="微软雅黑" panose="020B0503020204020204" pitchFamily="18" charset="-122"/>
                <a:cs typeface="微软雅黑" panose="020B0503020204020204" pitchFamily="18" charset="-122"/>
              </a:rPr>
              <a:t>话题数等</a:t>
            </a:r>
          </a:p>
        </p:txBody>
      </p:sp>
      <p:sp>
        <p:nvSpPr>
          <p:cNvPr id="29" name="TextBox 1"/>
          <p:cNvSpPr txBox="1"/>
          <p:nvPr/>
        </p:nvSpPr>
        <p:spPr>
          <a:xfrm>
            <a:off x="9296400" y="4749800"/>
            <a:ext cx="101600" cy="368300"/>
          </a:xfrm>
          <a:prstGeom prst="rect">
            <a:avLst/>
          </a:prstGeom>
          <a:noFill/>
        </p:spPr>
        <p:txBody>
          <a:bodyPr wrap="none" lIns="0" tIns="0" rIns="0" rtlCol="0">
            <a:spAutoFit/>
          </a:bodyPr>
          <a:lstStyle/>
          <a:p>
            <a:pPr>
              <a:lnSpc>
                <a:spcPts val="12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p:txBody>
      </p:sp>
      <p:sp>
        <p:nvSpPr>
          <p:cNvPr id="30" name="TextBox 1"/>
          <p:cNvSpPr txBox="1"/>
          <p:nvPr/>
        </p:nvSpPr>
        <p:spPr>
          <a:xfrm>
            <a:off x="9474200" y="4686300"/>
            <a:ext cx="2311400" cy="444500"/>
          </a:xfrm>
          <a:prstGeom prst="rect">
            <a:avLst/>
          </a:prstGeom>
          <a:noFill/>
        </p:spPr>
        <p:txBody>
          <a:bodyPr wrap="none" lIns="0" tIns="0" rIns="0" rtlCol="0">
            <a:spAutoFit/>
          </a:bodyPr>
          <a:lstStyle/>
          <a:p>
            <a:pPr>
              <a:lnSpc>
                <a:spcPts val="1800"/>
              </a:lnSpc>
            </a:pPr>
            <a:r>
              <a:rPr lang="en-US" altLang="zh-CN" sz="1405" dirty="0" smtClean="0">
                <a:solidFill>
                  <a:srgbClr val="7F7F7F"/>
                </a:solidFill>
                <a:latin typeface="微软雅黑" panose="020B0503020204020204" pitchFamily="18" charset="-122"/>
                <a:cs typeface="微软雅黑" panose="020B0503020204020204" pitchFamily="18" charset="-122"/>
              </a:rPr>
              <a:t>部门人员、部门学习完成数、</a:t>
            </a:r>
          </a:p>
          <a:p>
            <a:pPr>
              <a:lnSpc>
                <a:spcPts val="1600"/>
              </a:lnSpc>
            </a:pPr>
            <a:r>
              <a:rPr lang="en-US" altLang="zh-CN" sz="1405" dirty="0" smtClean="0">
                <a:solidFill>
                  <a:srgbClr val="7F7F7F"/>
                </a:solidFill>
                <a:latin typeface="微软雅黑" panose="020B0503020204020204" pitchFamily="18" charset="-122"/>
                <a:cs typeface="微软雅黑" panose="020B0503020204020204" pitchFamily="18" charset="-122"/>
              </a:rPr>
              <a:t>考试通过数、测评合格率等</a:t>
            </a:r>
          </a:p>
        </p:txBody>
      </p:sp>
      <p:sp>
        <p:nvSpPr>
          <p:cNvPr id="31" name="TextBox 1"/>
          <p:cNvSpPr txBox="1"/>
          <p:nvPr/>
        </p:nvSpPr>
        <p:spPr>
          <a:xfrm>
            <a:off x="1765300" y="2806700"/>
            <a:ext cx="1016000" cy="330200"/>
          </a:xfrm>
          <a:prstGeom prst="rect">
            <a:avLst/>
          </a:prstGeom>
          <a:noFill/>
        </p:spPr>
        <p:txBody>
          <a:bodyPr wrap="none" lIns="0" tIns="0" rIns="0" rtlCol="0">
            <a:spAutoFit/>
          </a:bodyPr>
          <a:lstStyle/>
          <a:p>
            <a:pPr>
              <a:lnSpc>
                <a:spcPts val="2600"/>
              </a:lnSpc>
            </a:pPr>
            <a:r>
              <a:rPr lang="en-US" altLang="zh-CN" sz="2005" b="1" dirty="0" smtClean="0">
                <a:solidFill>
                  <a:srgbClr val="262626"/>
                </a:solidFill>
                <a:latin typeface="微软雅黑" panose="020B0503020204020204" pitchFamily="18" charset="-122"/>
                <a:cs typeface="微软雅黑" panose="020B0503020204020204" pitchFamily="18" charset="-122"/>
              </a:rPr>
              <a:t>培训统计</a:t>
            </a:r>
          </a:p>
        </p:txBody>
      </p:sp>
      <p:sp>
        <p:nvSpPr>
          <p:cNvPr id="32" name="TextBox 1"/>
          <p:cNvSpPr txBox="1"/>
          <p:nvPr/>
        </p:nvSpPr>
        <p:spPr>
          <a:xfrm>
            <a:off x="1739900" y="3327400"/>
            <a:ext cx="101600" cy="571500"/>
          </a:xfrm>
          <a:prstGeom prst="rect">
            <a:avLst/>
          </a:prstGeom>
          <a:noFill/>
        </p:spPr>
        <p:txBody>
          <a:bodyPr wrap="none" lIns="0" tIns="0" rIns="0" rtlCol="0">
            <a:spAutoFit/>
          </a:bodyPr>
          <a:lstStyle/>
          <a:p>
            <a:pPr>
              <a:lnSpc>
                <a:spcPts val="12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p:txBody>
      </p:sp>
      <p:sp>
        <p:nvSpPr>
          <p:cNvPr id="33" name="TextBox 1"/>
          <p:cNvSpPr txBox="1"/>
          <p:nvPr/>
        </p:nvSpPr>
        <p:spPr>
          <a:xfrm>
            <a:off x="1917700" y="3276600"/>
            <a:ext cx="1778000" cy="660400"/>
          </a:xfrm>
          <a:prstGeom prst="rect">
            <a:avLst/>
          </a:prstGeom>
          <a:noFill/>
        </p:spPr>
        <p:txBody>
          <a:bodyPr wrap="none" lIns="0" tIns="0" rIns="0" rtlCol="0">
            <a:spAutoFit/>
          </a:bodyPr>
          <a:lstStyle/>
          <a:p>
            <a:pPr>
              <a:lnSpc>
                <a:spcPts val="1800"/>
              </a:lnSpc>
              <a:tabLst>
                <a:tab pos="50800" algn="l"/>
              </a:tabLst>
            </a:pPr>
            <a:r>
              <a:rPr lang="en-US" altLang="zh-CN" sz="1405" dirty="0" smtClean="0">
                <a:solidFill>
                  <a:srgbClr val="7F7F7F"/>
                </a:solidFill>
                <a:latin typeface="微软雅黑" panose="020B0503020204020204" pitchFamily="18" charset="-122"/>
                <a:cs typeface="微软雅黑" panose="020B0503020204020204" pitchFamily="18" charset="-122"/>
              </a:rPr>
              <a:t>记录培训名称、场次、</a:t>
            </a:r>
          </a:p>
          <a:p>
            <a:pPr>
              <a:lnSpc>
                <a:spcPts val="1600"/>
              </a:lnSpc>
              <a:tabLst>
                <a:tab pos="50800" algn="l"/>
              </a:tabLst>
            </a:pPr>
            <a:r>
              <a:rPr lang="en-US" altLang="zh-CN" dirty="0" smtClean="0"/>
              <a:t>	</a:t>
            </a:r>
            <a:r>
              <a:rPr lang="en-US" altLang="zh-CN" sz="1405" dirty="0" smtClean="0">
                <a:solidFill>
                  <a:srgbClr val="7F7F7F"/>
                </a:solidFill>
                <a:latin typeface="微软雅黑" panose="020B0503020204020204" pitchFamily="18" charset="-122"/>
                <a:cs typeface="微软雅黑" panose="020B0503020204020204" pitchFamily="18" charset="-122"/>
              </a:rPr>
              <a:t>指定的培训人员、</a:t>
            </a:r>
          </a:p>
          <a:p>
            <a:pPr>
              <a:lnSpc>
                <a:spcPts val="1600"/>
              </a:lnSpc>
              <a:tabLst>
                <a:tab pos="50800" algn="l"/>
              </a:tabLst>
            </a:pPr>
            <a:r>
              <a:rPr lang="en-US" altLang="zh-CN" dirty="0" smtClean="0"/>
              <a:t>	</a:t>
            </a:r>
            <a:r>
              <a:rPr lang="en-US" altLang="zh-CN" sz="1405" dirty="0" smtClean="0">
                <a:solidFill>
                  <a:srgbClr val="7F7F7F"/>
                </a:solidFill>
                <a:latin typeface="微软雅黑" panose="020B0503020204020204" pitchFamily="18" charset="-122"/>
                <a:cs typeface="微软雅黑" panose="020B0503020204020204" pitchFamily="18" charset="-122"/>
              </a:rPr>
              <a:t>参加的培训人员等</a:t>
            </a:r>
          </a:p>
        </p:txBody>
      </p:sp>
      <p:sp>
        <p:nvSpPr>
          <p:cNvPr id="34" name="TextBox 1"/>
          <p:cNvSpPr txBox="1"/>
          <p:nvPr/>
        </p:nvSpPr>
        <p:spPr>
          <a:xfrm>
            <a:off x="8686800" y="3327400"/>
            <a:ext cx="101600" cy="368300"/>
          </a:xfrm>
          <a:prstGeom prst="rect">
            <a:avLst/>
          </a:prstGeom>
          <a:noFill/>
        </p:spPr>
        <p:txBody>
          <a:bodyPr wrap="none" lIns="0" tIns="0" rIns="0" rtlCol="0">
            <a:spAutoFit/>
          </a:bodyPr>
          <a:lstStyle/>
          <a:p>
            <a:pPr>
              <a:lnSpc>
                <a:spcPts val="12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p:txBody>
      </p:sp>
      <p:sp>
        <p:nvSpPr>
          <p:cNvPr id="36" name="TextBox 1"/>
          <p:cNvSpPr txBox="1"/>
          <p:nvPr/>
        </p:nvSpPr>
        <p:spPr>
          <a:xfrm>
            <a:off x="6654800" y="1625600"/>
            <a:ext cx="1016000" cy="330200"/>
          </a:xfrm>
          <a:prstGeom prst="rect">
            <a:avLst/>
          </a:prstGeom>
          <a:noFill/>
        </p:spPr>
        <p:txBody>
          <a:bodyPr wrap="none" lIns="0" tIns="0" rIns="0" rtlCol="0">
            <a:spAutoFit/>
          </a:bodyPr>
          <a:lstStyle/>
          <a:p>
            <a:pPr>
              <a:lnSpc>
                <a:spcPts val="2600"/>
              </a:lnSpc>
            </a:pPr>
            <a:r>
              <a:rPr lang="en-US" altLang="zh-CN" sz="2005" b="1" dirty="0" smtClean="0">
                <a:solidFill>
                  <a:srgbClr val="262626"/>
                </a:solidFill>
                <a:latin typeface="微软雅黑" panose="020B0503020204020204" pitchFamily="18" charset="-122"/>
                <a:cs typeface="微软雅黑" panose="020B0503020204020204" pitchFamily="18" charset="-122"/>
              </a:rPr>
              <a:t>考试统计</a:t>
            </a:r>
          </a:p>
        </p:txBody>
      </p:sp>
      <p:sp>
        <p:nvSpPr>
          <p:cNvPr id="37" name="TextBox 1"/>
          <p:cNvSpPr txBox="1"/>
          <p:nvPr/>
        </p:nvSpPr>
        <p:spPr>
          <a:xfrm>
            <a:off x="6654800" y="2159000"/>
            <a:ext cx="101600" cy="368300"/>
          </a:xfrm>
          <a:prstGeom prst="rect">
            <a:avLst/>
          </a:prstGeom>
          <a:noFill/>
        </p:spPr>
        <p:txBody>
          <a:bodyPr wrap="none" lIns="0" tIns="0" rIns="0" rtlCol="0">
            <a:spAutoFit/>
          </a:bodyPr>
          <a:lstStyle/>
          <a:p>
            <a:pPr>
              <a:lnSpc>
                <a:spcPts val="12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p:txBody>
      </p:sp>
      <p:sp>
        <p:nvSpPr>
          <p:cNvPr id="39" name="TextBox 1"/>
          <p:cNvSpPr txBox="1"/>
          <p:nvPr/>
        </p:nvSpPr>
        <p:spPr>
          <a:xfrm>
            <a:off x="4089400" y="1638300"/>
            <a:ext cx="1016000" cy="330200"/>
          </a:xfrm>
          <a:prstGeom prst="rect">
            <a:avLst/>
          </a:prstGeom>
          <a:noFill/>
        </p:spPr>
        <p:txBody>
          <a:bodyPr wrap="none" lIns="0" tIns="0" rIns="0" rtlCol="0">
            <a:spAutoFit/>
          </a:bodyPr>
          <a:lstStyle/>
          <a:p>
            <a:pPr>
              <a:lnSpc>
                <a:spcPts val="2600"/>
              </a:lnSpc>
            </a:pPr>
            <a:r>
              <a:rPr lang="en-US" altLang="zh-CN" sz="2005" b="1" dirty="0" smtClean="0">
                <a:solidFill>
                  <a:srgbClr val="262626"/>
                </a:solidFill>
                <a:latin typeface="微软雅黑" panose="020B0503020204020204" pitchFamily="18" charset="-122"/>
                <a:cs typeface="微软雅黑" panose="020B0503020204020204" pitchFamily="18" charset="-122"/>
              </a:rPr>
              <a:t>课程统计</a:t>
            </a:r>
          </a:p>
        </p:txBody>
      </p:sp>
      <p:sp>
        <p:nvSpPr>
          <p:cNvPr id="40" name="TextBox 1"/>
          <p:cNvSpPr txBox="1"/>
          <p:nvPr/>
        </p:nvSpPr>
        <p:spPr>
          <a:xfrm>
            <a:off x="4089400" y="2171700"/>
            <a:ext cx="101600" cy="571500"/>
          </a:xfrm>
          <a:prstGeom prst="rect">
            <a:avLst/>
          </a:prstGeom>
          <a:noFill/>
        </p:spPr>
        <p:txBody>
          <a:bodyPr wrap="none" lIns="0" tIns="0" rIns="0" rtlCol="0">
            <a:spAutoFit/>
          </a:bodyPr>
          <a:lstStyle/>
          <a:p>
            <a:pPr>
              <a:lnSpc>
                <a:spcPts val="12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p:txBody>
      </p:sp>
      <p:sp>
        <p:nvSpPr>
          <p:cNvPr id="41" name="TextBox 1"/>
          <p:cNvSpPr txBox="1"/>
          <p:nvPr/>
        </p:nvSpPr>
        <p:spPr>
          <a:xfrm>
            <a:off x="4254500" y="2108200"/>
            <a:ext cx="1778000" cy="660400"/>
          </a:xfrm>
          <a:prstGeom prst="rect">
            <a:avLst/>
          </a:prstGeom>
          <a:noFill/>
        </p:spPr>
        <p:txBody>
          <a:bodyPr wrap="none" lIns="0" tIns="0" rIns="0" rtlCol="0">
            <a:spAutoFit/>
          </a:bodyPr>
          <a:lstStyle/>
          <a:p>
            <a:pPr>
              <a:lnSpc>
                <a:spcPts val="1800"/>
              </a:lnSpc>
            </a:pPr>
            <a:r>
              <a:rPr lang="en-US" altLang="zh-CN" sz="1405" dirty="0" smtClean="0">
                <a:solidFill>
                  <a:srgbClr val="7F7F7F"/>
                </a:solidFill>
                <a:latin typeface="微软雅黑" panose="020B0503020204020204" pitchFamily="18" charset="-122"/>
                <a:cs typeface="微软雅黑" panose="020B0503020204020204" pitchFamily="18" charset="-122"/>
              </a:rPr>
              <a:t>查看课程的点击量、</a:t>
            </a:r>
          </a:p>
          <a:p>
            <a:pPr>
              <a:lnSpc>
                <a:spcPts val="1600"/>
              </a:lnSpc>
            </a:pPr>
            <a:r>
              <a:rPr lang="en-US" altLang="zh-CN" sz="1405" dirty="0" smtClean="0">
                <a:solidFill>
                  <a:srgbClr val="7F7F7F"/>
                </a:solidFill>
                <a:latin typeface="微软雅黑" panose="020B0503020204020204" pitchFamily="18" charset="-122"/>
                <a:cs typeface="微软雅黑" panose="020B0503020204020204" pitchFamily="18" charset="-122"/>
              </a:rPr>
              <a:t>学习人数及完成率、</a:t>
            </a:r>
          </a:p>
          <a:p>
            <a:pPr>
              <a:lnSpc>
                <a:spcPts val="1600"/>
              </a:lnSpc>
            </a:pPr>
            <a:r>
              <a:rPr lang="en-US" altLang="zh-CN" sz="1405" dirty="0" smtClean="0">
                <a:solidFill>
                  <a:srgbClr val="7F7F7F"/>
                </a:solidFill>
                <a:latin typeface="微软雅黑" panose="020B0503020204020204" pitchFamily="18" charset="-122"/>
                <a:cs typeface="微软雅黑" panose="020B0503020204020204" pitchFamily="18" charset="-122"/>
              </a:rPr>
              <a:t>评分和评分人的信息等</a:t>
            </a:r>
          </a:p>
        </p:txBody>
      </p:sp>
      <p:sp>
        <p:nvSpPr>
          <p:cNvPr id="42" name="文本框 41"/>
          <p:cNvSpPr txBox="1"/>
          <p:nvPr/>
        </p:nvSpPr>
        <p:spPr>
          <a:xfrm>
            <a:off x="8712200" y="2908300"/>
            <a:ext cx="1102360" cy="368300"/>
          </a:xfrm>
          <a:prstGeom prst="rect">
            <a:avLst/>
          </a:prstGeom>
          <a:noFill/>
        </p:spPr>
        <p:txBody>
          <a:bodyPr wrap="none" rtlCol="0" anchor="t">
            <a:spAutoFit/>
          </a:bodyPr>
          <a:lstStyle/>
          <a:p>
            <a:r>
              <a:rPr lang="en-US" altLang="zh-CN" b="1" dirty="0" smtClean="0">
                <a:solidFill>
                  <a:srgbClr val="262626"/>
                </a:solidFill>
                <a:latin typeface="微软雅黑" panose="020B0503020204020204" pitchFamily="18" charset="-122"/>
                <a:cs typeface="微软雅黑" panose="020B0503020204020204" pitchFamily="18" charset="-122"/>
                <a:sym typeface="+mn-ea"/>
              </a:rPr>
              <a:t>员工统计</a:t>
            </a:r>
            <a:endParaRPr lang="zh-CN" altLang="en-US"/>
          </a:p>
        </p:txBody>
      </p:sp>
      <p:sp>
        <p:nvSpPr>
          <p:cNvPr id="43" name="文本框 42"/>
          <p:cNvSpPr txBox="1"/>
          <p:nvPr/>
        </p:nvSpPr>
        <p:spPr>
          <a:xfrm>
            <a:off x="6756400" y="2079625"/>
            <a:ext cx="3337560" cy="527050"/>
          </a:xfrm>
          <a:prstGeom prst="rect">
            <a:avLst/>
          </a:prstGeom>
          <a:noFill/>
        </p:spPr>
        <p:txBody>
          <a:bodyPr wrap="square" rtlCol="0" anchor="t">
            <a:spAutoFit/>
          </a:bodyPr>
          <a:lstStyle/>
          <a:p>
            <a:pPr>
              <a:lnSpc>
                <a:spcPts val="1800"/>
              </a:lnSpc>
              <a:tabLst>
                <a:tab pos="1892300" algn="l"/>
              </a:tabLst>
            </a:pPr>
            <a:r>
              <a:rPr lang="en-US" altLang="zh-CN" sz="1400" dirty="0" smtClean="0">
                <a:solidFill>
                  <a:srgbClr val="7F7F7F"/>
                </a:solidFill>
                <a:latin typeface="微软雅黑" panose="020B0503020204020204" pitchFamily="18" charset="-122"/>
                <a:cs typeface="微软雅黑" panose="020B0503020204020204" pitchFamily="18" charset="-122"/>
                <a:sym typeface="+mn-ea"/>
              </a:rPr>
              <a:t>记录考试场数、被用于考试的试卷和</a:t>
            </a:r>
            <a:endParaRPr lang="en-US" altLang="zh-CN" sz="1400" dirty="0" smtClean="0">
              <a:solidFill>
                <a:srgbClr val="7F7F7F"/>
              </a:solidFill>
              <a:latin typeface="微软雅黑" panose="020B0503020204020204" pitchFamily="18" charset="-122"/>
              <a:cs typeface="微软雅黑" panose="020B0503020204020204" pitchFamily="18" charset="-122"/>
            </a:endParaRPr>
          </a:p>
          <a:p>
            <a:pPr>
              <a:lnSpc>
                <a:spcPts val="1600"/>
              </a:lnSpc>
              <a:tabLst>
                <a:tab pos="1892300" algn="l"/>
              </a:tabLst>
            </a:pPr>
            <a:r>
              <a:rPr lang="en-US" altLang="zh-CN" sz="1400" dirty="0" smtClean="0">
                <a:solidFill>
                  <a:srgbClr val="7F7F7F"/>
                </a:solidFill>
                <a:latin typeface="微软雅黑" panose="020B0503020204020204" pitchFamily="18" charset="-122"/>
                <a:cs typeface="微软雅黑" panose="020B0503020204020204" pitchFamily="18" charset="-122"/>
                <a:sym typeface="+mn-ea"/>
              </a:rPr>
              <a:t>录入的题库总量等</a:t>
            </a:r>
          </a:p>
        </p:txBody>
      </p:sp>
      <p:sp>
        <p:nvSpPr>
          <p:cNvPr id="44" name="文本框 43"/>
          <p:cNvSpPr txBox="1"/>
          <p:nvPr/>
        </p:nvSpPr>
        <p:spPr>
          <a:xfrm>
            <a:off x="9321800" y="4238625"/>
            <a:ext cx="1102360" cy="424815"/>
          </a:xfrm>
          <a:prstGeom prst="rect">
            <a:avLst/>
          </a:prstGeom>
          <a:noFill/>
        </p:spPr>
        <p:txBody>
          <a:bodyPr wrap="none" rtlCol="0" anchor="t">
            <a:spAutoFit/>
          </a:bodyPr>
          <a:lstStyle/>
          <a:p>
            <a:pPr>
              <a:lnSpc>
                <a:spcPts val="2600"/>
              </a:lnSpc>
              <a:tabLst>
                <a:tab pos="444500" algn="l"/>
              </a:tabLst>
            </a:pPr>
            <a:r>
              <a:rPr lang="en-US" altLang="zh-CN" b="1" dirty="0" smtClean="0">
                <a:solidFill>
                  <a:srgbClr val="262626"/>
                </a:solidFill>
                <a:latin typeface="微软雅黑" panose="020B0503020204020204" pitchFamily="18" charset="-122"/>
                <a:cs typeface="微软雅黑" panose="020B0503020204020204" pitchFamily="18" charset="-122"/>
                <a:sym typeface="+mn-ea"/>
              </a:rPr>
              <a:t>部门统计</a:t>
            </a:r>
            <a:endParaRPr lang="zh-CN" altLang="en-US"/>
          </a:p>
        </p:txBody>
      </p:sp>
      <p:sp>
        <p:nvSpPr>
          <p:cNvPr id="45" name="文本框 44"/>
          <p:cNvSpPr txBox="1"/>
          <p:nvPr/>
        </p:nvSpPr>
        <p:spPr>
          <a:xfrm>
            <a:off x="8788400" y="3248025"/>
            <a:ext cx="2783840" cy="527050"/>
          </a:xfrm>
          <a:prstGeom prst="rect">
            <a:avLst/>
          </a:prstGeom>
          <a:noFill/>
        </p:spPr>
        <p:txBody>
          <a:bodyPr wrap="square" rtlCol="0" anchor="t">
            <a:spAutoFit/>
          </a:bodyPr>
          <a:lstStyle/>
          <a:p>
            <a:pPr>
              <a:lnSpc>
                <a:spcPts val="1800"/>
              </a:lnSpc>
              <a:tabLst>
                <a:tab pos="444500" algn="l"/>
              </a:tabLst>
            </a:pPr>
            <a:r>
              <a:rPr lang="en-US" altLang="zh-CN" sz="1400" dirty="0" smtClean="0">
                <a:solidFill>
                  <a:srgbClr val="7F7F7F"/>
                </a:solidFill>
                <a:latin typeface="微软雅黑" panose="020B0503020204020204" pitchFamily="18" charset="-122"/>
                <a:cs typeface="微软雅黑" panose="020B0503020204020204" pitchFamily="18" charset="-122"/>
                <a:sym typeface="+mn-ea"/>
              </a:rPr>
              <a:t>每个员工的学习课程数、学习率、</a:t>
            </a:r>
            <a:endParaRPr lang="en-US" altLang="zh-CN" sz="1400" dirty="0" smtClean="0">
              <a:solidFill>
                <a:srgbClr val="7F7F7F"/>
              </a:solidFill>
              <a:latin typeface="微软雅黑" panose="020B0503020204020204" pitchFamily="18" charset="-122"/>
              <a:cs typeface="微软雅黑" panose="020B0503020204020204" pitchFamily="18" charset="-122"/>
            </a:endParaRPr>
          </a:p>
          <a:p>
            <a:pPr>
              <a:lnSpc>
                <a:spcPts val="1600"/>
              </a:lnSpc>
              <a:tabLst>
                <a:tab pos="444500" algn="l"/>
              </a:tabLst>
            </a:pPr>
            <a:r>
              <a:rPr lang="en-US" altLang="zh-CN" sz="1400" dirty="0" smtClean="0">
                <a:solidFill>
                  <a:srgbClr val="7F7F7F"/>
                </a:solidFill>
                <a:latin typeface="微软雅黑" panose="020B0503020204020204" pitchFamily="18" charset="-122"/>
                <a:cs typeface="微软雅黑" panose="020B0503020204020204" pitchFamily="18" charset="-122"/>
                <a:sym typeface="+mn-ea"/>
              </a:rPr>
              <a:t>测评数量、考试合格率等</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p:cNvSpPr/>
          <p:nvPr/>
        </p:nvSpPr>
        <p:spPr>
          <a:xfrm>
            <a:off x="-9907" y="1523"/>
            <a:ext cx="4866132" cy="6854951"/>
          </a:xfrm>
          <a:custGeom>
            <a:avLst/>
            <a:gdLst>
              <a:gd name="connsiteX0" fmla="*/ 0 w 4866132"/>
              <a:gd name="connsiteY0" fmla="*/ 0 h 6854951"/>
              <a:gd name="connsiteX1" fmla="*/ 3293491 w 4866132"/>
              <a:gd name="connsiteY1" fmla="*/ 0 h 6854951"/>
              <a:gd name="connsiteX2" fmla="*/ 3293491 w 4866132"/>
              <a:gd name="connsiteY2" fmla="*/ 0 h 6854951"/>
              <a:gd name="connsiteX3" fmla="*/ 4866131 w 4866132"/>
              <a:gd name="connsiteY3" fmla="*/ 0 h 6854951"/>
              <a:gd name="connsiteX4" fmla="*/ 4669028 w 4866132"/>
              <a:gd name="connsiteY4" fmla="*/ 147065 h 6854951"/>
              <a:gd name="connsiteX5" fmla="*/ 4496561 w 4866132"/>
              <a:gd name="connsiteY5" fmla="*/ 297687 h 6854951"/>
              <a:gd name="connsiteX6" fmla="*/ 4344289 w 4866132"/>
              <a:gd name="connsiteY6" fmla="*/ 450723 h 6854951"/>
              <a:gd name="connsiteX7" fmla="*/ 4209922 w 4866132"/>
              <a:gd name="connsiteY7" fmla="*/ 609727 h 6854951"/>
              <a:gd name="connsiteX8" fmla="*/ 4097909 w 4866132"/>
              <a:gd name="connsiteY8" fmla="*/ 772287 h 6854951"/>
              <a:gd name="connsiteX9" fmla="*/ 3999356 w 4866132"/>
              <a:gd name="connsiteY9" fmla="*/ 938403 h 6854951"/>
              <a:gd name="connsiteX10" fmla="*/ 3920997 w 4866132"/>
              <a:gd name="connsiteY10" fmla="*/ 1107059 h 6854951"/>
              <a:gd name="connsiteX11" fmla="*/ 3853815 w 4866132"/>
              <a:gd name="connsiteY11" fmla="*/ 1281556 h 6854951"/>
              <a:gd name="connsiteX12" fmla="*/ 3806824 w 4866132"/>
              <a:gd name="connsiteY12" fmla="*/ 1457325 h 6854951"/>
              <a:gd name="connsiteX13" fmla="*/ 3768724 w 4866132"/>
              <a:gd name="connsiteY13" fmla="*/ 1635378 h 6854951"/>
              <a:gd name="connsiteX14" fmla="*/ 3744086 w 4866132"/>
              <a:gd name="connsiteY14" fmla="*/ 1817115 h 6854951"/>
              <a:gd name="connsiteX15" fmla="*/ 3732910 w 4866132"/>
              <a:gd name="connsiteY15" fmla="*/ 2001265 h 6854951"/>
              <a:gd name="connsiteX16" fmla="*/ 3732910 w 4866132"/>
              <a:gd name="connsiteY16" fmla="*/ 2187702 h 6854951"/>
              <a:gd name="connsiteX17" fmla="*/ 3739641 w 4866132"/>
              <a:gd name="connsiteY17" fmla="*/ 2375408 h 6854951"/>
              <a:gd name="connsiteX18" fmla="*/ 3759835 w 4866132"/>
              <a:gd name="connsiteY18" fmla="*/ 2566670 h 6854951"/>
              <a:gd name="connsiteX19" fmla="*/ 3784472 w 4866132"/>
              <a:gd name="connsiteY19" fmla="*/ 2756789 h 6854951"/>
              <a:gd name="connsiteX20" fmla="*/ 3815715 w 4866132"/>
              <a:gd name="connsiteY20" fmla="*/ 2951733 h 6854951"/>
              <a:gd name="connsiteX21" fmla="*/ 3849370 w 4866132"/>
              <a:gd name="connsiteY21" fmla="*/ 3146552 h 6854951"/>
              <a:gd name="connsiteX22" fmla="*/ 3894201 w 4866132"/>
              <a:gd name="connsiteY22" fmla="*/ 3342640 h 6854951"/>
              <a:gd name="connsiteX23" fmla="*/ 3936746 w 4866132"/>
              <a:gd name="connsiteY23" fmla="*/ 3539871 h 6854951"/>
              <a:gd name="connsiteX24" fmla="*/ 3983735 w 4866132"/>
              <a:gd name="connsiteY24" fmla="*/ 3735959 h 6854951"/>
              <a:gd name="connsiteX25" fmla="*/ 4035297 w 4866132"/>
              <a:gd name="connsiteY25" fmla="*/ 3935603 h 6854951"/>
              <a:gd name="connsiteX26" fmla="*/ 4082287 w 4866132"/>
              <a:gd name="connsiteY26" fmla="*/ 4133977 h 6854951"/>
              <a:gd name="connsiteX27" fmla="*/ 4131564 w 4866132"/>
              <a:gd name="connsiteY27" fmla="*/ 4332478 h 6854951"/>
              <a:gd name="connsiteX28" fmla="*/ 4178554 w 4866132"/>
              <a:gd name="connsiteY28" fmla="*/ 4534535 h 6854951"/>
              <a:gd name="connsiteX29" fmla="*/ 4223385 w 4866132"/>
              <a:gd name="connsiteY29" fmla="*/ 4732909 h 6854951"/>
              <a:gd name="connsiteX30" fmla="*/ 4265929 w 4866132"/>
              <a:gd name="connsiteY30" fmla="*/ 4931410 h 6854951"/>
              <a:gd name="connsiteX31" fmla="*/ 4301743 w 4866132"/>
              <a:gd name="connsiteY31" fmla="*/ 5128641 h 6854951"/>
              <a:gd name="connsiteX32" fmla="*/ 4333112 w 4866132"/>
              <a:gd name="connsiteY32" fmla="*/ 5324729 h 6854951"/>
              <a:gd name="connsiteX33" fmla="*/ 4355465 w 4866132"/>
              <a:gd name="connsiteY33" fmla="*/ 5521960 h 6854951"/>
              <a:gd name="connsiteX34" fmla="*/ 4371212 w 4866132"/>
              <a:gd name="connsiteY34" fmla="*/ 5719229 h 6854951"/>
              <a:gd name="connsiteX35" fmla="*/ 4380103 w 4866132"/>
              <a:gd name="connsiteY35" fmla="*/ 5911710 h 6854951"/>
              <a:gd name="connsiteX36" fmla="*/ 4380103 w 4866132"/>
              <a:gd name="connsiteY36" fmla="*/ 6104178 h 6854951"/>
              <a:gd name="connsiteX37" fmla="*/ 4366767 w 4866132"/>
              <a:gd name="connsiteY37" fmla="*/ 6294259 h 6854951"/>
              <a:gd name="connsiteX38" fmla="*/ 4344289 w 4866132"/>
              <a:gd name="connsiteY38" fmla="*/ 6484353 h 6854951"/>
              <a:gd name="connsiteX39" fmla="*/ 4308474 w 4866132"/>
              <a:gd name="connsiteY39" fmla="*/ 6670840 h 6854951"/>
              <a:gd name="connsiteX40" fmla="*/ 4256912 w 4866132"/>
              <a:gd name="connsiteY40" fmla="*/ 6854951 h 6854951"/>
              <a:gd name="connsiteX41" fmla="*/ 2881883 w 4866132"/>
              <a:gd name="connsiteY41" fmla="*/ 6854951 h 6854951"/>
              <a:gd name="connsiteX42" fmla="*/ 2881883 w 4866132"/>
              <a:gd name="connsiteY42" fmla="*/ 6854949 h 6854951"/>
              <a:gd name="connsiteX43" fmla="*/ 0 w 4866132"/>
              <a:gd name="connsiteY43" fmla="*/ 6854949 h 6854951"/>
              <a:gd name="connsiteX44" fmla="*/ 0 w 4866132"/>
              <a:gd name="connsiteY44" fmla="*/ 0 h 685495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 ang="32">
                <a:pos x="connsiteX32" y="connsiteY32"/>
              </a:cxn>
              <a:cxn ang="33">
                <a:pos x="connsiteX33" y="connsiteY33"/>
              </a:cxn>
              <a:cxn ang="34">
                <a:pos x="connsiteX34" y="connsiteY34"/>
              </a:cxn>
              <a:cxn ang="35">
                <a:pos x="connsiteX35" y="connsiteY35"/>
              </a:cxn>
              <a:cxn ang="36">
                <a:pos x="connsiteX36" y="connsiteY36"/>
              </a:cxn>
              <a:cxn ang="37">
                <a:pos x="connsiteX37" y="connsiteY37"/>
              </a:cxn>
              <a:cxn ang="38">
                <a:pos x="connsiteX38" y="connsiteY38"/>
              </a:cxn>
              <a:cxn ang="39">
                <a:pos x="connsiteX39" y="connsiteY39"/>
              </a:cxn>
              <a:cxn ang="40">
                <a:pos x="connsiteX40" y="connsiteY40"/>
              </a:cxn>
              <a:cxn ang="41">
                <a:pos x="connsiteX41" y="connsiteY41"/>
              </a:cxn>
              <a:cxn ang="42">
                <a:pos x="connsiteX42" y="connsiteY42"/>
              </a:cxn>
              <a:cxn ang="43">
                <a:pos x="connsiteX43" y="connsiteY43"/>
              </a:cxn>
              <a:cxn ang="44">
                <a:pos x="connsiteX44" y="connsiteY44"/>
              </a:cxn>
            </a:cxnLst>
            <a:rect l="l" t="t" r="r" b="b"/>
            <a:pathLst>
              <a:path w="4866132" h="6854951">
                <a:moveTo>
                  <a:pt x="0" y="0"/>
                </a:moveTo>
                <a:lnTo>
                  <a:pt x="3293491" y="0"/>
                </a:lnTo>
                <a:lnTo>
                  <a:pt x="3293491" y="0"/>
                </a:lnTo>
                <a:lnTo>
                  <a:pt x="4866131" y="0"/>
                </a:lnTo>
                <a:lnTo>
                  <a:pt x="4669028" y="147065"/>
                </a:lnTo>
                <a:lnTo>
                  <a:pt x="4496561" y="297687"/>
                </a:lnTo>
                <a:lnTo>
                  <a:pt x="4344289" y="450723"/>
                </a:lnTo>
                <a:lnTo>
                  <a:pt x="4209922" y="609727"/>
                </a:lnTo>
                <a:lnTo>
                  <a:pt x="4097909" y="772287"/>
                </a:lnTo>
                <a:lnTo>
                  <a:pt x="3999356" y="938403"/>
                </a:lnTo>
                <a:lnTo>
                  <a:pt x="3920997" y="1107059"/>
                </a:lnTo>
                <a:lnTo>
                  <a:pt x="3853815" y="1281556"/>
                </a:lnTo>
                <a:lnTo>
                  <a:pt x="3806824" y="1457325"/>
                </a:lnTo>
                <a:lnTo>
                  <a:pt x="3768724" y="1635378"/>
                </a:lnTo>
                <a:lnTo>
                  <a:pt x="3744086" y="1817115"/>
                </a:lnTo>
                <a:lnTo>
                  <a:pt x="3732910" y="2001265"/>
                </a:lnTo>
                <a:lnTo>
                  <a:pt x="3732910" y="2187702"/>
                </a:lnTo>
                <a:lnTo>
                  <a:pt x="3739641" y="2375408"/>
                </a:lnTo>
                <a:lnTo>
                  <a:pt x="3759835" y="2566670"/>
                </a:lnTo>
                <a:lnTo>
                  <a:pt x="3784472" y="2756789"/>
                </a:lnTo>
                <a:lnTo>
                  <a:pt x="3815715" y="2951733"/>
                </a:lnTo>
                <a:lnTo>
                  <a:pt x="3849370" y="3146552"/>
                </a:lnTo>
                <a:lnTo>
                  <a:pt x="3894201" y="3342640"/>
                </a:lnTo>
                <a:lnTo>
                  <a:pt x="3936746" y="3539871"/>
                </a:lnTo>
                <a:lnTo>
                  <a:pt x="3983735" y="3735959"/>
                </a:lnTo>
                <a:lnTo>
                  <a:pt x="4035297" y="3935603"/>
                </a:lnTo>
                <a:lnTo>
                  <a:pt x="4082287" y="4133977"/>
                </a:lnTo>
                <a:lnTo>
                  <a:pt x="4131564" y="4332478"/>
                </a:lnTo>
                <a:lnTo>
                  <a:pt x="4178554" y="4534535"/>
                </a:lnTo>
                <a:lnTo>
                  <a:pt x="4223385" y="4732909"/>
                </a:lnTo>
                <a:lnTo>
                  <a:pt x="4265929" y="4931410"/>
                </a:lnTo>
                <a:lnTo>
                  <a:pt x="4301743" y="5128641"/>
                </a:lnTo>
                <a:lnTo>
                  <a:pt x="4333112" y="5324729"/>
                </a:lnTo>
                <a:lnTo>
                  <a:pt x="4355465" y="5521960"/>
                </a:lnTo>
                <a:lnTo>
                  <a:pt x="4371212" y="5719229"/>
                </a:lnTo>
                <a:lnTo>
                  <a:pt x="4380103" y="5911710"/>
                </a:lnTo>
                <a:lnTo>
                  <a:pt x="4380103" y="6104178"/>
                </a:lnTo>
                <a:lnTo>
                  <a:pt x="4366767" y="6294259"/>
                </a:lnTo>
                <a:lnTo>
                  <a:pt x="4344289" y="6484353"/>
                </a:lnTo>
                <a:lnTo>
                  <a:pt x="4308474" y="6670840"/>
                </a:lnTo>
                <a:lnTo>
                  <a:pt x="4256912" y="6854951"/>
                </a:lnTo>
                <a:lnTo>
                  <a:pt x="2881883" y="6854951"/>
                </a:lnTo>
                <a:lnTo>
                  <a:pt x="2881883" y="6854949"/>
                </a:lnTo>
                <a:lnTo>
                  <a:pt x="0" y="685494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1"/>
          <p:cNvSpPr txBox="1"/>
          <p:nvPr/>
        </p:nvSpPr>
        <p:spPr>
          <a:xfrm>
            <a:off x="7518400" y="1803400"/>
            <a:ext cx="1625600" cy="545465"/>
          </a:xfrm>
          <a:prstGeom prst="rect">
            <a:avLst/>
          </a:prstGeom>
          <a:noFill/>
        </p:spPr>
        <p:txBody>
          <a:bodyPr wrap="none" lIns="0" tIns="0" rIns="0" rtlCol="0">
            <a:spAutoFit/>
          </a:bodyPr>
          <a:lstStyle/>
          <a:p>
            <a:pPr>
              <a:lnSpc>
                <a:spcPts val="3900"/>
              </a:lnSpc>
            </a:pPr>
            <a:r>
              <a:rPr lang="en-US" altLang="zh-CN" sz="3200" dirty="0" smtClean="0">
                <a:solidFill>
                  <a:srgbClr val="262626"/>
                </a:solidFill>
                <a:latin typeface="微软雅黑" panose="020B0503020204020204" pitchFamily="18" charset="-122"/>
                <a:cs typeface="微软雅黑" panose="020B0503020204020204" pitchFamily="18" charset="-122"/>
              </a:rPr>
              <a:t>公司介绍</a:t>
            </a:r>
          </a:p>
        </p:txBody>
      </p:sp>
      <p:sp>
        <p:nvSpPr>
          <p:cNvPr id="7" name="TextBox 1"/>
          <p:cNvSpPr txBox="1"/>
          <p:nvPr/>
        </p:nvSpPr>
        <p:spPr>
          <a:xfrm>
            <a:off x="1003300" y="2743200"/>
            <a:ext cx="2019300" cy="1422400"/>
          </a:xfrm>
          <a:prstGeom prst="rect">
            <a:avLst/>
          </a:prstGeom>
          <a:noFill/>
        </p:spPr>
        <p:txBody>
          <a:bodyPr wrap="none" lIns="0" tIns="0" rIns="0" rtlCol="0">
            <a:spAutoFit/>
          </a:bodyPr>
          <a:lstStyle/>
          <a:p>
            <a:pPr>
              <a:lnSpc>
                <a:spcPts val="8100"/>
              </a:lnSpc>
              <a:tabLst>
                <a:tab pos="88900" algn="l"/>
              </a:tabLst>
            </a:pPr>
            <a:r>
              <a:rPr lang="en-US" altLang="zh-CN" sz="6255" b="1" dirty="0" smtClean="0">
                <a:solidFill>
                  <a:srgbClr val="FFFFFF"/>
                </a:solidFill>
                <a:latin typeface="微软雅黑" panose="020B0503020204020204" pitchFamily="18" charset="-122"/>
                <a:cs typeface="微软雅黑" panose="020B0503020204020204" pitchFamily="18" charset="-122"/>
              </a:rPr>
              <a:t>目</a:t>
            </a:r>
            <a:r>
              <a:rPr lang="en-US" altLang="zh-CN" sz="6255" dirty="0" smtClean="0">
                <a:latin typeface="Times New Roman" panose="02020603050405020304" pitchFamily="18" charset="0"/>
                <a:cs typeface="Times New Roman" panose="02020603050405020304" pitchFamily="18" charset="0"/>
              </a:rPr>
              <a:t>  </a:t>
            </a:r>
            <a:r>
              <a:rPr lang="en-US" altLang="zh-CN" sz="6255" b="1" dirty="0" smtClean="0">
                <a:solidFill>
                  <a:srgbClr val="FFFFFF"/>
                </a:solidFill>
                <a:latin typeface="微软雅黑" panose="020B0503020204020204" pitchFamily="18" charset="-122"/>
                <a:cs typeface="微软雅黑" panose="020B0503020204020204" pitchFamily="18" charset="-122"/>
              </a:rPr>
              <a:t>录</a:t>
            </a:r>
          </a:p>
          <a:p>
            <a:pPr>
              <a:lnSpc>
                <a:spcPts val="3000"/>
              </a:lnSpc>
              <a:tabLst>
                <a:tab pos="88900" algn="l"/>
              </a:tabLst>
            </a:pPr>
            <a:r>
              <a:rPr lang="en-US" altLang="zh-CN" dirty="0" smtClean="0"/>
              <a:t>	</a:t>
            </a:r>
            <a:r>
              <a:rPr lang="en-US" altLang="zh-CN" sz="2655" b="1" dirty="0" smtClean="0">
                <a:solidFill>
                  <a:srgbClr val="FFFFFF"/>
                </a:solidFill>
                <a:latin typeface="Times New Roman" panose="02020603050405020304" pitchFamily="18" charset="0"/>
                <a:cs typeface="Times New Roman" panose="02020603050405020304" pitchFamily="18" charset="0"/>
              </a:rPr>
              <a:t>CONTENTS</a:t>
            </a:r>
          </a:p>
        </p:txBody>
      </p:sp>
      <p:sp>
        <p:nvSpPr>
          <p:cNvPr id="9" name="TextBox 1"/>
          <p:cNvSpPr txBox="1"/>
          <p:nvPr/>
        </p:nvSpPr>
        <p:spPr>
          <a:xfrm>
            <a:off x="6604000" y="1714500"/>
            <a:ext cx="508000" cy="622300"/>
          </a:xfrm>
          <a:prstGeom prst="rect">
            <a:avLst/>
          </a:prstGeom>
          <a:noFill/>
        </p:spPr>
        <p:txBody>
          <a:bodyPr wrap="none" lIns="0" tIns="0" rIns="0" rtlCol="0">
            <a:spAutoFit/>
          </a:bodyPr>
          <a:lstStyle/>
          <a:p>
            <a:pPr>
              <a:lnSpc>
                <a:spcPts val="4900"/>
              </a:lnSpc>
            </a:pPr>
            <a:r>
              <a:rPr lang="en-US" altLang="zh-CN" sz="4405" dirty="0" smtClean="0">
                <a:solidFill>
                  <a:srgbClr val="92D050"/>
                </a:solidFill>
                <a:latin typeface="Impact" panose="020B0806030902050204" pitchFamily="18" charset="0"/>
                <a:cs typeface="Impact" panose="020B0806030902050204" pitchFamily="18" charset="0"/>
              </a:rPr>
              <a:t>01</a:t>
            </a:r>
          </a:p>
        </p:txBody>
      </p:sp>
      <p:sp>
        <p:nvSpPr>
          <p:cNvPr id="10" name="TextBox 1"/>
          <p:cNvSpPr txBox="1"/>
          <p:nvPr/>
        </p:nvSpPr>
        <p:spPr>
          <a:xfrm>
            <a:off x="6604000" y="2768600"/>
            <a:ext cx="584200" cy="2603500"/>
          </a:xfrm>
          <a:prstGeom prst="rect">
            <a:avLst/>
          </a:prstGeom>
          <a:noFill/>
        </p:spPr>
        <p:txBody>
          <a:bodyPr wrap="none" lIns="0" tIns="0" rIns="0" rtlCol="0">
            <a:spAutoFit/>
          </a:bodyPr>
          <a:lstStyle/>
          <a:p>
            <a:pPr>
              <a:lnSpc>
                <a:spcPts val="4900"/>
              </a:lnSpc>
            </a:pPr>
            <a:r>
              <a:rPr lang="en-US" altLang="zh-CN" sz="4405" dirty="0" smtClean="0">
                <a:solidFill>
                  <a:srgbClr val="92D050"/>
                </a:solidFill>
                <a:latin typeface="Impact" panose="020B0806030902050204" pitchFamily="18" charset="0"/>
                <a:cs typeface="Impact" panose="020B0806030902050204" pitchFamily="18" charset="0"/>
              </a:rPr>
              <a:t>02</a:t>
            </a:r>
          </a:p>
          <a:p>
            <a:pPr>
              <a:lnSpc>
                <a:spcPts val="1000"/>
              </a:lnSpc>
            </a:pPr>
            <a:endParaRPr lang="en-US" altLang="zh-CN" dirty="0" smtClean="0">
              <a:solidFill>
                <a:srgbClr val="92D050"/>
              </a:solidFill>
            </a:endParaRPr>
          </a:p>
          <a:p>
            <a:pPr>
              <a:lnSpc>
                <a:spcPts val="1000"/>
              </a:lnSpc>
            </a:pPr>
            <a:endParaRPr lang="en-US" altLang="zh-CN" dirty="0" smtClean="0">
              <a:solidFill>
                <a:srgbClr val="92D050"/>
              </a:solidFill>
            </a:endParaRPr>
          </a:p>
          <a:p>
            <a:pPr>
              <a:lnSpc>
                <a:spcPts val="5700"/>
              </a:lnSpc>
            </a:pPr>
            <a:r>
              <a:rPr lang="en-US" altLang="zh-CN" sz="4405" dirty="0" smtClean="0">
                <a:solidFill>
                  <a:srgbClr val="92D050"/>
                </a:solidFill>
                <a:latin typeface="Impact" panose="020B0806030902050204" pitchFamily="18" charset="0"/>
                <a:cs typeface="Impact" panose="020B0806030902050204" pitchFamily="18" charset="0"/>
              </a:rPr>
              <a:t>03</a:t>
            </a:r>
          </a:p>
          <a:p>
            <a:pPr>
              <a:lnSpc>
                <a:spcPts val="1000"/>
              </a:lnSpc>
            </a:pPr>
            <a:endParaRPr lang="en-US" altLang="zh-CN" dirty="0" smtClean="0">
              <a:solidFill>
                <a:srgbClr val="92D050"/>
              </a:solidFill>
            </a:endParaRPr>
          </a:p>
          <a:p>
            <a:pPr>
              <a:lnSpc>
                <a:spcPts val="1000"/>
              </a:lnSpc>
            </a:pPr>
            <a:endParaRPr lang="en-US" altLang="zh-CN" dirty="0" smtClean="0">
              <a:solidFill>
                <a:srgbClr val="92D050"/>
              </a:solidFill>
            </a:endParaRPr>
          </a:p>
          <a:p>
            <a:pPr>
              <a:lnSpc>
                <a:spcPts val="5700"/>
              </a:lnSpc>
            </a:pPr>
            <a:r>
              <a:rPr lang="en-US" altLang="zh-CN" sz="4405" dirty="0" smtClean="0">
                <a:solidFill>
                  <a:srgbClr val="92D050"/>
                </a:solidFill>
                <a:latin typeface="Impact" panose="020B0806030902050204" pitchFamily="18" charset="0"/>
                <a:cs typeface="Impact" panose="020B0806030902050204" pitchFamily="18" charset="0"/>
              </a:rPr>
              <a:t>04</a:t>
            </a:r>
          </a:p>
        </p:txBody>
      </p:sp>
      <p:sp>
        <p:nvSpPr>
          <p:cNvPr id="4" name="文本框 3"/>
          <p:cNvSpPr txBox="1"/>
          <p:nvPr/>
        </p:nvSpPr>
        <p:spPr>
          <a:xfrm>
            <a:off x="7426960" y="2768600"/>
            <a:ext cx="1808480" cy="583565"/>
          </a:xfrm>
          <a:prstGeom prst="rect">
            <a:avLst/>
          </a:prstGeom>
          <a:noFill/>
        </p:spPr>
        <p:txBody>
          <a:bodyPr wrap="none" rtlCol="0" anchor="t">
            <a:spAutoFit/>
          </a:bodyPr>
          <a:lstStyle/>
          <a:p>
            <a:r>
              <a:rPr lang="en-US" altLang="zh-CN" sz="3200" dirty="0" smtClean="0">
                <a:solidFill>
                  <a:srgbClr val="262626"/>
                </a:solidFill>
                <a:latin typeface="微软雅黑" panose="020B0503020204020204" pitchFamily="18" charset="-122"/>
                <a:cs typeface="微软雅黑" panose="020B0503020204020204" pitchFamily="18" charset="-122"/>
                <a:sym typeface="+mn-ea"/>
              </a:rPr>
              <a:t>平台优势</a:t>
            </a:r>
          </a:p>
        </p:txBody>
      </p:sp>
      <p:sp>
        <p:nvSpPr>
          <p:cNvPr id="11" name="文本框 10"/>
          <p:cNvSpPr txBox="1"/>
          <p:nvPr/>
        </p:nvSpPr>
        <p:spPr>
          <a:xfrm>
            <a:off x="7426960" y="3710305"/>
            <a:ext cx="1808480" cy="583565"/>
          </a:xfrm>
          <a:prstGeom prst="rect">
            <a:avLst/>
          </a:prstGeom>
          <a:noFill/>
        </p:spPr>
        <p:txBody>
          <a:bodyPr wrap="none" rtlCol="0" anchor="t">
            <a:spAutoFit/>
          </a:bodyPr>
          <a:lstStyle/>
          <a:p>
            <a:r>
              <a:rPr lang="en-US" altLang="zh-CN" sz="3200" dirty="0" smtClean="0">
                <a:solidFill>
                  <a:srgbClr val="262626"/>
                </a:solidFill>
                <a:latin typeface="微软雅黑" panose="020B0503020204020204" pitchFamily="18" charset="-122"/>
                <a:cs typeface="微软雅黑" panose="020B0503020204020204" pitchFamily="18" charset="-122"/>
                <a:sym typeface="+mn-ea"/>
              </a:rPr>
              <a:t>产品介绍</a:t>
            </a:r>
          </a:p>
        </p:txBody>
      </p:sp>
      <p:sp>
        <p:nvSpPr>
          <p:cNvPr id="12" name="文本框 11"/>
          <p:cNvSpPr txBox="1"/>
          <p:nvPr/>
        </p:nvSpPr>
        <p:spPr>
          <a:xfrm>
            <a:off x="7426960" y="4705350"/>
            <a:ext cx="3027680" cy="583565"/>
          </a:xfrm>
          <a:prstGeom prst="rect">
            <a:avLst/>
          </a:prstGeom>
          <a:noFill/>
        </p:spPr>
        <p:txBody>
          <a:bodyPr wrap="none" rtlCol="0" anchor="t">
            <a:spAutoFit/>
          </a:bodyPr>
          <a:lstStyle/>
          <a:p>
            <a:r>
              <a:rPr lang="zh-CN" altLang="en-US" sz="3200" dirty="0" smtClean="0">
                <a:solidFill>
                  <a:srgbClr val="262626"/>
                </a:solidFill>
                <a:latin typeface="微软雅黑" panose="020B0503020204020204" pitchFamily="18" charset="-122"/>
                <a:cs typeface="微软雅黑" panose="020B0503020204020204" pitchFamily="18" charset="-122"/>
                <a:sym typeface="+mn-ea"/>
              </a:rPr>
              <a:t>运营及盈利模式</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4987795" y="4729327"/>
            <a:ext cx="2143095" cy="1154010"/>
          </a:xfrm>
          <a:custGeom>
            <a:avLst/>
            <a:gdLst>
              <a:gd name="connsiteX0" fmla="*/ 2923 w 2143095"/>
              <a:gd name="connsiteY0" fmla="*/ 1154010 h 1154010"/>
              <a:gd name="connsiteX1" fmla="*/ 988824 w 2143095"/>
              <a:gd name="connsiteY1" fmla="*/ 2945 h 1154010"/>
              <a:gd name="connsiteX2" fmla="*/ 2139952 w 2143095"/>
              <a:gd name="connsiteY2" fmla="*/ 988809 h 1154010"/>
              <a:gd name="connsiteX3" fmla="*/ 2140714 w 2143095"/>
              <a:gd name="connsiteY3" fmla="*/ 1143672 h 1154010"/>
              <a:gd name="connsiteX4" fmla="*/ 2923 w 2143095"/>
              <a:gd name="connsiteY4" fmla="*/ 1154010 h 115401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3095" h="1154010">
                <a:moveTo>
                  <a:pt x="2923" y="1154010"/>
                </a:moveTo>
                <a:cubicBezTo>
                  <a:pt x="-42669" y="563905"/>
                  <a:pt x="398783" y="48538"/>
                  <a:pt x="988824" y="2945"/>
                </a:cubicBezTo>
                <a:cubicBezTo>
                  <a:pt x="1578993" y="-42774"/>
                  <a:pt x="2094360" y="398677"/>
                  <a:pt x="2139952" y="988809"/>
                </a:cubicBezTo>
                <a:cubicBezTo>
                  <a:pt x="2143889" y="1040345"/>
                  <a:pt x="2144143" y="1092098"/>
                  <a:pt x="2140714" y="1143672"/>
                </a:cubicBezTo>
                <a:lnTo>
                  <a:pt x="2923" y="115401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4113148" y="3904360"/>
            <a:ext cx="3853053" cy="1949970"/>
          </a:xfrm>
          <a:custGeom>
            <a:avLst/>
            <a:gdLst>
              <a:gd name="connsiteX0" fmla="*/ 6350 w 3853053"/>
              <a:gd name="connsiteY0" fmla="*/ 1943620 h 1949970"/>
              <a:gd name="connsiteX1" fmla="*/ 1909317 w 3853053"/>
              <a:gd name="connsiteY1" fmla="*/ 6350 h 1949970"/>
              <a:gd name="connsiteX2" fmla="*/ 3846576 w 3853053"/>
              <a:gd name="connsiteY2" fmla="*/ 1909292 h 1949970"/>
              <a:gd name="connsiteX3" fmla="*/ 3846703 w 3853053"/>
              <a:gd name="connsiteY3" fmla="*/ 1926463 h 1949970"/>
            </a:gdLst>
            <a:ahLst/>
            <a:cxnLst>
              <a:cxn ang="0">
                <a:pos x="connsiteX0" y="connsiteY0"/>
              </a:cxn>
              <a:cxn ang="1">
                <a:pos x="connsiteX1" y="connsiteY1"/>
              </a:cxn>
              <a:cxn ang="2">
                <a:pos x="connsiteX2" y="connsiteY2"/>
              </a:cxn>
              <a:cxn ang="3">
                <a:pos x="connsiteX3" y="connsiteY3"/>
              </a:cxn>
            </a:cxnLst>
            <a:rect l="l" t="t" r="r" b="b"/>
            <a:pathLst>
              <a:path w="3853053" h="1949970">
                <a:moveTo>
                  <a:pt x="6350" y="1943620"/>
                </a:moveTo>
                <a:cubicBezTo>
                  <a:pt x="-3175" y="883158"/>
                  <a:pt x="848867" y="15748"/>
                  <a:pt x="1909317" y="6350"/>
                </a:cubicBezTo>
                <a:cubicBezTo>
                  <a:pt x="2969768" y="-3175"/>
                  <a:pt x="3837178" y="848867"/>
                  <a:pt x="3846576" y="1909292"/>
                </a:cubicBezTo>
                <a:cubicBezTo>
                  <a:pt x="3846703" y="1915020"/>
                  <a:pt x="3846703" y="1920735"/>
                  <a:pt x="3846703" y="1926463"/>
                </a:cubicBezTo>
              </a:path>
            </a:pathLst>
          </a:custGeom>
          <a:ln w="12700">
            <a:solidFill>
              <a:srgbClr val="A6A6A6">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3992879" y="5682996"/>
            <a:ext cx="251459" cy="251459"/>
          </a:xfrm>
          <a:custGeom>
            <a:avLst/>
            <a:gdLst>
              <a:gd name="connsiteX0" fmla="*/ 0 w 251459"/>
              <a:gd name="connsiteY0" fmla="*/ 125729 h 251459"/>
              <a:gd name="connsiteX1" fmla="*/ 125729 w 251459"/>
              <a:gd name="connsiteY1" fmla="*/ 0 h 251459"/>
              <a:gd name="connsiteX2" fmla="*/ 251460 w 251459"/>
              <a:gd name="connsiteY2" fmla="*/ 125729 h 251459"/>
              <a:gd name="connsiteX3" fmla="*/ 125729 w 251459"/>
              <a:gd name="connsiteY3" fmla="*/ 251459 h 251459"/>
              <a:gd name="connsiteX4" fmla="*/ 0 w 251459"/>
              <a:gd name="connsiteY4" fmla="*/ 125729 h 25145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1459" h="251459">
                <a:moveTo>
                  <a:pt x="0" y="125729"/>
                </a:moveTo>
                <a:cubicBezTo>
                  <a:pt x="0" y="56286"/>
                  <a:pt x="56260" y="0"/>
                  <a:pt x="125729" y="0"/>
                </a:cubicBezTo>
                <a:cubicBezTo>
                  <a:pt x="195198" y="0"/>
                  <a:pt x="251460" y="56286"/>
                  <a:pt x="251460" y="125729"/>
                </a:cubicBezTo>
                <a:cubicBezTo>
                  <a:pt x="251460" y="195173"/>
                  <a:pt x="195198" y="251459"/>
                  <a:pt x="125729" y="251459"/>
                </a:cubicBezTo>
                <a:cubicBezTo>
                  <a:pt x="56260" y="251459"/>
                  <a:pt x="0" y="195173"/>
                  <a:pt x="0" y="125729"/>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7834883" y="5682996"/>
            <a:ext cx="251460" cy="251459"/>
          </a:xfrm>
          <a:custGeom>
            <a:avLst/>
            <a:gdLst>
              <a:gd name="connsiteX0" fmla="*/ 0 w 251460"/>
              <a:gd name="connsiteY0" fmla="*/ 125729 h 251459"/>
              <a:gd name="connsiteX1" fmla="*/ 125730 w 251460"/>
              <a:gd name="connsiteY1" fmla="*/ 0 h 251459"/>
              <a:gd name="connsiteX2" fmla="*/ 251459 w 251460"/>
              <a:gd name="connsiteY2" fmla="*/ 125729 h 251459"/>
              <a:gd name="connsiteX3" fmla="*/ 125730 w 251460"/>
              <a:gd name="connsiteY3" fmla="*/ 251459 h 251459"/>
              <a:gd name="connsiteX4" fmla="*/ 0 w 251460"/>
              <a:gd name="connsiteY4" fmla="*/ 125729 h 25145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1460" h="251459">
                <a:moveTo>
                  <a:pt x="0" y="125729"/>
                </a:moveTo>
                <a:cubicBezTo>
                  <a:pt x="0" y="56286"/>
                  <a:pt x="56260" y="0"/>
                  <a:pt x="125730" y="0"/>
                </a:cubicBezTo>
                <a:cubicBezTo>
                  <a:pt x="195198" y="0"/>
                  <a:pt x="251459" y="56286"/>
                  <a:pt x="251459" y="125729"/>
                </a:cubicBezTo>
                <a:cubicBezTo>
                  <a:pt x="251459" y="195173"/>
                  <a:pt x="195198" y="251459"/>
                  <a:pt x="125730" y="251459"/>
                </a:cubicBezTo>
                <a:cubicBezTo>
                  <a:pt x="56260" y="251459"/>
                  <a:pt x="0" y="195173"/>
                  <a:pt x="0" y="12572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3098292" y="4788408"/>
            <a:ext cx="894587" cy="894588"/>
          </a:xfrm>
          <a:custGeom>
            <a:avLst/>
            <a:gdLst>
              <a:gd name="connsiteX0" fmla="*/ 447293 w 894587"/>
              <a:gd name="connsiteY0" fmla="*/ 0 h 894588"/>
              <a:gd name="connsiteX1" fmla="*/ 894587 w 894587"/>
              <a:gd name="connsiteY1" fmla="*/ 447294 h 894588"/>
              <a:gd name="connsiteX2" fmla="*/ 894587 w 894587"/>
              <a:gd name="connsiteY2" fmla="*/ 894588 h 894588"/>
              <a:gd name="connsiteX3" fmla="*/ 447293 w 894587"/>
              <a:gd name="connsiteY3" fmla="*/ 894588 h 894588"/>
              <a:gd name="connsiteX4" fmla="*/ 0 w 894587"/>
              <a:gd name="connsiteY4" fmla="*/ 447294 h 894588"/>
              <a:gd name="connsiteX5" fmla="*/ 447293 w 894587"/>
              <a:gd name="connsiteY5" fmla="*/ 0 h 8945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587" h="894588">
                <a:moveTo>
                  <a:pt x="447293" y="0"/>
                </a:moveTo>
                <a:cubicBezTo>
                  <a:pt x="694308" y="0"/>
                  <a:pt x="894587" y="200278"/>
                  <a:pt x="894587" y="447294"/>
                </a:cubicBezTo>
                <a:cubicBezTo>
                  <a:pt x="894587" y="596391"/>
                  <a:pt x="894587" y="745489"/>
                  <a:pt x="894587" y="894588"/>
                </a:cubicBezTo>
                <a:cubicBezTo>
                  <a:pt x="745489" y="894588"/>
                  <a:pt x="596392" y="894588"/>
                  <a:pt x="447293" y="894588"/>
                </a:cubicBezTo>
                <a:cubicBezTo>
                  <a:pt x="200279" y="894588"/>
                  <a:pt x="0" y="694308"/>
                  <a:pt x="0" y="447294"/>
                </a:cubicBezTo>
                <a:cubicBezTo>
                  <a:pt x="0" y="200278"/>
                  <a:pt x="200279" y="0"/>
                  <a:pt x="447293" y="0"/>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8159495" y="4788408"/>
            <a:ext cx="894588" cy="894588"/>
          </a:xfrm>
          <a:custGeom>
            <a:avLst/>
            <a:gdLst>
              <a:gd name="connsiteX0" fmla="*/ 447294 w 894588"/>
              <a:gd name="connsiteY0" fmla="*/ 0 h 894588"/>
              <a:gd name="connsiteX1" fmla="*/ 0 w 894588"/>
              <a:gd name="connsiteY1" fmla="*/ 447294 h 894588"/>
              <a:gd name="connsiteX2" fmla="*/ 0 w 894588"/>
              <a:gd name="connsiteY2" fmla="*/ 894588 h 894588"/>
              <a:gd name="connsiteX3" fmla="*/ 447294 w 894588"/>
              <a:gd name="connsiteY3" fmla="*/ 894588 h 894588"/>
              <a:gd name="connsiteX4" fmla="*/ 894588 w 894588"/>
              <a:gd name="connsiteY4" fmla="*/ 447294 h 894588"/>
              <a:gd name="connsiteX5" fmla="*/ 447294 w 894588"/>
              <a:gd name="connsiteY5" fmla="*/ 0 h 8945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588" h="894588">
                <a:moveTo>
                  <a:pt x="447294" y="0"/>
                </a:moveTo>
                <a:cubicBezTo>
                  <a:pt x="200279" y="0"/>
                  <a:pt x="0" y="200278"/>
                  <a:pt x="0" y="447294"/>
                </a:cubicBezTo>
                <a:cubicBezTo>
                  <a:pt x="0" y="596391"/>
                  <a:pt x="0" y="745489"/>
                  <a:pt x="0" y="894588"/>
                </a:cubicBezTo>
                <a:cubicBezTo>
                  <a:pt x="149097" y="894588"/>
                  <a:pt x="298196" y="894588"/>
                  <a:pt x="447294" y="894588"/>
                </a:cubicBezTo>
                <a:cubicBezTo>
                  <a:pt x="694309" y="894588"/>
                  <a:pt x="894588" y="694308"/>
                  <a:pt x="894588" y="447294"/>
                </a:cubicBezTo>
                <a:cubicBezTo>
                  <a:pt x="894588" y="200278"/>
                  <a:pt x="694309" y="0"/>
                  <a:pt x="447294" y="0"/>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5855208" y="2936748"/>
            <a:ext cx="370331" cy="408431"/>
          </a:xfrm>
          <a:custGeom>
            <a:avLst/>
            <a:gdLst>
              <a:gd name="connsiteX0" fmla="*/ 296290 w 370331"/>
              <a:gd name="connsiteY0" fmla="*/ 408431 h 408431"/>
              <a:gd name="connsiteX1" fmla="*/ 236982 w 370331"/>
              <a:gd name="connsiteY1" fmla="*/ 378713 h 408431"/>
              <a:gd name="connsiteX2" fmla="*/ 29590 w 370331"/>
              <a:gd name="connsiteY2" fmla="*/ 178180 h 408431"/>
              <a:gd name="connsiteX3" fmla="*/ 0 w 370331"/>
              <a:gd name="connsiteY3" fmla="*/ 104012 h 408431"/>
              <a:gd name="connsiteX4" fmla="*/ 96265 w 370331"/>
              <a:gd name="connsiteY4" fmla="*/ 0 h 408431"/>
              <a:gd name="connsiteX5" fmla="*/ 170307 w 370331"/>
              <a:gd name="connsiteY5" fmla="*/ 37083 h 408431"/>
              <a:gd name="connsiteX6" fmla="*/ 333247 w 370331"/>
              <a:gd name="connsiteY6" fmla="*/ 193039 h 408431"/>
              <a:gd name="connsiteX7" fmla="*/ 333247 w 370331"/>
              <a:gd name="connsiteY7" fmla="*/ 200532 h 408431"/>
              <a:gd name="connsiteX8" fmla="*/ 311022 w 370331"/>
              <a:gd name="connsiteY8" fmla="*/ 222757 h 408431"/>
              <a:gd name="connsiteX9" fmla="*/ 311022 w 370331"/>
              <a:gd name="connsiteY9" fmla="*/ 215391 h 408431"/>
              <a:gd name="connsiteX10" fmla="*/ 148082 w 370331"/>
              <a:gd name="connsiteY10" fmla="*/ 59435 h 408431"/>
              <a:gd name="connsiteX11" fmla="*/ 96265 w 370331"/>
              <a:gd name="connsiteY11" fmla="*/ 37083 h 408431"/>
              <a:gd name="connsiteX12" fmla="*/ 29590 w 370331"/>
              <a:gd name="connsiteY12" fmla="*/ 104012 h 408431"/>
              <a:gd name="connsiteX13" fmla="*/ 51815 w 370331"/>
              <a:gd name="connsiteY13" fmla="*/ 155955 h 408431"/>
              <a:gd name="connsiteX14" fmla="*/ 259207 w 370331"/>
              <a:gd name="connsiteY14" fmla="*/ 356488 h 408431"/>
              <a:gd name="connsiteX15" fmla="*/ 296290 w 370331"/>
              <a:gd name="connsiteY15" fmla="*/ 371348 h 408431"/>
              <a:gd name="connsiteX16" fmla="*/ 333247 w 370331"/>
              <a:gd name="connsiteY16" fmla="*/ 334136 h 408431"/>
              <a:gd name="connsiteX17" fmla="*/ 318515 w 370331"/>
              <a:gd name="connsiteY17" fmla="*/ 297052 h 408431"/>
              <a:gd name="connsiteX18" fmla="*/ 162940 w 370331"/>
              <a:gd name="connsiteY18" fmla="*/ 141097 h 408431"/>
              <a:gd name="connsiteX19" fmla="*/ 148082 w 370331"/>
              <a:gd name="connsiteY19" fmla="*/ 133730 h 408431"/>
              <a:gd name="connsiteX20" fmla="*/ 133350 w 370331"/>
              <a:gd name="connsiteY20" fmla="*/ 155955 h 408431"/>
              <a:gd name="connsiteX21" fmla="*/ 140715 w 370331"/>
              <a:gd name="connsiteY21" fmla="*/ 170814 h 408431"/>
              <a:gd name="connsiteX22" fmla="*/ 244475 w 370331"/>
              <a:gd name="connsiteY22" fmla="*/ 282194 h 408431"/>
              <a:gd name="connsiteX23" fmla="*/ 251840 w 370331"/>
              <a:gd name="connsiteY23" fmla="*/ 282194 h 408431"/>
              <a:gd name="connsiteX24" fmla="*/ 229615 w 370331"/>
              <a:gd name="connsiteY24" fmla="*/ 304419 h 408431"/>
              <a:gd name="connsiteX25" fmla="*/ 222250 w 370331"/>
              <a:gd name="connsiteY25" fmla="*/ 304419 h 408431"/>
              <a:gd name="connsiteX26" fmla="*/ 118490 w 370331"/>
              <a:gd name="connsiteY26" fmla="*/ 193039 h 408431"/>
              <a:gd name="connsiteX27" fmla="*/ 96265 w 370331"/>
              <a:gd name="connsiteY27" fmla="*/ 155955 h 408431"/>
              <a:gd name="connsiteX28" fmla="*/ 148082 w 370331"/>
              <a:gd name="connsiteY28" fmla="*/ 104012 h 408431"/>
              <a:gd name="connsiteX29" fmla="*/ 192532 w 370331"/>
              <a:gd name="connsiteY29" fmla="*/ 118872 h 408431"/>
              <a:gd name="connsiteX30" fmla="*/ 340740 w 370331"/>
              <a:gd name="connsiteY30" fmla="*/ 274700 h 408431"/>
              <a:gd name="connsiteX31" fmla="*/ 370332 w 370331"/>
              <a:gd name="connsiteY31" fmla="*/ 334136 h 408431"/>
              <a:gd name="connsiteX32" fmla="*/ 296290 w 370331"/>
              <a:gd name="connsiteY32" fmla="*/ 408431 h 40843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 ang="32">
                <a:pos x="connsiteX32" y="connsiteY32"/>
              </a:cxn>
            </a:cxnLst>
            <a:rect l="l" t="t" r="r" b="b"/>
            <a:pathLst>
              <a:path w="370331" h="408431">
                <a:moveTo>
                  <a:pt x="296290" y="408431"/>
                </a:moveTo>
                <a:cubicBezTo>
                  <a:pt x="274065" y="408431"/>
                  <a:pt x="251840" y="401066"/>
                  <a:pt x="236982" y="378713"/>
                </a:cubicBezTo>
                <a:cubicBezTo>
                  <a:pt x="29590" y="178180"/>
                  <a:pt x="29590" y="178180"/>
                  <a:pt x="29590" y="178180"/>
                </a:cubicBezTo>
                <a:cubicBezTo>
                  <a:pt x="7365" y="155955"/>
                  <a:pt x="0" y="133730"/>
                  <a:pt x="0" y="104012"/>
                </a:cubicBezTo>
                <a:cubicBezTo>
                  <a:pt x="0" y="51942"/>
                  <a:pt x="44450" y="0"/>
                  <a:pt x="96265" y="0"/>
                </a:cubicBezTo>
                <a:cubicBezTo>
                  <a:pt x="125857" y="0"/>
                  <a:pt x="155575" y="14858"/>
                  <a:pt x="170307" y="37083"/>
                </a:cubicBezTo>
                <a:cubicBezTo>
                  <a:pt x="333247" y="193039"/>
                  <a:pt x="333247" y="193039"/>
                  <a:pt x="333247" y="193039"/>
                </a:cubicBezTo>
                <a:cubicBezTo>
                  <a:pt x="333247" y="193039"/>
                  <a:pt x="333247" y="200532"/>
                  <a:pt x="333247" y="200532"/>
                </a:cubicBezTo>
                <a:cubicBezTo>
                  <a:pt x="333247" y="207898"/>
                  <a:pt x="318515" y="222757"/>
                  <a:pt x="311022" y="222757"/>
                </a:cubicBezTo>
                <a:cubicBezTo>
                  <a:pt x="311022" y="222757"/>
                  <a:pt x="311022" y="222757"/>
                  <a:pt x="311022" y="215391"/>
                </a:cubicBezTo>
                <a:cubicBezTo>
                  <a:pt x="148082" y="59435"/>
                  <a:pt x="148082" y="59435"/>
                  <a:pt x="148082" y="59435"/>
                </a:cubicBezTo>
                <a:cubicBezTo>
                  <a:pt x="133350" y="44576"/>
                  <a:pt x="118490" y="37083"/>
                  <a:pt x="96265" y="37083"/>
                </a:cubicBezTo>
                <a:cubicBezTo>
                  <a:pt x="59308" y="37083"/>
                  <a:pt x="29590" y="66801"/>
                  <a:pt x="29590" y="104012"/>
                </a:cubicBezTo>
                <a:cubicBezTo>
                  <a:pt x="29590" y="118872"/>
                  <a:pt x="37083" y="141097"/>
                  <a:pt x="51815" y="155955"/>
                </a:cubicBezTo>
                <a:cubicBezTo>
                  <a:pt x="259207" y="356488"/>
                  <a:pt x="259207" y="356488"/>
                  <a:pt x="259207" y="356488"/>
                </a:cubicBezTo>
                <a:cubicBezTo>
                  <a:pt x="266700" y="371348"/>
                  <a:pt x="281432" y="371348"/>
                  <a:pt x="296290" y="371348"/>
                </a:cubicBezTo>
                <a:cubicBezTo>
                  <a:pt x="318515" y="371348"/>
                  <a:pt x="333247" y="356488"/>
                  <a:pt x="333247" y="334136"/>
                </a:cubicBezTo>
                <a:cubicBezTo>
                  <a:pt x="333247" y="319277"/>
                  <a:pt x="325882" y="304419"/>
                  <a:pt x="318515" y="297052"/>
                </a:cubicBezTo>
                <a:cubicBezTo>
                  <a:pt x="162940" y="141097"/>
                  <a:pt x="162940" y="141097"/>
                  <a:pt x="162940" y="141097"/>
                </a:cubicBezTo>
                <a:cubicBezTo>
                  <a:pt x="162940" y="141097"/>
                  <a:pt x="155575" y="133730"/>
                  <a:pt x="148082" y="133730"/>
                </a:cubicBezTo>
                <a:cubicBezTo>
                  <a:pt x="140715" y="133730"/>
                  <a:pt x="133350" y="141097"/>
                  <a:pt x="133350" y="155955"/>
                </a:cubicBezTo>
                <a:cubicBezTo>
                  <a:pt x="133350" y="163322"/>
                  <a:pt x="133350" y="163322"/>
                  <a:pt x="140715" y="170814"/>
                </a:cubicBezTo>
                <a:cubicBezTo>
                  <a:pt x="244475" y="282194"/>
                  <a:pt x="244475" y="282194"/>
                  <a:pt x="244475" y="282194"/>
                </a:cubicBezTo>
                <a:cubicBezTo>
                  <a:pt x="251840" y="282194"/>
                  <a:pt x="251840" y="282194"/>
                  <a:pt x="251840" y="282194"/>
                </a:cubicBezTo>
                <a:cubicBezTo>
                  <a:pt x="251840" y="289559"/>
                  <a:pt x="236982" y="304419"/>
                  <a:pt x="229615" y="304419"/>
                </a:cubicBezTo>
                <a:cubicBezTo>
                  <a:pt x="229615" y="304419"/>
                  <a:pt x="222250" y="304419"/>
                  <a:pt x="222250" y="304419"/>
                </a:cubicBezTo>
                <a:cubicBezTo>
                  <a:pt x="118490" y="193039"/>
                  <a:pt x="118490" y="193039"/>
                  <a:pt x="118490" y="193039"/>
                </a:cubicBezTo>
                <a:cubicBezTo>
                  <a:pt x="103632" y="185673"/>
                  <a:pt x="96265" y="170814"/>
                  <a:pt x="96265" y="155955"/>
                </a:cubicBezTo>
                <a:cubicBezTo>
                  <a:pt x="96265" y="126237"/>
                  <a:pt x="118490" y="104012"/>
                  <a:pt x="148082" y="104012"/>
                </a:cubicBezTo>
                <a:cubicBezTo>
                  <a:pt x="162940" y="104012"/>
                  <a:pt x="177800" y="111378"/>
                  <a:pt x="192532" y="118872"/>
                </a:cubicBezTo>
                <a:cubicBezTo>
                  <a:pt x="340740" y="274700"/>
                  <a:pt x="340740" y="274700"/>
                  <a:pt x="340740" y="274700"/>
                </a:cubicBezTo>
                <a:cubicBezTo>
                  <a:pt x="362965" y="289559"/>
                  <a:pt x="370332" y="311911"/>
                  <a:pt x="370332" y="334136"/>
                </a:cubicBezTo>
                <a:cubicBezTo>
                  <a:pt x="370332" y="378713"/>
                  <a:pt x="340740" y="408431"/>
                  <a:pt x="296290" y="408431"/>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5064252" y="3995928"/>
            <a:ext cx="251459" cy="251459"/>
          </a:xfrm>
          <a:custGeom>
            <a:avLst/>
            <a:gdLst>
              <a:gd name="connsiteX0" fmla="*/ 0 w 251459"/>
              <a:gd name="connsiteY0" fmla="*/ 125729 h 251459"/>
              <a:gd name="connsiteX1" fmla="*/ 125729 w 251459"/>
              <a:gd name="connsiteY1" fmla="*/ 0 h 251459"/>
              <a:gd name="connsiteX2" fmla="*/ 251459 w 251459"/>
              <a:gd name="connsiteY2" fmla="*/ 125729 h 251459"/>
              <a:gd name="connsiteX3" fmla="*/ 125729 w 251459"/>
              <a:gd name="connsiteY3" fmla="*/ 251459 h 251459"/>
              <a:gd name="connsiteX4" fmla="*/ 0 w 251459"/>
              <a:gd name="connsiteY4" fmla="*/ 125729 h 25145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1459" h="251459">
                <a:moveTo>
                  <a:pt x="0" y="125729"/>
                </a:moveTo>
                <a:cubicBezTo>
                  <a:pt x="0" y="56260"/>
                  <a:pt x="56260" y="0"/>
                  <a:pt x="125729" y="0"/>
                </a:cubicBezTo>
                <a:cubicBezTo>
                  <a:pt x="195198" y="0"/>
                  <a:pt x="251459" y="56260"/>
                  <a:pt x="251459" y="125729"/>
                </a:cubicBezTo>
                <a:cubicBezTo>
                  <a:pt x="251459" y="195198"/>
                  <a:pt x="195198" y="251459"/>
                  <a:pt x="125729" y="251459"/>
                </a:cubicBezTo>
                <a:cubicBezTo>
                  <a:pt x="56260" y="251459"/>
                  <a:pt x="0" y="195198"/>
                  <a:pt x="0" y="12572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4154423" y="3104388"/>
            <a:ext cx="894588" cy="894588"/>
          </a:xfrm>
          <a:custGeom>
            <a:avLst/>
            <a:gdLst>
              <a:gd name="connsiteX0" fmla="*/ 447294 w 894588"/>
              <a:gd name="connsiteY0" fmla="*/ 0 h 894588"/>
              <a:gd name="connsiteX1" fmla="*/ 894588 w 894588"/>
              <a:gd name="connsiteY1" fmla="*/ 447294 h 894588"/>
              <a:gd name="connsiteX2" fmla="*/ 894588 w 894588"/>
              <a:gd name="connsiteY2" fmla="*/ 894588 h 894588"/>
              <a:gd name="connsiteX3" fmla="*/ 447294 w 894588"/>
              <a:gd name="connsiteY3" fmla="*/ 894588 h 894588"/>
              <a:gd name="connsiteX4" fmla="*/ 0 w 894588"/>
              <a:gd name="connsiteY4" fmla="*/ 447294 h 894588"/>
              <a:gd name="connsiteX5" fmla="*/ 447294 w 894588"/>
              <a:gd name="connsiteY5" fmla="*/ 0 h 8945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588" h="894588">
                <a:moveTo>
                  <a:pt x="447294" y="0"/>
                </a:moveTo>
                <a:cubicBezTo>
                  <a:pt x="694309" y="0"/>
                  <a:pt x="894588" y="200278"/>
                  <a:pt x="894588" y="447294"/>
                </a:cubicBezTo>
                <a:cubicBezTo>
                  <a:pt x="894588" y="596391"/>
                  <a:pt x="894588" y="745490"/>
                  <a:pt x="894588" y="894588"/>
                </a:cubicBezTo>
                <a:cubicBezTo>
                  <a:pt x="745490" y="894588"/>
                  <a:pt x="596391" y="894588"/>
                  <a:pt x="447294" y="894588"/>
                </a:cubicBezTo>
                <a:cubicBezTo>
                  <a:pt x="200279" y="894588"/>
                  <a:pt x="0" y="694308"/>
                  <a:pt x="0" y="447294"/>
                </a:cubicBezTo>
                <a:cubicBezTo>
                  <a:pt x="0" y="200278"/>
                  <a:pt x="200279" y="0"/>
                  <a:pt x="447294" y="0"/>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3"/>
          <p:cNvSpPr/>
          <p:nvPr/>
        </p:nvSpPr>
        <p:spPr>
          <a:xfrm>
            <a:off x="4421123" y="3396996"/>
            <a:ext cx="361188" cy="310895"/>
          </a:xfrm>
          <a:custGeom>
            <a:avLst/>
            <a:gdLst>
              <a:gd name="connsiteX0" fmla="*/ 361188 w 361188"/>
              <a:gd name="connsiteY0" fmla="*/ 288289 h 310895"/>
              <a:gd name="connsiteX1" fmla="*/ 338582 w 361188"/>
              <a:gd name="connsiteY1" fmla="*/ 310895 h 310895"/>
              <a:gd name="connsiteX2" fmla="*/ 276479 w 361188"/>
              <a:gd name="connsiteY2" fmla="*/ 310895 h 310895"/>
              <a:gd name="connsiteX3" fmla="*/ 254000 w 361188"/>
              <a:gd name="connsiteY3" fmla="*/ 288289 h 310895"/>
              <a:gd name="connsiteX4" fmla="*/ 254000 w 361188"/>
              <a:gd name="connsiteY4" fmla="*/ 226059 h 310895"/>
              <a:gd name="connsiteX5" fmla="*/ 276479 w 361188"/>
              <a:gd name="connsiteY5" fmla="*/ 203453 h 310895"/>
              <a:gd name="connsiteX6" fmla="*/ 293497 w 361188"/>
              <a:gd name="connsiteY6" fmla="*/ 203453 h 310895"/>
              <a:gd name="connsiteX7" fmla="*/ 293497 w 361188"/>
              <a:gd name="connsiteY7" fmla="*/ 169544 h 310895"/>
              <a:gd name="connsiteX8" fmla="*/ 191897 w 361188"/>
              <a:gd name="connsiteY8" fmla="*/ 169544 h 310895"/>
              <a:gd name="connsiteX9" fmla="*/ 191897 w 361188"/>
              <a:gd name="connsiteY9" fmla="*/ 203453 h 310895"/>
              <a:gd name="connsiteX10" fmla="*/ 208788 w 361188"/>
              <a:gd name="connsiteY10" fmla="*/ 203453 h 310895"/>
              <a:gd name="connsiteX11" fmla="*/ 231394 w 361188"/>
              <a:gd name="connsiteY11" fmla="*/ 226059 h 310895"/>
              <a:gd name="connsiteX12" fmla="*/ 231394 w 361188"/>
              <a:gd name="connsiteY12" fmla="*/ 288289 h 310895"/>
              <a:gd name="connsiteX13" fmla="*/ 208788 w 361188"/>
              <a:gd name="connsiteY13" fmla="*/ 310895 h 310895"/>
              <a:gd name="connsiteX14" fmla="*/ 146685 w 361188"/>
              <a:gd name="connsiteY14" fmla="*/ 310895 h 310895"/>
              <a:gd name="connsiteX15" fmla="*/ 129794 w 361188"/>
              <a:gd name="connsiteY15" fmla="*/ 288289 h 310895"/>
              <a:gd name="connsiteX16" fmla="*/ 129794 w 361188"/>
              <a:gd name="connsiteY16" fmla="*/ 226059 h 310895"/>
              <a:gd name="connsiteX17" fmla="*/ 146685 w 361188"/>
              <a:gd name="connsiteY17" fmla="*/ 203453 h 310895"/>
              <a:gd name="connsiteX18" fmla="*/ 163703 w 361188"/>
              <a:gd name="connsiteY18" fmla="*/ 203453 h 310895"/>
              <a:gd name="connsiteX19" fmla="*/ 163703 w 361188"/>
              <a:gd name="connsiteY19" fmla="*/ 169544 h 310895"/>
              <a:gd name="connsiteX20" fmla="*/ 62103 w 361188"/>
              <a:gd name="connsiteY20" fmla="*/ 169544 h 310895"/>
              <a:gd name="connsiteX21" fmla="*/ 62103 w 361188"/>
              <a:gd name="connsiteY21" fmla="*/ 203453 h 310895"/>
              <a:gd name="connsiteX22" fmla="*/ 84709 w 361188"/>
              <a:gd name="connsiteY22" fmla="*/ 203453 h 310895"/>
              <a:gd name="connsiteX23" fmla="*/ 101600 w 361188"/>
              <a:gd name="connsiteY23" fmla="*/ 226059 h 310895"/>
              <a:gd name="connsiteX24" fmla="*/ 101600 w 361188"/>
              <a:gd name="connsiteY24" fmla="*/ 288289 h 310895"/>
              <a:gd name="connsiteX25" fmla="*/ 84709 w 361188"/>
              <a:gd name="connsiteY25" fmla="*/ 310895 h 310895"/>
              <a:gd name="connsiteX26" fmla="*/ 16891 w 361188"/>
              <a:gd name="connsiteY26" fmla="*/ 310895 h 310895"/>
              <a:gd name="connsiteX27" fmla="*/ 0 w 361188"/>
              <a:gd name="connsiteY27" fmla="*/ 288289 h 310895"/>
              <a:gd name="connsiteX28" fmla="*/ 0 w 361188"/>
              <a:gd name="connsiteY28" fmla="*/ 226059 h 310895"/>
              <a:gd name="connsiteX29" fmla="*/ 16891 w 361188"/>
              <a:gd name="connsiteY29" fmla="*/ 203453 h 310895"/>
              <a:gd name="connsiteX30" fmla="*/ 39497 w 361188"/>
              <a:gd name="connsiteY30" fmla="*/ 203453 h 310895"/>
              <a:gd name="connsiteX31" fmla="*/ 39497 w 361188"/>
              <a:gd name="connsiteY31" fmla="*/ 169544 h 310895"/>
              <a:gd name="connsiteX32" fmla="*/ 62103 w 361188"/>
              <a:gd name="connsiteY32" fmla="*/ 141350 h 310895"/>
              <a:gd name="connsiteX33" fmla="*/ 163703 w 361188"/>
              <a:gd name="connsiteY33" fmla="*/ 141350 h 310895"/>
              <a:gd name="connsiteX34" fmla="*/ 163703 w 361188"/>
              <a:gd name="connsiteY34" fmla="*/ 101726 h 310895"/>
              <a:gd name="connsiteX35" fmla="*/ 146685 w 361188"/>
              <a:gd name="connsiteY35" fmla="*/ 101726 h 310895"/>
              <a:gd name="connsiteX36" fmla="*/ 129794 w 361188"/>
              <a:gd name="connsiteY36" fmla="*/ 84835 h 310895"/>
              <a:gd name="connsiteX37" fmla="*/ 129794 w 361188"/>
              <a:gd name="connsiteY37" fmla="*/ 17017 h 310895"/>
              <a:gd name="connsiteX38" fmla="*/ 146685 w 361188"/>
              <a:gd name="connsiteY38" fmla="*/ 0 h 310895"/>
              <a:gd name="connsiteX39" fmla="*/ 208788 w 361188"/>
              <a:gd name="connsiteY39" fmla="*/ 0 h 310895"/>
              <a:gd name="connsiteX40" fmla="*/ 231394 w 361188"/>
              <a:gd name="connsiteY40" fmla="*/ 17017 h 310895"/>
              <a:gd name="connsiteX41" fmla="*/ 231394 w 361188"/>
              <a:gd name="connsiteY41" fmla="*/ 84835 h 310895"/>
              <a:gd name="connsiteX42" fmla="*/ 208788 w 361188"/>
              <a:gd name="connsiteY42" fmla="*/ 101726 h 310895"/>
              <a:gd name="connsiteX43" fmla="*/ 191897 w 361188"/>
              <a:gd name="connsiteY43" fmla="*/ 101726 h 310895"/>
              <a:gd name="connsiteX44" fmla="*/ 191897 w 361188"/>
              <a:gd name="connsiteY44" fmla="*/ 141350 h 310895"/>
              <a:gd name="connsiteX45" fmla="*/ 293497 w 361188"/>
              <a:gd name="connsiteY45" fmla="*/ 141350 h 310895"/>
              <a:gd name="connsiteX46" fmla="*/ 321691 w 361188"/>
              <a:gd name="connsiteY46" fmla="*/ 169544 h 310895"/>
              <a:gd name="connsiteX47" fmla="*/ 321691 w 361188"/>
              <a:gd name="connsiteY47" fmla="*/ 203453 h 310895"/>
              <a:gd name="connsiteX48" fmla="*/ 338582 w 361188"/>
              <a:gd name="connsiteY48" fmla="*/ 203453 h 310895"/>
              <a:gd name="connsiteX49" fmla="*/ 361188 w 361188"/>
              <a:gd name="connsiteY49" fmla="*/ 226059 h 310895"/>
              <a:gd name="connsiteX50" fmla="*/ 361188 w 361188"/>
              <a:gd name="connsiteY50" fmla="*/ 288289 h 31089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 ang="32">
                <a:pos x="connsiteX32" y="connsiteY32"/>
              </a:cxn>
              <a:cxn ang="33">
                <a:pos x="connsiteX33" y="connsiteY33"/>
              </a:cxn>
              <a:cxn ang="34">
                <a:pos x="connsiteX34" y="connsiteY34"/>
              </a:cxn>
              <a:cxn ang="35">
                <a:pos x="connsiteX35" y="connsiteY35"/>
              </a:cxn>
              <a:cxn ang="36">
                <a:pos x="connsiteX36" y="connsiteY36"/>
              </a:cxn>
              <a:cxn ang="37">
                <a:pos x="connsiteX37" y="connsiteY37"/>
              </a:cxn>
              <a:cxn ang="38">
                <a:pos x="connsiteX38" y="connsiteY38"/>
              </a:cxn>
              <a:cxn ang="39">
                <a:pos x="connsiteX39" y="connsiteY39"/>
              </a:cxn>
              <a:cxn ang="40">
                <a:pos x="connsiteX40" y="connsiteY40"/>
              </a:cxn>
              <a:cxn ang="41">
                <a:pos x="connsiteX41" y="connsiteY41"/>
              </a:cxn>
              <a:cxn ang="42">
                <a:pos x="connsiteX42" y="connsiteY42"/>
              </a:cxn>
              <a:cxn ang="43">
                <a:pos x="connsiteX43" y="connsiteY43"/>
              </a:cxn>
              <a:cxn ang="44">
                <a:pos x="connsiteX44" y="connsiteY44"/>
              </a:cxn>
              <a:cxn ang="45">
                <a:pos x="connsiteX45" y="connsiteY45"/>
              </a:cxn>
              <a:cxn ang="46">
                <a:pos x="connsiteX46" y="connsiteY46"/>
              </a:cxn>
              <a:cxn ang="47">
                <a:pos x="connsiteX47" y="connsiteY47"/>
              </a:cxn>
              <a:cxn ang="48">
                <a:pos x="connsiteX48" y="connsiteY48"/>
              </a:cxn>
              <a:cxn ang="49">
                <a:pos x="connsiteX49" y="connsiteY49"/>
              </a:cxn>
              <a:cxn ang="50">
                <a:pos x="connsiteX50" y="connsiteY50"/>
              </a:cxn>
            </a:cxnLst>
            <a:rect l="l" t="t" r="r" b="b"/>
            <a:pathLst>
              <a:path w="361188" h="310895">
                <a:moveTo>
                  <a:pt x="361188" y="288289"/>
                </a:moveTo>
                <a:cubicBezTo>
                  <a:pt x="361188" y="299592"/>
                  <a:pt x="349885" y="310895"/>
                  <a:pt x="338582" y="310895"/>
                </a:cubicBezTo>
                <a:cubicBezTo>
                  <a:pt x="276479" y="310895"/>
                  <a:pt x="276479" y="310895"/>
                  <a:pt x="276479" y="310895"/>
                </a:cubicBezTo>
                <a:cubicBezTo>
                  <a:pt x="265303" y="310895"/>
                  <a:pt x="254000" y="299592"/>
                  <a:pt x="254000" y="288289"/>
                </a:cubicBezTo>
                <a:cubicBezTo>
                  <a:pt x="254000" y="226059"/>
                  <a:pt x="254000" y="226059"/>
                  <a:pt x="254000" y="226059"/>
                </a:cubicBezTo>
                <a:cubicBezTo>
                  <a:pt x="254000" y="214757"/>
                  <a:pt x="265303" y="203453"/>
                  <a:pt x="276479" y="203453"/>
                </a:cubicBezTo>
                <a:cubicBezTo>
                  <a:pt x="293497" y="203453"/>
                  <a:pt x="293497" y="203453"/>
                  <a:pt x="293497" y="203453"/>
                </a:cubicBezTo>
                <a:cubicBezTo>
                  <a:pt x="293497" y="169544"/>
                  <a:pt x="293497" y="169544"/>
                  <a:pt x="293497" y="169544"/>
                </a:cubicBezTo>
                <a:cubicBezTo>
                  <a:pt x="191897" y="169544"/>
                  <a:pt x="191897" y="169544"/>
                  <a:pt x="191897" y="169544"/>
                </a:cubicBezTo>
                <a:cubicBezTo>
                  <a:pt x="191897" y="203453"/>
                  <a:pt x="191897" y="203453"/>
                  <a:pt x="191897" y="203453"/>
                </a:cubicBezTo>
                <a:cubicBezTo>
                  <a:pt x="208788" y="203453"/>
                  <a:pt x="208788" y="203453"/>
                  <a:pt x="208788" y="203453"/>
                </a:cubicBezTo>
                <a:cubicBezTo>
                  <a:pt x="220091" y="203453"/>
                  <a:pt x="231394" y="214757"/>
                  <a:pt x="231394" y="226059"/>
                </a:cubicBezTo>
                <a:cubicBezTo>
                  <a:pt x="231394" y="288289"/>
                  <a:pt x="231394" y="288289"/>
                  <a:pt x="231394" y="288289"/>
                </a:cubicBezTo>
                <a:cubicBezTo>
                  <a:pt x="231394" y="299592"/>
                  <a:pt x="220091" y="310895"/>
                  <a:pt x="208788" y="310895"/>
                </a:cubicBezTo>
                <a:cubicBezTo>
                  <a:pt x="146685" y="310895"/>
                  <a:pt x="146685" y="310895"/>
                  <a:pt x="146685" y="310895"/>
                </a:cubicBezTo>
                <a:cubicBezTo>
                  <a:pt x="135382" y="310895"/>
                  <a:pt x="129794" y="299592"/>
                  <a:pt x="129794" y="288289"/>
                </a:cubicBezTo>
                <a:cubicBezTo>
                  <a:pt x="129794" y="226059"/>
                  <a:pt x="129794" y="226059"/>
                  <a:pt x="129794" y="226059"/>
                </a:cubicBezTo>
                <a:cubicBezTo>
                  <a:pt x="129794" y="214757"/>
                  <a:pt x="135382" y="203453"/>
                  <a:pt x="146685" y="203453"/>
                </a:cubicBezTo>
                <a:cubicBezTo>
                  <a:pt x="163703" y="203453"/>
                  <a:pt x="163703" y="203453"/>
                  <a:pt x="163703" y="203453"/>
                </a:cubicBezTo>
                <a:cubicBezTo>
                  <a:pt x="163703" y="169544"/>
                  <a:pt x="163703" y="169544"/>
                  <a:pt x="163703" y="169544"/>
                </a:cubicBezTo>
                <a:cubicBezTo>
                  <a:pt x="62103" y="169544"/>
                  <a:pt x="62103" y="169544"/>
                  <a:pt x="62103" y="169544"/>
                </a:cubicBezTo>
                <a:cubicBezTo>
                  <a:pt x="62103" y="203453"/>
                  <a:pt x="62103" y="203453"/>
                  <a:pt x="62103" y="203453"/>
                </a:cubicBezTo>
                <a:cubicBezTo>
                  <a:pt x="84709" y="203453"/>
                  <a:pt x="84709" y="203453"/>
                  <a:pt x="84709" y="203453"/>
                </a:cubicBezTo>
                <a:cubicBezTo>
                  <a:pt x="95885" y="203453"/>
                  <a:pt x="101600" y="214757"/>
                  <a:pt x="101600" y="226059"/>
                </a:cubicBezTo>
                <a:cubicBezTo>
                  <a:pt x="101600" y="288289"/>
                  <a:pt x="101600" y="288289"/>
                  <a:pt x="101600" y="288289"/>
                </a:cubicBezTo>
                <a:cubicBezTo>
                  <a:pt x="101600" y="299592"/>
                  <a:pt x="95885" y="310895"/>
                  <a:pt x="84709" y="310895"/>
                </a:cubicBezTo>
                <a:cubicBezTo>
                  <a:pt x="16891" y="310895"/>
                  <a:pt x="16891" y="310895"/>
                  <a:pt x="16891" y="310895"/>
                </a:cubicBezTo>
                <a:cubicBezTo>
                  <a:pt x="5588" y="310895"/>
                  <a:pt x="0" y="299592"/>
                  <a:pt x="0" y="288289"/>
                </a:cubicBezTo>
                <a:cubicBezTo>
                  <a:pt x="0" y="226059"/>
                  <a:pt x="0" y="226059"/>
                  <a:pt x="0" y="226059"/>
                </a:cubicBezTo>
                <a:cubicBezTo>
                  <a:pt x="0" y="214757"/>
                  <a:pt x="5588" y="203453"/>
                  <a:pt x="16891" y="203453"/>
                </a:cubicBezTo>
                <a:cubicBezTo>
                  <a:pt x="39497" y="203453"/>
                  <a:pt x="39497" y="203453"/>
                  <a:pt x="39497" y="203453"/>
                </a:cubicBezTo>
                <a:cubicBezTo>
                  <a:pt x="39497" y="169544"/>
                  <a:pt x="39497" y="169544"/>
                  <a:pt x="39497" y="169544"/>
                </a:cubicBezTo>
                <a:cubicBezTo>
                  <a:pt x="39497" y="152653"/>
                  <a:pt x="50800" y="141350"/>
                  <a:pt x="62103" y="141350"/>
                </a:cubicBezTo>
                <a:cubicBezTo>
                  <a:pt x="163703" y="141350"/>
                  <a:pt x="163703" y="141350"/>
                  <a:pt x="163703" y="141350"/>
                </a:cubicBezTo>
                <a:cubicBezTo>
                  <a:pt x="163703" y="101726"/>
                  <a:pt x="163703" y="101726"/>
                  <a:pt x="163703" y="101726"/>
                </a:cubicBezTo>
                <a:cubicBezTo>
                  <a:pt x="146685" y="101726"/>
                  <a:pt x="146685" y="101726"/>
                  <a:pt x="146685" y="101726"/>
                </a:cubicBezTo>
                <a:cubicBezTo>
                  <a:pt x="135382" y="101726"/>
                  <a:pt x="129794" y="96138"/>
                  <a:pt x="129794" y="84835"/>
                </a:cubicBezTo>
                <a:cubicBezTo>
                  <a:pt x="129794" y="17017"/>
                  <a:pt x="129794" y="17017"/>
                  <a:pt x="129794" y="17017"/>
                </a:cubicBezTo>
                <a:cubicBezTo>
                  <a:pt x="129794" y="5714"/>
                  <a:pt x="135382" y="0"/>
                  <a:pt x="146685" y="0"/>
                </a:cubicBezTo>
                <a:cubicBezTo>
                  <a:pt x="208788" y="0"/>
                  <a:pt x="208788" y="0"/>
                  <a:pt x="208788" y="0"/>
                </a:cubicBezTo>
                <a:cubicBezTo>
                  <a:pt x="220091" y="0"/>
                  <a:pt x="231394" y="5714"/>
                  <a:pt x="231394" y="17017"/>
                </a:cubicBezTo>
                <a:cubicBezTo>
                  <a:pt x="231394" y="84835"/>
                  <a:pt x="231394" y="84835"/>
                  <a:pt x="231394" y="84835"/>
                </a:cubicBezTo>
                <a:cubicBezTo>
                  <a:pt x="231394" y="96138"/>
                  <a:pt x="220091" y="101726"/>
                  <a:pt x="208788" y="101726"/>
                </a:cubicBezTo>
                <a:cubicBezTo>
                  <a:pt x="191897" y="101726"/>
                  <a:pt x="191897" y="101726"/>
                  <a:pt x="191897" y="101726"/>
                </a:cubicBezTo>
                <a:cubicBezTo>
                  <a:pt x="191897" y="141350"/>
                  <a:pt x="191897" y="141350"/>
                  <a:pt x="191897" y="141350"/>
                </a:cubicBezTo>
                <a:cubicBezTo>
                  <a:pt x="293497" y="141350"/>
                  <a:pt x="293497" y="141350"/>
                  <a:pt x="293497" y="141350"/>
                </a:cubicBezTo>
                <a:cubicBezTo>
                  <a:pt x="310388" y="141350"/>
                  <a:pt x="321691" y="152653"/>
                  <a:pt x="321691" y="169544"/>
                </a:cubicBezTo>
                <a:cubicBezTo>
                  <a:pt x="321691" y="203453"/>
                  <a:pt x="321691" y="203453"/>
                  <a:pt x="321691" y="203453"/>
                </a:cubicBezTo>
                <a:cubicBezTo>
                  <a:pt x="338582" y="203453"/>
                  <a:pt x="338582" y="203453"/>
                  <a:pt x="338582" y="203453"/>
                </a:cubicBezTo>
                <a:cubicBezTo>
                  <a:pt x="349885" y="203453"/>
                  <a:pt x="361188" y="214757"/>
                  <a:pt x="361188" y="226059"/>
                </a:cubicBezTo>
                <a:lnTo>
                  <a:pt x="361188" y="28828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
          <p:cNvSpPr/>
          <p:nvPr/>
        </p:nvSpPr>
        <p:spPr>
          <a:xfrm>
            <a:off x="6699504" y="3995928"/>
            <a:ext cx="251459" cy="251459"/>
          </a:xfrm>
          <a:custGeom>
            <a:avLst/>
            <a:gdLst>
              <a:gd name="connsiteX0" fmla="*/ 0 w 251459"/>
              <a:gd name="connsiteY0" fmla="*/ 125729 h 251459"/>
              <a:gd name="connsiteX1" fmla="*/ 125729 w 251459"/>
              <a:gd name="connsiteY1" fmla="*/ 0 h 251459"/>
              <a:gd name="connsiteX2" fmla="*/ 251459 w 251459"/>
              <a:gd name="connsiteY2" fmla="*/ 125729 h 251459"/>
              <a:gd name="connsiteX3" fmla="*/ 125729 w 251459"/>
              <a:gd name="connsiteY3" fmla="*/ 251459 h 251459"/>
              <a:gd name="connsiteX4" fmla="*/ 0 w 251459"/>
              <a:gd name="connsiteY4" fmla="*/ 125729 h 25145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1459" h="251459">
                <a:moveTo>
                  <a:pt x="0" y="125729"/>
                </a:moveTo>
                <a:cubicBezTo>
                  <a:pt x="0" y="56260"/>
                  <a:pt x="56260" y="0"/>
                  <a:pt x="125729" y="0"/>
                </a:cubicBezTo>
                <a:cubicBezTo>
                  <a:pt x="195198" y="0"/>
                  <a:pt x="251459" y="56260"/>
                  <a:pt x="251459" y="125729"/>
                </a:cubicBezTo>
                <a:cubicBezTo>
                  <a:pt x="251459" y="195198"/>
                  <a:pt x="195198" y="251459"/>
                  <a:pt x="125729" y="251459"/>
                </a:cubicBezTo>
                <a:cubicBezTo>
                  <a:pt x="56260" y="251459"/>
                  <a:pt x="0" y="195198"/>
                  <a:pt x="0" y="125729"/>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
          <p:cNvSpPr/>
          <p:nvPr/>
        </p:nvSpPr>
        <p:spPr>
          <a:xfrm>
            <a:off x="6979919" y="3104388"/>
            <a:ext cx="894588" cy="894588"/>
          </a:xfrm>
          <a:custGeom>
            <a:avLst/>
            <a:gdLst>
              <a:gd name="connsiteX0" fmla="*/ 447294 w 894588"/>
              <a:gd name="connsiteY0" fmla="*/ 0 h 894588"/>
              <a:gd name="connsiteX1" fmla="*/ 0 w 894588"/>
              <a:gd name="connsiteY1" fmla="*/ 447294 h 894588"/>
              <a:gd name="connsiteX2" fmla="*/ 0 w 894588"/>
              <a:gd name="connsiteY2" fmla="*/ 894588 h 894588"/>
              <a:gd name="connsiteX3" fmla="*/ 447294 w 894588"/>
              <a:gd name="connsiteY3" fmla="*/ 894588 h 894588"/>
              <a:gd name="connsiteX4" fmla="*/ 894588 w 894588"/>
              <a:gd name="connsiteY4" fmla="*/ 447294 h 894588"/>
              <a:gd name="connsiteX5" fmla="*/ 447294 w 894588"/>
              <a:gd name="connsiteY5" fmla="*/ 0 h 8945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588" h="894588">
                <a:moveTo>
                  <a:pt x="447294" y="0"/>
                </a:moveTo>
                <a:cubicBezTo>
                  <a:pt x="200279" y="0"/>
                  <a:pt x="0" y="200278"/>
                  <a:pt x="0" y="447294"/>
                </a:cubicBezTo>
                <a:cubicBezTo>
                  <a:pt x="0" y="596391"/>
                  <a:pt x="0" y="745490"/>
                  <a:pt x="0" y="894588"/>
                </a:cubicBezTo>
                <a:cubicBezTo>
                  <a:pt x="149098" y="894588"/>
                  <a:pt x="298196" y="894588"/>
                  <a:pt x="447294" y="894588"/>
                </a:cubicBezTo>
                <a:cubicBezTo>
                  <a:pt x="694309" y="894588"/>
                  <a:pt x="894588" y="694308"/>
                  <a:pt x="894588" y="447294"/>
                </a:cubicBezTo>
                <a:cubicBezTo>
                  <a:pt x="894588" y="200278"/>
                  <a:pt x="694309" y="0"/>
                  <a:pt x="447294" y="0"/>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3365500" y="5105400"/>
            <a:ext cx="381000" cy="381000"/>
          </a:xfrm>
          <a:prstGeom prst="rect">
            <a:avLst/>
          </a:prstGeom>
          <a:noFill/>
        </p:spPr>
      </p:pic>
      <p:pic>
        <p:nvPicPr>
          <p:cNvPr id="17" name="Picture 3"/>
          <p:cNvPicPr>
            <a:picLocks noChangeAspect="1" noChangeArrowheads="1"/>
          </p:cNvPicPr>
          <p:nvPr/>
        </p:nvPicPr>
        <p:blipFill>
          <a:blip r:embed="rId3"/>
          <a:srcRect/>
          <a:stretch>
            <a:fillRect/>
          </a:stretch>
        </p:blipFill>
        <p:spPr bwMode="auto">
          <a:xfrm>
            <a:off x="7251700" y="3378200"/>
            <a:ext cx="355600" cy="355600"/>
          </a:xfrm>
          <a:prstGeom prst="rect">
            <a:avLst/>
          </a:prstGeom>
          <a:noFill/>
        </p:spPr>
      </p:pic>
      <p:pic>
        <p:nvPicPr>
          <p:cNvPr id="18" name="Picture 3"/>
          <p:cNvPicPr>
            <a:picLocks noChangeAspect="1" noChangeArrowheads="1"/>
          </p:cNvPicPr>
          <p:nvPr/>
        </p:nvPicPr>
        <p:blipFill>
          <a:blip r:embed="rId4">
            <a:clrChange>
              <a:clrFrom>
                <a:srgbClr val="D93A37">
                  <a:alpha val="100000"/>
                </a:srgbClr>
              </a:clrFrom>
              <a:clrTo>
                <a:srgbClr val="D93A37">
                  <a:alpha val="100000"/>
                  <a:alpha val="0"/>
                </a:srgbClr>
              </a:clrTo>
            </a:clrChange>
          </a:blip>
          <a:srcRect/>
          <a:stretch>
            <a:fillRect/>
          </a:stretch>
        </p:blipFill>
        <p:spPr bwMode="auto">
          <a:xfrm>
            <a:off x="8420100" y="5130800"/>
            <a:ext cx="342900" cy="355600"/>
          </a:xfrm>
          <a:prstGeom prst="rect">
            <a:avLst/>
          </a:prstGeom>
          <a:noFill/>
        </p:spPr>
      </p:pic>
      <p:sp>
        <p:nvSpPr>
          <p:cNvPr id="19" name="TextBox 1"/>
          <p:cNvSpPr txBox="1"/>
          <p:nvPr/>
        </p:nvSpPr>
        <p:spPr>
          <a:xfrm>
            <a:off x="939800" y="317500"/>
            <a:ext cx="2603500" cy="254000"/>
          </a:xfrm>
          <a:prstGeom prst="rect">
            <a:avLst/>
          </a:prstGeom>
          <a:noFill/>
        </p:spPr>
        <p:txBody>
          <a:bodyPr wrap="none" lIns="0" tIns="0" rIns="0" rtlCol="0">
            <a:spAutoFit/>
          </a:bodyPr>
          <a:lstStyle/>
          <a:p>
            <a:pPr>
              <a:lnSpc>
                <a:spcPts val="2000"/>
              </a:lnSpc>
            </a:pPr>
            <a:r>
              <a:rPr lang="en-US" altLang="zh-CN" sz="1600" dirty="0" smtClean="0">
                <a:solidFill>
                  <a:srgbClr val="7F7F7F"/>
                </a:solidFill>
                <a:latin typeface="微软雅黑" panose="020B0503020204020204" pitchFamily="18" charset="-122"/>
                <a:cs typeface="微软雅黑" panose="020B0503020204020204" pitchFamily="18" charset="-122"/>
              </a:rPr>
              <a:t>产品介绍--功能介绍（部分）</a:t>
            </a:r>
          </a:p>
        </p:txBody>
      </p:sp>
      <p:sp>
        <p:nvSpPr>
          <p:cNvPr id="20" name="TextBox 1"/>
          <p:cNvSpPr txBox="1"/>
          <p:nvPr/>
        </p:nvSpPr>
        <p:spPr>
          <a:xfrm>
            <a:off x="5575300" y="5270500"/>
            <a:ext cx="1016000" cy="330200"/>
          </a:xfrm>
          <a:prstGeom prst="rect">
            <a:avLst/>
          </a:prstGeom>
          <a:noFill/>
        </p:spPr>
        <p:txBody>
          <a:bodyPr wrap="none" lIns="0" tIns="0" rIns="0" rtlCol="0">
            <a:spAutoFit/>
          </a:bodyPr>
          <a:lstStyle/>
          <a:p>
            <a:pPr>
              <a:lnSpc>
                <a:spcPts val="2600"/>
              </a:lnSpc>
            </a:pPr>
            <a:r>
              <a:rPr lang="en-US" altLang="zh-CN" sz="2005" b="1" dirty="0" smtClean="0">
                <a:solidFill>
                  <a:srgbClr val="FFFFFF"/>
                </a:solidFill>
                <a:latin typeface="微软雅黑" panose="020B0503020204020204" pitchFamily="18" charset="-122"/>
                <a:cs typeface="微软雅黑" panose="020B0503020204020204" pitchFamily="18" charset="-122"/>
              </a:rPr>
              <a:t>运营中心</a:t>
            </a:r>
          </a:p>
        </p:txBody>
      </p:sp>
      <p:sp>
        <p:nvSpPr>
          <p:cNvPr id="21" name="TextBox 1"/>
          <p:cNvSpPr txBox="1"/>
          <p:nvPr/>
        </p:nvSpPr>
        <p:spPr>
          <a:xfrm>
            <a:off x="1219200" y="3467100"/>
            <a:ext cx="762000" cy="330200"/>
          </a:xfrm>
          <a:prstGeom prst="rect">
            <a:avLst/>
          </a:prstGeom>
          <a:noFill/>
        </p:spPr>
        <p:txBody>
          <a:bodyPr wrap="none" lIns="0" tIns="0" rIns="0" rtlCol="0">
            <a:spAutoFit/>
          </a:bodyPr>
          <a:lstStyle/>
          <a:p>
            <a:pPr>
              <a:lnSpc>
                <a:spcPts val="2600"/>
              </a:lnSpc>
            </a:pPr>
            <a:r>
              <a:rPr lang="en-US" altLang="zh-CN" sz="2005" b="1" dirty="0" smtClean="0">
                <a:solidFill>
                  <a:srgbClr val="262626"/>
                </a:solidFill>
                <a:latin typeface="微软雅黑" panose="020B0503020204020204" pitchFamily="18" charset="-122"/>
                <a:cs typeface="微软雅黑" panose="020B0503020204020204" pitchFamily="18" charset="-122"/>
              </a:rPr>
              <a:t>排行榜</a:t>
            </a:r>
          </a:p>
        </p:txBody>
      </p:sp>
      <p:sp>
        <p:nvSpPr>
          <p:cNvPr id="22" name="TextBox 1"/>
          <p:cNvSpPr txBox="1"/>
          <p:nvPr/>
        </p:nvSpPr>
        <p:spPr>
          <a:xfrm>
            <a:off x="1206500" y="3987800"/>
            <a:ext cx="101600" cy="368300"/>
          </a:xfrm>
          <a:prstGeom prst="rect">
            <a:avLst/>
          </a:prstGeom>
          <a:noFill/>
        </p:spPr>
        <p:txBody>
          <a:bodyPr wrap="none" lIns="0" tIns="0" rIns="0" rtlCol="0">
            <a:spAutoFit/>
          </a:bodyPr>
          <a:lstStyle/>
          <a:p>
            <a:pPr>
              <a:lnSpc>
                <a:spcPts val="12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p:txBody>
      </p:sp>
      <p:sp>
        <p:nvSpPr>
          <p:cNvPr id="23" name="TextBox 1"/>
          <p:cNvSpPr txBox="1"/>
          <p:nvPr/>
        </p:nvSpPr>
        <p:spPr>
          <a:xfrm>
            <a:off x="1384300" y="3937000"/>
            <a:ext cx="1676400" cy="444500"/>
          </a:xfrm>
          <a:prstGeom prst="rect">
            <a:avLst/>
          </a:prstGeom>
          <a:noFill/>
        </p:spPr>
        <p:txBody>
          <a:bodyPr wrap="none" lIns="0" tIns="0" rIns="0" rtlCol="0">
            <a:spAutoFit/>
          </a:bodyPr>
          <a:lstStyle/>
          <a:p>
            <a:pPr>
              <a:lnSpc>
                <a:spcPts val="1800"/>
              </a:lnSpc>
            </a:pPr>
            <a:r>
              <a:rPr lang="en-US" altLang="zh-CN" sz="1405" dirty="0" smtClean="0">
                <a:solidFill>
                  <a:srgbClr val="7F7F7F"/>
                </a:solidFill>
                <a:latin typeface="微软雅黑" panose="020B0503020204020204" pitchFamily="18" charset="-122"/>
                <a:cs typeface="微软雅黑" panose="020B0503020204020204" pitchFamily="18" charset="-122"/>
              </a:rPr>
              <a:t>课程排行榜</a:t>
            </a:r>
          </a:p>
          <a:p>
            <a:pPr>
              <a:lnSpc>
                <a:spcPts val="1600"/>
              </a:lnSpc>
            </a:pPr>
            <a:r>
              <a:rPr lang="en-US" altLang="zh-CN" sz="1405" dirty="0" smtClean="0">
                <a:solidFill>
                  <a:srgbClr val="7F7F7F"/>
                </a:solidFill>
                <a:latin typeface="微软雅黑" panose="020B0503020204020204" pitchFamily="18" charset="-122"/>
                <a:cs typeface="微软雅黑" panose="020B0503020204020204" pitchFamily="18" charset="-122"/>
              </a:rPr>
              <a:t>学习时长/积分排行榜</a:t>
            </a:r>
          </a:p>
        </p:txBody>
      </p:sp>
      <p:sp>
        <p:nvSpPr>
          <p:cNvPr id="24" name="TextBox 1"/>
          <p:cNvSpPr txBox="1"/>
          <p:nvPr/>
        </p:nvSpPr>
        <p:spPr>
          <a:xfrm>
            <a:off x="8928100" y="3987800"/>
            <a:ext cx="101600" cy="368300"/>
          </a:xfrm>
          <a:prstGeom prst="rect">
            <a:avLst/>
          </a:prstGeom>
          <a:noFill/>
        </p:spPr>
        <p:txBody>
          <a:bodyPr wrap="none" lIns="0" tIns="0" rIns="0" rtlCol="0">
            <a:spAutoFit/>
          </a:bodyPr>
          <a:lstStyle/>
          <a:p>
            <a:pPr>
              <a:lnSpc>
                <a:spcPts val="12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p:txBody>
      </p:sp>
      <p:sp>
        <p:nvSpPr>
          <p:cNvPr id="25" name="TextBox 1"/>
          <p:cNvSpPr txBox="1"/>
          <p:nvPr/>
        </p:nvSpPr>
        <p:spPr>
          <a:xfrm>
            <a:off x="9105900" y="3937000"/>
            <a:ext cx="2686050" cy="481330"/>
          </a:xfrm>
          <a:prstGeom prst="rect">
            <a:avLst/>
          </a:prstGeom>
          <a:noFill/>
        </p:spPr>
        <p:txBody>
          <a:bodyPr wrap="none" lIns="0" tIns="0" rIns="0" rtlCol="0">
            <a:spAutoFit/>
          </a:bodyPr>
          <a:lstStyle/>
          <a:p>
            <a:pPr>
              <a:lnSpc>
                <a:spcPts val="1800"/>
              </a:lnSpc>
              <a:tabLst>
                <a:tab pos="215900" algn="l"/>
              </a:tabLst>
            </a:pPr>
            <a:r>
              <a:rPr lang="en-US" altLang="zh-CN" sz="1405" dirty="0" smtClean="0">
                <a:solidFill>
                  <a:srgbClr val="7F7F7F"/>
                </a:solidFill>
                <a:latin typeface="微软雅黑" panose="020B0503020204020204" pitchFamily="18" charset="-122"/>
                <a:cs typeface="微软雅黑" panose="020B0503020204020204" pitchFamily="18" charset="-122"/>
              </a:rPr>
              <a:t>培训沟通社区、问答、课程互动、</a:t>
            </a:r>
          </a:p>
          <a:p>
            <a:pPr>
              <a:lnSpc>
                <a:spcPts val="1600"/>
              </a:lnSpc>
              <a:tabLst>
                <a:tab pos="215900" algn="l"/>
              </a:tabLst>
            </a:pPr>
            <a:r>
              <a:rPr lang="en-US" altLang="zh-CN" sz="1405" dirty="0" smtClean="0">
                <a:solidFill>
                  <a:srgbClr val="7F7F7F"/>
                </a:solidFill>
                <a:latin typeface="微软雅黑" panose="020B0503020204020204" pitchFamily="18" charset="-122"/>
                <a:cs typeface="微软雅黑" panose="020B0503020204020204" pitchFamily="18" charset="-122"/>
              </a:rPr>
              <a:t>大家都在学（学员沟通和激励）</a:t>
            </a:r>
          </a:p>
        </p:txBody>
      </p:sp>
      <p:sp>
        <p:nvSpPr>
          <p:cNvPr id="26" name="TextBox 1"/>
          <p:cNvSpPr txBox="1"/>
          <p:nvPr/>
        </p:nvSpPr>
        <p:spPr>
          <a:xfrm>
            <a:off x="3352800" y="1638300"/>
            <a:ext cx="1016000" cy="330200"/>
          </a:xfrm>
          <a:prstGeom prst="rect">
            <a:avLst/>
          </a:prstGeom>
          <a:noFill/>
        </p:spPr>
        <p:txBody>
          <a:bodyPr wrap="none" lIns="0" tIns="0" rIns="0" rtlCol="0">
            <a:spAutoFit/>
          </a:bodyPr>
          <a:lstStyle/>
          <a:p>
            <a:pPr>
              <a:lnSpc>
                <a:spcPts val="2600"/>
              </a:lnSpc>
            </a:pPr>
            <a:r>
              <a:rPr lang="en-US" altLang="zh-CN" sz="2005" b="1" dirty="0" smtClean="0">
                <a:solidFill>
                  <a:srgbClr val="262626"/>
                </a:solidFill>
                <a:latin typeface="微软雅黑" panose="020B0503020204020204" pitchFamily="18" charset="-122"/>
                <a:cs typeface="微软雅黑" panose="020B0503020204020204" pitchFamily="18" charset="-122"/>
              </a:rPr>
              <a:t>积分商城</a:t>
            </a:r>
          </a:p>
        </p:txBody>
      </p:sp>
      <p:sp>
        <p:nvSpPr>
          <p:cNvPr id="27" name="TextBox 1"/>
          <p:cNvSpPr txBox="1"/>
          <p:nvPr/>
        </p:nvSpPr>
        <p:spPr>
          <a:xfrm>
            <a:off x="3340100" y="2159000"/>
            <a:ext cx="101600" cy="368300"/>
          </a:xfrm>
          <a:prstGeom prst="rect">
            <a:avLst/>
          </a:prstGeom>
          <a:noFill/>
        </p:spPr>
        <p:txBody>
          <a:bodyPr wrap="none" lIns="0" tIns="0" rIns="0" rtlCol="0">
            <a:spAutoFit/>
          </a:bodyPr>
          <a:lstStyle/>
          <a:p>
            <a:pPr>
              <a:lnSpc>
                <a:spcPts val="1200"/>
              </a:lnSpc>
            </a:pPr>
            <a:r>
              <a:rPr lang="en-US" altLang="zh-CN" sz="1115" dirty="0" smtClean="0">
                <a:solidFill>
                  <a:srgbClr val="A6A6A6"/>
                </a:solidFill>
                <a:latin typeface="Wingdings" panose="05000000000000000000" pitchFamily="18" charset="0"/>
                <a:cs typeface="Wingdings" panose="05000000000000000000" pitchFamily="18" charset="0"/>
              </a:rPr>
              <a:t></a:t>
            </a:r>
          </a:p>
          <a:p>
            <a:pPr>
              <a:lnSpc>
                <a:spcPts val="1600"/>
              </a:lnSpc>
            </a:pPr>
            <a:r>
              <a:rPr lang="en-US" altLang="zh-CN" sz="1115" dirty="0" smtClean="0">
                <a:solidFill>
                  <a:srgbClr val="A6A6A6"/>
                </a:solidFill>
                <a:latin typeface="Wingdings" panose="05000000000000000000" pitchFamily="18" charset="0"/>
                <a:cs typeface="Wingdings" panose="05000000000000000000" pitchFamily="18" charset="0"/>
              </a:rPr>
              <a:t></a:t>
            </a:r>
          </a:p>
        </p:txBody>
      </p:sp>
      <p:sp>
        <p:nvSpPr>
          <p:cNvPr id="28" name="TextBox 1"/>
          <p:cNvSpPr txBox="1"/>
          <p:nvPr/>
        </p:nvSpPr>
        <p:spPr>
          <a:xfrm>
            <a:off x="3517900" y="2095500"/>
            <a:ext cx="1955800" cy="444500"/>
          </a:xfrm>
          <a:prstGeom prst="rect">
            <a:avLst/>
          </a:prstGeom>
          <a:noFill/>
        </p:spPr>
        <p:txBody>
          <a:bodyPr wrap="none" lIns="0" tIns="0" rIns="0" rtlCol="0">
            <a:spAutoFit/>
          </a:bodyPr>
          <a:lstStyle/>
          <a:p>
            <a:pPr>
              <a:lnSpc>
                <a:spcPts val="1800"/>
              </a:lnSpc>
            </a:pPr>
            <a:r>
              <a:rPr lang="en-US" altLang="zh-CN" sz="1405" dirty="0" smtClean="0">
                <a:solidFill>
                  <a:srgbClr val="7F7F7F"/>
                </a:solidFill>
                <a:latin typeface="微软雅黑" panose="020B0503020204020204" pitchFamily="18" charset="-122"/>
                <a:cs typeface="微软雅黑" panose="020B0503020204020204" pitchFamily="18" charset="-122"/>
              </a:rPr>
              <a:t>积分规则设定、商品设定</a:t>
            </a:r>
          </a:p>
          <a:p>
            <a:pPr>
              <a:lnSpc>
                <a:spcPts val="1600"/>
              </a:lnSpc>
            </a:pPr>
            <a:r>
              <a:rPr lang="en-US" altLang="zh-CN" sz="1405" dirty="0" smtClean="0">
                <a:solidFill>
                  <a:srgbClr val="7F7F7F"/>
                </a:solidFill>
                <a:latin typeface="微软雅黑" panose="020B0503020204020204" pitchFamily="18" charset="-122"/>
                <a:cs typeface="微软雅黑" panose="020B0503020204020204" pitchFamily="18" charset="-122"/>
              </a:rPr>
              <a:t>兑换管理（邮寄和现取）</a:t>
            </a:r>
          </a:p>
        </p:txBody>
      </p:sp>
      <p:sp>
        <p:nvSpPr>
          <p:cNvPr id="29" name="TextBox 1"/>
          <p:cNvSpPr txBox="1"/>
          <p:nvPr/>
        </p:nvSpPr>
        <p:spPr>
          <a:xfrm>
            <a:off x="6553200" y="1625600"/>
            <a:ext cx="3048000" cy="330200"/>
          </a:xfrm>
          <a:prstGeom prst="rect">
            <a:avLst/>
          </a:prstGeom>
          <a:noFill/>
        </p:spPr>
        <p:txBody>
          <a:bodyPr wrap="none" lIns="0" tIns="0" rIns="0" rtlCol="0">
            <a:spAutoFit/>
          </a:bodyPr>
          <a:lstStyle/>
          <a:p>
            <a:pPr>
              <a:lnSpc>
                <a:spcPts val="2600"/>
              </a:lnSpc>
            </a:pPr>
            <a:r>
              <a:rPr lang="en-US" altLang="zh-CN" sz="2005" b="1" dirty="0" smtClean="0">
                <a:solidFill>
                  <a:srgbClr val="262626"/>
                </a:solidFill>
                <a:latin typeface="微软雅黑" panose="020B0503020204020204" pitchFamily="18" charset="-122"/>
                <a:cs typeface="微软雅黑" panose="020B0503020204020204" pitchFamily="18" charset="-122"/>
              </a:rPr>
              <a:t>特有的互动和线下培训工具</a:t>
            </a:r>
          </a:p>
        </p:txBody>
      </p:sp>
      <p:sp>
        <p:nvSpPr>
          <p:cNvPr id="30" name="TextBox 1"/>
          <p:cNvSpPr txBox="1"/>
          <p:nvPr/>
        </p:nvSpPr>
        <p:spPr>
          <a:xfrm>
            <a:off x="6553200" y="2146300"/>
            <a:ext cx="101600" cy="152400"/>
          </a:xfrm>
          <a:prstGeom prst="rect">
            <a:avLst/>
          </a:prstGeom>
          <a:noFill/>
        </p:spPr>
        <p:txBody>
          <a:bodyPr wrap="none" lIns="0" tIns="0" rIns="0" rtlCol="0">
            <a:spAutoFit/>
          </a:bodyPr>
          <a:lstStyle/>
          <a:p>
            <a:pPr>
              <a:lnSpc>
                <a:spcPts val="1200"/>
              </a:lnSpc>
            </a:pPr>
            <a:r>
              <a:rPr lang="en-US" altLang="zh-CN" sz="1115" dirty="0" smtClean="0">
                <a:solidFill>
                  <a:srgbClr val="A6A6A6"/>
                </a:solidFill>
                <a:latin typeface="Wingdings" panose="05000000000000000000" pitchFamily="18" charset="0"/>
                <a:cs typeface="Wingdings" panose="05000000000000000000" pitchFamily="18" charset="0"/>
              </a:rPr>
              <a:t></a:t>
            </a:r>
          </a:p>
        </p:txBody>
      </p:sp>
      <p:sp>
        <p:nvSpPr>
          <p:cNvPr id="32" name="文本框 31"/>
          <p:cNvSpPr txBox="1"/>
          <p:nvPr/>
        </p:nvSpPr>
        <p:spPr>
          <a:xfrm>
            <a:off x="8953500" y="3529330"/>
            <a:ext cx="1332230" cy="368300"/>
          </a:xfrm>
          <a:prstGeom prst="rect">
            <a:avLst/>
          </a:prstGeom>
          <a:noFill/>
        </p:spPr>
        <p:txBody>
          <a:bodyPr wrap="none" rtlCol="0" anchor="t">
            <a:spAutoFit/>
          </a:bodyPr>
          <a:lstStyle/>
          <a:p>
            <a:r>
              <a:rPr lang="en-US" altLang="zh-CN" b="1" dirty="0" smtClean="0">
                <a:solidFill>
                  <a:srgbClr val="262626"/>
                </a:solidFill>
                <a:latin typeface="微软雅黑" panose="020B0503020204020204" pitchFamily="18" charset="-122"/>
                <a:cs typeface="微软雅黑" panose="020B0503020204020204" pitchFamily="18" charset="-122"/>
                <a:sym typeface="+mn-ea"/>
              </a:rPr>
              <a:t>社区和问答</a:t>
            </a:r>
            <a:endParaRPr lang="zh-CN" altLang="en-US"/>
          </a:p>
        </p:txBody>
      </p:sp>
      <p:sp>
        <p:nvSpPr>
          <p:cNvPr id="33" name="文本框 32"/>
          <p:cNvSpPr txBox="1"/>
          <p:nvPr/>
        </p:nvSpPr>
        <p:spPr>
          <a:xfrm>
            <a:off x="6699250" y="2061845"/>
            <a:ext cx="3115310" cy="321945"/>
          </a:xfrm>
          <a:prstGeom prst="rect">
            <a:avLst/>
          </a:prstGeom>
          <a:noFill/>
        </p:spPr>
        <p:txBody>
          <a:bodyPr wrap="none" rtlCol="0" anchor="t">
            <a:spAutoFit/>
          </a:bodyPr>
          <a:lstStyle/>
          <a:p>
            <a:pPr>
              <a:lnSpc>
                <a:spcPts val="1800"/>
              </a:lnSpc>
              <a:tabLst>
                <a:tab pos="2235200" algn="l"/>
              </a:tabLst>
            </a:pPr>
            <a:r>
              <a:rPr lang="zh-CN" altLang="en-US" sz="1400" dirty="0" smtClean="0">
                <a:solidFill>
                  <a:srgbClr val="7F7F7F"/>
                </a:solidFill>
                <a:latin typeface="微软雅黑" panose="020B0503020204020204" pitchFamily="18" charset="-122"/>
                <a:cs typeface="微软雅黑" panose="020B0503020204020204" pitchFamily="18" charset="-122"/>
                <a:sym typeface="+mn-ea"/>
              </a:rPr>
              <a:t>云</a:t>
            </a:r>
            <a:r>
              <a:rPr lang="en-US" altLang="zh-CN" sz="1400" dirty="0" smtClean="0">
                <a:solidFill>
                  <a:srgbClr val="7F7F7F"/>
                </a:solidFill>
                <a:latin typeface="微软雅黑" panose="020B0503020204020204" pitchFamily="18" charset="-122"/>
                <a:cs typeface="微软雅黑" panose="020B0503020204020204" pitchFamily="18" charset="-122"/>
                <a:sym typeface="+mn-ea"/>
              </a:rPr>
              <a:t>PK（知识PK工具）、问卷调查等等</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4987795" y="4729327"/>
            <a:ext cx="2143095" cy="1154010"/>
          </a:xfrm>
          <a:custGeom>
            <a:avLst/>
            <a:gdLst>
              <a:gd name="connsiteX0" fmla="*/ 2923 w 2143095"/>
              <a:gd name="connsiteY0" fmla="*/ 1154010 h 1154010"/>
              <a:gd name="connsiteX1" fmla="*/ 988824 w 2143095"/>
              <a:gd name="connsiteY1" fmla="*/ 2945 h 1154010"/>
              <a:gd name="connsiteX2" fmla="*/ 2139952 w 2143095"/>
              <a:gd name="connsiteY2" fmla="*/ 988809 h 1154010"/>
              <a:gd name="connsiteX3" fmla="*/ 2140714 w 2143095"/>
              <a:gd name="connsiteY3" fmla="*/ 1143672 h 1154010"/>
              <a:gd name="connsiteX4" fmla="*/ 2923 w 2143095"/>
              <a:gd name="connsiteY4" fmla="*/ 1154010 h 115401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3095" h="1154010">
                <a:moveTo>
                  <a:pt x="2923" y="1154010"/>
                </a:moveTo>
                <a:cubicBezTo>
                  <a:pt x="-42669" y="563905"/>
                  <a:pt x="398783" y="48538"/>
                  <a:pt x="988824" y="2945"/>
                </a:cubicBezTo>
                <a:cubicBezTo>
                  <a:pt x="1578993" y="-42774"/>
                  <a:pt x="2094360" y="398677"/>
                  <a:pt x="2139952" y="988809"/>
                </a:cubicBezTo>
                <a:cubicBezTo>
                  <a:pt x="2143889" y="1040345"/>
                  <a:pt x="2144143" y="1092098"/>
                  <a:pt x="2140714" y="1143672"/>
                </a:cubicBezTo>
                <a:lnTo>
                  <a:pt x="2923" y="115401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4113148" y="3904360"/>
            <a:ext cx="3853053" cy="1949970"/>
          </a:xfrm>
          <a:custGeom>
            <a:avLst/>
            <a:gdLst>
              <a:gd name="connsiteX0" fmla="*/ 6350 w 3853053"/>
              <a:gd name="connsiteY0" fmla="*/ 1943620 h 1949970"/>
              <a:gd name="connsiteX1" fmla="*/ 1909317 w 3853053"/>
              <a:gd name="connsiteY1" fmla="*/ 6350 h 1949970"/>
              <a:gd name="connsiteX2" fmla="*/ 3846576 w 3853053"/>
              <a:gd name="connsiteY2" fmla="*/ 1909292 h 1949970"/>
              <a:gd name="connsiteX3" fmla="*/ 3846703 w 3853053"/>
              <a:gd name="connsiteY3" fmla="*/ 1926463 h 1949970"/>
            </a:gdLst>
            <a:ahLst/>
            <a:cxnLst>
              <a:cxn ang="0">
                <a:pos x="connsiteX0" y="connsiteY0"/>
              </a:cxn>
              <a:cxn ang="1">
                <a:pos x="connsiteX1" y="connsiteY1"/>
              </a:cxn>
              <a:cxn ang="2">
                <a:pos x="connsiteX2" y="connsiteY2"/>
              </a:cxn>
              <a:cxn ang="3">
                <a:pos x="connsiteX3" y="connsiteY3"/>
              </a:cxn>
            </a:cxnLst>
            <a:rect l="l" t="t" r="r" b="b"/>
            <a:pathLst>
              <a:path w="3853053" h="1949970">
                <a:moveTo>
                  <a:pt x="6350" y="1943620"/>
                </a:moveTo>
                <a:cubicBezTo>
                  <a:pt x="-3175" y="883158"/>
                  <a:pt x="848867" y="15748"/>
                  <a:pt x="1909317" y="6350"/>
                </a:cubicBezTo>
                <a:cubicBezTo>
                  <a:pt x="2969768" y="-3175"/>
                  <a:pt x="3837178" y="848867"/>
                  <a:pt x="3846576" y="1909292"/>
                </a:cubicBezTo>
                <a:cubicBezTo>
                  <a:pt x="3846703" y="1915020"/>
                  <a:pt x="3846703" y="1920735"/>
                  <a:pt x="3846703" y="1926463"/>
                </a:cubicBezTo>
              </a:path>
            </a:pathLst>
          </a:custGeom>
          <a:ln w="12700">
            <a:solidFill>
              <a:srgbClr val="A6A6A6">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7228331" y="4322064"/>
            <a:ext cx="249936" cy="251459"/>
          </a:xfrm>
          <a:custGeom>
            <a:avLst/>
            <a:gdLst>
              <a:gd name="connsiteX0" fmla="*/ 0 w 249936"/>
              <a:gd name="connsiteY0" fmla="*/ 125729 h 251459"/>
              <a:gd name="connsiteX1" fmla="*/ 124968 w 249936"/>
              <a:gd name="connsiteY1" fmla="*/ 0 h 251459"/>
              <a:gd name="connsiteX2" fmla="*/ 249936 w 249936"/>
              <a:gd name="connsiteY2" fmla="*/ 125729 h 251459"/>
              <a:gd name="connsiteX3" fmla="*/ 124968 w 249936"/>
              <a:gd name="connsiteY3" fmla="*/ 251459 h 251459"/>
              <a:gd name="connsiteX4" fmla="*/ 0 w 249936"/>
              <a:gd name="connsiteY4" fmla="*/ 125729 h 25145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49936" h="251459">
                <a:moveTo>
                  <a:pt x="0" y="125729"/>
                </a:moveTo>
                <a:cubicBezTo>
                  <a:pt x="0" y="56260"/>
                  <a:pt x="56007" y="0"/>
                  <a:pt x="124968" y="0"/>
                </a:cubicBezTo>
                <a:cubicBezTo>
                  <a:pt x="193929" y="0"/>
                  <a:pt x="249936" y="56260"/>
                  <a:pt x="249936" y="125729"/>
                </a:cubicBezTo>
                <a:cubicBezTo>
                  <a:pt x="249936" y="195198"/>
                  <a:pt x="193929" y="251459"/>
                  <a:pt x="124968" y="251459"/>
                </a:cubicBezTo>
                <a:cubicBezTo>
                  <a:pt x="56007" y="251459"/>
                  <a:pt x="0" y="195198"/>
                  <a:pt x="0" y="12572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7513319" y="3378708"/>
            <a:ext cx="894588" cy="894588"/>
          </a:xfrm>
          <a:custGeom>
            <a:avLst/>
            <a:gdLst>
              <a:gd name="connsiteX0" fmla="*/ 447294 w 894588"/>
              <a:gd name="connsiteY0" fmla="*/ 0 h 894588"/>
              <a:gd name="connsiteX1" fmla="*/ 0 w 894588"/>
              <a:gd name="connsiteY1" fmla="*/ 447294 h 894588"/>
              <a:gd name="connsiteX2" fmla="*/ 0 w 894588"/>
              <a:gd name="connsiteY2" fmla="*/ 894588 h 894588"/>
              <a:gd name="connsiteX3" fmla="*/ 447294 w 894588"/>
              <a:gd name="connsiteY3" fmla="*/ 894588 h 894588"/>
              <a:gd name="connsiteX4" fmla="*/ 894588 w 894588"/>
              <a:gd name="connsiteY4" fmla="*/ 447294 h 894588"/>
              <a:gd name="connsiteX5" fmla="*/ 447294 w 894588"/>
              <a:gd name="connsiteY5" fmla="*/ 0 h 8945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588" h="894588">
                <a:moveTo>
                  <a:pt x="447294" y="0"/>
                </a:moveTo>
                <a:cubicBezTo>
                  <a:pt x="200279" y="0"/>
                  <a:pt x="0" y="200278"/>
                  <a:pt x="0" y="447294"/>
                </a:cubicBezTo>
                <a:cubicBezTo>
                  <a:pt x="0" y="596391"/>
                  <a:pt x="0" y="745489"/>
                  <a:pt x="0" y="894588"/>
                </a:cubicBezTo>
                <a:cubicBezTo>
                  <a:pt x="149098" y="894588"/>
                  <a:pt x="298196" y="894588"/>
                  <a:pt x="447294" y="894588"/>
                </a:cubicBezTo>
                <a:cubicBezTo>
                  <a:pt x="694309" y="894588"/>
                  <a:pt x="894588" y="694308"/>
                  <a:pt x="894588" y="447294"/>
                </a:cubicBezTo>
                <a:cubicBezTo>
                  <a:pt x="894588" y="200278"/>
                  <a:pt x="694309" y="0"/>
                  <a:pt x="447294" y="0"/>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4703064" y="4195571"/>
            <a:ext cx="251459" cy="251460"/>
          </a:xfrm>
          <a:custGeom>
            <a:avLst/>
            <a:gdLst>
              <a:gd name="connsiteX0" fmla="*/ 0 w 251459"/>
              <a:gd name="connsiteY0" fmla="*/ 125730 h 251460"/>
              <a:gd name="connsiteX1" fmla="*/ 125729 w 251459"/>
              <a:gd name="connsiteY1" fmla="*/ 0 h 251460"/>
              <a:gd name="connsiteX2" fmla="*/ 251459 w 251459"/>
              <a:gd name="connsiteY2" fmla="*/ 125730 h 251460"/>
              <a:gd name="connsiteX3" fmla="*/ 125729 w 251459"/>
              <a:gd name="connsiteY3" fmla="*/ 251460 h 251460"/>
              <a:gd name="connsiteX4" fmla="*/ 0 w 251459"/>
              <a:gd name="connsiteY4" fmla="*/ 125730 h 25146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1459" h="251460">
                <a:moveTo>
                  <a:pt x="0" y="125730"/>
                </a:moveTo>
                <a:cubicBezTo>
                  <a:pt x="0" y="56261"/>
                  <a:pt x="56260" y="0"/>
                  <a:pt x="125729" y="0"/>
                </a:cubicBezTo>
                <a:cubicBezTo>
                  <a:pt x="195198" y="0"/>
                  <a:pt x="251459" y="56261"/>
                  <a:pt x="251459" y="125730"/>
                </a:cubicBezTo>
                <a:cubicBezTo>
                  <a:pt x="251459" y="195199"/>
                  <a:pt x="195198" y="251460"/>
                  <a:pt x="125729" y="251460"/>
                </a:cubicBezTo>
                <a:cubicBezTo>
                  <a:pt x="56260" y="251460"/>
                  <a:pt x="0" y="195199"/>
                  <a:pt x="0" y="125730"/>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3793235" y="3304032"/>
            <a:ext cx="894588" cy="894588"/>
          </a:xfrm>
          <a:custGeom>
            <a:avLst/>
            <a:gdLst>
              <a:gd name="connsiteX0" fmla="*/ 447294 w 894588"/>
              <a:gd name="connsiteY0" fmla="*/ 0 h 894588"/>
              <a:gd name="connsiteX1" fmla="*/ 894588 w 894588"/>
              <a:gd name="connsiteY1" fmla="*/ 447294 h 894588"/>
              <a:gd name="connsiteX2" fmla="*/ 894588 w 894588"/>
              <a:gd name="connsiteY2" fmla="*/ 894588 h 894588"/>
              <a:gd name="connsiteX3" fmla="*/ 447294 w 894588"/>
              <a:gd name="connsiteY3" fmla="*/ 894588 h 894588"/>
              <a:gd name="connsiteX4" fmla="*/ 0 w 894588"/>
              <a:gd name="connsiteY4" fmla="*/ 447294 h 894588"/>
              <a:gd name="connsiteX5" fmla="*/ 447294 w 894588"/>
              <a:gd name="connsiteY5" fmla="*/ 0 h 8945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588" h="894588">
                <a:moveTo>
                  <a:pt x="447294" y="0"/>
                </a:moveTo>
                <a:cubicBezTo>
                  <a:pt x="694309" y="0"/>
                  <a:pt x="894588" y="200278"/>
                  <a:pt x="894588" y="447294"/>
                </a:cubicBezTo>
                <a:cubicBezTo>
                  <a:pt x="894588" y="596391"/>
                  <a:pt x="894588" y="745489"/>
                  <a:pt x="894588" y="894588"/>
                </a:cubicBezTo>
                <a:cubicBezTo>
                  <a:pt x="745490" y="894588"/>
                  <a:pt x="596392" y="894588"/>
                  <a:pt x="447294" y="894588"/>
                </a:cubicBezTo>
                <a:cubicBezTo>
                  <a:pt x="200279" y="894588"/>
                  <a:pt x="0" y="694308"/>
                  <a:pt x="0" y="447294"/>
                </a:cubicBezTo>
                <a:cubicBezTo>
                  <a:pt x="0" y="200278"/>
                  <a:pt x="200279" y="0"/>
                  <a:pt x="447294" y="0"/>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4064508" y="3593591"/>
            <a:ext cx="361188" cy="310896"/>
          </a:xfrm>
          <a:custGeom>
            <a:avLst/>
            <a:gdLst>
              <a:gd name="connsiteX0" fmla="*/ 361188 w 361188"/>
              <a:gd name="connsiteY0" fmla="*/ 288290 h 310896"/>
              <a:gd name="connsiteX1" fmla="*/ 338582 w 361188"/>
              <a:gd name="connsiteY1" fmla="*/ 310896 h 310896"/>
              <a:gd name="connsiteX2" fmla="*/ 276478 w 361188"/>
              <a:gd name="connsiteY2" fmla="*/ 310896 h 310896"/>
              <a:gd name="connsiteX3" fmla="*/ 254000 w 361188"/>
              <a:gd name="connsiteY3" fmla="*/ 288290 h 310896"/>
              <a:gd name="connsiteX4" fmla="*/ 254000 w 361188"/>
              <a:gd name="connsiteY4" fmla="*/ 226060 h 310896"/>
              <a:gd name="connsiteX5" fmla="*/ 276478 w 361188"/>
              <a:gd name="connsiteY5" fmla="*/ 203454 h 310896"/>
              <a:gd name="connsiteX6" fmla="*/ 293496 w 361188"/>
              <a:gd name="connsiteY6" fmla="*/ 203454 h 310896"/>
              <a:gd name="connsiteX7" fmla="*/ 293496 w 361188"/>
              <a:gd name="connsiteY7" fmla="*/ 169545 h 310896"/>
              <a:gd name="connsiteX8" fmla="*/ 191896 w 361188"/>
              <a:gd name="connsiteY8" fmla="*/ 169545 h 310896"/>
              <a:gd name="connsiteX9" fmla="*/ 191896 w 361188"/>
              <a:gd name="connsiteY9" fmla="*/ 203454 h 310896"/>
              <a:gd name="connsiteX10" fmla="*/ 208788 w 361188"/>
              <a:gd name="connsiteY10" fmla="*/ 203454 h 310896"/>
              <a:gd name="connsiteX11" fmla="*/ 231394 w 361188"/>
              <a:gd name="connsiteY11" fmla="*/ 226060 h 310896"/>
              <a:gd name="connsiteX12" fmla="*/ 231394 w 361188"/>
              <a:gd name="connsiteY12" fmla="*/ 288290 h 310896"/>
              <a:gd name="connsiteX13" fmla="*/ 208788 w 361188"/>
              <a:gd name="connsiteY13" fmla="*/ 310896 h 310896"/>
              <a:gd name="connsiteX14" fmla="*/ 146684 w 361188"/>
              <a:gd name="connsiteY14" fmla="*/ 310896 h 310896"/>
              <a:gd name="connsiteX15" fmla="*/ 129794 w 361188"/>
              <a:gd name="connsiteY15" fmla="*/ 288290 h 310896"/>
              <a:gd name="connsiteX16" fmla="*/ 129794 w 361188"/>
              <a:gd name="connsiteY16" fmla="*/ 226060 h 310896"/>
              <a:gd name="connsiteX17" fmla="*/ 146684 w 361188"/>
              <a:gd name="connsiteY17" fmla="*/ 203454 h 310896"/>
              <a:gd name="connsiteX18" fmla="*/ 163702 w 361188"/>
              <a:gd name="connsiteY18" fmla="*/ 203454 h 310896"/>
              <a:gd name="connsiteX19" fmla="*/ 163702 w 361188"/>
              <a:gd name="connsiteY19" fmla="*/ 169545 h 310896"/>
              <a:gd name="connsiteX20" fmla="*/ 62102 w 361188"/>
              <a:gd name="connsiteY20" fmla="*/ 169545 h 310896"/>
              <a:gd name="connsiteX21" fmla="*/ 62102 w 361188"/>
              <a:gd name="connsiteY21" fmla="*/ 203454 h 310896"/>
              <a:gd name="connsiteX22" fmla="*/ 84708 w 361188"/>
              <a:gd name="connsiteY22" fmla="*/ 203454 h 310896"/>
              <a:gd name="connsiteX23" fmla="*/ 101600 w 361188"/>
              <a:gd name="connsiteY23" fmla="*/ 226060 h 310896"/>
              <a:gd name="connsiteX24" fmla="*/ 101600 w 361188"/>
              <a:gd name="connsiteY24" fmla="*/ 288290 h 310896"/>
              <a:gd name="connsiteX25" fmla="*/ 84708 w 361188"/>
              <a:gd name="connsiteY25" fmla="*/ 310896 h 310896"/>
              <a:gd name="connsiteX26" fmla="*/ 16890 w 361188"/>
              <a:gd name="connsiteY26" fmla="*/ 310896 h 310896"/>
              <a:gd name="connsiteX27" fmla="*/ 0 w 361188"/>
              <a:gd name="connsiteY27" fmla="*/ 288290 h 310896"/>
              <a:gd name="connsiteX28" fmla="*/ 0 w 361188"/>
              <a:gd name="connsiteY28" fmla="*/ 226060 h 310896"/>
              <a:gd name="connsiteX29" fmla="*/ 16890 w 361188"/>
              <a:gd name="connsiteY29" fmla="*/ 203454 h 310896"/>
              <a:gd name="connsiteX30" fmla="*/ 39496 w 361188"/>
              <a:gd name="connsiteY30" fmla="*/ 203454 h 310896"/>
              <a:gd name="connsiteX31" fmla="*/ 39496 w 361188"/>
              <a:gd name="connsiteY31" fmla="*/ 169545 h 310896"/>
              <a:gd name="connsiteX32" fmla="*/ 62102 w 361188"/>
              <a:gd name="connsiteY32" fmla="*/ 141351 h 310896"/>
              <a:gd name="connsiteX33" fmla="*/ 163702 w 361188"/>
              <a:gd name="connsiteY33" fmla="*/ 141351 h 310896"/>
              <a:gd name="connsiteX34" fmla="*/ 163702 w 361188"/>
              <a:gd name="connsiteY34" fmla="*/ 101727 h 310896"/>
              <a:gd name="connsiteX35" fmla="*/ 146684 w 361188"/>
              <a:gd name="connsiteY35" fmla="*/ 101727 h 310896"/>
              <a:gd name="connsiteX36" fmla="*/ 129794 w 361188"/>
              <a:gd name="connsiteY36" fmla="*/ 84836 h 310896"/>
              <a:gd name="connsiteX37" fmla="*/ 129794 w 361188"/>
              <a:gd name="connsiteY37" fmla="*/ 17017 h 310896"/>
              <a:gd name="connsiteX38" fmla="*/ 146684 w 361188"/>
              <a:gd name="connsiteY38" fmla="*/ 0 h 310896"/>
              <a:gd name="connsiteX39" fmla="*/ 208788 w 361188"/>
              <a:gd name="connsiteY39" fmla="*/ 0 h 310896"/>
              <a:gd name="connsiteX40" fmla="*/ 231394 w 361188"/>
              <a:gd name="connsiteY40" fmla="*/ 17017 h 310896"/>
              <a:gd name="connsiteX41" fmla="*/ 231394 w 361188"/>
              <a:gd name="connsiteY41" fmla="*/ 84836 h 310896"/>
              <a:gd name="connsiteX42" fmla="*/ 208788 w 361188"/>
              <a:gd name="connsiteY42" fmla="*/ 101727 h 310896"/>
              <a:gd name="connsiteX43" fmla="*/ 191896 w 361188"/>
              <a:gd name="connsiteY43" fmla="*/ 101727 h 310896"/>
              <a:gd name="connsiteX44" fmla="*/ 191896 w 361188"/>
              <a:gd name="connsiteY44" fmla="*/ 141351 h 310896"/>
              <a:gd name="connsiteX45" fmla="*/ 293496 w 361188"/>
              <a:gd name="connsiteY45" fmla="*/ 141351 h 310896"/>
              <a:gd name="connsiteX46" fmla="*/ 321690 w 361188"/>
              <a:gd name="connsiteY46" fmla="*/ 169545 h 310896"/>
              <a:gd name="connsiteX47" fmla="*/ 321690 w 361188"/>
              <a:gd name="connsiteY47" fmla="*/ 203454 h 310896"/>
              <a:gd name="connsiteX48" fmla="*/ 338582 w 361188"/>
              <a:gd name="connsiteY48" fmla="*/ 203454 h 310896"/>
              <a:gd name="connsiteX49" fmla="*/ 361188 w 361188"/>
              <a:gd name="connsiteY49" fmla="*/ 226060 h 310896"/>
              <a:gd name="connsiteX50" fmla="*/ 361188 w 361188"/>
              <a:gd name="connsiteY50" fmla="*/ 288290 h 3108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 ang="32">
                <a:pos x="connsiteX32" y="connsiteY32"/>
              </a:cxn>
              <a:cxn ang="33">
                <a:pos x="connsiteX33" y="connsiteY33"/>
              </a:cxn>
              <a:cxn ang="34">
                <a:pos x="connsiteX34" y="connsiteY34"/>
              </a:cxn>
              <a:cxn ang="35">
                <a:pos x="connsiteX35" y="connsiteY35"/>
              </a:cxn>
              <a:cxn ang="36">
                <a:pos x="connsiteX36" y="connsiteY36"/>
              </a:cxn>
              <a:cxn ang="37">
                <a:pos x="connsiteX37" y="connsiteY37"/>
              </a:cxn>
              <a:cxn ang="38">
                <a:pos x="connsiteX38" y="connsiteY38"/>
              </a:cxn>
              <a:cxn ang="39">
                <a:pos x="connsiteX39" y="connsiteY39"/>
              </a:cxn>
              <a:cxn ang="40">
                <a:pos x="connsiteX40" y="connsiteY40"/>
              </a:cxn>
              <a:cxn ang="41">
                <a:pos x="connsiteX41" y="connsiteY41"/>
              </a:cxn>
              <a:cxn ang="42">
                <a:pos x="connsiteX42" y="connsiteY42"/>
              </a:cxn>
              <a:cxn ang="43">
                <a:pos x="connsiteX43" y="connsiteY43"/>
              </a:cxn>
              <a:cxn ang="44">
                <a:pos x="connsiteX44" y="connsiteY44"/>
              </a:cxn>
              <a:cxn ang="45">
                <a:pos x="connsiteX45" y="connsiteY45"/>
              </a:cxn>
              <a:cxn ang="46">
                <a:pos x="connsiteX46" y="connsiteY46"/>
              </a:cxn>
              <a:cxn ang="47">
                <a:pos x="connsiteX47" y="connsiteY47"/>
              </a:cxn>
              <a:cxn ang="48">
                <a:pos x="connsiteX48" y="connsiteY48"/>
              </a:cxn>
              <a:cxn ang="49">
                <a:pos x="connsiteX49" y="connsiteY49"/>
              </a:cxn>
              <a:cxn ang="50">
                <a:pos x="connsiteX50" y="connsiteY50"/>
              </a:cxn>
            </a:cxnLst>
            <a:rect l="l" t="t" r="r" b="b"/>
            <a:pathLst>
              <a:path w="361188" h="310896">
                <a:moveTo>
                  <a:pt x="361188" y="288290"/>
                </a:moveTo>
                <a:cubicBezTo>
                  <a:pt x="361188" y="299592"/>
                  <a:pt x="349884" y="310896"/>
                  <a:pt x="338582" y="310896"/>
                </a:cubicBezTo>
                <a:cubicBezTo>
                  <a:pt x="276478" y="310896"/>
                  <a:pt x="276478" y="310896"/>
                  <a:pt x="276478" y="310896"/>
                </a:cubicBezTo>
                <a:cubicBezTo>
                  <a:pt x="265302" y="310896"/>
                  <a:pt x="254000" y="299592"/>
                  <a:pt x="254000" y="288290"/>
                </a:cubicBezTo>
                <a:cubicBezTo>
                  <a:pt x="254000" y="226060"/>
                  <a:pt x="254000" y="226060"/>
                  <a:pt x="254000" y="226060"/>
                </a:cubicBezTo>
                <a:cubicBezTo>
                  <a:pt x="254000" y="214757"/>
                  <a:pt x="265302" y="203454"/>
                  <a:pt x="276478" y="203454"/>
                </a:cubicBezTo>
                <a:cubicBezTo>
                  <a:pt x="293496" y="203454"/>
                  <a:pt x="293496" y="203454"/>
                  <a:pt x="293496" y="203454"/>
                </a:cubicBezTo>
                <a:cubicBezTo>
                  <a:pt x="293496" y="169545"/>
                  <a:pt x="293496" y="169545"/>
                  <a:pt x="293496" y="169545"/>
                </a:cubicBezTo>
                <a:cubicBezTo>
                  <a:pt x="191896" y="169545"/>
                  <a:pt x="191896" y="169545"/>
                  <a:pt x="191896" y="169545"/>
                </a:cubicBezTo>
                <a:cubicBezTo>
                  <a:pt x="191896" y="203454"/>
                  <a:pt x="191896" y="203454"/>
                  <a:pt x="191896" y="203454"/>
                </a:cubicBezTo>
                <a:cubicBezTo>
                  <a:pt x="208788" y="203454"/>
                  <a:pt x="208788" y="203454"/>
                  <a:pt x="208788" y="203454"/>
                </a:cubicBezTo>
                <a:cubicBezTo>
                  <a:pt x="220090" y="203454"/>
                  <a:pt x="231394" y="214757"/>
                  <a:pt x="231394" y="226060"/>
                </a:cubicBezTo>
                <a:cubicBezTo>
                  <a:pt x="231394" y="288290"/>
                  <a:pt x="231394" y="288290"/>
                  <a:pt x="231394" y="288290"/>
                </a:cubicBezTo>
                <a:cubicBezTo>
                  <a:pt x="231394" y="299592"/>
                  <a:pt x="220090" y="310896"/>
                  <a:pt x="208788" y="310896"/>
                </a:cubicBezTo>
                <a:cubicBezTo>
                  <a:pt x="146684" y="310896"/>
                  <a:pt x="146684" y="310896"/>
                  <a:pt x="146684" y="310896"/>
                </a:cubicBezTo>
                <a:cubicBezTo>
                  <a:pt x="135382" y="310896"/>
                  <a:pt x="129794" y="299592"/>
                  <a:pt x="129794" y="288290"/>
                </a:cubicBezTo>
                <a:cubicBezTo>
                  <a:pt x="129794" y="226060"/>
                  <a:pt x="129794" y="226060"/>
                  <a:pt x="129794" y="226060"/>
                </a:cubicBezTo>
                <a:cubicBezTo>
                  <a:pt x="129794" y="214757"/>
                  <a:pt x="135382" y="203454"/>
                  <a:pt x="146684" y="203454"/>
                </a:cubicBezTo>
                <a:cubicBezTo>
                  <a:pt x="163702" y="203454"/>
                  <a:pt x="163702" y="203454"/>
                  <a:pt x="163702" y="203454"/>
                </a:cubicBezTo>
                <a:cubicBezTo>
                  <a:pt x="163702" y="169545"/>
                  <a:pt x="163702" y="169545"/>
                  <a:pt x="163702" y="169545"/>
                </a:cubicBezTo>
                <a:cubicBezTo>
                  <a:pt x="62102" y="169545"/>
                  <a:pt x="62102" y="169545"/>
                  <a:pt x="62102" y="169545"/>
                </a:cubicBezTo>
                <a:cubicBezTo>
                  <a:pt x="62102" y="203454"/>
                  <a:pt x="62102" y="203454"/>
                  <a:pt x="62102" y="203454"/>
                </a:cubicBezTo>
                <a:cubicBezTo>
                  <a:pt x="84708" y="203454"/>
                  <a:pt x="84708" y="203454"/>
                  <a:pt x="84708" y="203454"/>
                </a:cubicBezTo>
                <a:cubicBezTo>
                  <a:pt x="95884" y="203454"/>
                  <a:pt x="101600" y="214757"/>
                  <a:pt x="101600" y="226060"/>
                </a:cubicBezTo>
                <a:cubicBezTo>
                  <a:pt x="101600" y="288290"/>
                  <a:pt x="101600" y="288290"/>
                  <a:pt x="101600" y="288290"/>
                </a:cubicBezTo>
                <a:cubicBezTo>
                  <a:pt x="101600" y="299592"/>
                  <a:pt x="95884" y="310896"/>
                  <a:pt x="84708" y="310896"/>
                </a:cubicBezTo>
                <a:cubicBezTo>
                  <a:pt x="16890" y="310896"/>
                  <a:pt x="16890" y="310896"/>
                  <a:pt x="16890" y="310896"/>
                </a:cubicBezTo>
                <a:cubicBezTo>
                  <a:pt x="5588" y="310896"/>
                  <a:pt x="0" y="299592"/>
                  <a:pt x="0" y="288290"/>
                </a:cubicBezTo>
                <a:cubicBezTo>
                  <a:pt x="0" y="226060"/>
                  <a:pt x="0" y="226060"/>
                  <a:pt x="0" y="226060"/>
                </a:cubicBezTo>
                <a:cubicBezTo>
                  <a:pt x="0" y="214757"/>
                  <a:pt x="5588" y="203454"/>
                  <a:pt x="16890" y="203454"/>
                </a:cubicBezTo>
                <a:cubicBezTo>
                  <a:pt x="39496" y="203454"/>
                  <a:pt x="39496" y="203454"/>
                  <a:pt x="39496" y="203454"/>
                </a:cubicBezTo>
                <a:cubicBezTo>
                  <a:pt x="39496" y="169545"/>
                  <a:pt x="39496" y="169545"/>
                  <a:pt x="39496" y="169545"/>
                </a:cubicBezTo>
                <a:cubicBezTo>
                  <a:pt x="39496" y="152654"/>
                  <a:pt x="50800" y="141351"/>
                  <a:pt x="62102" y="141351"/>
                </a:cubicBezTo>
                <a:cubicBezTo>
                  <a:pt x="163702" y="141351"/>
                  <a:pt x="163702" y="141351"/>
                  <a:pt x="163702" y="141351"/>
                </a:cubicBezTo>
                <a:cubicBezTo>
                  <a:pt x="163702" y="101727"/>
                  <a:pt x="163702" y="101727"/>
                  <a:pt x="163702" y="101727"/>
                </a:cubicBezTo>
                <a:cubicBezTo>
                  <a:pt x="146684" y="101727"/>
                  <a:pt x="146684" y="101727"/>
                  <a:pt x="146684" y="101727"/>
                </a:cubicBezTo>
                <a:cubicBezTo>
                  <a:pt x="135382" y="101727"/>
                  <a:pt x="129794" y="96139"/>
                  <a:pt x="129794" y="84836"/>
                </a:cubicBezTo>
                <a:cubicBezTo>
                  <a:pt x="129794" y="17017"/>
                  <a:pt x="129794" y="17017"/>
                  <a:pt x="129794" y="17017"/>
                </a:cubicBezTo>
                <a:cubicBezTo>
                  <a:pt x="129794" y="5715"/>
                  <a:pt x="135382" y="0"/>
                  <a:pt x="146684" y="0"/>
                </a:cubicBezTo>
                <a:cubicBezTo>
                  <a:pt x="208788" y="0"/>
                  <a:pt x="208788" y="0"/>
                  <a:pt x="208788" y="0"/>
                </a:cubicBezTo>
                <a:cubicBezTo>
                  <a:pt x="220090" y="0"/>
                  <a:pt x="231394" y="5715"/>
                  <a:pt x="231394" y="17017"/>
                </a:cubicBezTo>
                <a:cubicBezTo>
                  <a:pt x="231394" y="84836"/>
                  <a:pt x="231394" y="84836"/>
                  <a:pt x="231394" y="84836"/>
                </a:cubicBezTo>
                <a:cubicBezTo>
                  <a:pt x="231394" y="96139"/>
                  <a:pt x="220090" y="101727"/>
                  <a:pt x="208788" y="101727"/>
                </a:cubicBezTo>
                <a:cubicBezTo>
                  <a:pt x="191896" y="101727"/>
                  <a:pt x="191896" y="101727"/>
                  <a:pt x="191896" y="101727"/>
                </a:cubicBezTo>
                <a:cubicBezTo>
                  <a:pt x="191896" y="141351"/>
                  <a:pt x="191896" y="141351"/>
                  <a:pt x="191896" y="141351"/>
                </a:cubicBezTo>
                <a:cubicBezTo>
                  <a:pt x="293496" y="141351"/>
                  <a:pt x="293496" y="141351"/>
                  <a:pt x="293496" y="141351"/>
                </a:cubicBezTo>
                <a:cubicBezTo>
                  <a:pt x="310388" y="141351"/>
                  <a:pt x="321690" y="152654"/>
                  <a:pt x="321690" y="169545"/>
                </a:cubicBezTo>
                <a:cubicBezTo>
                  <a:pt x="321690" y="203454"/>
                  <a:pt x="321690" y="203454"/>
                  <a:pt x="321690" y="203454"/>
                </a:cubicBezTo>
                <a:cubicBezTo>
                  <a:pt x="338582" y="203454"/>
                  <a:pt x="338582" y="203454"/>
                  <a:pt x="338582" y="203454"/>
                </a:cubicBezTo>
                <a:cubicBezTo>
                  <a:pt x="349884" y="203454"/>
                  <a:pt x="361188" y="214757"/>
                  <a:pt x="361188" y="226060"/>
                </a:cubicBezTo>
                <a:lnTo>
                  <a:pt x="361188" y="28829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7843901" y="5665978"/>
            <a:ext cx="249046" cy="249123"/>
          </a:xfrm>
          <a:custGeom>
            <a:avLst/>
            <a:gdLst>
              <a:gd name="connsiteX0" fmla="*/ 0 w 249046"/>
              <a:gd name="connsiteY0" fmla="*/ 108521 h 249123"/>
              <a:gd name="connsiteX1" fmla="*/ 140589 w 249046"/>
              <a:gd name="connsiteY1" fmla="*/ 0 h 249123"/>
              <a:gd name="connsiteX2" fmla="*/ 249046 w 249046"/>
              <a:gd name="connsiteY2" fmla="*/ 140601 h 249123"/>
              <a:gd name="connsiteX3" fmla="*/ 108457 w 249046"/>
              <a:gd name="connsiteY3" fmla="*/ 249123 h 249123"/>
              <a:gd name="connsiteX4" fmla="*/ 0 w 249046"/>
              <a:gd name="connsiteY4" fmla="*/ 108521 h 2491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49046" h="249123">
                <a:moveTo>
                  <a:pt x="0" y="108521"/>
                </a:moveTo>
                <a:cubicBezTo>
                  <a:pt x="8763" y="39738"/>
                  <a:pt x="71755" y="-8852"/>
                  <a:pt x="140589" y="0"/>
                </a:cubicBezTo>
                <a:cubicBezTo>
                  <a:pt x="209295" y="8864"/>
                  <a:pt x="257936" y="71805"/>
                  <a:pt x="249046" y="140601"/>
                </a:cubicBezTo>
                <a:cubicBezTo>
                  <a:pt x="240156" y="209384"/>
                  <a:pt x="177292" y="257974"/>
                  <a:pt x="108457" y="249123"/>
                </a:cubicBezTo>
                <a:cubicBezTo>
                  <a:pt x="39751" y="240258"/>
                  <a:pt x="-8890" y="177317"/>
                  <a:pt x="0" y="108521"/>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8137143" y="4854822"/>
            <a:ext cx="948166" cy="894537"/>
          </a:xfrm>
          <a:custGeom>
            <a:avLst/>
            <a:gdLst>
              <a:gd name="connsiteX0" fmla="*/ 558038 w 948166"/>
              <a:gd name="connsiteY0" fmla="*/ 3562 h 894537"/>
              <a:gd name="connsiteX1" fmla="*/ 57150 w 948166"/>
              <a:gd name="connsiteY1" fmla="*/ 390150 h 894537"/>
              <a:gd name="connsiteX2" fmla="*/ 0 w 948166"/>
              <a:gd name="connsiteY2" fmla="*/ 833875 h 894537"/>
              <a:gd name="connsiteX3" fmla="*/ 443738 w 948166"/>
              <a:gd name="connsiteY3" fmla="*/ 890987 h 894537"/>
              <a:gd name="connsiteX4" fmla="*/ 944626 w 948166"/>
              <a:gd name="connsiteY4" fmla="*/ 504323 h 894537"/>
              <a:gd name="connsiteX5" fmla="*/ 558038 w 948166"/>
              <a:gd name="connsiteY5" fmla="*/ 3562 h 89453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948166" h="894537">
                <a:moveTo>
                  <a:pt x="558038" y="3562"/>
                </a:moveTo>
                <a:cubicBezTo>
                  <a:pt x="312928" y="-28060"/>
                  <a:pt x="88646" y="145040"/>
                  <a:pt x="57150" y="390150"/>
                </a:cubicBezTo>
                <a:cubicBezTo>
                  <a:pt x="38100" y="538105"/>
                  <a:pt x="19050" y="685933"/>
                  <a:pt x="0" y="833875"/>
                </a:cubicBezTo>
                <a:cubicBezTo>
                  <a:pt x="147955" y="852913"/>
                  <a:pt x="295783" y="871950"/>
                  <a:pt x="443738" y="890987"/>
                </a:cubicBezTo>
                <a:cubicBezTo>
                  <a:pt x="688848" y="922534"/>
                  <a:pt x="913003" y="749446"/>
                  <a:pt x="944626" y="504323"/>
                </a:cubicBezTo>
                <a:cubicBezTo>
                  <a:pt x="976122" y="259340"/>
                  <a:pt x="803021" y="35058"/>
                  <a:pt x="558038" y="3562"/>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3"/>
          <p:cNvSpPr/>
          <p:nvPr/>
        </p:nvSpPr>
        <p:spPr>
          <a:xfrm>
            <a:off x="3970168" y="5680037"/>
            <a:ext cx="248114" cy="248111"/>
          </a:xfrm>
          <a:custGeom>
            <a:avLst/>
            <a:gdLst>
              <a:gd name="connsiteX0" fmla="*/ 2137 w 248114"/>
              <a:gd name="connsiteY0" fmla="*/ 154139 h 248111"/>
              <a:gd name="connsiteX1" fmla="*/ 93958 w 248114"/>
              <a:gd name="connsiteY1" fmla="*/ 2133 h 248111"/>
              <a:gd name="connsiteX2" fmla="*/ 245977 w 248114"/>
              <a:gd name="connsiteY2" fmla="*/ 93979 h 248111"/>
              <a:gd name="connsiteX3" fmla="*/ 154156 w 248114"/>
              <a:gd name="connsiteY3" fmla="*/ 245985 h 248111"/>
              <a:gd name="connsiteX4" fmla="*/ 2137 w 248114"/>
              <a:gd name="connsiteY4" fmla="*/ 154139 h 24811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48114" h="248111">
                <a:moveTo>
                  <a:pt x="2137" y="154139"/>
                </a:moveTo>
                <a:cubicBezTo>
                  <a:pt x="-14499" y="86791"/>
                  <a:pt x="26647" y="18744"/>
                  <a:pt x="93958" y="2133"/>
                </a:cubicBezTo>
                <a:cubicBezTo>
                  <a:pt x="161395" y="-14491"/>
                  <a:pt x="229467" y="26631"/>
                  <a:pt x="245977" y="93979"/>
                </a:cubicBezTo>
                <a:cubicBezTo>
                  <a:pt x="262614" y="161314"/>
                  <a:pt x="221465" y="229374"/>
                  <a:pt x="154156" y="245985"/>
                </a:cubicBezTo>
                <a:cubicBezTo>
                  <a:pt x="86846" y="262597"/>
                  <a:pt x="18774" y="221474"/>
                  <a:pt x="2137" y="154139"/>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
          <p:cNvSpPr/>
          <p:nvPr/>
        </p:nvSpPr>
        <p:spPr>
          <a:xfrm>
            <a:off x="2953570" y="4937939"/>
            <a:ext cx="988636" cy="894238"/>
          </a:xfrm>
          <a:custGeom>
            <a:avLst/>
            <a:gdLst>
              <a:gd name="connsiteX0" fmla="*/ 340047 w 988636"/>
              <a:gd name="connsiteY0" fmla="*/ 12774 h 894238"/>
              <a:gd name="connsiteX1" fmla="*/ 881575 w 988636"/>
              <a:gd name="connsiteY1" fmla="*/ 339926 h 894238"/>
              <a:gd name="connsiteX2" fmla="*/ 988636 w 988636"/>
              <a:gd name="connsiteY2" fmla="*/ 774304 h 894238"/>
              <a:gd name="connsiteX3" fmla="*/ 554296 w 988636"/>
              <a:gd name="connsiteY3" fmla="*/ 881467 h 894238"/>
              <a:gd name="connsiteX4" fmla="*/ 12768 w 988636"/>
              <a:gd name="connsiteY4" fmla="*/ 554302 h 894238"/>
              <a:gd name="connsiteX5" fmla="*/ 340047 w 988636"/>
              <a:gd name="connsiteY5" fmla="*/ 12774 h 89423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988636" h="894238">
                <a:moveTo>
                  <a:pt x="340047" y="12774"/>
                </a:moveTo>
                <a:cubicBezTo>
                  <a:pt x="579950" y="-46407"/>
                  <a:pt x="822393" y="100023"/>
                  <a:pt x="881575" y="339926"/>
                </a:cubicBezTo>
                <a:cubicBezTo>
                  <a:pt x="917262" y="484706"/>
                  <a:pt x="952949" y="629486"/>
                  <a:pt x="988636" y="774304"/>
                </a:cubicBezTo>
                <a:cubicBezTo>
                  <a:pt x="843856" y="810029"/>
                  <a:pt x="699076" y="845741"/>
                  <a:pt x="554296" y="881467"/>
                </a:cubicBezTo>
                <a:cubicBezTo>
                  <a:pt x="314393" y="940649"/>
                  <a:pt x="71950" y="794141"/>
                  <a:pt x="12768" y="554302"/>
                </a:cubicBezTo>
                <a:cubicBezTo>
                  <a:pt x="-46413" y="314399"/>
                  <a:pt x="100144" y="71956"/>
                  <a:pt x="340047" y="12774"/>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
          <p:cNvSpPr/>
          <p:nvPr/>
        </p:nvSpPr>
        <p:spPr>
          <a:xfrm>
            <a:off x="5881751" y="3792220"/>
            <a:ext cx="250856" cy="250840"/>
          </a:xfrm>
          <a:custGeom>
            <a:avLst/>
            <a:gdLst>
              <a:gd name="connsiteX0" fmla="*/ 41147 w 250856"/>
              <a:gd name="connsiteY0" fmla="*/ 218439 h 250840"/>
              <a:gd name="connsiteX1" fmla="*/ 32384 w 250856"/>
              <a:gd name="connsiteY1" fmla="*/ 41147 h 250840"/>
              <a:gd name="connsiteX2" fmla="*/ 209803 w 250856"/>
              <a:gd name="connsiteY2" fmla="*/ 32384 h 250840"/>
              <a:gd name="connsiteX3" fmla="*/ 218566 w 250856"/>
              <a:gd name="connsiteY3" fmla="*/ 209803 h 250840"/>
              <a:gd name="connsiteX4" fmla="*/ 41147 w 250856"/>
              <a:gd name="connsiteY4" fmla="*/ 218439 h 2508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0856" h="250840">
                <a:moveTo>
                  <a:pt x="41147" y="218439"/>
                </a:moveTo>
                <a:cubicBezTo>
                  <a:pt x="-10286" y="171958"/>
                  <a:pt x="-14223" y="92455"/>
                  <a:pt x="32384" y="41147"/>
                </a:cubicBezTo>
                <a:cubicBezTo>
                  <a:pt x="78994" y="-10286"/>
                  <a:pt x="158369" y="-14223"/>
                  <a:pt x="209803" y="32384"/>
                </a:cubicBezTo>
                <a:cubicBezTo>
                  <a:pt x="261111" y="78866"/>
                  <a:pt x="265048" y="158369"/>
                  <a:pt x="218566" y="209803"/>
                </a:cubicBezTo>
                <a:cubicBezTo>
                  <a:pt x="171958" y="261111"/>
                  <a:pt x="92583" y="265048"/>
                  <a:pt x="41147" y="218439"/>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5569124" y="2606722"/>
            <a:ext cx="894619" cy="1079960"/>
          </a:xfrm>
          <a:custGeom>
            <a:avLst/>
            <a:gdLst>
              <a:gd name="connsiteX0" fmla="*/ 137112 w 894619"/>
              <a:gd name="connsiteY0" fmla="*/ 124920 h 1079960"/>
              <a:gd name="connsiteX1" fmla="*/ 124920 w 894619"/>
              <a:gd name="connsiteY1" fmla="*/ 757507 h 1079960"/>
              <a:gd name="connsiteX2" fmla="*/ 435181 w 894619"/>
              <a:gd name="connsiteY2" fmla="*/ 1079960 h 1079960"/>
              <a:gd name="connsiteX3" fmla="*/ 757507 w 894619"/>
              <a:gd name="connsiteY3" fmla="*/ 769699 h 1079960"/>
              <a:gd name="connsiteX4" fmla="*/ 769699 w 894619"/>
              <a:gd name="connsiteY4" fmla="*/ 137112 h 1079960"/>
              <a:gd name="connsiteX5" fmla="*/ 137112 w 894619"/>
              <a:gd name="connsiteY5" fmla="*/ 124920 h 107996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894619" h="1079960">
                <a:moveTo>
                  <a:pt x="137112" y="124920"/>
                </a:moveTo>
                <a:cubicBezTo>
                  <a:pt x="-40941" y="296243"/>
                  <a:pt x="-46402" y="579453"/>
                  <a:pt x="124920" y="757507"/>
                </a:cubicBezTo>
                <a:cubicBezTo>
                  <a:pt x="228298" y="864949"/>
                  <a:pt x="331803" y="972391"/>
                  <a:pt x="435181" y="1079960"/>
                </a:cubicBezTo>
                <a:cubicBezTo>
                  <a:pt x="542623" y="976455"/>
                  <a:pt x="650065" y="873077"/>
                  <a:pt x="757507" y="769699"/>
                </a:cubicBezTo>
                <a:cubicBezTo>
                  <a:pt x="935561" y="598376"/>
                  <a:pt x="941022" y="315166"/>
                  <a:pt x="769699" y="137112"/>
                </a:cubicBezTo>
                <a:cubicBezTo>
                  <a:pt x="598376" y="-40941"/>
                  <a:pt x="315166" y="-46402"/>
                  <a:pt x="137112" y="124920"/>
                </a:cubicBez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617219" y="5256276"/>
            <a:ext cx="490727" cy="490728"/>
          </a:xfrm>
          <a:custGeom>
            <a:avLst/>
            <a:gdLst>
              <a:gd name="connsiteX0" fmla="*/ 0 w 490727"/>
              <a:gd name="connsiteY0" fmla="*/ 490727 h 490728"/>
              <a:gd name="connsiteX1" fmla="*/ 490727 w 490727"/>
              <a:gd name="connsiteY1" fmla="*/ 490727 h 490728"/>
              <a:gd name="connsiteX2" fmla="*/ 490727 w 490727"/>
              <a:gd name="connsiteY2" fmla="*/ 0 h 490728"/>
              <a:gd name="connsiteX3" fmla="*/ 0 w 490727"/>
              <a:gd name="connsiteY3" fmla="*/ 0 h 490728"/>
              <a:gd name="connsiteX4" fmla="*/ 0 w 490727"/>
              <a:gd name="connsiteY4" fmla="*/ 490727 h 4907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90727" h="490728">
                <a:moveTo>
                  <a:pt x="0" y="490727"/>
                </a:moveTo>
                <a:lnTo>
                  <a:pt x="490727" y="490727"/>
                </a:lnTo>
                <a:lnTo>
                  <a:pt x="490727" y="0"/>
                </a:lnTo>
                <a:lnTo>
                  <a:pt x="0" y="0"/>
                </a:lnTo>
                <a:lnTo>
                  <a:pt x="0" y="490727"/>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3"/>
          <p:cNvSpPr/>
          <p:nvPr/>
        </p:nvSpPr>
        <p:spPr>
          <a:xfrm>
            <a:off x="1581911" y="2939795"/>
            <a:ext cx="490727" cy="490727"/>
          </a:xfrm>
          <a:custGeom>
            <a:avLst/>
            <a:gdLst>
              <a:gd name="connsiteX0" fmla="*/ 0 w 490727"/>
              <a:gd name="connsiteY0" fmla="*/ 490727 h 490727"/>
              <a:gd name="connsiteX1" fmla="*/ 490727 w 490727"/>
              <a:gd name="connsiteY1" fmla="*/ 490727 h 490727"/>
              <a:gd name="connsiteX2" fmla="*/ 490727 w 490727"/>
              <a:gd name="connsiteY2" fmla="*/ 0 h 490727"/>
              <a:gd name="connsiteX3" fmla="*/ 0 w 490727"/>
              <a:gd name="connsiteY3" fmla="*/ 0 h 490727"/>
              <a:gd name="connsiteX4" fmla="*/ 0 w 490727"/>
              <a:gd name="connsiteY4" fmla="*/ 490727 h 49072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90727" h="490727">
                <a:moveTo>
                  <a:pt x="0" y="490727"/>
                </a:moveTo>
                <a:lnTo>
                  <a:pt x="490727" y="490727"/>
                </a:lnTo>
                <a:lnTo>
                  <a:pt x="490727" y="0"/>
                </a:lnTo>
                <a:lnTo>
                  <a:pt x="0" y="0"/>
                </a:lnTo>
                <a:lnTo>
                  <a:pt x="0" y="490727"/>
                </a:ln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3"/>
          <p:cNvSpPr/>
          <p:nvPr/>
        </p:nvSpPr>
        <p:spPr>
          <a:xfrm>
            <a:off x="5027676" y="1684020"/>
            <a:ext cx="490728" cy="490727"/>
          </a:xfrm>
          <a:custGeom>
            <a:avLst/>
            <a:gdLst>
              <a:gd name="connsiteX0" fmla="*/ 0 w 490728"/>
              <a:gd name="connsiteY0" fmla="*/ 490727 h 490727"/>
              <a:gd name="connsiteX1" fmla="*/ 490727 w 490728"/>
              <a:gd name="connsiteY1" fmla="*/ 490727 h 490727"/>
              <a:gd name="connsiteX2" fmla="*/ 490727 w 490728"/>
              <a:gd name="connsiteY2" fmla="*/ 0 h 490727"/>
              <a:gd name="connsiteX3" fmla="*/ 0 w 490728"/>
              <a:gd name="connsiteY3" fmla="*/ 0 h 490727"/>
              <a:gd name="connsiteX4" fmla="*/ 0 w 490728"/>
              <a:gd name="connsiteY4" fmla="*/ 490727 h 49072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90728" h="490727">
                <a:moveTo>
                  <a:pt x="0" y="490727"/>
                </a:moveTo>
                <a:lnTo>
                  <a:pt x="490727" y="490727"/>
                </a:lnTo>
                <a:lnTo>
                  <a:pt x="490727" y="0"/>
                </a:lnTo>
                <a:lnTo>
                  <a:pt x="0" y="0"/>
                </a:lnTo>
                <a:lnTo>
                  <a:pt x="0" y="490727"/>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3"/>
          <p:cNvSpPr/>
          <p:nvPr/>
        </p:nvSpPr>
        <p:spPr>
          <a:xfrm>
            <a:off x="8467343" y="2759964"/>
            <a:ext cx="490728" cy="490727"/>
          </a:xfrm>
          <a:custGeom>
            <a:avLst/>
            <a:gdLst>
              <a:gd name="connsiteX0" fmla="*/ 0 w 490728"/>
              <a:gd name="connsiteY0" fmla="*/ 490727 h 490727"/>
              <a:gd name="connsiteX1" fmla="*/ 490728 w 490728"/>
              <a:gd name="connsiteY1" fmla="*/ 490727 h 490727"/>
              <a:gd name="connsiteX2" fmla="*/ 490728 w 490728"/>
              <a:gd name="connsiteY2" fmla="*/ 0 h 490727"/>
              <a:gd name="connsiteX3" fmla="*/ 0 w 490728"/>
              <a:gd name="connsiteY3" fmla="*/ 0 h 490727"/>
              <a:gd name="connsiteX4" fmla="*/ 0 w 490728"/>
              <a:gd name="connsiteY4" fmla="*/ 490727 h 49072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90728" h="490727">
                <a:moveTo>
                  <a:pt x="0" y="490727"/>
                </a:moveTo>
                <a:lnTo>
                  <a:pt x="490728" y="490727"/>
                </a:lnTo>
                <a:lnTo>
                  <a:pt x="490728" y="0"/>
                </a:lnTo>
                <a:lnTo>
                  <a:pt x="0" y="0"/>
                </a:lnTo>
                <a:lnTo>
                  <a:pt x="0" y="490727"/>
                </a:ln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3"/>
          <p:cNvSpPr/>
          <p:nvPr/>
        </p:nvSpPr>
        <p:spPr>
          <a:xfrm>
            <a:off x="9270492" y="5146547"/>
            <a:ext cx="490728" cy="490728"/>
          </a:xfrm>
          <a:custGeom>
            <a:avLst/>
            <a:gdLst>
              <a:gd name="connsiteX0" fmla="*/ 0 w 490728"/>
              <a:gd name="connsiteY0" fmla="*/ 490728 h 490728"/>
              <a:gd name="connsiteX1" fmla="*/ 490727 w 490728"/>
              <a:gd name="connsiteY1" fmla="*/ 490728 h 490728"/>
              <a:gd name="connsiteX2" fmla="*/ 490727 w 490728"/>
              <a:gd name="connsiteY2" fmla="*/ 0 h 490728"/>
              <a:gd name="connsiteX3" fmla="*/ 0 w 490728"/>
              <a:gd name="connsiteY3" fmla="*/ 0 h 490728"/>
              <a:gd name="connsiteX4" fmla="*/ 0 w 490728"/>
              <a:gd name="connsiteY4" fmla="*/ 490728 h 4907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90728" h="490728">
                <a:moveTo>
                  <a:pt x="0" y="490728"/>
                </a:moveTo>
                <a:lnTo>
                  <a:pt x="490727" y="490728"/>
                </a:lnTo>
                <a:lnTo>
                  <a:pt x="490727" y="0"/>
                </a:lnTo>
                <a:lnTo>
                  <a:pt x="0" y="0"/>
                </a:lnTo>
                <a:lnTo>
                  <a:pt x="0" y="490728"/>
                </a:ln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clrChange>
              <a:clrFrom>
                <a:srgbClr val="262626">
                  <a:alpha val="100000"/>
                </a:srgbClr>
              </a:clrFrom>
              <a:clrTo>
                <a:srgbClr val="262626">
                  <a:alpha val="100000"/>
                  <a:alpha val="0"/>
                </a:srgbClr>
              </a:clrTo>
            </a:clrChange>
          </a:blip>
          <a:srcRect/>
          <a:stretch>
            <a:fillRect/>
          </a:stretch>
        </p:blipFill>
        <p:spPr bwMode="auto">
          <a:xfrm>
            <a:off x="3200400" y="5130800"/>
            <a:ext cx="482600" cy="482600"/>
          </a:xfrm>
          <a:prstGeom prst="rect">
            <a:avLst/>
          </a:prstGeom>
          <a:noFill/>
        </p:spPr>
      </p:pic>
      <p:pic>
        <p:nvPicPr>
          <p:cNvPr id="23" name="Picture 3"/>
          <p:cNvPicPr>
            <a:picLocks noChangeAspect="1" noChangeArrowheads="1"/>
          </p:cNvPicPr>
          <p:nvPr/>
        </p:nvPicPr>
        <p:blipFill>
          <a:blip r:embed="rId3">
            <a:clrChange>
              <a:clrFrom>
                <a:srgbClr val="262626">
                  <a:alpha val="100000"/>
                </a:srgbClr>
              </a:clrFrom>
              <a:clrTo>
                <a:srgbClr val="262626">
                  <a:alpha val="100000"/>
                  <a:alpha val="0"/>
                </a:srgbClr>
              </a:clrTo>
            </a:clrChange>
          </a:blip>
          <a:srcRect/>
          <a:stretch>
            <a:fillRect/>
          </a:stretch>
        </p:blipFill>
        <p:spPr bwMode="auto">
          <a:xfrm>
            <a:off x="5842000" y="2933700"/>
            <a:ext cx="368300" cy="393700"/>
          </a:xfrm>
          <a:prstGeom prst="rect">
            <a:avLst/>
          </a:prstGeom>
          <a:noFill/>
        </p:spPr>
      </p:pic>
      <p:pic>
        <p:nvPicPr>
          <p:cNvPr id="24" name="Picture 3"/>
          <p:cNvPicPr>
            <a:picLocks noChangeAspect="1" noChangeArrowheads="1"/>
          </p:cNvPicPr>
          <p:nvPr/>
        </p:nvPicPr>
        <p:blipFill>
          <a:blip r:embed="rId4">
            <a:clrChange>
              <a:clrFrom>
                <a:srgbClr val="E23634">
                  <a:alpha val="100000"/>
                </a:srgbClr>
              </a:clrFrom>
              <a:clrTo>
                <a:srgbClr val="E23634">
                  <a:alpha val="100000"/>
                  <a:alpha val="0"/>
                </a:srgbClr>
              </a:clrTo>
            </a:clrChange>
          </a:blip>
          <a:srcRect/>
          <a:stretch>
            <a:fillRect/>
          </a:stretch>
        </p:blipFill>
        <p:spPr bwMode="auto">
          <a:xfrm>
            <a:off x="7721600" y="3733800"/>
            <a:ext cx="355600" cy="355600"/>
          </a:xfrm>
          <a:prstGeom prst="rect">
            <a:avLst/>
          </a:prstGeom>
          <a:noFill/>
        </p:spPr>
      </p:pic>
      <p:pic>
        <p:nvPicPr>
          <p:cNvPr id="25" name="Picture 3"/>
          <p:cNvPicPr>
            <a:picLocks noChangeAspect="1" noChangeArrowheads="1"/>
          </p:cNvPicPr>
          <p:nvPr/>
        </p:nvPicPr>
        <p:blipFill>
          <a:blip r:embed="rId5">
            <a:clrChange>
              <a:clrFrom>
                <a:srgbClr val="262626">
                  <a:alpha val="100000"/>
                </a:srgbClr>
              </a:clrFrom>
              <a:clrTo>
                <a:srgbClr val="262626">
                  <a:alpha val="100000"/>
                  <a:alpha val="0"/>
                </a:srgbClr>
              </a:clrTo>
            </a:clrChange>
          </a:blip>
          <a:srcRect/>
          <a:stretch>
            <a:fillRect/>
          </a:stretch>
        </p:blipFill>
        <p:spPr bwMode="auto">
          <a:xfrm>
            <a:off x="8458200" y="5130800"/>
            <a:ext cx="368300" cy="330200"/>
          </a:xfrm>
          <a:prstGeom prst="rect">
            <a:avLst/>
          </a:prstGeom>
          <a:noFill/>
        </p:spPr>
      </p:pic>
      <p:sp>
        <p:nvSpPr>
          <p:cNvPr id="26" name="TextBox 1"/>
          <p:cNvSpPr txBox="1"/>
          <p:nvPr/>
        </p:nvSpPr>
        <p:spPr>
          <a:xfrm>
            <a:off x="5537200" y="5283200"/>
            <a:ext cx="1016000" cy="330200"/>
          </a:xfrm>
          <a:prstGeom prst="rect">
            <a:avLst/>
          </a:prstGeom>
          <a:noFill/>
        </p:spPr>
        <p:txBody>
          <a:bodyPr wrap="none" lIns="0" tIns="0" rIns="0" rtlCol="0">
            <a:spAutoFit/>
          </a:bodyPr>
          <a:lstStyle/>
          <a:p>
            <a:pPr>
              <a:lnSpc>
                <a:spcPts val="2600"/>
              </a:lnSpc>
            </a:pPr>
            <a:r>
              <a:rPr lang="en-US" altLang="zh-CN" sz="2005" b="1" dirty="0" smtClean="0">
                <a:solidFill>
                  <a:srgbClr val="FFFFFF"/>
                </a:solidFill>
                <a:latin typeface="微软雅黑" panose="020B0503020204020204" pitchFamily="18" charset="-122"/>
                <a:cs typeface="微软雅黑" panose="020B0503020204020204" pitchFamily="18" charset="-122"/>
              </a:rPr>
              <a:t>增值功能</a:t>
            </a:r>
          </a:p>
        </p:txBody>
      </p:sp>
      <p:sp>
        <p:nvSpPr>
          <p:cNvPr id="27" name="TextBox 1"/>
          <p:cNvSpPr txBox="1"/>
          <p:nvPr/>
        </p:nvSpPr>
        <p:spPr>
          <a:xfrm>
            <a:off x="1206500" y="5283200"/>
            <a:ext cx="1219200" cy="393700"/>
          </a:xfrm>
          <a:prstGeom prst="rect">
            <a:avLst/>
          </a:prstGeom>
          <a:noFill/>
        </p:spPr>
        <p:txBody>
          <a:bodyPr wrap="none" lIns="0" tIns="0" rIns="0" rtlCol="0">
            <a:spAutoFit/>
          </a:bodyPr>
          <a:lstStyle/>
          <a:p>
            <a:pPr>
              <a:lnSpc>
                <a:spcPts val="3100"/>
              </a:lnSpc>
            </a:pPr>
            <a:r>
              <a:rPr lang="en-US" altLang="zh-CN" sz="2400" b="1" dirty="0" smtClean="0">
                <a:solidFill>
                  <a:srgbClr val="262626"/>
                </a:solidFill>
                <a:latin typeface="微软雅黑" panose="020B0503020204020204" pitchFamily="18" charset="-122"/>
                <a:cs typeface="微软雅黑" panose="020B0503020204020204" pitchFamily="18" charset="-122"/>
              </a:rPr>
              <a:t>定制域名</a:t>
            </a:r>
          </a:p>
        </p:txBody>
      </p:sp>
      <p:sp>
        <p:nvSpPr>
          <p:cNvPr id="28" name="TextBox 1"/>
          <p:cNvSpPr txBox="1"/>
          <p:nvPr/>
        </p:nvSpPr>
        <p:spPr>
          <a:xfrm>
            <a:off x="723900" y="5194300"/>
            <a:ext cx="266700" cy="596900"/>
          </a:xfrm>
          <a:prstGeom prst="rect">
            <a:avLst/>
          </a:prstGeom>
          <a:noFill/>
        </p:spPr>
        <p:txBody>
          <a:bodyPr wrap="none" lIns="0" tIns="0" rIns="0" rtlCol="0">
            <a:spAutoFit/>
          </a:bodyPr>
          <a:lstStyle/>
          <a:p>
            <a:pPr>
              <a:lnSpc>
                <a:spcPts val="4700"/>
              </a:lnSpc>
            </a:pPr>
            <a:r>
              <a:rPr lang="en-US" altLang="zh-CN" sz="3600" dirty="0" smtClean="0">
                <a:solidFill>
                  <a:srgbClr val="FFFFFF"/>
                </a:solidFill>
                <a:latin typeface="微软雅黑" panose="020B0503020204020204" pitchFamily="18" charset="-122"/>
                <a:cs typeface="微软雅黑" panose="020B0503020204020204" pitchFamily="18" charset="-122"/>
              </a:rPr>
              <a:t>1</a:t>
            </a:r>
          </a:p>
        </p:txBody>
      </p:sp>
      <p:sp>
        <p:nvSpPr>
          <p:cNvPr id="29" name="TextBox 1"/>
          <p:cNvSpPr txBox="1"/>
          <p:nvPr/>
        </p:nvSpPr>
        <p:spPr>
          <a:xfrm>
            <a:off x="1689100" y="2882900"/>
            <a:ext cx="266700" cy="596900"/>
          </a:xfrm>
          <a:prstGeom prst="rect">
            <a:avLst/>
          </a:prstGeom>
          <a:noFill/>
        </p:spPr>
        <p:txBody>
          <a:bodyPr wrap="none" lIns="0" tIns="0" rIns="0" rtlCol="0">
            <a:spAutoFit/>
          </a:bodyPr>
          <a:lstStyle/>
          <a:p>
            <a:pPr>
              <a:lnSpc>
                <a:spcPts val="4700"/>
              </a:lnSpc>
            </a:pPr>
            <a:r>
              <a:rPr lang="en-US" altLang="zh-CN" sz="3600" dirty="0" smtClean="0">
                <a:solidFill>
                  <a:srgbClr val="FFFFFF"/>
                </a:solidFill>
                <a:latin typeface="微软雅黑" panose="020B0503020204020204" pitchFamily="18" charset="-122"/>
                <a:cs typeface="微软雅黑" panose="020B0503020204020204" pitchFamily="18" charset="-122"/>
              </a:rPr>
              <a:t>2</a:t>
            </a:r>
          </a:p>
        </p:txBody>
      </p:sp>
      <p:sp>
        <p:nvSpPr>
          <p:cNvPr id="30" name="TextBox 1"/>
          <p:cNvSpPr txBox="1"/>
          <p:nvPr/>
        </p:nvSpPr>
        <p:spPr>
          <a:xfrm>
            <a:off x="5130800" y="1625600"/>
            <a:ext cx="266700" cy="596900"/>
          </a:xfrm>
          <a:prstGeom prst="rect">
            <a:avLst/>
          </a:prstGeom>
          <a:noFill/>
        </p:spPr>
        <p:txBody>
          <a:bodyPr wrap="none" lIns="0" tIns="0" rIns="0" rtlCol="0">
            <a:spAutoFit/>
          </a:bodyPr>
          <a:lstStyle/>
          <a:p>
            <a:pPr>
              <a:lnSpc>
                <a:spcPts val="4700"/>
              </a:lnSpc>
            </a:pPr>
            <a:r>
              <a:rPr lang="en-US" altLang="zh-CN" sz="3600" dirty="0" smtClean="0">
                <a:solidFill>
                  <a:srgbClr val="FFFFFF"/>
                </a:solidFill>
                <a:latin typeface="微软雅黑" panose="020B0503020204020204" pitchFamily="18" charset="-122"/>
                <a:cs typeface="微软雅黑" panose="020B0503020204020204" pitchFamily="18" charset="-122"/>
              </a:rPr>
              <a:t>3</a:t>
            </a:r>
          </a:p>
        </p:txBody>
      </p:sp>
      <p:sp>
        <p:nvSpPr>
          <p:cNvPr id="31" name="TextBox 1"/>
          <p:cNvSpPr txBox="1"/>
          <p:nvPr/>
        </p:nvSpPr>
        <p:spPr>
          <a:xfrm>
            <a:off x="5727700" y="1778000"/>
            <a:ext cx="1231900" cy="393700"/>
          </a:xfrm>
          <a:prstGeom prst="rect">
            <a:avLst/>
          </a:prstGeom>
          <a:noFill/>
        </p:spPr>
        <p:txBody>
          <a:bodyPr wrap="none" lIns="0" tIns="0" rIns="0" rtlCol="0">
            <a:spAutoFit/>
          </a:bodyPr>
          <a:lstStyle/>
          <a:p>
            <a:pPr>
              <a:lnSpc>
                <a:spcPts val="3100"/>
              </a:lnSpc>
            </a:pPr>
            <a:r>
              <a:rPr lang="en-US" altLang="zh-CN" sz="2400" b="1" dirty="0" smtClean="0">
                <a:solidFill>
                  <a:srgbClr val="262626"/>
                </a:solidFill>
                <a:latin typeface="微软雅黑" panose="020B0503020204020204" pitchFamily="18" charset="-122"/>
                <a:cs typeface="微软雅黑" panose="020B0503020204020204" pitchFamily="18" charset="-122"/>
              </a:rPr>
              <a:t>定制App</a:t>
            </a:r>
          </a:p>
        </p:txBody>
      </p:sp>
      <p:sp>
        <p:nvSpPr>
          <p:cNvPr id="32" name="TextBox 1"/>
          <p:cNvSpPr txBox="1"/>
          <p:nvPr/>
        </p:nvSpPr>
        <p:spPr>
          <a:xfrm>
            <a:off x="2286000" y="3009900"/>
            <a:ext cx="1219200" cy="393700"/>
          </a:xfrm>
          <a:prstGeom prst="rect">
            <a:avLst/>
          </a:prstGeom>
          <a:noFill/>
        </p:spPr>
        <p:txBody>
          <a:bodyPr wrap="none" lIns="0" tIns="0" rIns="0" rtlCol="0">
            <a:spAutoFit/>
          </a:bodyPr>
          <a:lstStyle/>
          <a:p>
            <a:pPr>
              <a:lnSpc>
                <a:spcPts val="3100"/>
              </a:lnSpc>
            </a:pPr>
            <a:r>
              <a:rPr lang="en-US" altLang="zh-CN" sz="2400" b="1" dirty="0" smtClean="0">
                <a:solidFill>
                  <a:srgbClr val="262626"/>
                </a:solidFill>
                <a:latin typeface="微软雅黑" panose="020B0503020204020204" pitchFamily="18" charset="-122"/>
                <a:cs typeface="微软雅黑" panose="020B0503020204020204" pitchFamily="18" charset="-122"/>
              </a:rPr>
              <a:t>定制短信</a:t>
            </a:r>
          </a:p>
        </p:txBody>
      </p:sp>
      <p:sp>
        <p:nvSpPr>
          <p:cNvPr id="33" name="TextBox 1"/>
          <p:cNvSpPr txBox="1"/>
          <p:nvPr/>
        </p:nvSpPr>
        <p:spPr>
          <a:xfrm>
            <a:off x="8572500" y="2705100"/>
            <a:ext cx="266700" cy="596900"/>
          </a:xfrm>
          <a:prstGeom prst="rect">
            <a:avLst/>
          </a:prstGeom>
          <a:noFill/>
        </p:spPr>
        <p:txBody>
          <a:bodyPr wrap="none" lIns="0" tIns="0" rIns="0" rtlCol="0">
            <a:spAutoFit/>
          </a:bodyPr>
          <a:lstStyle/>
          <a:p>
            <a:pPr>
              <a:lnSpc>
                <a:spcPts val="4700"/>
              </a:lnSpc>
            </a:pPr>
            <a:r>
              <a:rPr lang="en-US" altLang="zh-CN" sz="3600" dirty="0" smtClean="0">
                <a:solidFill>
                  <a:srgbClr val="FFFFFF"/>
                </a:solidFill>
                <a:latin typeface="微软雅黑" panose="020B0503020204020204" pitchFamily="18" charset="-122"/>
                <a:cs typeface="微软雅黑" panose="020B0503020204020204" pitchFamily="18" charset="-122"/>
              </a:rPr>
              <a:t>4</a:t>
            </a:r>
          </a:p>
        </p:txBody>
      </p:sp>
      <p:sp>
        <p:nvSpPr>
          <p:cNvPr id="34" name="TextBox 1"/>
          <p:cNvSpPr txBox="1"/>
          <p:nvPr/>
        </p:nvSpPr>
        <p:spPr>
          <a:xfrm>
            <a:off x="9042400" y="2844800"/>
            <a:ext cx="1219200" cy="393700"/>
          </a:xfrm>
          <a:prstGeom prst="rect">
            <a:avLst/>
          </a:prstGeom>
          <a:noFill/>
        </p:spPr>
        <p:txBody>
          <a:bodyPr wrap="none" lIns="0" tIns="0" rIns="0" rtlCol="0">
            <a:spAutoFit/>
          </a:bodyPr>
          <a:lstStyle/>
          <a:p>
            <a:pPr>
              <a:lnSpc>
                <a:spcPts val="3100"/>
              </a:lnSpc>
            </a:pPr>
            <a:r>
              <a:rPr lang="en-US" altLang="zh-CN" sz="2400" b="1" dirty="0" smtClean="0">
                <a:solidFill>
                  <a:srgbClr val="262626"/>
                </a:solidFill>
                <a:latin typeface="微软雅黑" panose="020B0503020204020204" pitchFamily="18" charset="-122"/>
                <a:cs typeface="微软雅黑" panose="020B0503020204020204" pitchFamily="18" charset="-122"/>
              </a:rPr>
              <a:t>直播流量</a:t>
            </a:r>
          </a:p>
        </p:txBody>
      </p:sp>
      <p:sp>
        <p:nvSpPr>
          <p:cNvPr id="35" name="TextBox 1"/>
          <p:cNvSpPr txBox="1"/>
          <p:nvPr/>
        </p:nvSpPr>
        <p:spPr>
          <a:xfrm>
            <a:off x="9372600" y="5092700"/>
            <a:ext cx="266700" cy="596900"/>
          </a:xfrm>
          <a:prstGeom prst="rect">
            <a:avLst/>
          </a:prstGeom>
          <a:noFill/>
        </p:spPr>
        <p:txBody>
          <a:bodyPr wrap="none" lIns="0" tIns="0" rIns="0" rtlCol="0">
            <a:spAutoFit/>
          </a:bodyPr>
          <a:lstStyle/>
          <a:p>
            <a:pPr>
              <a:lnSpc>
                <a:spcPts val="4700"/>
              </a:lnSpc>
            </a:pPr>
            <a:r>
              <a:rPr lang="en-US" altLang="zh-CN" sz="3600" dirty="0" smtClean="0">
                <a:solidFill>
                  <a:srgbClr val="FFFFFF"/>
                </a:solidFill>
                <a:latin typeface="微软雅黑" panose="020B0503020204020204" pitchFamily="18" charset="-122"/>
                <a:cs typeface="微软雅黑" panose="020B0503020204020204" pitchFamily="18" charset="-122"/>
              </a:rPr>
              <a:t>5</a:t>
            </a:r>
          </a:p>
        </p:txBody>
      </p:sp>
      <p:sp>
        <p:nvSpPr>
          <p:cNvPr id="36" name="TextBox 1"/>
          <p:cNvSpPr txBox="1"/>
          <p:nvPr/>
        </p:nvSpPr>
        <p:spPr>
          <a:xfrm>
            <a:off x="9880600" y="5207000"/>
            <a:ext cx="1828800" cy="393700"/>
          </a:xfrm>
          <a:prstGeom prst="rect">
            <a:avLst/>
          </a:prstGeom>
          <a:noFill/>
        </p:spPr>
        <p:txBody>
          <a:bodyPr wrap="none" lIns="0" tIns="0" rIns="0" rtlCol="0">
            <a:spAutoFit/>
          </a:bodyPr>
          <a:lstStyle/>
          <a:p>
            <a:pPr>
              <a:lnSpc>
                <a:spcPts val="3100"/>
              </a:lnSpc>
            </a:pPr>
            <a:r>
              <a:rPr lang="en-US" altLang="zh-CN" sz="2400" b="1" dirty="0" smtClean="0">
                <a:solidFill>
                  <a:srgbClr val="262626"/>
                </a:solidFill>
                <a:latin typeface="微软雅黑" panose="020B0503020204020204" pitchFamily="18" charset="-122"/>
                <a:cs typeface="微软雅黑" panose="020B0503020204020204" pitchFamily="18" charset="-122"/>
              </a:rPr>
              <a:t>钉钉私有接入</a:t>
            </a:r>
          </a:p>
        </p:txBody>
      </p:sp>
      <p:sp>
        <p:nvSpPr>
          <p:cNvPr id="37" name="TextBox 1"/>
          <p:cNvSpPr txBox="1"/>
          <p:nvPr/>
        </p:nvSpPr>
        <p:spPr>
          <a:xfrm>
            <a:off x="939800" y="317500"/>
            <a:ext cx="2603500" cy="254000"/>
          </a:xfrm>
          <a:prstGeom prst="rect">
            <a:avLst/>
          </a:prstGeom>
          <a:noFill/>
        </p:spPr>
        <p:txBody>
          <a:bodyPr wrap="none" lIns="0" tIns="0" rIns="0" rtlCol="0">
            <a:spAutoFit/>
          </a:bodyPr>
          <a:lstStyle/>
          <a:p>
            <a:pPr>
              <a:lnSpc>
                <a:spcPts val="2000"/>
              </a:lnSpc>
            </a:pPr>
            <a:r>
              <a:rPr lang="en-US" altLang="zh-CN" sz="1600" dirty="0" smtClean="0">
                <a:solidFill>
                  <a:srgbClr val="7F7F7F"/>
                </a:solidFill>
                <a:latin typeface="微软雅黑" panose="020B0503020204020204" pitchFamily="18" charset="-122"/>
                <a:cs typeface="微软雅黑" panose="020B0503020204020204" pitchFamily="18" charset="-122"/>
              </a:rPr>
              <a:t>产品介绍--功能介绍（部分）</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47700" y="1676400"/>
            <a:ext cx="8318500" cy="3556000"/>
          </a:xfrm>
          <a:prstGeom prst="rect">
            <a:avLst/>
          </a:prstGeom>
          <a:noFill/>
        </p:spPr>
      </p:pic>
      <p:sp>
        <p:nvSpPr>
          <p:cNvPr id="5" name="TextBox 1"/>
          <p:cNvSpPr txBox="1"/>
          <p:nvPr/>
        </p:nvSpPr>
        <p:spPr>
          <a:xfrm>
            <a:off x="939800" y="317500"/>
            <a:ext cx="2197100" cy="254000"/>
          </a:xfrm>
          <a:prstGeom prst="rect">
            <a:avLst/>
          </a:prstGeom>
          <a:noFill/>
        </p:spPr>
        <p:txBody>
          <a:bodyPr wrap="none" lIns="0" tIns="0" rIns="0" rtlCol="0">
            <a:spAutoFit/>
          </a:bodyPr>
          <a:lstStyle/>
          <a:p>
            <a:pPr>
              <a:lnSpc>
                <a:spcPts val="2000"/>
              </a:lnSpc>
            </a:pPr>
            <a:r>
              <a:rPr lang="en-US" altLang="zh-CN" sz="1600" dirty="0" smtClean="0">
                <a:solidFill>
                  <a:srgbClr val="7F7F7F"/>
                </a:solidFill>
                <a:latin typeface="微软雅黑" panose="020B0503020204020204" pitchFamily="18" charset="-122"/>
                <a:cs typeface="微软雅黑" panose="020B0503020204020204" pitchFamily="18" charset="-122"/>
              </a:rPr>
              <a:t>产品介绍--平台应用场景</a:t>
            </a:r>
          </a:p>
        </p:txBody>
      </p:sp>
      <p:sp>
        <p:nvSpPr>
          <p:cNvPr id="6" name="TextBox 1"/>
          <p:cNvSpPr txBox="1"/>
          <p:nvPr/>
        </p:nvSpPr>
        <p:spPr>
          <a:xfrm>
            <a:off x="1054100" y="1041400"/>
            <a:ext cx="2603500" cy="1409700"/>
          </a:xfrm>
          <a:prstGeom prst="rect">
            <a:avLst/>
          </a:prstGeom>
          <a:noFill/>
        </p:spPr>
        <p:txBody>
          <a:bodyPr wrap="none" lIns="0" tIns="0" rIns="0" rtlCol="0">
            <a:spAutoFit/>
          </a:bodyPr>
          <a:lstStyle/>
          <a:p>
            <a:pPr>
              <a:lnSpc>
                <a:spcPts val="2600"/>
              </a:lnSpc>
            </a:pPr>
            <a:r>
              <a:rPr lang="en-US" altLang="zh-CN" sz="2005" b="1" dirty="0" smtClean="0">
                <a:solidFill>
                  <a:srgbClr val="404040"/>
                </a:solidFill>
                <a:latin typeface="微软雅黑" panose="020B0503020204020204" pitchFamily="18" charset="-122"/>
                <a:cs typeface="微软雅黑" panose="020B0503020204020204" pitchFamily="18" charset="-122"/>
              </a:rPr>
              <a:t>新员工培训</a:t>
            </a:r>
          </a:p>
          <a:p>
            <a:pPr>
              <a:lnSpc>
                <a:spcPts val="2000"/>
              </a:lnSpc>
            </a:pPr>
            <a:r>
              <a:rPr lang="en-US" altLang="zh-CN" sz="1200" dirty="0" smtClean="0">
                <a:solidFill>
                  <a:srgbClr val="D93A38"/>
                </a:solidFill>
                <a:latin typeface="微软雅黑" panose="020B0503020204020204" pitchFamily="18" charset="-122"/>
                <a:cs typeface="微软雅黑" panose="020B0503020204020204" pitchFamily="18" charset="-122"/>
              </a:rPr>
              <a:t>痛点：</a:t>
            </a:r>
            <a:r>
              <a:rPr lang="en-US" altLang="zh-CN" sz="1200" dirty="0" smtClean="0">
                <a:solidFill>
                  <a:srgbClr val="7F7F7F"/>
                </a:solidFill>
                <a:latin typeface="微软雅黑" panose="020B0503020204020204" pitchFamily="18" charset="-122"/>
                <a:cs typeface="微软雅黑" panose="020B0503020204020204" pitchFamily="18" charset="-122"/>
              </a:rPr>
              <a:t>培训内容的重复使用率高</a:t>
            </a:r>
          </a:p>
          <a:p>
            <a:pPr>
              <a:lnSpc>
                <a:spcPts val="2000"/>
              </a:lnSpc>
            </a:pPr>
            <a:r>
              <a:rPr lang="en-US" altLang="zh-CN" sz="960" dirty="0" smtClean="0">
                <a:solidFill>
                  <a:srgbClr val="A6A6A6"/>
                </a:solidFill>
                <a:latin typeface="Wingdings" panose="05000000000000000000" pitchFamily="18" charset="0"/>
                <a:cs typeface="Wingdings" panose="05000000000000000000" pitchFamily="18" charset="0"/>
              </a:rPr>
              <a:t></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7F7F7F"/>
                </a:solidFill>
                <a:latin typeface="微软雅黑" panose="020B0503020204020204" pitchFamily="18" charset="-122"/>
                <a:cs typeface="微软雅黑" panose="020B0503020204020204" pitchFamily="18" charset="-122"/>
              </a:rPr>
              <a:t>管理员制作一个培训任务包能在线上</a:t>
            </a:r>
          </a:p>
          <a:p>
            <a:pPr>
              <a:lnSpc>
                <a:spcPts val="1400"/>
              </a:lnSpc>
            </a:pPr>
            <a:r>
              <a:rPr lang="en-US" altLang="zh-CN" sz="1200" dirty="0" smtClean="0">
                <a:solidFill>
                  <a:srgbClr val="7F7F7F"/>
                </a:solidFill>
                <a:latin typeface="微软雅黑" panose="020B0503020204020204" pitchFamily="18" charset="-122"/>
                <a:cs typeface="微软雅黑" panose="020B0503020204020204" pitchFamily="18" charset="-122"/>
              </a:rPr>
              <a:t>进行多次分配；</a:t>
            </a:r>
          </a:p>
          <a:p>
            <a:pPr>
              <a:lnSpc>
                <a:spcPts val="1400"/>
              </a:lnSpc>
            </a:pPr>
            <a:r>
              <a:rPr lang="en-US" altLang="zh-CN" sz="960" dirty="0" smtClean="0">
                <a:solidFill>
                  <a:srgbClr val="A6A6A6"/>
                </a:solidFill>
                <a:latin typeface="Wingdings" panose="05000000000000000000" pitchFamily="18" charset="0"/>
                <a:cs typeface="Wingdings" panose="05000000000000000000" pitchFamily="18" charset="0"/>
              </a:rPr>
              <a:t></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7F7F7F"/>
                </a:solidFill>
                <a:latin typeface="微软雅黑" panose="020B0503020204020204" pitchFamily="18" charset="-122"/>
                <a:cs typeface="微软雅黑" panose="020B0503020204020204" pitchFamily="18" charset="-122"/>
              </a:rPr>
              <a:t>新员工通过线上课程快速学习基础业</a:t>
            </a:r>
          </a:p>
          <a:p>
            <a:pPr>
              <a:lnSpc>
                <a:spcPts val="1400"/>
              </a:lnSpc>
            </a:pPr>
            <a:r>
              <a:rPr lang="en-US" altLang="zh-CN" sz="1200" dirty="0" smtClean="0">
                <a:solidFill>
                  <a:srgbClr val="7F7F7F"/>
                </a:solidFill>
                <a:latin typeface="微软雅黑" panose="020B0503020204020204" pitchFamily="18" charset="-122"/>
                <a:cs typeface="微软雅黑" panose="020B0503020204020204" pitchFamily="18" charset="-122"/>
              </a:rPr>
              <a:t>务知识，</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7F7F7F"/>
                </a:solidFill>
                <a:latin typeface="微软雅黑" panose="020B0503020204020204" pitchFamily="18" charset="-122"/>
                <a:cs typeface="微软雅黑" panose="020B0503020204020204" pitchFamily="18" charset="-122"/>
              </a:rPr>
              <a:t>更快展开工作。</a:t>
            </a:r>
          </a:p>
        </p:txBody>
      </p:sp>
      <p:sp>
        <p:nvSpPr>
          <p:cNvPr id="7" name="TextBox 1"/>
          <p:cNvSpPr txBox="1"/>
          <p:nvPr/>
        </p:nvSpPr>
        <p:spPr>
          <a:xfrm>
            <a:off x="254000" y="4775200"/>
            <a:ext cx="2755900" cy="1003300"/>
          </a:xfrm>
          <a:prstGeom prst="rect">
            <a:avLst/>
          </a:prstGeom>
          <a:noFill/>
        </p:spPr>
        <p:txBody>
          <a:bodyPr wrap="none" lIns="0" tIns="0" rIns="0" rtlCol="0">
            <a:spAutoFit/>
          </a:bodyPr>
          <a:lstStyle/>
          <a:p>
            <a:pPr>
              <a:lnSpc>
                <a:spcPts val="1500"/>
              </a:lnSpc>
            </a:pPr>
            <a:r>
              <a:rPr lang="en-US" altLang="zh-CN" sz="1200" dirty="0" smtClean="0">
                <a:solidFill>
                  <a:srgbClr val="D93A38"/>
                </a:solidFill>
                <a:latin typeface="微软雅黑" panose="020B0503020204020204" pitchFamily="18" charset="-122"/>
                <a:cs typeface="微软雅黑" panose="020B0503020204020204" pitchFamily="18" charset="-122"/>
              </a:rPr>
              <a:t>痛点：</a:t>
            </a:r>
            <a:r>
              <a:rPr lang="en-US" altLang="zh-CN" sz="1200" dirty="0" smtClean="0">
                <a:solidFill>
                  <a:srgbClr val="7F7F7F"/>
                </a:solidFill>
                <a:latin typeface="微软雅黑" panose="020B0503020204020204" pitchFamily="18" charset="-122"/>
                <a:cs typeface="微软雅黑" panose="020B0503020204020204" pitchFamily="18" charset="-122"/>
              </a:rPr>
              <a:t>晋升考核缺乏有效的数据支撑</a:t>
            </a:r>
          </a:p>
          <a:p>
            <a:pPr>
              <a:lnSpc>
                <a:spcPts val="2000"/>
              </a:lnSpc>
            </a:pPr>
            <a:r>
              <a:rPr lang="en-US" altLang="zh-CN" sz="960" dirty="0" smtClean="0">
                <a:solidFill>
                  <a:srgbClr val="A6A6A6"/>
                </a:solidFill>
                <a:latin typeface="Wingdings" panose="05000000000000000000" pitchFamily="18" charset="0"/>
                <a:cs typeface="Wingdings" panose="05000000000000000000" pitchFamily="18" charset="0"/>
              </a:rPr>
              <a:t></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7F7F7F"/>
                </a:solidFill>
                <a:latin typeface="微软雅黑" panose="020B0503020204020204" pitchFamily="18" charset="-122"/>
                <a:cs typeface="微软雅黑" panose="020B0503020204020204" pitchFamily="18" charset="-122"/>
              </a:rPr>
              <a:t>管理员为资格认证考察设置量化标准，</a:t>
            </a:r>
          </a:p>
          <a:p>
            <a:pPr>
              <a:lnSpc>
                <a:spcPts val="1400"/>
              </a:lnSpc>
            </a:pPr>
            <a:r>
              <a:rPr lang="en-US" altLang="zh-CN" sz="1200" dirty="0" smtClean="0">
                <a:solidFill>
                  <a:srgbClr val="7F7F7F"/>
                </a:solidFill>
                <a:latin typeface="微软雅黑" panose="020B0503020204020204" pitchFamily="18" charset="-122"/>
                <a:cs typeface="微软雅黑" panose="020B0503020204020204" pitchFamily="18" charset="-122"/>
              </a:rPr>
              <a:t>晋升更加透明、合理；</a:t>
            </a:r>
          </a:p>
          <a:p>
            <a:pPr>
              <a:lnSpc>
                <a:spcPts val="1400"/>
              </a:lnSpc>
            </a:pPr>
            <a:r>
              <a:rPr lang="en-US" altLang="zh-CN" sz="960" dirty="0" smtClean="0">
                <a:solidFill>
                  <a:srgbClr val="A6A6A6"/>
                </a:solidFill>
                <a:latin typeface="Wingdings" panose="05000000000000000000" pitchFamily="18" charset="0"/>
                <a:cs typeface="Wingdings" panose="05000000000000000000" pitchFamily="18" charset="0"/>
              </a:rPr>
              <a:t></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7F7F7F"/>
                </a:solidFill>
                <a:latin typeface="微软雅黑" panose="020B0503020204020204" pitchFamily="18" charset="-122"/>
                <a:cs typeface="微软雅黑" panose="020B0503020204020204" pitchFamily="18" charset="-122"/>
              </a:rPr>
              <a:t>员工能及时查看自己的排名，可以大大</a:t>
            </a:r>
          </a:p>
          <a:p>
            <a:pPr>
              <a:lnSpc>
                <a:spcPts val="1400"/>
              </a:lnSpc>
            </a:pPr>
            <a:r>
              <a:rPr lang="en-US" altLang="zh-CN" sz="1200" dirty="0" smtClean="0">
                <a:solidFill>
                  <a:srgbClr val="7F7F7F"/>
                </a:solidFill>
                <a:latin typeface="微软雅黑" panose="020B0503020204020204" pitchFamily="18" charset="-122"/>
                <a:cs typeface="微软雅黑" panose="020B0503020204020204" pitchFamily="18" charset="-122"/>
              </a:rPr>
              <a:t>刺激员工的学习积极性。</a:t>
            </a:r>
          </a:p>
        </p:txBody>
      </p:sp>
      <p:sp>
        <p:nvSpPr>
          <p:cNvPr id="8" name="TextBox 1"/>
          <p:cNvSpPr txBox="1"/>
          <p:nvPr/>
        </p:nvSpPr>
        <p:spPr>
          <a:xfrm>
            <a:off x="6172200" y="774700"/>
            <a:ext cx="2768600" cy="1409700"/>
          </a:xfrm>
          <a:prstGeom prst="rect">
            <a:avLst/>
          </a:prstGeom>
          <a:noFill/>
        </p:spPr>
        <p:txBody>
          <a:bodyPr wrap="none" lIns="0" tIns="0" rIns="0" rtlCol="0">
            <a:spAutoFit/>
          </a:bodyPr>
          <a:lstStyle/>
          <a:p>
            <a:pPr>
              <a:lnSpc>
                <a:spcPts val="2600"/>
              </a:lnSpc>
            </a:pPr>
            <a:r>
              <a:rPr lang="en-US" altLang="zh-CN" sz="2005" b="1" dirty="0" smtClean="0">
                <a:solidFill>
                  <a:srgbClr val="404040"/>
                </a:solidFill>
                <a:latin typeface="微软雅黑" panose="020B0503020204020204" pitchFamily="18" charset="-122"/>
                <a:cs typeface="微软雅黑" panose="020B0503020204020204" pitchFamily="18" charset="-122"/>
              </a:rPr>
              <a:t>岗位能力培训</a:t>
            </a:r>
          </a:p>
          <a:p>
            <a:pPr>
              <a:lnSpc>
                <a:spcPts val="2000"/>
              </a:lnSpc>
            </a:pPr>
            <a:r>
              <a:rPr lang="en-US" altLang="zh-CN" sz="1200" dirty="0" smtClean="0">
                <a:solidFill>
                  <a:srgbClr val="D93A38"/>
                </a:solidFill>
                <a:latin typeface="微软雅黑" panose="020B0503020204020204" pitchFamily="18" charset="-122"/>
                <a:cs typeface="微软雅黑" panose="020B0503020204020204" pitchFamily="18" charset="-122"/>
              </a:rPr>
              <a:t>痛点：</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7F7F7F"/>
                </a:solidFill>
                <a:latin typeface="微软雅黑" panose="020B0503020204020204" pitchFamily="18" charset="-122"/>
                <a:cs typeface="微软雅黑" panose="020B0503020204020204" pitchFamily="18" charset="-122"/>
              </a:rPr>
              <a:t>不同岗位匹配对应课程费时费力</a:t>
            </a:r>
          </a:p>
          <a:p>
            <a:pPr>
              <a:lnSpc>
                <a:spcPts val="2000"/>
              </a:lnSpc>
            </a:pPr>
            <a:r>
              <a:rPr lang="en-US" altLang="zh-CN" sz="960" dirty="0" smtClean="0">
                <a:solidFill>
                  <a:srgbClr val="A6A6A6"/>
                </a:solidFill>
                <a:latin typeface="Wingdings" panose="05000000000000000000" pitchFamily="18" charset="0"/>
                <a:cs typeface="Wingdings" panose="05000000000000000000" pitchFamily="18" charset="0"/>
              </a:rPr>
              <a:t></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7F7F7F"/>
                </a:solidFill>
                <a:latin typeface="微软雅黑" panose="020B0503020204020204" pitchFamily="18" charset="-122"/>
                <a:cs typeface="微软雅黑" panose="020B0503020204020204" pitchFamily="18" charset="-122"/>
              </a:rPr>
              <a:t>管理员在后台即可轻松进行岗位匹配方</a:t>
            </a:r>
          </a:p>
          <a:p>
            <a:pPr>
              <a:lnSpc>
                <a:spcPts val="1400"/>
              </a:lnSpc>
            </a:pPr>
            <a:r>
              <a:rPr lang="en-US" altLang="zh-CN" sz="1200" dirty="0" smtClean="0">
                <a:solidFill>
                  <a:srgbClr val="7F7F7F"/>
                </a:solidFill>
                <a:latin typeface="微软雅黑" panose="020B0503020204020204" pitchFamily="18" charset="-122"/>
                <a:cs typeface="微软雅黑" panose="020B0503020204020204" pitchFamily="18" charset="-122"/>
              </a:rPr>
              <a:t>案的设置；</a:t>
            </a:r>
          </a:p>
          <a:p>
            <a:pPr>
              <a:lnSpc>
                <a:spcPts val="1400"/>
              </a:lnSpc>
            </a:pPr>
            <a:r>
              <a:rPr lang="en-US" altLang="zh-CN" sz="960" dirty="0" smtClean="0">
                <a:solidFill>
                  <a:srgbClr val="A6A6A6"/>
                </a:solidFill>
                <a:latin typeface="Wingdings" panose="05000000000000000000" pitchFamily="18" charset="0"/>
                <a:cs typeface="Wingdings" panose="05000000000000000000" pitchFamily="18" charset="0"/>
              </a:rPr>
              <a:t></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7F7F7F"/>
                </a:solidFill>
                <a:latin typeface="微软雅黑" panose="020B0503020204020204" pitchFamily="18" charset="-122"/>
                <a:cs typeface="微软雅黑" panose="020B0503020204020204" pitchFamily="18" charset="-122"/>
              </a:rPr>
              <a:t>员工可以充分利用碎片时间反复学习，</a:t>
            </a:r>
          </a:p>
          <a:p>
            <a:pPr>
              <a:lnSpc>
                <a:spcPts val="1400"/>
              </a:lnSpc>
            </a:pPr>
            <a:r>
              <a:rPr lang="en-US" altLang="zh-CN" sz="1200" dirty="0" smtClean="0">
                <a:solidFill>
                  <a:srgbClr val="7F7F7F"/>
                </a:solidFill>
                <a:latin typeface="微软雅黑" panose="020B0503020204020204" pitchFamily="18" charset="-122"/>
                <a:cs typeface="微软雅黑" panose="020B0503020204020204" pitchFamily="18" charset="-122"/>
              </a:rPr>
              <a:t>并与同事随时互动，互助提高。</a:t>
            </a:r>
          </a:p>
        </p:txBody>
      </p:sp>
      <p:sp>
        <p:nvSpPr>
          <p:cNvPr id="9" name="TextBox 1"/>
          <p:cNvSpPr txBox="1"/>
          <p:nvPr/>
        </p:nvSpPr>
        <p:spPr>
          <a:xfrm>
            <a:off x="3708400" y="4927600"/>
            <a:ext cx="2857500" cy="1409700"/>
          </a:xfrm>
          <a:prstGeom prst="rect">
            <a:avLst/>
          </a:prstGeom>
          <a:noFill/>
        </p:spPr>
        <p:txBody>
          <a:bodyPr wrap="none" lIns="0" tIns="0" rIns="0" rtlCol="0">
            <a:spAutoFit/>
          </a:bodyPr>
          <a:lstStyle/>
          <a:p>
            <a:pPr>
              <a:lnSpc>
                <a:spcPts val="2600"/>
              </a:lnSpc>
              <a:tabLst>
                <a:tab pos="279400" algn="l"/>
              </a:tabLst>
            </a:pPr>
            <a:r>
              <a:rPr lang="en-US" altLang="zh-CN" sz="2005" b="1" dirty="0" smtClean="0">
                <a:solidFill>
                  <a:srgbClr val="404040"/>
                </a:solidFill>
                <a:latin typeface="微软雅黑" panose="020B0503020204020204" pitchFamily="18" charset="-122"/>
                <a:cs typeface="微软雅黑" panose="020B0503020204020204" pitchFamily="18" charset="-122"/>
              </a:rPr>
              <a:t>考试测评</a:t>
            </a:r>
          </a:p>
          <a:p>
            <a:pPr>
              <a:lnSpc>
                <a:spcPts val="2000"/>
              </a:lnSpc>
              <a:tabLst>
                <a:tab pos="279400" algn="l"/>
              </a:tabLst>
            </a:pPr>
            <a:r>
              <a:rPr lang="en-US" altLang="zh-CN" sz="1200" dirty="0" smtClean="0">
                <a:solidFill>
                  <a:srgbClr val="D93A38"/>
                </a:solidFill>
                <a:latin typeface="微软雅黑" panose="020B0503020204020204" pitchFamily="18" charset="-122"/>
                <a:cs typeface="微软雅黑" panose="020B0503020204020204" pitchFamily="18" charset="-122"/>
              </a:rPr>
              <a:t>痛点：</a:t>
            </a:r>
            <a:r>
              <a:rPr lang="en-US" altLang="zh-CN" sz="1200" dirty="0" smtClean="0">
                <a:solidFill>
                  <a:srgbClr val="7F7F7F"/>
                </a:solidFill>
                <a:latin typeface="微软雅黑" panose="020B0503020204020204" pitchFamily="18" charset="-122"/>
                <a:cs typeface="微软雅黑" panose="020B0503020204020204" pitchFamily="18" charset="-122"/>
              </a:rPr>
              <a:t>测评不受重视，与培训脱节</a:t>
            </a:r>
          </a:p>
          <a:p>
            <a:pPr>
              <a:lnSpc>
                <a:spcPts val="2000"/>
              </a:lnSpc>
              <a:tabLst>
                <a:tab pos="279400" algn="l"/>
              </a:tabLst>
            </a:pPr>
            <a:r>
              <a:rPr lang="en-US" altLang="zh-CN" sz="960" dirty="0" smtClean="0">
                <a:solidFill>
                  <a:srgbClr val="A6A6A6"/>
                </a:solidFill>
                <a:latin typeface="Wingdings" panose="05000000000000000000" pitchFamily="18" charset="0"/>
                <a:cs typeface="Wingdings" panose="05000000000000000000" pitchFamily="18" charset="0"/>
              </a:rPr>
              <a:t></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7F7F7F"/>
                </a:solidFill>
                <a:latin typeface="微软雅黑" panose="020B0503020204020204" pitchFamily="18" charset="-122"/>
                <a:cs typeface="微软雅黑" panose="020B0503020204020204" pitchFamily="18" charset="-122"/>
              </a:rPr>
              <a:t>管理员在后台轻松维护题库、发布考</a:t>
            </a:r>
          </a:p>
          <a:p>
            <a:pPr>
              <a:lnSpc>
                <a:spcPts val="1400"/>
              </a:lnSpc>
              <a:tabLst>
                <a:tab pos="279400" algn="l"/>
              </a:tabLst>
            </a:pPr>
            <a:r>
              <a:rPr lang="en-US" altLang="zh-CN" dirty="0" smtClean="0"/>
              <a:t>	</a:t>
            </a:r>
            <a:r>
              <a:rPr lang="en-US" altLang="zh-CN" sz="1200" dirty="0" smtClean="0">
                <a:solidFill>
                  <a:srgbClr val="7F7F7F"/>
                </a:solidFill>
                <a:latin typeface="微软雅黑" panose="020B0503020204020204" pitchFamily="18" charset="-122"/>
                <a:cs typeface="微软雅黑" panose="020B0503020204020204" pitchFamily="18" charset="-122"/>
              </a:rPr>
              <a:t>试，并可以从多个维度分析测评结果；</a:t>
            </a:r>
          </a:p>
          <a:p>
            <a:pPr>
              <a:lnSpc>
                <a:spcPts val="1400"/>
              </a:lnSpc>
              <a:tabLst>
                <a:tab pos="279400" algn="l"/>
              </a:tabLst>
            </a:pPr>
            <a:r>
              <a:rPr lang="en-US" altLang="zh-CN" sz="960" dirty="0" smtClean="0">
                <a:solidFill>
                  <a:srgbClr val="A6A6A6"/>
                </a:solidFill>
                <a:latin typeface="Wingdings" panose="05000000000000000000" pitchFamily="18" charset="0"/>
                <a:cs typeface="Wingdings" panose="05000000000000000000" pitchFamily="18" charset="0"/>
              </a:rPr>
              <a:t></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7F7F7F"/>
                </a:solidFill>
                <a:latin typeface="微软雅黑" panose="020B0503020204020204" pitchFamily="18" charset="-122"/>
                <a:cs typeface="微软雅黑" panose="020B0503020204020204" pitchFamily="18" charset="-122"/>
              </a:rPr>
              <a:t>员工使用移动端参考，并能及时知晓</a:t>
            </a:r>
          </a:p>
          <a:p>
            <a:pPr>
              <a:lnSpc>
                <a:spcPts val="1400"/>
              </a:lnSpc>
              <a:tabLst>
                <a:tab pos="279400" algn="l"/>
              </a:tabLst>
            </a:pPr>
            <a:r>
              <a:rPr lang="en-US" altLang="zh-CN" dirty="0" smtClean="0"/>
              <a:t>	</a:t>
            </a:r>
            <a:r>
              <a:rPr lang="en-US" altLang="zh-CN" sz="1200" dirty="0" smtClean="0">
                <a:solidFill>
                  <a:srgbClr val="7F7F7F"/>
                </a:solidFill>
                <a:latin typeface="微软雅黑" panose="020B0503020204020204" pitchFamily="18" charset="-122"/>
                <a:cs typeface="微软雅黑" panose="020B0503020204020204" pitchFamily="18" charset="-122"/>
              </a:rPr>
              <a:t>测评分数和错题，掌握自身学习效果。</a:t>
            </a:r>
          </a:p>
        </p:txBody>
      </p:sp>
      <p:sp>
        <p:nvSpPr>
          <p:cNvPr id="10" name="TextBox 1"/>
          <p:cNvSpPr txBox="1"/>
          <p:nvPr/>
        </p:nvSpPr>
        <p:spPr>
          <a:xfrm>
            <a:off x="7442200" y="5029200"/>
            <a:ext cx="2755900" cy="1409700"/>
          </a:xfrm>
          <a:prstGeom prst="rect">
            <a:avLst/>
          </a:prstGeom>
          <a:noFill/>
        </p:spPr>
        <p:txBody>
          <a:bodyPr wrap="none" lIns="0" tIns="0" rIns="0" rtlCol="0">
            <a:spAutoFit/>
          </a:bodyPr>
          <a:lstStyle/>
          <a:p>
            <a:pPr>
              <a:lnSpc>
                <a:spcPts val="2600"/>
              </a:lnSpc>
              <a:tabLst>
                <a:tab pos="177800" algn="l"/>
              </a:tabLst>
            </a:pPr>
            <a:r>
              <a:rPr lang="en-US" altLang="zh-CN" sz="2005" b="1" dirty="0" smtClean="0">
                <a:solidFill>
                  <a:srgbClr val="404040"/>
                </a:solidFill>
                <a:latin typeface="微软雅黑" panose="020B0503020204020204" pitchFamily="18" charset="-122"/>
                <a:cs typeface="微软雅黑" panose="020B0503020204020204" pitchFamily="18" charset="-122"/>
              </a:rPr>
              <a:t>客户、渠道培训</a:t>
            </a:r>
          </a:p>
          <a:p>
            <a:pPr>
              <a:lnSpc>
                <a:spcPts val="2000"/>
              </a:lnSpc>
              <a:tabLst>
                <a:tab pos="177800" algn="l"/>
              </a:tabLst>
            </a:pPr>
            <a:r>
              <a:rPr lang="en-US" altLang="zh-CN" sz="1200" dirty="0" smtClean="0">
                <a:solidFill>
                  <a:srgbClr val="D93A38"/>
                </a:solidFill>
                <a:latin typeface="微软雅黑" panose="020B0503020204020204" pitchFamily="18" charset="-122"/>
                <a:cs typeface="微软雅黑" panose="020B0503020204020204" pitchFamily="18" charset="-122"/>
              </a:rPr>
              <a:t>痛点：</a:t>
            </a:r>
            <a:r>
              <a:rPr lang="en-US" altLang="zh-CN" sz="1200" dirty="0" smtClean="0">
                <a:solidFill>
                  <a:srgbClr val="7F7F7F"/>
                </a:solidFill>
                <a:latin typeface="微软雅黑" panose="020B0503020204020204" pitchFamily="18" charset="-122"/>
                <a:cs typeface="微软雅黑" panose="020B0503020204020204" pitchFamily="18" charset="-122"/>
              </a:rPr>
              <a:t>缺少系统的培训管理</a:t>
            </a:r>
          </a:p>
          <a:p>
            <a:pPr>
              <a:lnSpc>
                <a:spcPts val="2000"/>
              </a:lnSpc>
              <a:tabLst>
                <a:tab pos="177800" algn="l"/>
              </a:tabLst>
            </a:pPr>
            <a:r>
              <a:rPr lang="en-US" altLang="zh-CN" sz="960" dirty="0" smtClean="0">
                <a:solidFill>
                  <a:srgbClr val="A6A6A6"/>
                </a:solidFill>
                <a:latin typeface="Wingdings" panose="05000000000000000000" pitchFamily="18" charset="0"/>
                <a:cs typeface="Wingdings" panose="05000000000000000000" pitchFamily="18" charset="0"/>
              </a:rPr>
              <a:t></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7F7F7F"/>
                </a:solidFill>
                <a:latin typeface="微软雅黑" panose="020B0503020204020204" pitchFamily="18" charset="-122"/>
                <a:cs typeface="微软雅黑" panose="020B0503020204020204" pitchFamily="18" charset="-122"/>
              </a:rPr>
              <a:t>将客户培训管理纳入企业员工培训管理</a:t>
            </a:r>
          </a:p>
          <a:p>
            <a:pPr>
              <a:lnSpc>
                <a:spcPts val="1400"/>
              </a:lnSpc>
              <a:tabLst>
                <a:tab pos="177800" algn="l"/>
              </a:tabLst>
            </a:pPr>
            <a:r>
              <a:rPr lang="en-US" altLang="zh-CN" sz="1200" dirty="0" smtClean="0">
                <a:solidFill>
                  <a:srgbClr val="7F7F7F"/>
                </a:solidFill>
                <a:latin typeface="微软雅黑" panose="020B0503020204020204" pitchFamily="18" charset="-122"/>
                <a:cs typeface="微软雅黑" panose="020B0503020204020204" pitchFamily="18" charset="-122"/>
              </a:rPr>
              <a:t>的整体系统中，管理员分权限管理；</a:t>
            </a:r>
          </a:p>
          <a:p>
            <a:pPr>
              <a:lnSpc>
                <a:spcPts val="1400"/>
              </a:lnSpc>
              <a:tabLst>
                <a:tab pos="177800" algn="l"/>
              </a:tabLst>
            </a:pPr>
            <a:r>
              <a:rPr lang="en-US" altLang="zh-CN" sz="960" dirty="0" smtClean="0">
                <a:solidFill>
                  <a:srgbClr val="A6A6A6"/>
                </a:solidFill>
                <a:latin typeface="Wingdings" panose="05000000000000000000" pitchFamily="18" charset="0"/>
                <a:cs typeface="Wingdings" panose="05000000000000000000" pitchFamily="18" charset="0"/>
              </a:rPr>
              <a:t></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7F7F7F"/>
                </a:solidFill>
                <a:latin typeface="微软雅黑" panose="020B0503020204020204" pitchFamily="18" charset="-122"/>
                <a:cs typeface="微软雅黑" panose="020B0503020204020204" pitchFamily="18" charset="-122"/>
              </a:rPr>
              <a:t>解决渠道培训滞后直销团队的问题，让</a:t>
            </a:r>
          </a:p>
          <a:p>
            <a:pPr>
              <a:lnSpc>
                <a:spcPts val="1400"/>
              </a:lnSpc>
              <a:tabLst>
                <a:tab pos="177800" algn="l"/>
              </a:tabLst>
            </a:pPr>
            <a:r>
              <a:rPr lang="en-US" altLang="zh-CN" dirty="0" smtClean="0"/>
              <a:t>	</a:t>
            </a:r>
            <a:r>
              <a:rPr lang="en-US" altLang="zh-CN" sz="1200" dirty="0" smtClean="0">
                <a:solidFill>
                  <a:srgbClr val="7F7F7F"/>
                </a:solidFill>
                <a:latin typeface="微软雅黑" panose="020B0503020204020204" pitchFamily="18" charset="-122"/>
                <a:cs typeface="微软雅黑" panose="020B0503020204020204" pitchFamily="18" charset="-122"/>
              </a:rPr>
              <a:t>渠道真正成为公司有机组成部分。</a:t>
            </a:r>
          </a:p>
        </p:txBody>
      </p:sp>
      <p:sp>
        <p:nvSpPr>
          <p:cNvPr id="12" name="文本框 11"/>
          <p:cNvSpPr txBox="1"/>
          <p:nvPr/>
        </p:nvSpPr>
        <p:spPr>
          <a:xfrm>
            <a:off x="505460" y="4287520"/>
            <a:ext cx="1562100" cy="462915"/>
          </a:xfrm>
          <a:prstGeom prst="rect">
            <a:avLst/>
          </a:prstGeom>
          <a:noFill/>
        </p:spPr>
        <p:txBody>
          <a:bodyPr wrap="none" rtlCol="0" anchor="t">
            <a:spAutoFit/>
          </a:bodyPr>
          <a:lstStyle/>
          <a:p>
            <a:pPr>
              <a:lnSpc>
                <a:spcPts val="2900"/>
              </a:lnSpc>
              <a:tabLst>
                <a:tab pos="8902700" algn="l"/>
              </a:tabLst>
            </a:pPr>
            <a:r>
              <a:rPr lang="en-US" altLang="zh-CN" b="1" dirty="0" smtClean="0">
                <a:solidFill>
                  <a:srgbClr val="404040"/>
                </a:solidFill>
                <a:latin typeface="微软雅黑" panose="020B0503020204020204" pitchFamily="18" charset="-122"/>
                <a:cs typeface="微软雅黑" panose="020B0503020204020204" pitchFamily="18" charset="-122"/>
                <a:sym typeface="+mn-ea"/>
              </a:rPr>
              <a:t>资格认证培训</a:t>
            </a:r>
            <a:endParaRPr lang="zh-CN" altLang="en-US"/>
          </a:p>
        </p:txBody>
      </p:sp>
      <p:sp>
        <p:nvSpPr>
          <p:cNvPr id="13" name="文本框 12"/>
          <p:cNvSpPr txBox="1"/>
          <p:nvPr/>
        </p:nvSpPr>
        <p:spPr>
          <a:xfrm>
            <a:off x="9580880" y="2184400"/>
            <a:ext cx="1559560" cy="424815"/>
          </a:xfrm>
          <a:prstGeom prst="rect">
            <a:avLst/>
          </a:prstGeom>
          <a:noFill/>
        </p:spPr>
        <p:txBody>
          <a:bodyPr wrap="none" rtlCol="0" anchor="t">
            <a:spAutoFit/>
          </a:bodyPr>
          <a:lstStyle/>
          <a:p>
            <a:pPr>
              <a:lnSpc>
                <a:spcPts val="2600"/>
              </a:lnSpc>
              <a:tabLst>
                <a:tab pos="8902700" algn="l"/>
              </a:tabLst>
            </a:pPr>
            <a:r>
              <a:rPr lang="zh-CN" altLang="en-US" dirty="0" smtClean="0">
                <a:solidFill>
                  <a:schemeClr val="tx1">
                    <a:lumMod val="65000"/>
                    <a:lumOff val="35000"/>
                  </a:schemeClr>
                </a:solidFill>
                <a:latin typeface="微软雅黑" panose="020B0503020204020204" pitchFamily="18" charset="-122"/>
                <a:ea typeface="微软雅黑" panose="020B0503020204020204" pitchFamily="18" charset="-122"/>
                <a:sym typeface="+mn-ea"/>
              </a:rPr>
              <a:t>销售</a:t>
            </a:r>
            <a:r>
              <a:rPr lang="en-US" altLang="zh-CN" b="1" dirty="0" smtClean="0">
                <a:solidFill>
                  <a:srgbClr val="404040"/>
                </a:solidFill>
                <a:latin typeface="微软雅黑" panose="020B0503020204020204" pitchFamily="18" charset="-122"/>
                <a:cs typeface="微软雅黑" panose="020B0503020204020204" pitchFamily="18" charset="-122"/>
                <a:sym typeface="+mn-ea"/>
              </a:rPr>
              <a:t>知识</a:t>
            </a:r>
            <a:r>
              <a:rPr lang="zh-CN" altLang="en-US" b="1" dirty="0" smtClean="0">
                <a:solidFill>
                  <a:srgbClr val="404040"/>
                </a:solidFill>
                <a:latin typeface="微软雅黑" panose="020B0503020204020204" pitchFamily="18" charset="-122"/>
                <a:cs typeface="微软雅黑" panose="020B0503020204020204" pitchFamily="18" charset="-122"/>
                <a:sym typeface="+mn-ea"/>
              </a:rPr>
              <a:t>培训</a:t>
            </a:r>
          </a:p>
        </p:txBody>
      </p:sp>
      <p:sp>
        <p:nvSpPr>
          <p:cNvPr id="14" name="文本框 13"/>
          <p:cNvSpPr txBox="1"/>
          <p:nvPr/>
        </p:nvSpPr>
        <p:spPr>
          <a:xfrm>
            <a:off x="9222740" y="2759075"/>
            <a:ext cx="2700020" cy="2168525"/>
          </a:xfrm>
          <a:prstGeom prst="rect">
            <a:avLst/>
          </a:prstGeom>
          <a:noFill/>
        </p:spPr>
        <p:txBody>
          <a:bodyPr wrap="square" rtlCol="0" anchor="t">
            <a:spAutoFit/>
          </a:bodyPr>
          <a:lstStyle/>
          <a:p>
            <a:pPr>
              <a:lnSpc>
                <a:spcPts val="2600"/>
              </a:lnSpc>
              <a:tabLst>
                <a:tab pos="8902700" algn="l"/>
              </a:tabLst>
            </a:pPr>
            <a:r>
              <a:rPr lang="en-US" altLang="zh-CN" sz="1200" dirty="0" smtClean="0">
                <a:solidFill>
                  <a:srgbClr val="D93A38"/>
                </a:solidFill>
                <a:latin typeface="微软雅黑" panose="020B0503020204020204" pitchFamily="18" charset="-122"/>
                <a:cs typeface="微软雅黑" panose="020B0503020204020204" pitchFamily="18" charset="-122"/>
                <a:sym typeface="+mn-ea"/>
              </a:rPr>
              <a:t>痛点：</a:t>
            </a:r>
            <a:r>
              <a:rPr lang="en-US" altLang="zh-CN" sz="1200" dirty="0" smtClean="0">
                <a:solidFill>
                  <a:srgbClr val="7F7F7F"/>
                </a:solidFill>
                <a:latin typeface="微软雅黑" panose="020B0503020204020204" pitchFamily="18" charset="-122"/>
                <a:cs typeface="微软雅黑" panose="020B0503020204020204" pitchFamily="18" charset="-122"/>
                <a:sym typeface="+mn-ea"/>
              </a:rPr>
              <a:t>覆盖范围狭窄，传播人群少</a:t>
            </a:r>
            <a:endParaRPr lang="en-US" altLang="zh-CN" sz="1200" dirty="0" smtClean="0">
              <a:solidFill>
                <a:srgbClr val="7F7F7F"/>
              </a:solidFill>
              <a:latin typeface="微软雅黑" panose="020B0503020204020204" pitchFamily="18" charset="-122"/>
              <a:cs typeface="微软雅黑" panose="020B0503020204020204" pitchFamily="18" charset="-122"/>
            </a:endParaRPr>
          </a:p>
          <a:p>
            <a:pPr>
              <a:lnSpc>
                <a:spcPts val="2000"/>
              </a:lnSpc>
              <a:tabLst>
                <a:tab pos="8902700" algn="l"/>
              </a:tabLst>
            </a:pPr>
            <a:r>
              <a:rPr lang="en-US" altLang="zh-CN" sz="1200" dirty="0" smtClean="0">
                <a:sym typeface="+mn-ea"/>
              </a:rPr>
              <a:t>	</a:t>
            </a:r>
            <a:r>
              <a:rPr lang="en-US" altLang="zh-CN" sz="1200" dirty="0" smtClean="0">
                <a:solidFill>
                  <a:srgbClr val="A6A6A6"/>
                </a:solidFill>
                <a:latin typeface="Wingdings" panose="05000000000000000000" pitchFamily="18" charset="0"/>
                <a:cs typeface="Wingdings" panose="05000000000000000000" pitchFamily="18" charset="0"/>
                <a:sym typeface="+mn-ea"/>
              </a:rPr>
              <a:t></a:t>
            </a:r>
            <a:r>
              <a:rPr lang="en-US" altLang="zh-CN" sz="1200" dirty="0" smtClean="0">
                <a:latin typeface="Times New Roman" panose="02020603050405020304" pitchFamily="18" charset="0"/>
                <a:cs typeface="Times New Roman" panose="02020603050405020304" pitchFamily="18" charset="0"/>
                <a:sym typeface="+mn-ea"/>
              </a:rPr>
              <a:t>  </a:t>
            </a:r>
            <a:r>
              <a:rPr lang="en-US" altLang="zh-CN" sz="1200" dirty="0" smtClean="0">
                <a:solidFill>
                  <a:srgbClr val="7F7F7F"/>
                </a:solidFill>
                <a:latin typeface="微软雅黑" panose="020B0503020204020204" pitchFamily="18" charset="-122"/>
                <a:cs typeface="微软雅黑" panose="020B0503020204020204" pitchFamily="18" charset="-122"/>
                <a:sym typeface="+mn-ea"/>
              </a:rPr>
              <a:t>帮已经在行业里有知识沉淀、经验积累的企业扩宽知识输出和品牌推广的渠道；</a:t>
            </a:r>
            <a:endParaRPr lang="en-US" altLang="zh-CN" sz="1200" dirty="0" smtClean="0">
              <a:solidFill>
                <a:srgbClr val="7F7F7F"/>
              </a:solidFill>
              <a:latin typeface="微软雅黑" panose="020B0503020204020204" pitchFamily="18" charset="-122"/>
              <a:cs typeface="微软雅黑" panose="020B0503020204020204" pitchFamily="18" charset="-122"/>
            </a:endParaRPr>
          </a:p>
          <a:p>
            <a:pPr>
              <a:lnSpc>
                <a:spcPts val="1400"/>
              </a:lnSpc>
              <a:tabLst>
                <a:tab pos="8902700" algn="l"/>
              </a:tabLst>
            </a:pPr>
            <a:r>
              <a:rPr lang="en-US" altLang="zh-CN" sz="1200" dirty="0" smtClean="0">
                <a:sym typeface="+mn-ea"/>
              </a:rPr>
              <a:t>	</a:t>
            </a:r>
            <a:r>
              <a:rPr lang="en-US" altLang="zh-CN" sz="1200" dirty="0" smtClean="0">
                <a:solidFill>
                  <a:srgbClr val="A6A6A6"/>
                </a:solidFill>
                <a:latin typeface="Wingdings" panose="05000000000000000000" pitchFamily="18" charset="0"/>
                <a:cs typeface="Wingdings" panose="05000000000000000000" pitchFamily="18" charset="0"/>
                <a:sym typeface="+mn-ea"/>
              </a:rPr>
              <a:t></a:t>
            </a:r>
            <a:r>
              <a:rPr lang="en-US" altLang="zh-CN" sz="1200" dirty="0" smtClean="0">
                <a:latin typeface="Times New Roman" panose="02020603050405020304" pitchFamily="18" charset="0"/>
                <a:cs typeface="Times New Roman" panose="02020603050405020304" pitchFamily="18" charset="0"/>
                <a:sym typeface="+mn-ea"/>
              </a:rPr>
              <a:t>  </a:t>
            </a:r>
            <a:r>
              <a:rPr lang="en-US" altLang="zh-CN" sz="1200" dirty="0" smtClean="0">
                <a:solidFill>
                  <a:srgbClr val="7F7F7F"/>
                </a:solidFill>
                <a:latin typeface="微软雅黑" panose="020B0503020204020204" pitchFamily="18" charset="-122"/>
                <a:cs typeface="微软雅黑" panose="020B0503020204020204" pitchFamily="18" charset="-122"/>
                <a:sym typeface="+mn-ea"/>
              </a:rPr>
              <a:t>知识共享，在对外传播企业知识与文化的同时，也吸收行业内其他先进理念和</a:t>
            </a:r>
            <a:r>
              <a:rPr lang="en-US" altLang="zh-CN" sz="1200" dirty="0" smtClean="0">
                <a:latin typeface="Times New Roman" panose="02020603050405020304" pitchFamily="18" charset="0"/>
                <a:cs typeface="Times New Roman" panose="02020603050405020304" pitchFamily="18" charset="0"/>
                <a:sym typeface="+mn-ea"/>
              </a:rPr>
              <a:t> </a:t>
            </a:r>
            <a:r>
              <a:rPr lang="en-US" altLang="zh-CN" sz="1200" dirty="0" smtClean="0">
                <a:solidFill>
                  <a:srgbClr val="7F7F7F"/>
                </a:solidFill>
                <a:latin typeface="微软雅黑" panose="020B0503020204020204" pitchFamily="18" charset="-122"/>
                <a:cs typeface="微软雅黑" panose="020B0503020204020204" pitchFamily="18" charset="-122"/>
                <a:sym typeface="+mn-ea"/>
              </a:rPr>
              <a:t>经营方法。</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4938902" y="1316482"/>
            <a:ext cx="490728" cy="492252"/>
          </a:xfrm>
          <a:custGeom>
            <a:avLst/>
            <a:gdLst>
              <a:gd name="connsiteX0" fmla="*/ 0 w 490728"/>
              <a:gd name="connsiteY0" fmla="*/ 492252 h 492252"/>
              <a:gd name="connsiteX1" fmla="*/ 490728 w 490728"/>
              <a:gd name="connsiteY1" fmla="*/ 492252 h 492252"/>
              <a:gd name="connsiteX2" fmla="*/ 490728 w 490728"/>
              <a:gd name="connsiteY2" fmla="*/ 0 h 492252"/>
              <a:gd name="connsiteX3" fmla="*/ 0 w 490728"/>
              <a:gd name="connsiteY3" fmla="*/ 0 h 492252"/>
              <a:gd name="connsiteX4" fmla="*/ 0 w 490728"/>
              <a:gd name="connsiteY4" fmla="*/ 492252 h 49225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90728" h="492252">
                <a:moveTo>
                  <a:pt x="0" y="492252"/>
                </a:moveTo>
                <a:lnTo>
                  <a:pt x="490728" y="492252"/>
                </a:lnTo>
                <a:lnTo>
                  <a:pt x="490728" y="0"/>
                </a:lnTo>
                <a:lnTo>
                  <a:pt x="0" y="0"/>
                </a:lnTo>
                <a:lnTo>
                  <a:pt x="0" y="492252"/>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4938902" y="2104644"/>
            <a:ext cx="490728" cy="490727"/>
          </a:xfrm>
          <a:custGeom>
            <a:avLst/>
            <a:gdLst>
              <a:gd name="connsiteX0" fmla="*/ 0 w 490728"/>
              <a:gd name="connsiteY0" fmla="*/ 490727 h 490727"/>
              <a:gd name="connsiteX1" fmla="*/ 490728 w 490728"/>
              <a:gd name="connsiteY1" fmla="*/ 490727 h 490727"/>
              <a:gd name="connsiteX2" fmla="*/ 490728 w 490728"/>
              <a:gd name="connsiteY2" fmla="*/ 0 h 490727"/>
              <a:gd name="connsiteX3" fmla="*/ 0 w 490728"/>
              <a:gd name="connsiteY3" fmla="*/ 0 h 490727"/>
              <a:gd name="connsiteX4" fmla="*/ 0 w 490728"/>
              <a:gd name="connsiteY4" fmla="*/ 490727 h 49072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90728" h="490727">
                <a:moveTo>
                  <a:pt x="0" y="490727"/>
                </a:moveTo>
                <a:lnTo>
                  <a:pt x="490728" y="490727"/>
                </a:lnTo>
                <a:lnTo>
                  <a:pt x="490728" y="0"/>
                </a:lnTo>
                <a:lnTo>
                  <a:pt x="0" y="0"/>
                </a:lnTo>
                <a:lnTo>
                  <a:pt x="0" y="490727"/>
                </a:ln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4939284" y="2909316"/>
            <a:ext cx="490727" cy="490727"/>
          </a:xfrm>
          <a:custGeom>
            <a:avLst/>
            <a:gdLst>
              <a:gd name="connsiteX0" fmla="*/ 0 w 490727"/>
              <a:gd name="connsiteY0" fmla="*/ 490727 h 490727"/>
              <a:gd name="connsiteX1" fmla="*/ 490727 w 490727"/>
              <a:gd name="connsiteY1" fmla="*/ 490727 h 490727"/>
              <a:gd name="connsiteX2" fmla="*/ 490727 w 490727"/>
              <a:gd name="connsiteY2" fmla="*/ 0 h 490727"/>
              <a:gd name="connsiteX3" fmla="*/ 0 w 490727"/>
              <a:gd name="connsiteY3" fmla="*/ 0 h 490727"/>
              <a:gd name="connsiteX4" fmla="*/ 0 w 490727"/>
              <a:gd name="connsiteY4" fmla="*/ 490727 h 49072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90727" h="490727">
                <a:moveTo>
                  <a:pt x="0" y="490727"/>
                </a:moveTo>
                <a:lnTo>
                  <a:pt x="490727" y="490727"/>
                </a:lnTo>
                <a:lnTo>
                  <a:pt x="490727" y="0"/>
                </a:lnTo>
                <a:lnTo>
                  <a:pt x="0" y="0"/>
                </a:lnTo>
                <a:lnTo>
                  <a:pt x="0" y="490727"/>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4939284" y="3739896"/>
            <a:ext cx="490727" cy="490727"/>
          </a:xfrm>
          <a:custGeom>
            <a:avLst/>
            <a:gdLst>
              <a:gd name="connsiteX0" fmla="*/ 0 w 490727"/>
              <a:gd name="connsiteY0" fmla="*/ 490727 h 490727"/>
              <a:gd name="connsiteX1" fmla="*/ 490727 w 490727"/>
              <a:gd name="connsiteY1" fmla="*/ 490727 h 490727"/>
              <a:gd name="connsiteX2" fmla="*/ 490727 w 490727"/>
              <a:gd name="connsiteY2" fmla="*/ 0 h 490727"/>
              <a:gd name="connsiteX3" fmla="*/ 0 w 490727"/>
              <a:gd name="connsiteY3" fmla="*/ 0 h 490727"/>
              <a:gd name="connsiteX4" fmla="*/ 0 w 490727"/>
              <a:gd name="connsiteY4" fmla="*/ 490727 h 49072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90727" h="490727">
                <a:moveTo>
                  <a:pt x="0" y="490727"/>
                </a:moveTo>
                <a:lnTo>
                  <a:pt x="490727" y="490727"/>
                </a:lnTo>
                <a:lnTo>
                  <a:pt x="490727" y="0"/>
                </a:lnTo>
                <a:lnTo>
                  <a:pt x="0" y="0"/>
                </a:lnTo>
                <a:lnTo>
                  <a:pt x="0" y="490727"/>
                </a:ln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4939156" y="4568317"/>
            <a:ext cx="490728" cy="490728"/>
          </a:xfrm>
          <a:custGeom>
            <a:avLst/>
            <a:gdLst>
              <a:gd name="connsiteX0" fmla="*/ 0 w 490728"/>
              <a:gd name="connsiteY0" fmla="*/ 490727 h 490728"/>
              <a:gd name="connsiteX1" fmla="*/ 490728 w 490728"/>
              <a:gd name="connsiteY1" fmla="*/ 490727 h 490728"/>
              <a:gd name="connsiteX2" fmla="*/ 490728 w 490728"/>
              <a:gd name="connsiteY2" fmla="*/ 0 h 490728"/>
              <a:gd name="connsiteX3" fmla="*/ 0 w 490728"/>
              <a:gd name="connsiteY3" fmla="*/ 0 h 490728"/>
              <a:gd name="connsiteX4" fmla="*/ 0 w 490728"/>
              <a:gd name="connsiteY4" fmla="*/ 490727 h 4907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90728" h="490728">
                <a:moveTo>
                  <a:pt x="0" y="490727"/>
                </a:moveTo>
                <a:lnTo>
                  <a:pt x="490728" y="490727"/>
                </a:lnTo>
                <a:lnTo>
                  <a:pt x="490728" y="0"/>
                </a:lnTo>
                <a:lnTo>
                  <a:pt x="0" y="0"/>
                </a:lnTo>
                <a:lnTo>
                  <a:pt x="0" y="490727"/>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4939284" y="5411723"/>
            <a:ext cx="490727" cy="490728"/>
          </a:xfrm>
          <a:custGeom>
            <a:avLst/>
            <a:gdLst>
              <a:gd name="connsiteX0" fmla="*/ 0 w 490727"/>
              <a:gd name="connsiteY0" fmla="*/ 490728 h 490728"/>
              <a:gd name="connsiteX1" fmla="*/ 490727 w 490727"/>
              <a:gd name="connsiteY1" fmla="*/ 490728 h 490728"/>
              <a:gd name="connsiteX2" fmla="*/ 490727 w 490727"/>
              <a:gd name="connsiteY2" fmla="*/ 0 h 490728"/>
              <a:gd name="connsiteX3" fmla="*/ 0 w 490727"/>
              <a:gd name="connsiteY3" fmla="*/ 0 h 490728"/>
              <a:gd name="connsiteX4" fmla="*/ 0 w 490727"/>
              <a:gd name="connsiteY4" fmla="*/ 490728 h 4907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90727" h="490728">
                <a:moveTo>
                  <a:pt x="0" y="490728"/>
                </a:moveTo>
                <a:lnTo>
                  <a:pt x="490727" y="490728"/>
                </a:lnTo>
                <a:lnTo>
                  <a:pt x="490727" y="0"/>
                </a:lnTo>
                <a:lnTo>
                  <a:pt x="0" y="0"/>
                </a:lnTo>
                <a:lnTo>
                  <a:pt x="0" y="490728"/>
                </a:ln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27000" y="2235200"/>
            <a:ext cx="4635500" cy="2921000"/>
          </a:xfrm>
          <a:prstGeom prst="rect">
            <a:avLst/>
          </a:prstGeom>
          <a:noFill/>
        </p:spPr>
      </p:pic>
      <p:sp>
        <p:nvSpPr>
          <p:cNvPr id="12" name="TextBox 1"/>
          <p:cNvSpPr txBox="1"/>
          <p:nvPr/>
        </p:nvSpPr>
        <p:spPr>
          <a:xfrm>
            <a:off x="5562600" y="1612900"/>
            <a:ext cx="6106160" cy="4457065"/>
          </a:xfrm>
          <a:prstGeom prst="rect">
            <a:avLst/>
          </a:prstGeom>
          <a:noFill/>
        </p:spPr>
        <p:txBody>
          <a:bodyPr wrap="none" lIns="0" tIns="0" rIns="0" rtlCol="0">
            <a:spAutoFit/>
          </a:bodyPr>
          <a:lstStyle/>
          <a:p>
            <a:pPr>
              <a:lnSpc>
                <a:spcPts val="2000"/>
              </a:lnSpc>
              <a:tabLst>
                <a:tab pos="25400" algn="l"/>
                <a:tab pos="38100" algn="l"/>
                <a:tab pos="76200" algn="l"/>
              </a:tabLst>
            </a:pPr>
            <a:r>
              <a:rPr lang="en-US" altLang="zh-CN" sz="1595" b="1" dirty="0" smtClean="0">
                <a:solidFill>
                  <a:srgbClr val="262626"/>
                </a:solidFill>
                <a:latin typeface="微软雅黑" panose="020B0503020204020204" pitchFamily="18" charset="-122"/>
                <a:cs typeface="微软雅黑" panose="020B0503020204020204" pitchFamily="18" charset="-122"/>
              </a:rPr>
              <a:t>全终端支持</a:t>
            </a:r>
            <a:r>
              <a:rPr lang="en-US" altLang="zh-CN" sz="1595" dirty="0" smtClean="0">
                <a:solidFill>
                  <a:srgbClr val="262626"/>
                </a:solidFill>
                <a:latin typeface="微软雅黑" panose="020B0503020204020204" pitchFamily="18" charset="-122"/>
                <a:cs typeface="微软雅黑" panose="020B0503020204020204" pitchFamily="18" charset="-122"/>
              </a:rPr>
              <a:t>：企业微信、钉钉、App、PC、智能电视、OA集成</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3000"/>
              </a:lnSpc>
              <a:tabLst>
                <a:tab pos="25400" algn="l"/>
                <a:tab pos="38100" algn="l"/>
                <a:tab pos="76200" algn="l"/>
              </a:tabLst>
            </a:pPr>
            <a:r>
              <a:rPr lang="en-US" altLang="zh-CN" dirty="0" smtClean="0"/>
              <a:t>		</a:t>
            </a:r>
            <a:r>
              <a:rPr lang="en-US" altLang="zh-CN" sz="1595" b="1" dirty="0" smtClean="0">
                <a:solidFill>
                  <a:srgbClr val="262626"/>
                </a:solidFill>
                <a:latin typeface="微软雅黑" panose="020B0503020204020204" pitchFamily="18" charset="-122"/>
                <a:cs typeface="微软雅黑" panose="020B0503020204020204" pitchFamily="18" charset="-122"/>
              </a:rPr>
              <a:t>SaaS和私有定制支持</a:t>
            </a:r>
            <a:r>
              <a:rPr lang="en-US" altLang="zh-CN" sz="1595" dirty="0" smtClean="0">
                <a:solidFill>
                  <a:srgbClr val="262626"/>
                </a:solidFill>
                <a:latin typeface="微软雅黑" panose="020B0503020204020204" pitchFamily="18" charset="-122"/>
                <a:cs typeface="微软雅黑" panose="020B0503020204020204" pitchFamily="18" charset="-122"/>
              </a:rPr>
              <a:t>：</a:t>
            </a:r>
            <a:r>
              <a:rPr lang="en-US" altLang="zh-CN" sz="1595" dirty="0" smtClean="0">
                <a:latin typeface="Times New Roman" panose="02020603050405020304" pitchFamily="18" charset="0"/>
                <a:cs typeface="Times New Roman" panose="02020603050405020304" pitchFamily="18" charset="0"/>
              </a:rPr>
              <a:t> </a:t>
            </a:r>
            <a:r>
              <a:rPr lang="en-US" altLang="zh-CN" sz="1595" dirty="0" smtClean="0">
                <a:solidFill>
                  <a:srgbClr val="262626"/>
                </a:solidFill>
                <a:latin typeface="微软雅黑" panose="020B0503020204020204" pitchFamily="18" charset="-122"/>
                <a:cs typeface="微软雅黑" panose="020B0503020204020204" pitchFamily="18" charset="-122"/>
              </a:rPr>
              <a:t>支持各种企业部署环境</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200"/>
              </a:lnSpc>
              <a:tabLst>
                <a:tab pos="25400" algn="l"/>
                <a:tab pos="38100" algn="l"/>
                <a:tab pos="76200" algn="l"/>
              </a:tabLst>
            </a:pPr>
            <a:r>
              <a:rPr lang="en-US" altLang="zh-CN" dirty="0" smtClean="0"/>
              <a:t>	</a:t>
            </a:r>
            <a:r>
              <a:rPr lang="en-US" altLang="zh-CN" sz="1595" b="1" dirty="0" smtClean="0">
                <a:solidFill>
                  <a:srgbClr val="262626"/>
                </a:solidFill>
                <a:latin typeface="微软雅黑" panose="020B0503020204020204" pitchFamily="18" charset="-122"/>
                <a:cs typeface="微软雅黑" panose="020B0503020204020204" pitchFamily="18" charset="-122"/>
              </a:rPr>
              <a:t>大用户高并发</a:t>
            </a:r>
            <a:r>
              <a:rPr lang="en-US" altLang="zh-CN" sz="1595" dirty="0" smtClean="0">
                <a:solidFill>
                  <a:srgbClr val="262626"/>
                </a:solidFill>
                <a:latin typeface="微软雅黑" panose="020B0503020204020204" pitchFamily="18" charset="-122"/>
                <a:cs typeface="微软雅黑" panose="020B0503020204020204" pitchFamily="18" charset="-122"/>
              </a:rPr>
              <a:t>：承载能力，保障平台安全、功能使用安全</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700"/>
              </a:lnSpc>
              <a:tabLst>
                <a:tab pos="25400" algn="l"/>
                <a:tab pos="38100" algn="l"/>
                <a:tab pos="76200" algn="l"/>
              </a:tabLst>
            </a:pPr>
            <a:r>
              <a:rPr lang="en-US" altLang="zh-CN" sz="1595" b="1" dirty="0" smtClean="0">
                <a:solidFill>
                  <a:srgbClr val="262626"/>
                </a:solidFill>
                <a:latin typeface="微软雅黑" panose="020B0503020204020204" pitchFamily="18" charset="-122"/>
                <a:cs typeface="微软雅黑" panose="020B0503020204020204" pitchFamily="18" charset="-122"/>
              </a:rPr>
              <a:t>全方位一站式服务</a:t>
            </a:r>
            <a:r>
              <a:rPr lang="en-US" altLang="zh-CN" sz="1595" dirty="0" smtClean="0">
                <a:solidFill>
                  <a:srgbClr val="262626"/>
                </a:solidFill>
                <a:latin typeface="微软雅黑" panose="020B0503020204020204" pitchFamily="18" charset="-122"/>
                <a:cs typeface="微软雅黑" panose="020B0503020204020204" pitchFamily="18" charset="-122"/>
              </a:rPr>
              <a:t>：专注培训，平台、内容、服务、代运营完整服务</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100"/>
              </a:lnSpc>
              <a:tabLst>
                <a:tab pos="25400" algn="l"/>
                <a:tab pos="38100" algn="l"/>
                <a:tab pos="76200" algn="l"/>
              </a:tabLst>
            </a:pPr>
            <a:r>
              <a:rPr lang="en-US" altLang="zh-CN" dirty="0" smtClean="0"/>
              <a:t>			</a:t>
            </a:r>
            <a:r>
              <a:rPr lang="en-US" altLang="zh-CN" sz="1600" b="1" dirty="0" smtClean="0">
                <a:solidFill>
                  <a:srgbClr val="262626"/>
                </a:solidFill>
                <a:latin typeface="微软雅黑" panose="020B0503020204020204" pitchFamily="18" charset="-122"/>
                <a:cs typeface="微软雅黑" panose="020B0503020204020204" pitchFamily="18" charset="-122"/>
              </a:rPr>
              <a:t>移动用户体验</a:t>
            </a:r>
            <a:r>
              <a:rPr lang="en-US" altLang="zh-CN" sz="1600" dirty="0" smtClean="0">
                <a:solidFill>
                  <a:srgbClr val="262626"/>
                </a:solidFill>
                <a:latin typeface="微软雅黑" panose="020B0503020204020204" pitchFamily="18" charset="-122"/>
                <a:cs typeface="微软雅黑" panose="020B0503020204020204" pitchFamily="18" charset="-122"/>
              </a:rPr>
              <a:t>：企业内容独立、使用简洁、功能完善</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400"/>
              </a:lnSpc>
              <a:tabLst>
                <a:tab pos="25400" algn="l"/>
                <a:tab pos="38100" algn="l"/>
                <a:tab pos="76200" algn="l"/>
              </a:tabLst>
            </a:pPr>
            <a:r>
              <a:rPr lang="en-US" altLang="zh-CN" dirty="0" smtClean="0"/>
              <a:t>		</a:t>
            </a:r>
            <a:r>
              <a:rPr lang="en-US" altLang="zh-CN" sz="1595" b="1" dirty="0" smtClean="0">
                <a:solidFill>
                  <a:srgbClr val="262626"/>
                </a:solidFill>
                <a:latin typeface="微软雅黑" panose="020B0503020204020204" pitchFamily="18" charset="-122"/>
                <a:cs typeface="微软雅黑" panose="020B0503020204020204" pitchFamily="18" charset="-122"/>
              </a:rPr>
              <a:t>强大开放平台</a:t>
            </a:r>
            <a:r>
              <a:rPr lang="en-US" altLang="zh-CN" sz="1595" dirty="0" smtClean="0">
                <a:solidFill>
                  <a:srgbClr val="262626"/>
                </a:solidFill>
                <a:latin typeface="微软雅黑" panose="020B0503020204020204" pitchFamily="18" charset="-122"/>
                <a:cs typeface="微软雅黑" panose="020B0503020204020204" pitchFamily="18" charset="-122"/>
              </a:rPr>
              <a:t>：成熟的对接功能，大型平台OA</a:t>
            </a:r>
            <a:r>
              <a:rPr lang="zh-CN" altLang="en-US" sz="1595" dirty="0" smtClean="0">
                <a:solidFill>
                  <a:srgbClr val="262626"/>
                </a:solidFill>
                <a:latin typeface="微软雅黑" panose="020B0503020204020204" pitchFamily="18" charset="-122"/>
                <a:cs typeface="微软雅黑" panose="020B0503020204020204" pitchFamily="18" charset="-122"/>
              </a:rPr>
              <a:t>、电商</a:t>
            </a:r>
            <a:r>
              <a:rPr lang="en-US" altLang="zh-CN" sz="1595" dirty="0" smtClean="0">
                <a:solidFill>
                  <a:srgbClr val="262626"/>
                </a:solidFill>
                <a:latin typeface="微软雅黑" panose="020B0503020204020204" pitchFamily="18" charset="-122"/>
                <a:cs typeface="微软雅黑" panose="020B0503020204020204" pitchFamily="18" charset="-122"/>
              </a:rPr>
              <a:t>等</a:t>
            </a:r>
          </a:p>
        </p:txBody>
      </p:sp>
      <p:sp>
        <p:nvSpPr>
          <p:cNvPr id="13" name="TextBox 1"/>
          <p:cNvSpPr txBox="1"/>
          <p:nvPr/>
        </p:nvSpPr>
        <p:spPr>
          <a:xfrm>
            <a:off x="1854200" y="1600200"/>
            <a:ext cx="2754630" cy="648335"/>
          </a:xfrm>
          <a:prstGeom prst="rect">
            <a:avLst/>
          </a:prstGeom>
          <a:noFill/>
        </p:spPr>
        <p:txBody>
          <a:bodyPr wrap="none" lIns="0" tIns="0" rIns="0" rtlCol="0">
            <a:spAutoFit/>
          </a:bodyPr>
          <a:lstStyle/>
          <a:p>
            <a:pPr>
              <a:lnSpc>
                <a:spcPts val="4700"/>
              </a:lnSpc>
            </a:pPr>
            <a:r>
              <a:rPr lang="zh-CN" altLang="en-US" sz="3600" b="1" dirty="0" smtClean="0">
                <a:solidFill>
                  <a:srgbClr val="262626"/>
                </a:solidFill>
                <a:latin typeface="微软雅黑" panose="020B0503020204020204" pitchFamily="18" charset="-122"/>
                <a:cs typeface="微软雅黑" panose="020B0503020204020204" pitchFamily="18" charset="-122"/>
              </a:rPr>
              <a:t>云平台的</a:t>
            </a:r>
            <a:r>
              <a:rPr lang="en-US" altLang="zh-CN" sz="3600" b="1" dirty="0" smtClean="0">
                <a:solidFill>
                  <a:srgbClr val="262626"/>
                </a:solidFill>
                <a:latin typeface="微软雅黑" panose="020B0503020204020204" pitchFamily="18" charset="-122"/>
                <a:cs typeface="微软雅黑" panose="020B0503020204020204" pitchFamily="18" charset="-122"/>
              </a:rPr>
              <a:t>优势</a:t>
            </a:r>
          </a:p>
        </p:txBody>
      </p:sp>
      <p:sp>
        <p:nvSpPr>
          <p:cNvPr id="14" name="TextBox 1"/>
          <p:cNvSpPr txBox="1"/>
          <p:nvPr/>
        </p:nvSpPr>
        <p:spPr>
          <a:xfrm>
            <a:off x="939800" y="317500"/>
            <a:ext cx="1828800" cy="254000"/>
          </a:xfrm>
          <a:prstGeom prst="rect">
            <a:avLst/>
          </a:prstGeom>
          <a:noFill/>
        </p:spPr>
        <p:txBody>
          <a:bodyPr wrap="none" lIns="0" tIns="0" rIns="0" rtlCol="0">
            <a:spAutoFit/>
          </a:bodyPr>
          <a:lstStyle/>
          <a:p>
            <a:pPr>
              <a:lnSpc>
                <a:spcPts val="2000"/>
              </a:lnSpc>
            </a:pPr>
            <a:r>
              <a:rPr lang="en-US" altLang="zh-CN" sz="1600" dirty="0" smtClean="0">
                <a:solidFill>
                  <a:srgbClr val="7F7F7F"/>
                </a:solidFill>
                <a:latin typeface="微软雅黑" panose="020B0503020204020204" pitchFamily="18" charset="-122"/>
                <a:cs typeface="微软雅黑" panose="020B0503020204020204" pitchFamily="18" charset="-122"/>
              </a:rPr>
              <a:t>产品介绍—平台优势</a:t>
            </a:r>
          </a:p>
        </p:txBody>
      </p:sp>
      <p:sp>
        <p:nvSpPr>
          <p:cNvPr id="15" name="文本框 14"/>
          <p:cNvSpPr txBox="1"/>
          <p:nvPr/>
        </p:nvSpPr>
        <p:spPr>
          <a:xfrm>
            <a:off x="5005070" y="1377950"/>
            <a:ext cx="316865" cy="368300"/>
          </a:xfrm>
          <a:prstGeom prst="rect">
            <a:avLst/>
          </a:prstGeom>
          <a:noFill/>
        </p:spPr>
        <p:txBody>
          <a:bodyPr wrap="none" rtlCol="0" anchor="t">
            <a:spAutoFit/>
          </a:bodyPr>
          <a:lstStyle/>
          <a:p>
            <a:r>
              <a:rPr lang="en-US" altLang="zh-CN" dirty="0" smtClean="0">
                <a:solidFill>
                  <a:srgbClr val="FFFFFF"/>
                </a:solidFill>
                <a:latin typeface="微软雅黑" panose="020B0503020204020204" pitchFamily="18" charset="-122"/>
                <a:cs typeface="微软雅黑" panose="020B0503020204020204" pitchFamily="18" charset="-122"/>
                <a:sym typeface="+mn-ea"/>
              </a:rPr>
              <a:t>1</a:t>
            </a:r>
            <a:endParaRPr lang="zh-CN" altLang="en-US"/>
          </a:p>
        </p:txBody>
      </p:sp>
      <p:sp>
        <p:nvSpPr>
          <p:cNvPr id="17" name="文本框 16"/>
          <p:cNvSpPr txBox="1"/>
          <p:nvPr/>
        </p:nvSpPr>
        <p:spPr>
          <a:xfrm>
            <a:off x="5005070" y="2165350"/>
            <a:ext cx="316865" cy="368300"/>
          </a:xfrm>
          <a:prstGeom prst="rect">
            <a:avLst/>
          </a:prstGeom>
          <a:noFill/>
        </p:spPr>
        <p:txBody>
          <a:bodyPr wrap="none" rtlCol="0" anchor="t">
            <a:spAutoFit/>
          </a:bodyPr>
          <a:lstStyle/>
          <a:p>
            <a:r>
              <a:rPr lang="en-US" altLang="zh-CN" dirty="0" smtClean="0">
                <a:solidFill>
                  <a:srgbClr val="FFFFFF"/>
                </a:solidFill>
                <a:latin typeface="微软雅黑" panose="020B0503020204020204" pitchFamily="18" charset="-122"/>
                <a:cs typeface="微软雅黑" panose="020B0503020204020204" pitchFamily="18" charset="-122"/>
                <a:sym typeface="+mn-ea"/>
              </a:rPr>
              <a:t>2</a:t>
            </a:r>
            <a:endParaRPr lang="zh-CN" altLang="en-US"/>
          </a:p>
        </p:txBody>
      </p:sp>
      <p:sp>
        <p:nvSpPr>
          <p:cNvPr id="18" name="文本框 17"/>
          <p:cNvSpPr txBox="1"/>
          <p:nvPr/>
        </p:nvSpPr>
        <p:spPr>
          <a:xfrm>
            <a:off x="5026025" y="2970530"/>
            <a:ext cx="316865" cy="368300"/>
          </a:xfrm>
          <a:prstGeom prst="rect">
            <a:avLst/>
          </a:prstGeom>
          <a:noFill/>
        </p:spPr>
        <p:txBody>
          <a:bodyPr wrap="none" rtlCol="0" anchor="t">
            <a:spAutoFit/>
          </a:bodyPr>
          <a:lstStyle/>
          <a:p>
            <a:r>
              <a:rPr lang="en-US" altLang="zh-CN" dirty="0" smtClean="0">
                <a:solidFill>
                  <a:srgbClr val="FFFFFF"/>
                </a:solidFill>
                <a:latin typeface="微软雅黑" panose="020B0503020204020204" pitchFamily="18" charset="-122"/>
                <a:cs typeface="微软雅黑" panose="020B0503020204020204" pitchFamily="18" charset="-122"/>
                <a:sym typeface="+mn-ea"/>
              </a:rPr>
              <a:t>3</a:t>
            </a:r>
            <a:endParaRPr lang="zh-CN" altLang="en-US"/>
          </a:p>
        </p:txBody>
      </p:sp>
      <p:sp>
        <p:nvSpPr>
          <p:cNvPr id="19" name="文本框 18"/>
          <p:cNvSpPr txBox="1"/>
          <p:nvPr/>
        </p:nvSpPr>
        <p:spPr>
          <a:xfrm>
            <a:off x="5005070" y="3801745"/>
            <a:ext cx="316865" cy="368300"/>
          </a:xfrm>
          <a:prstGeom prst="rect">
            <a:avLst/>
          </a:prstGeom>
          <a:noFill/>
        </p:spPr>
        <p:txBody>
          <a:bodyPr wrap="none" rtlCol="0" anchor="t">
            <a:spAutoFit/>
          </a:bodyPr>
          <a:lstStyle/>
          <a:p>
            <a:r>
              <a:rPr lang="en-US" altLang="zh-CN" dirty="0" smtClean="0">
                <a:solidFill>
                  <a:srgbClr val="FFFFFF"/>
                </a:solidFill>
                <a:latin typeface="微软雅黑" panose="020B0503020204020204" pitchFamily="18" charset="-122"/>
                <a:cs typeface="微软雅黑" panose="020B0503020204020204" pitchFamily="18" charset="-122"/>
                <a:sym typeface="+mn-ea"/>
              </a:rPr>
              <a:t>4</a:t>
            </a:r>
            <a:endParaRPr lang="zh-CN" altLang="en-US"/>
          </a:p>
        </p:txBody>
      </p:sp>
      <p:sp>
        <p:nvSpPr>
          <p:cNvPr id="20" name="文本框 19"/>
          <p:cNvSpPr txBox="1"/>
          <p:nvPr/>
        </p:nvSpPr>
        <p:spPr>
          <a:xfrm>
            <a:off x="5026025" y="4629785"/>
            <a:ext cx="316865" cy="368300"/>
          </a:xfrm>
          <a:prstGeom prst="rect">
            <a:avLst/>
          </a:prstGeom>
          <a:noFill/>
        </p:spPr>
        <p:txBody>
          <a:bodyPr wrap="none" rtlCol="0" anchor="t">
            <a:spAutoFit/>
          </a:bodyPr>
          <a:lstStyle/>
          <a:p>
            <a:r>
              <a:rPr lang="en-US" altLang="zh-CN" dirty="0" smtClean="0">
                <a:solidFill>
                  <a:srgbClr val="FFFFFF"/>
                </a:solidFill>
                <a:latin typeface="微软雅黑" panose="020B0503020204020204" pitchFamily="18" charset="-122"/>
                <a:cs typeface="微软雅黑" panose="020B0503020204020204" pitchFamily="18" charset="-122"/>
                <a:sym typeface="+mn-ea"/>
              </a:rPr>
              <a:t>5</a:t>
            </a:r>
            <a:endParaRPr lang="zh-CN" altLang="en-US"/>
          </a:p>
        </p:txBody>
      </p:sp>
      <p:sp>
        <p:nvSpPr>
          <p:cNvPr id="21" name="文本框 20"/>
          <p:cNvSpPr txBox="1"/>
          <p:nvPr/>
        </p:nvSpPr>
        <p:spPr>
          <a:xfrm>
            <a:off x="5026025" y="5335270"/>
            <a:ext cx="316865" cy="553085"/>
          </a:xfrm>
          <a:prstGeom prst="rect">
            <a:avLst/>
          </a:prstGeom>
          <a:noFill/>
        </p:spPr>
        <p:txBody>
          <a:bodyPr wrap="none" rtlCol="0" anchor="t">
            <a:spAutoFit/>
          </a:bodyPr>
          <a:lstStyle/>
          <a:p>
            <a:pPr>
              <a:lnSpc>
                <a:spcPts val="3600"/>
              </a:lnSpc>
              <a:tabLst>
                <a:tab pos="25400" algn="l"/>
                <a:tab pos="38100" algn="l"/>
              </a:tabLst>
            </a:pPr>
            <a:r>
              <a:rPr lang="en-US" altLang="zh-CN" dirty="0" smtClean="0">
                <a:solidFill>
                  <a:srgbClr val="FFFFFF"/>
                </a:solidFill>
                <a:latin typeface="微软雅黑" panose="020B0503020204020204" pitchFamily="18" charset="-122"/>
                <a:cs typeface="微软雅黑" panose="020B0503020204020204" pitchFamily="18" charset="-122"/>
                <a:sym typeface="+mn-ea"/>
              </a:rPr>
              <a:t>6</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6664197" y="1433830"/>
            <a:ext cx="3744976" cy="4133596"/>
          </a:xfrm>
          <a:custGeom>
            <a:avLst/>
            <a:gdLst>
              <a:gd name="connsiteX0" fmla="*/ 6350 w 3744976"/>
              <a:gd name="connsiteY0" fmla="*/ 4127246 h 4133596"/>
              <a:gd name="connsiteX1" fmla="*/ 3738626 w 3744976"/>
              <a:gd name="connsiteY1" fmla="*/ 4127246 h 4133596"/>
              <a:gd name="connsiteX2" fmla="*/ 3738626 w 3744976"/>
              <a:gd name="connsiteY2" fmla="*/ 6350 h 4133596"/>
              <a:gd name="connsiteX3" fmla="*/ 6350 w 3744976"/>
              <a:gd name="connsiteY3" fmla="*/ 6350 h 4133596"/>
              <a:gd name="connsiteX4" fmla="*/ 6350 w 3744976"/>
              <a:gd name="connsiteY4" fmla="*/ 4127246 h 41335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744976" h="4133596">
                <a:moveTo>
                  <a:pt x="6350" y="4127246"/>
                </a:moveTo>
                <a:lnTo>
                  <a:pt x="3738626" y="4127246"/>
                </a:lnTo>
                <a:lnTo>
                  <a:pt x="3738626" y="6350"/>
                </a:lnTo>
                <a:lnTo>
                  <a:pt x="6350" y="6350"/>
                </a:lnTo>
                <a:lnTo>
                  <a:pt x="6350" y="4127246"/>
                </a:lnTo>
              </a:path>
            </a:pathLst>
          </a:custGeom>
          <a:solidFill>
            <a:srgbClr val="000000">
              <a:alpha val="0"/>
            </a:srgbClr>
          </a:solidFill>
          <a:ln w="12700">
            <a:solidFill>
              <a:srgbClr val="A6A6A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6670547" y="1440180"/>
            <a:ext cx="3732276" cy="694943"/>
          </a:xfrm>
          <a:custGeom>
            <a:avLst/>
            <a:gdLst>
              <a:gd name="connsiteX0" fmla="*/ 0 w 3732276"/>
              <a:gd name="connsiteY0" fmla="*/ 694943 h 694943"/>
              <a:gd name="connsiteX1" fmla="*/ 3732276 w 3732276"/>
              <a:gd name="connsiteY1" fmla="*/ 694943 h 694943"/>
              <a:gd name="connsiteX2" fmla="*/ 3732276 w 3732276"/>
              <a:gd name="connsiteY2" fmla="*/ 0 h 694943"/>
              <a:gd name="connsiteX3" fmla="*/ 0 w 3732276"/>
              <a:gd name="connsiteY3" fmla="*/ 0 h 694943"/>
              <a:gd name="connsiteX4" fmla="*/ 0 w 3732276"/>
              <a:gd name="connsiteY4" fmla="*/ 694943 h 6949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732276" h="694943">
                <a:moveTo>
                  <a:pt x="0" y="694943"/>
                </a:moveTo>
                <a:lnTo>
                  <a:pt x="3732276" y="694943"/>
                </a:lnTo>
                <a:lnTo>
                  <a:pt x="3732276" y="0"/>
                </a:lnTo>
                <a:lnTo>
                  <a:pt x="0" y="0"/>
                </a:lnTo>
                <a:lnTo>
                  <a:pt x="0" y="694943"/>
                </a:lnTo>
              </a:path>
            </a:pathLst>
          </a:custGeom>
          <a:solidFill>
            <a:srgbClr val="D93B3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6664197" y="1433830"/>
            <a:ext cx="3744976" cy="707643"/>
          </a:xfrm>
          <a:custGeom>
            <a:avLst/>
            <a:gdLst>
              <a:gd name="connsiteX0" fmla="*/ 6350 w 3744976"/>
              <a:gd name="connsiteY0" fmla="*/ 701293 h 707643"/>
              <a:gd name="connsiteX1" fmla="*/ 3738626 w 3744976"/>
              <a:gd name="connsiteY1" fmla="*/ 701293 h 707643"/>
              <a:gd name="connsiteX2" fmla="*/ 3738626 w 3744976"/>
              <a:gd name="connsiteY2" fmla="*/ 6350 h 707643"/>
              <a:gd name="connsiteX3" fmla="*/ 6350 w 3744976"/>
              <a:gd name="connsiteY3" fmla="*/ 6350 h 707643"/>
              <a:gd name="connsiteX4" fmla="*/ 6350 w 3744976"/>
              <a:gd name="connsiteY4" fmla="*/ 701293 h 7076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744976" h="707643">
                <a:moveTo>
                  <a:pt x="6350" y="701293"/>
                </a:moveTo>
                <a:lnTo>
                  <a:pt x="3738626" y="701293"/>
                </a:lnTo>
                <a:lnTo>
                  <a:pt x="3738626" y="6350"/>
                </a:lnTo>
                <a:lnTo>
                  <a:pt x="6350" y="6350"/>
                </a:lnTo>
                <a:lnTo>
                  <a:pt x="6350" y="701293"/>
                </a:lnTo>
              </a:path>
            </a:pathLst>
          </a:custGeom>
          <a:solidFill>
            <a:srgbClr val="92D050"/>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1292097" y="1808733"/>
            <a:ext cx="2065528" cy="2915920"/>
          </a:xfrm>
          <a:custGeom>
            <a:avLst/>
            <a:gdLst>
              <a:gd name="connsiteX0" fmla="*/ 6350 w 2065528"/>
              <a:gd name="connsiteY0" fmla="*/ 2909569 h 2915920"/>
              <a:gd name="connsiteX1" fmla="*/ 2059178 w 2065528"/>
              <a:gd name="connsiteY1" fmla="*/ 2909569 h 2915920"/>
              <a:gd name="connsiteX2" fmla="*/ 2059178 w 2065528"/>
              <a:gd name="connsiteY2" fmla="*/ 6350 h 2915920"/>
              <a:gd name="connsiteX3" fmla="*/ 6350 w 2065528"/>
              <a:gd name="connsiteY3" fmla="*/ 6350 h 2915920"/>
              <a:gd name="connsiteX4" fmla="*/ 6350 w 2065528"/>
              <a:gd name="connsiteY4" fmla="*/ 2909569 h 291592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065528" h="2915920">
                <a:moveTo>
                  <a:pt x="6350" y="2909569"/>
                </a:moveTo>
                <a:lnTo>
                  <a:pt x="2059178" y="2909569"/>
                </a:lnTo>
                <a:lnTo>
                  <a:pt x="2059178" y="6350"/>
                </a:lnTo>
                <a:lnTo>
                  <a:pt x="6350" y="6350"/>
                </a:lnTo>
                <a:lnTo>
                  <a:pt x="6350" y="2909569"/>
                </a:lnTo>
              </a:path>
            </a:pathLst>
          </a:custGeom>
          <a:solidFill>
            <a:srgbClr val="000000">
              <a:alpha val="0"/>
            </a:srgbClr>
          </a:solidFill>
          <a:ln w="12700">
            <a:solidFill>
              <a:srgbClr val="A6A6A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1298447" y="1815083"/>
            <a:ext cx="2052828" cy="694944"/>
          </a:xfrm>
          <a:custGeom>
            <a:avLst/>
            <a:gdLst>
              <a:gd name="connsiteX0" fmla="*/ 0 w 2052828"/>
              <a:gd name="connsiteY0" fmla="*/ 694944 h 694944"/>
              <a:gd name="connsiteX1" fmla="*/ 2052828 w 2052828"/>
              <a:gd name="connsiteY1" fmla="*/ 694944 h 694944"/>
              <a:gd name="connsiteX2" fmla="*/ 2052828 w 2052828"/>
              <a:gd name="connsiteY2" fmla="*/ 0 h 694944"/>
              <a:gd name="connsiteX3" fmla="*/ 0 w 2052828"/>
              <a:gd name="connsiteY3" fmla="*/ 0 h 694944"/>
              <a:gd name="connsiteX4" fmla="*/ 0 w 2052828"/>
              <a:gd name="connsiteY4" fmla="*/ 694944 h 69494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052828" h="694944">
                <a:moveTo>
                  <a:pt x="0" y="694944"/>
                </a:moveTo>
                <a:lnTo>
                  <a:pt x="2052828" y="694944"/>
                </a:lnTo>
                <a:lnTo>
                  <a:pt x="2052828" y="0"/>
                </a:lnTo>
                <a:lnTo>
                  <a:pt x="0" y="0"/>
                </a:lnTo>
                <a:lnTo>
                  <a:pt x="0" y="694944"/>
                </a:lnTo>
              </a:path>
            </a:pathLst>
          </a:custGeom>
          <a:solidFill>
            <a:srgbClr val="D93B3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1292097" y="1808733"/>
            <a:ext cx="2065528" cy="707644"/>
          </a:xfrm>
          <a:custGeom>
            <a:avLst/>
            <a:gdLst>
              <a:gd name="connsiteX0" fmla="*/ 6350 w 2065528"/>
              <a:gd name="connsiteY0" fmla="*/ 701294 h 707644"/>
              <a:gd name="connsiteX1" fmla="*/ 2059178 w 2065528"/>
              <a:gd name="connsiteY1" fmla="*/ 701294 h 707644"/>
              <a:gd name="connsiteX2" fmla="*/ 2059178 w 2065528"/>
              <a:gd name="connsiteY2" fmla="*/ 6350 h 707644"/>
              <a:gd name="connsiteX3" fmla="*/ 6350 w 2065528"/>
              <a:gd name="connsiteY3" fmla="*/ 6350 h 707644"/>
              <a:gd name="connsiteX4" fmla="*/ 6350 w 2065528"/>
              <a:gd name="connsiteY4" fmla="*/ 701294 h 70764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065528" h="707644">
                <a:moveTo>
                  <a:pt x="6350" y="701294"/>
                </a:moveTo>
                <a:lnTo>
                  <a:pt x="2059178" y="701294"/>
                </a:lnTo>
                <a:lnTo>
                  <a:pt x="2059178" y="6350"/>
                </a:lnTo>
                <a:lnTo>
                  <a:pt x="6350" y="6350"/>
                </a:lnTo>
                <a:lnTo>
                  <a:pt x="6350" y="701294"/>
                </a:lnTo>
              </a:path>
            </a:pathLst>
          </a:custGeom>
          <a:solidFill>
            <a:srgbClr val="92D050"/>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3032760" y="2529839"/>
            <a:ext cx="3918204" cy="1566672"/>
          </a:xfrm>
          <a:custGeom>
            <a:avLst/>
            <a:gdLst>
              <a:gd name="connsiteX0" fmla="*/ 0 w 3918204"/>
              <a:gd name="connsiteY0" fmla="*/ 652780 h 1566672"/>
              <a:gd name="connsiteX1" fmla="*/ 783336 w 3918204"/>
              <a:gd name="connsiteY1" fmla="*/ 0 h 1566672"/>
              <a:gd name="connsiteX2" fmla="*/ 783336 w 3918204"/>
              <a:gd name="connsiteY2" fmla="*/ 261111 h 1566672"/>
              <a:gd name="connsiteX3" fmla="*/ 1959101 w 3918204"/>
              <a:gd name="connsiteY3" fmla="*/ 261111 h 1566672"/>
              <a:gd name="connsiteX4" fmla="*/ 2081530 w 3918204"/>
              <a:gd name="connsiteY4" fmla="*/ 326389 h 1566672"/>
              <a:gd name="connsiteX5" fmla="*/ 1959101 w 3918204"/>
              <a:gd name="connsiteY5" fmla="*/ 391667 h 1566672"/>
              <a:gd name="connsiteX6" fmla="*/ 1836674 w 3918204"/>
              <a:gd name="connsiteY6" fmla="*/ 456945 h 1566672"/>
              <a:gd name="connsiteX7" fmla="*/ 1959101 w 3918204"/>
              <a:gd name="connsiteY7" fmla="*/ 522224 h 1566672"/>
              <a:gd name="connsiteX8" fmla="*/ 3134868 w 3918204"/>
              <a:gd name="connsiteY8" fmla="*/ 522224 h 1566672"/>
              <a:gd name="connsiteX9" fmla="*/ 3134868 w 3918204"/>
              <a:gd name="connsiteY9" fmla="*/ 261111 h 1566672"/>
              <a:gd name="connsiteX10" fmla="*/ 3918204 w 3918204"/>
              <a:gd name="connsiteY10" fmla="*/ 913892 h 1566672"/>
              <a:gd name="connsiteX11" fmla="*/ 3134868 w 3918204"/>
              <a:gd name="connsiteY11" fmla="*/ 1566672 h 1566672"/>
              <a:gd name="connsiteX12" fmla="*/ 3134868 w 3918204"/>
              <a:gd name="connsiteY12" fmla="*/ 1305560 h 1566672"/>
              <a:gd name="connsiteX13" fmla="*/ 1959101 w 3918204"/>
              <a:gd name="connsiteY13" fmla="*/ 1305560 h 1566672"/>
              <a:gd name="connsiteX14" fmla="*/ 1836674 w 3918204"/>
              <a:gd name="connsiteY14" fmla="*/ 1240281 h 1566672"/>
              <a:gd name="connsiteX15" fmla="*/ 1836674 w 3918204"/>
              <a:gd name="connsiteY15" fmla="*/ 1044448 h 1566672"/>
              <a:gd name="connsiteX16" fmla="*/ 783336 w 3918204"/>
              <a:gd name="connsiteY16" fmla="*/ 1044448 h 1566672"/>
              <a:gd name="connsiteX17" fmla="*/ 783336 w 3918204"/>
              <a:gd name="connsiteY17" fmla="*/ 1305560 h 1566672"/>
              <a:gd name="connsiteX18" fmla="*/ 0 w 3918204"/>
              <a:gd name="connsiteY18" fmla="*/ 652780 h 156667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3918204" h="1566672">
                <a:moveTo>
                  <a:pt x="0" y="652780"/>
                </a:moveTo>
                <a:lnTo>
                  <a:pt x="783336" y="0"/>
                </a:lnTo>
                <a:lnTo>
                  <a:pt x="783336" y="261111"/>
                </a:lnTo>
                <a:lnTo>
                  <a:pt x="1959101" y="261111"/>
                </a:lnTo>
                <a:cubicBezTo>
                  <a:pt x="2026666" y="261111"/>
                  <a:pt x="2081530" y="290322"/>
                  <a:pt x="2081530" y="326389"/>
                </a:cubicBezTo>
                <a:cubicBezTo>
                  <a:pt x="2081530" y="362458"/>
                  <a:pt x="2026666" y="391667"/>
                  <a:pt x="1959101" y="391667"/>
                </a:cubicBezTo>
                <a:cubicBezTo>
                  <a:pt x="1891537" y="391667"/>
                  <a:pt x="1836674" y="420877"/>
                  <a:pt x="1836674" y="456945"/>
                </a:cubicBezTo>
                <a:cubicBezTo>
                  <a:pt x="1836674" y="493014"/>
                  <a:pt x="1891537" y="522224"/>
                  <a:pt x="1959101" y="522224"/>
                </a:cubicBezTo>
                <a:lnTo>
                  <a:pt x="3134868" y="522224"/>
                </a:lnTo>
                <a:lnTo>
                  <a:pt x="3134868" y="261111"/>
                </a:lnTo>
                <a:lnTo>
                  <a:pt x="3918204" y="913892"/>
                </a:lnTo>
                <a:lnTo>
                  <a:pt x="3134868" y="1566672"/>
                </a:lnTo>
                <a:lnTo>
                  <a:pt x="3134868" y="1305560"/>
                </a:lnTo>
                <a:lnTo>
                  <a:pt x="1959101" y="1305560"/>
                </a:lnTo>
                <a:cubicBezTo>
                  <a:pt x="1891537" y="1305560"/>
                  <a:pt x="1836674" y="1276350"/>
                  <a:pt x="1836674" y="1240281"/>
                </a:cubicBezTo>
                <a:lnTo>
                  <a:pt x="1836674" y="1044448"/>
                </a:lnTo>
                <a:lnTo>
                  <a:pt x="783336" y="1044448"/>
                </a:lnTo>
                <a:lnTo>
                  <a:pt x="783336" y="1305560"/>
                </a:lnTo>
                <a:lnTo>
                  <a:pt x="0" y="65278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4869434" y="2856229"/>
            <a:ext cx="244855" cy="195834"/>
          </a:xfrm>
          <a:custGeom>
            <a:avLst/>
            <a:gdLst>
              <a:gd name="connsiteX0" fmla="*/ 244855 w 244855"/>
              <a:gd name="connsiteY0" fmla="*/ 0 h 195834"/>
              <a:gd name="connsiteX1" fmla="*/ 122427 w 244855"/>
              <a:gd name="connsiteY1" fmla="*/ 65277 h 195834"/>
              <a:gd name="connsiteX2" fmla="*/ 0 w 244855"/>
              <a:gd name="connsiteY2" fmla="*/ 130555 h 195834"/>
              <a:gd name="connsiteX3" fmla="*/ 122427 w 244855"/>
              <a:gd name="connsiteY3" fmla="*/ 195834 h 195834"/>
              <a:gd name="connsiteX4" fmla="*/ 244855 w 244855"/>
              <a:gd name="connsiteY4" fmla="*/ 195834 h 195834"/>
              <a:gd name="connsiteX5" fmla="*/ 244855 w 244855"/>
              <a:gd name="connsiteY5" fmla="*/ 0 h 19583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244855" h="195834">
                <a:moveTo>
                  <a:pt x="244855" y="0"/>
                </a:moveTo>
                <a:cubicBezTo>
                  <a:pt x="244855" y="36068"/>
                  <a:pt x="189991" y="65277"/>
                  <a:pt x="122427" y="65277"/>
                </a:cubicBezTo>
                <a:cubicBezTo>
                  <a:pt x="54863" y="65277"/>
                  <a:pt x="0" y="94488"/>
                  <a:pt x="0" y="130555"/>
                </a:cubicBezTo>
                <a:cubicBezTo>
                  <a:pt x="0" y="166624"/>
                  <a:pt x="54863" y="195834"/>
                  <a:pt x="122427" y="195834"/>
                </a:cubicBezTo>
                <a:lnTo>
                  <a:pt x="244855" y="195834"/>
                </a:lnTo>
                <a:lnTo>
                  <a:pt x="244855" y="0"/>
                </a:ln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
          <p:cNvSpPr txBox="1"/>
          <p:nvPr/>
        </p:nvSpPr>
        <p:spPr>
          <a:xfrm>
            <a:off x="7014845" y="2515870"/>
            <a:ext cx="3262630" cy="2828290"/>
          </a:xfrm>
          <a:prstGeom prst="rect">
            <a:avLst/>
          </a:prstGeom>
          <a:noFill/>
        </p:spPr>
        <p:txBody>
          <a:bodyPr wrap="square" lIns="0" tIns="0" rIns="0" rtlCol="0">
            <a:spAutoFit/>
          </a:bodyPr>
          <a:lstStyle/>
          <a:p>
            <a:pPr algn="l">
              <a:lnSpc>
                <a:spcPts val="1800"/>
              </a:lnSpc>
            </a:pPr>
            <a:r>
              <a:rPr lang="en-US" altLang="zh-CN" sz="1405" dirty="0" smtClean="0">
                <a:solidFill>
                  <a:srgbClr val="000000"/>
                </a:solidFill>
                <a:latin typeface="微软雅黑" panose="020B0503020204020204" pitchFamily="18" charset="-122"/>
                <a:cs typeface="微软雅黑" panose="020B0503020204020204" pitchFamily="18" charset="-122"/>
                <a:sym typeface="+mn-ea"/>
              </a:rPr>
              <a:t>1、咨询服务：咨询分析、运营报告</a:t>
            </a:r>
            <a:endParaRPr lang="en-US" altLang="zh-CN" sz="1405" dirty="0" smtClean="0">
              <a:solidFill>
                <a:srgbClr val="000000"/>
              </a:solidFill>
              <a:latin typeface="微软雅黑" panose="020B0503020204020204" pitchFamily="18" charset="-122"/>
              <a:cs typeface="微软雅黑" panose="020B0503020204020204" pitchFamily="18" charset="-122"/>
            </a:endParaRPr>
          </a:p>
          <a:p>
            <a:pPr algn="l">
              <a:lnSpc>
                <a:spcPts val="1800"/>
              </a:lnSpc>
            </a:pPr>
            <a:endParaRPr lang="en-US" altLang="zh-CN" sz="1405" dirty="0" smtClean="0">
              <a:solidFill>
                <a:srgbClr val="000000"/>
              </a:solidFill>
              <a:latin typeface="微软雅黑" panose="020B0503020204020204" pitchFamily="18" charset="-122"/>
              <a:cs typeface="微软雅黑" panose="020B0503020204020204" pitchFamily="18" charset="-122"/>
            </a:endParaRPr>
          </a:p>
          <a:p>
            <a:pPr algn="l">
              <a:lnSpc>
                <a:spcPts val="1800"/>
              </a:lnSpc>
            </a:pPr>
            <a:r>
              <a:rPr lang="en-US" altLang="zh-CN" sz="1405" dirty="0" smtClean="0">
                <a:solidFill>
                  <a:srgbClr val="000000"/>
                </a:solidFill>
                <a:latin typeface="微软雅黑" panose="020B0503020204020204" pitchFamily="18" charset="-122"/>
                <a:cs typeface="微软雅黑" panose="020B0503020204020204" pitchFamily="18" charset="-122"/>
              </a:rPr>
              <a:t>2、基础运营服务：组织架构等创建与维</a:t>
            </a:r>
          </a:p>
          <a:p>
            <a:pPr algn="l">
              <a:lnSpc>
                <a:spcPts val="1600"/>
              </a:lnSpc>
            </a:pPr>
            <a:r>
              <a:rPr lang="en-US" altLang="zh-CN" sz="1405" dirty="0" smtClean="0">
                <a:solidFill>
                  <a:srgbClr val="000000"/>
                </a:solidFill>
                <a:latin typeface="微软雅黑" panose="020B0503020204020204" pitchFamily="18" charset="-122"/>
                <a:cs typeface="微软雅黑" panose="020B0503020204020204" pitchFamily="18" charset="-122"/>
              </a:rPr>
              <a:t>护、培训计划制订与指派等</a:t>
            </a:r>
          </a:p>
          <a:p>
            <a:pPr algn="l">
              <a:lnSpc>
                <a:spcPts val="1000"/>
              </a:lnSpc>
            </a:pPr>
            <a:endParaRPr lang="en-US" altLang="zh-CN" dirty="0" smtClean="0"/>
          </a:p>
          <a:p>
            <a:pPr algn="l">
              <a:lnSpc>
                <a:spcPts val="2300"/>
              </a:lnSpc>
            </a:pPr>
            <a:r>
              <a:rPr lang="en-US" altLang="zh-CN" sz="1405" dirty="0" smtClean="0">
                <a:solidFill>
                  <a:srgbClr val="000000"/>
                </a:solidFill>
                <a:latin typeface="微软雅黑" panose="020B0503020204020204" pitchFamily="18" charset="-122"/>
                <a:cs typeface="微软雅黑" panose="020B0503020204020204" pitchFamily="18" charset="-122"/>
              </a:rPr>
              <a:t>3、高级运营服务：UI设计、课件剪辑、</a:t>
            </a:r>
          </a:p>
          <a:p>
            <a:pPr algn="l">
              <a:lnSpc>
                <a:spcPts val="1600"/>
              </a:lnSpc>
            </a:pPr>
            <a:r>
              <a:rPr lang="en-US" altLang="zh-CN" sz="1405" dirty="0" smtClean="0">
                <a:solidFill>
                  <a:srgbClr val="000000"/>
                </a:solidFill>
                <a:latin typeface="微软雅黑" panose="020B0503020204020204" pitchFamily="18" charset="-122"/>
                <a:cs typeface="微软雅黑" panose="020B0503020204020204" pitchFamily="18" charset="-122"/>
              </a:rPr>
              <a:t>内部宣传推广策划等</a:t>
            </a:r>
          </a:p>
          <a:p>
            <a:pPr algn="l">
              <a:lnSpc>
                <a:spcPts val="1000"/>
              </a:lnSpc>
            </a:pPr>
            <a:endParaRPr lang="en-US" altLang="zh-CN" dirty="0" smtClean="0"/>
          </a:p>
          <a:p>
            <a:pPr algn="l">
              <a:lnSpc>
                <a:spcPts val="2300"/>
              </a:lnSpc>
            </a:pPr>
            <a:r>
              <a:rPr lang="en-US" altLang="zh-CN" sz="1405" dirty="0" smtClean="0">
                <a:solidFill>
                  <a:srgbClr val="000000"/>
                </a:solidFill>
                <a:latin typeface="微软雅黑" panose="020B0503020204020204" pitchFamily="18" charset="-122"/>
                <a:cs typeface="微软雅黑" panose="020B0503020204020204" pitchFamily="18" charset="-122"/>
              </a:rPr>
              <a:t>4、数据运营服务：月度、季度、年度数</a:t>
            </a:r>
          </a:p>
          <a:p>
            <a:pPr algn="l">
              <a:lnSpc>
                <a:spcPts val="1600"/>
              </a:lnSpc>
            </a:pPr>
            <a:r>
              <a:rPr lang="en-US" altLang="zh-CN" sz="1405" dirty="0" smtClean="0">
                <a:solidFill>
                  <a:srgbClr val="000000"/>
                </a:solidFill>
                <a:latin typeface="微软雅黑" panose="020B0503020204020204" pitchFamily="18" charset="-122"/>
                <a:cs typeface="微软雅黑" panose="020B0503020204020204" pitchFamily="18" charset="-122"/>
              </a:rPr>
              <a:t>据分析报告等</a:t>
            </a:r>
          </a:p>
          <a:p>
            <a:pPr algn="l">
              <a:lnSpc>
                <a:spcPts val="1000"/>
              </a:lnSpc>
            </a:pPr>
            <a:endParaRPr lang="en-US" altLang="zh-CN" dirty="0" smtClean="0"/>
          </a:p>
          <a:p>
            <a:pPr algn="l">
              <a:lnSpc>
                <a:spcPts val="2300"/>
              </a:lnSpc>
            </a:pPr>
            <a:r>
              <a:rPr lang="en-US" altLang="zh-CN" sz="1405" dirty="0" smtClean="0">
                <a:solidFill>
                  <a:srgbClr val="000000"/>
                </a:solidFill>
                <a:latin typeface="微软雅黑" panose="020B0503020204020204" pitchFamily="18" charset="-122"/>
                <a:cs typeface="微软雅黑" panose="020B0503020204020204" pitchFamily="18" charset="-122"/>
              </a:rPr>
              <a:t>5、个性化运营服务：分析需求，落地实</a:t>
            </a:r>
          </a:p>
          <a:p>
            <a:pPr algn="l">
              <a:lnSpc>
                <a:spcPts val="1600"/>
              </a:lnSpc>
            </a:pPr>
            <a:r>
              <a:rPr lang="en-US" altLang="zh-CN" sz="1405" dirty="0" smtClean="0">
                <a:solidFill>
                  <a:srgbClr val="000000"/>
                </a:solidFill>
                <a:latin typeface="微软雅黑" panose="020B0503020204020204" pitchFamily="18" charset="-122"/>
                <a:cs typeface="微软雅黑" panose="020B0503020204020204" pitchFamily="18" charset="-122"/>
              </a:rPr>
              <a:t>施，提供专属服务</a:t>
            </a:r>
          </a:p>
        </p:txBody>
      </p:sp>
      <p:sp>
        <p:nvSpPr>
          <p:cNvPr id="14" name="TextBox 1"/>
          <p:cNvSpPr txBox="1"/>
          <p:nvPr/>
        </p:nvSpPr>
        <p:spPr>
          <a:xfrm>
            <a:off x="939800" y="393700"/>
            <a:ext cx="1800860" cy="301625"/>
          </a:xfrm>
          <a:prstGeom prst="rect">
            <a:avLst/>
          </a:prstGeom>
          <a:noFill/>
        </p:spPr>
        <p:txBody>
          <a:bodyPr wrap="none" lIns="0" tIns="0" rIns="0" rtlCol="0">
            <a:spAutoFit/>
          </a:bodyPr>
          <a:lstStyle/>
          <a:p>
            <a:pPr>
              <a:lnSpc>
                <a:spcPts val="2000"/>
              </a:lnSpc>
              <a:tabLst>
                <a:tab pos="571500" algn="l"/>
                <a:tab pos="6146800" algn="l"/>
                <a:tab pos="6540500" algn="l"/>
              </a:tabLst>
            </a:pPr>
            <a:r>
              <a:rPr lang="en-US" altLang="zh-CN" sz="1600" dirty="0" smtClean="0">
                <a:solidFill>
                  <a:srgbClr val="7F7F7F"/>
                </a:solidFill>
                <a:latin typeface="微软雅黑" panose="020B0503020204020204" pitchFamily="18" charset="-122"/>
                <a:cs typeface="微软雅黑" panose="020B0503020204020204" pitchFamily="18" charset="-122"/>
              </a:rPr>
              <a:t>产品介绍--平台服务</a:t>
            </a:r>
            <a:endParaRPr lang="en-US" altLang="zh-CN" sz="1405" dirty="0" smtClean="0">
              <a:solidFill>
                <a:srgbClr val="000000"/>
              </a:solidFill>
              <a:latin typeface="微软雅黑" panose="020B0503020204020204" pitchFamily="18" charset="-122"/>
              <a:cs typeface="微软雅黑" panose="020B0503020204020204" pitchFamily="18" charset="-122"/>
            </a:endParaRPr>
          </a:p>
        </p:txBody>
      </p:sp>
      <p:sp>
        <p:nvSpPr>
          <p:cNvPr id="15" name="TextBox 1"/>
          <p:cNvSpPr txBox="1"/>
          <p:nvPr/>
        </p:nvSpPr>
        <p:spPr>
          <a:xfrm>
            <a:off x="1574800" y="2832100"/>
            <a:ext cx="1346200" cy="1511300"/>
          </a:xfrm>
          <a:prstGeom prst="rect">
            <a:avLst/>
          </a:prstGeom>
          <a:noFill/>
        </p:spPr>
        <p:txBody>
          <a:bodyPr wrap="none" lIns="0" tIns="0" rIns="0" rtlCol="0">
            <a:spAutoFit/>
          </a:bodyPr>
          <a:lstStyle/>
          <a:p>
            <a:pPr>
              <a:lnSpc>
                <a:spcPts val="1800"/>
              </a:lnSpc>
            </a:pPr>
            <a:r>
              <a:rPr lang="en-US" altLang="zh-CN" sz="1405" dirty="0" smtClean="0">
                <a:solidFill>
                  <a:srgbClr val="000000"/>
                </a:solidFill>
                <a:latin typeface="微软雅黑" panose="020B0503020204020204" pitchFamily="18" charset="-122"/>
                <a:cs typeface="微软雅黑" panose="020B0503020204020204" pitchFamily="18" charset="-122"/>
              </a:rPr>
              <a:t>1、即时在线咨询</a:t>
            </a:r>
          </a:p>
          <a:p>
            <a:pPr>
              <a:lnSpc>
                <a:spcPts val="1000"/>
              </a:lnSpc>
            </a:pPr>
            <a:endParaRPr lang="en-US" altLang="zh-CN" dirty="0" smtClean="0"/>
          </a:p>
          <a:p>
            <a:pPr>
              <a:lnSpc>
                <a:spcPts val="2300"/>
              </a:lnSpc>
            </a:pPr>
            <a:r>
              <a:rPr lang="en-US" altLang="zh-CN" sz="1405" dirty="0" smtClean="0">
                <a:solidFill>
                  <a:srgbClr val="000000"/>
                </a:solidFill>
                <a:latin typeface="微软雅黑" panose="020B0503020204020204" pitchFamily="18" charset="-122"/>
                <a:cs typeface="微软雅黑" panose="020B0503020204020204" pitchFamily="18" charset="-122"/>
              </a:rPr>
              <a:t>2、实时答疑解惑</a:t>
            </a:r>
          </a:p>
          <a:p>
            <a:pPr>
              <a:lnSpc>
                <a:spcPts val="1000"/>
              </a:lnSpc>
            </a:pPr>
            <a:endParaRPr lang="en-US" altLang="zh-CN" dirty="0" smtClean="0"/>
          </a:p>
          <a:p>
            <a:pPr>
              <a:lnSpc>
                <a:spcPts val="2300"/>
              </a:lnSpc>
            </a:pPr>
            <a:r>
              <a:rPr lang="en-US" altLang="zh-CN" sz="1405" dirty="0" smtClean="0">
                <a:solidFill>
                  <a:srgbClr val="000000"/>
                </a:solidFill>
                <a:latin typeface="微软雅黑" panose="020B0503020204020204" pitchFamily="18" charset="-122"/>
                <a:cs typeface="微软雅黑" panose="020B0503020204020204" pitchFamily="18" charset="-122"/>
              </a:rPr>
              <a:t>3、远程操作培训</a:t>
            </a:r>
          </a:p>
          <a:p>
            <a:pPr>
              <a:lnSpc>
                <a:spcPts val="1000"/>
              </a:lnSpc>
            </a:pPr>
            <a:endParaRPr lang="en-US" altLang="zh-CN" dirty="0" smtClean="0"/>
          </a:p>
          <a:p>
            <a:pPr>
              <a:lnSpc>
                <a:spcPts val="2300"/>
              </a:lnSpc>
            </a:pPr>
            <a:r>
              <a:rPr lang="en-US" altLang="zh-CN" sz="1405" dirty="0" smtClean="0">
                <a:solidFill>
                  <a:srgbClr val="000000"/>
                </a:solidFill>
                <a:latin typeface="微软雅黑" panose="020B0503020204020204" pitchFamily="18" charset="-122"/>
                <a:cs typeface="微软雅黑" panose="020B0503020204020204" pitchFamily="18" charset="-122"/>
              </a:rPr>
              <a:t>4、产品使用帮助</a:t>
            </a:r>
          </a:p>
        </p:txBody>
      </p:sp>
      <p:sp>
        <p:nvSpPr>
          <p:cNvPr id="16" name="TextBox 1"/>
          <p:cNvSpPr txBox="1"/>
          <p:nvPr/>
        </p:nvSpPr>
        <p:spPr>
          <a:xfrm>
            <a:off x="4330700" y="3111500"/>
            <a:ext cx="1231900" cy="330200"/>
          </a:xfrm>
          <a:prstGeom prst="rect">
            <a:avLst/>
          </a:prstGeom>
          <a:noFill/>
        </p:spPr>
        <p:txBody>
          <a:bodyPr wrap="none" lIns="0" tIns="0" rIns="0" rtlCol="0">
            <a:spAutoFit/>
          </a:bodyPr>
          <a:lstStyle/>
          <a:p>
            <a:pPr>
              <a:lnSpc>
                <a:spcPts val="2600"/>
              </a:lnSpc>
            </a:pPr>
            <a:r>
              <a:rPr lang="en-US" altLang="zh-CN" sz="2005" b="1" dirty="0" smtClean="0">
                <a:solidFill>
                  <a:srgbClr val="FFFFFF"/>
                </a:solidFill>
                <a:latin typeface="微软雅黑" panose="020B0503020204020204" pitchFamily="18" charset="-122"/>
                <a:cs typeface="微软雅黑" panose="020B0503020204020204" pitchFamily="18" charset="-122"/>
              </a:rPr>
              <a:t>平台服务</a:t>
            </a:r>
          </a:p>
        </p:txBody>
      </p:sp>
      <p:sp>
        <p:nvSpPr>
          <p:cNvPr id="4" name="文本框 3"/>
          <p:cNvSpPr txBox="1"/>
          <p:nvPr/>
        </p:nvSpPr>
        <p:spPr>
          <a:xfrm>
            <a:off x="1543685" y="1937385"/>
            <a:ext cx="1562100" cy="450215"/>
          </a:xfrm>
          <a:prstGeom prst="rect">
            <a:avLst/>
          </a:prstGeom>
          <a:noFill/>
        </p:spPr>
        <p:txBody>
          <a:bodyPr wrap="none" rtlCol="0" anchor="t">
            <a:spAutoFit/>
          </a:bodyPr>
          <a:lstStyle/>
          <a:p>
            <a:pPr>
              <a:lnSpc>
                <a:spcPts val="2800"/>
              </a:lnSpc>
              <a:tabLst>
                <a:tab pos="571500" algn="l"/>
                <a:tab pos="6146800" algn="l"/>
                <a:tab pos="6540500" algn="l"/>
              </a:tabLst>
            </a:pPr>
            <a:r>
              <a:rPr lang="en-US" altLang="zh-CN" b="1" dirty="0" smtClean="0">
                <a:solidFill>
                  <a:srgbClr val="FFFFFF"/>
                </a:solidFill>
                <a:latin typeface="微软雅黑" panose="020B0503020204020204" pitchFamily="18" charset="-122"/>
                <a:cs typeface="微软雅黑" panose="020B0503020204020204" pitchFamily="18" charset="-122"/>
                <a:sym typeface="+mn-ea"/>
              </a:rPr>
              <a:t>基础客户服务</a:t>
            </a:r>
            <a:endParaRPr lang="zh-CN" altLang="en-US"/>
          </a:p>
        </p:txBody>
      </p:sp>
      <p:sp>
        <p:nvSpPr>
          <p:cNvPr id="17" name="文本框 16"/>
          <p:cNvSpPr txBox="1"/>
          <p:nvPr/>
        </p:nvSpPr>
        <p:spPr>
          <a:xfrm>
            <a:off x="7546340" y="1575435"/>
            <a:ext cx="1789430" cy="424815"/>
          </a:xfrm>
          <a:prstGeom prst="rect">
            <a:avLst/>
          </a:prstGeom>
          <a:noFill/>
        </p:spPr>
        <p:txBody>
          <a:bodyPr wrap="none" rtlCol="0" anchor="t">
            <a:spAutoFit/>
          </a:bodyPr>
          <a:lstStyle/>
          <a:p>
            <a:pPr>
              <a:lnSpc>
                <a:spcPts val="2600"/>
              </a:lnSpc>
              <a:tabLst>
                <a:tab pos="571500" algn="l"/>
                <a:tab pos="6146800" algn="l"/>
                <a:tab pos="6540500" algn="l"/>
              </a:tabLst>
            </a:pPr>
            <a:r>
              <a:rPr lang="en-US" altLang="zh-CN" b="1" dirty="0" smtClean="0">
                <a:solidFill>
                  <a:srgbClr val="FFFFFF"/>
                </a:solidFill>
                <a:latin typeface="微软雅黑" panose="020B0503020204020204" pitchFamily="18" charset="-122"/>
                <a:cs typeface="微软雅黑" panose="020B0503020204020204" pitchFamily="18" charset="-122"/>
                <a:sym typeface="+mn-ea"/>
              </a:rPr>
              <a:t>“代运营”服务</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155065" y="1282700"/>
            <a:ext cx="2184400" cy="2387600"/>
          </a:xfrm>
          <a:prstGeom prst="rect">
            <a:avLst/>
          </a:prstGeom>
          <a:noFill/>
        </p:spPr>
      </p:pic>
      <p:pic>
        <p:nvPicPr>
          <p:cNvPr id="9" name="Picture 3"/>
          <p:cNvPicPr>
            <a:picLocks noChangeAspect="1" noChangeArrowheads="1"/>
          </p:cNvPicPr>
          <p:nvPr/>
        </p:nvPicPr>
        <p:blipFill>
          <a:blip r:embed="rId3"/>
          <a:srcRect/>
          <a:stretch>
            <a:fillRect/>
          </a:stretch>
        </p:blipFill>
        <p:spPr bwMode="auto">
          <a:xfrm>
            <a:off x="3644900" y="1282700"/>
            <a:ext cx="2184400" cy="2387600"/>
          </a:xfrm>
          <a:prstGeom prst="rect">
            <a:avLst/>
          </a:prstGeom>
          <a:noFill/>
        </p:spPr>
      </p:pic>
      <p:pic>
        <p:nvPicPr>
          <p:cNvPr id="10" name="Picture 3"/>
          <p:cNvPicPr>
            <a:picLocks noChangeAspect="1" noChangeArrowheads="1"/>
          </p:cNvPicPr>
          <p:nvPr/>
        </p:nvPicPr>
        <p:blipFill>
          <a:blip r:embed="rId4"/>
          <a:srcRect/>
          <a:stretch>
            <a:fillRect/>
          </a:stretch>
        </p:blipFill>
        <p:spPr bwMode="auto">
          <a:xfrm>
            <a:off x="6140450" y="1282700"/>
            <a:ext cx="2184400" cy="2387600"/>
          </a:xfrm>
          <a:prstGeom prst="rect">
            <a:avLst/>
          </a:prstGeom>
          <a:noFill/>
        </p:spPr>
      </p:pic>
      <p:pic>
        <p:nvPicPr>
          <p:cNvPr id="11" name="Picture 3"/>
          <p:cNvPicPr>
            <a:picLocks noChangeAspect="1" noChangeArrowheads="1"/>
          </p:cNvPicPr>
          <p:nvPr/>
        </p:nvPicPr>
        <p:blipFill>
          <a:blip r:embed="rId5"/>
          <a:srcRect/>
          <a:stretch>
            <a:fillRect/>
          </a:stretch>
        </p:blipFill>
        <p:spPr bwMode="auto">
          <a:xfrm>
            <a:off x="8636000" y="1282700"/>
            <a:ext cx="2184400" cy="2387600"/>
          </a:xfrm>
          <a:prstGeom prst="rect">
            <a:avLst/>
          </a:prstGeom>
          <a:noFill/>
        </p:spPr>
      </p:pic>
      <p:sp>
        <p:nvSpPr>
          <p:cNvPr id="12" name="TextBox 1"/>
          <p:cNvSpPr txBox="1"/>
          <p:nvPr/>
        </p:nvSpPr>
        <p:spPr>
          <a:xfrm>
            <a:off x="3558540" y="4599940"/>
            <a:ext cx="2217420" cy="1840865"/>
          </a:xfrm>
          <a:prstGeom prst="rect">
            <a:avLst/>
          </a:prstGeom>
          <a:noFill/>
        </p:spPr>
        <p:txBody>
          <a:bodyPr wrap="square" lIns="0" tIns="0" rIns="0" rtlCol="0">
            <a:spAutoFit/>
          </a:bodyPr>
          <a:lstStyle/>
          <a:p>
            <a:pPr algn="ctr">
              <a:lnSpc>
                <a:spcPts val="2000"/>
              </a:lnSpc>
              <a:tabLst>
                <a:tab pos="152400" algn="l"/>
              </a:tabLst>
            </a:pPr>
            <a:r>
              <a:rPr lang="zh-CN" altLang="en-US" sz="1200" dirty="0" smtClean="0">
                <a:solidFill>
                  <a:srgbClr val="7F7F7F"/>
                </a:solidFill>
                <a:latin typeface="微软雅黑" panose="020B0503020204020204" pitchFamily="18" charset="-122"/>
                <a:cs typeface="微软雅黑" panose="020B0503020204020204" pitchFamily="18" charset="-122"/>
              </a:rPr>
              <a:t>医疗板块、经营管理板块、业务技巧板块、门店服务板块、商品规划板块、会员管理板块、财务税收板块、人员管理生涯设定板块、疾病板块、中医学板块、中药学板块、保健品板块、器械板块、其他板块等</a:t>
            </a:r>
          </a:p>
        </p:txBody>
      </p:sp>
      <p:sp>
        <p:nvSpPr>
          <p:cNvPr id="13" name="TextBox 1"/>
          <p:cNvSpPr txBox="1"/>
          <p:nvPr/>
        </p:nvSpPr>
        <p:spPr>
          <a:xfrm>
            <a:off x="1866265" y="4599940"/>
            <a:ext cx="762000" cy="661035"/>
          </a:xfrm>
          <a:prstGeom prst="rect">
            <a:avLst/>
          </a:prstGeom>
          <a:noFill/>
        </p:spPr>
        <p:txBody>
          <a:bodyPr wrap="none" lIns="0" tIns="0" rIns="0" rtlCol="0">
            <a:spAutoFit/>
          </a:bodyPr>
          <a:lstStyle/>
          <a:p>
            <a:pPr algn="ctr">
              <a:lnSpc>
                <a:spcPts val="2000"/>
              </a:lnSpc>
              <a:tabLst>
                <a:tab pos="76200" algn="l"/>
              </a:tabLst>
            </a:pPr>
            <a:r>
              <a:rPr lang="en-US" altLang="zh-CN" sz="1200" dirty="0" smtClean="0">
                <a:solidFill>
                  <a:srgbClr val="7F7F7F"/>
                </a:solidFill>
                <a:latin typeface="微软雅黑" panose="020B0503020204020204" pitchFamily="18" charset="-122"/>
                <a:cs typeface="微软雅黑" panose="020B0503020204020204" pitchFamily="18" charset="-122"/>
              </a:rPr>
              <a:t>线上课程</a:t>
            </a:r>
          </a:p>
          <a:p>
            <a:pPr algn="ctr">
              <a:lnSpc>
                <a:spcPts val="1400"/>
              </a:lnSpc>
              <a:tabLst>
                <a:tab pos="76200" algn="l"/>
              </a:tabLst>
            </a:pPr>
            <a:r>
              <a:rPr lang="en-US" altLang="zh-CN" sz="1200" dirty="0" smtClean="0">
                <a:solidFill>
                  <a:srgbClr val="7F7F7F"/>
                </a:solidFill>
                <a:latin typeface="微软雅黑" panose="020B0503020204020204" pitchFamily="18" charset="-122"/>
                <a:cs typeface="微软雅黑" panose="020B0503020204020204" pitchFamily="18" charset="-122"/>
              </a:rPr>
              <a:t>线下内训课</a:t>
            </a:r>
          </a:p>
          <a:p>
            <a:pPr algn="ctr">
              <a:lnSpc>
                <a:spcPts val="1400"/>
              </a:lnSpc>
              <a:tabLst>
                <a:tab pos="76200" algn="l"/>
              </a:tabLst>
            </a:pPr>
            <a:r>
              <a:rPr lang="en-US" altLang="zh-CN" sz="1200" dirty="0" smtClean="0">
                <a:solidFill>
                  <a:srgbClr val="7F7F7F"/>
                </a:solidFill>
                <a:latin typeface="微软雅黑" panose="020B0503020204020204" pitchFamily="18" charset="-122"/>
                <a:cs typeface="微软雅黑" panose="020B0503020204020204" pitchFamily="18" charset="-122"/>
              </a:rPr>
              <a:t>线下公开课</a:t>
            </a:r>
          </a:p>
        </p:txBody>
      </p:sp>
      <p:sp>
        <p:nvSpPr>
          <p:cNvPr id="14" name="TextBox 1"/>
          <p:cNvSpPr txBox="1"/>
          <p:nvPr/>
        </p:nvSpPr>
        <p:spPr>
          <a:xfrm>
            <a:off x="6753860" y="4659630"/>
            <a:ext cx="1227455" cy="1840865"/>
          </a:xfrm>
          <a:prstGeom prst="rect">
            <a:avLst/>
          </a:prstGeom>
          <a:noFill/>
        </p:spPr>
        <p:txBody>
          <a:bodyPr wrap="square" lIns="0" tIns="0" rIns="0" rtlCol="0">
            <a:spAutoFit/>
          </a:bodyPr>
          <a:lstStyle/>
          <a:p>
            <a:pPr algn="ctr">
              <a:lnSpc>
                <a:spcPts val="2000"/>
              </a:lnSpc>
              <a:tabLst>
                <a:tab pos="88900" algn="l"/>
              </a:tabLst>
            </a:pPr>
            <a:r>
              <a:rPr lang="zh-CN" altLang="en-US" sz="1200" dirty="0" smtClean="0">
                <a:solidFill>
                  <a:srgbClr val="7F7F7F"/>
                </a:solidFill>
                <a:latin typeface="微软雅黑" panose="020B0503020204020204" pitchFamily="18" charset="-122"/>
                <a:cs typeface="微软雅黑" panose="020B0503020204020204" pitchFamily="18" charset="-122"/>
              </a:rPr>
              <a:t>药店</a:t>
            </a:r>
            <a:r>
              <a:rPr lang="en-US" altLang="zh-CN" sz="1200" dirty="0" smtClean="0">
                <a:solidFill>
                  <a:srgbClr val="7F7F7F"/>
                </a:solidFill>
                <a:latin typeface="微软雅黑" panose="020B0503020204020204" pitchFamily="18" charset="-122"/>
                <a:cs typeface="微软雅黑" panose="020B0503020204020204" pitchFamily="18" charset="-122"/>
              </a:rPr>
              <a:t>--</a:t>
            </a:r>
            <a:r>
              <a:rPr lang="zh-CN" altLang="en-US" sz="1200" dirty="0" smtClean="0">
                <a:solidFill>
                  <a:srgbClr val="7F7F7F"/>
                </a:solidFill>
                <a:latin typeface="微软雅黑" panose="020B0503020204020204" pitchFamily="18" charset="-122"/>
                <a:cs typeface="微软雅黑" panose="020B0503020204020204" pitchFamily="18" charset="-122"/>
              </a:rPr>
              <a:t>负责人、采购、运营、财务、人力、店长、店员；</a:t>
            </a:r>
          </a:p>
          <a:p>
            <a:pPr algn="ctr">
              <a:lnSpc>
                <a:spcPts val="2000"/>
              </a:lnSpc>
              <a:tabLst>
                <a:tab pos="88900" algn="l"/>
              </a:tabLst>
            </a:pPr>
            <a:r>
              <a:rPr lang="zh-CN" altLang="en-US" sz="1200" dirty="0" smtClean="0">
                <a:solidFill>
                  <a:srgbClr val="7F7F7F"/>
                </a:solidFill>
                <a:latin typeface="微软雅黑" panose="020B0503020204020204" pitchFamily="18" charset="-122"/>
                <a:cs typeface="微软雅黑" panose="020B0503020204020204" pitchFamily="18" charset="-122"/>
              </a:rPr>
              <a:t>诊所</a:t>
            </a:r>
            <a:r>
              <a:rPr lang="en-US" altLang="zh-CN" sz="1200" dirty="0" smtClean="0">
                <a:solidFill>
                  <a:srgbClr val="7F7F7F"/>
                </a:solidFill>
                <a:latin typeface="微软雅黑" panose="020B0503020204020204" pitchFamily="18" charset="-122"/>
                <a:cs typeface="微软雅黑" panose="020B0503020204020204" pitchFamily="18" charset="-122"/>
              </a:rPr>
              <a:t>--</a:t>
            </a:r>
            <a:r>
              <a:rPr lang="zh-CN" altLang="en-US" sz="1200" dirty="0" smtClean="0">
                <a:solidFill>
                  <a:srgbClr val="7F7F7F"/>
                </a:solidFill>
                <a:latin typeface="微软雅黑" panose="020B0503020204020204" pitchFamily="18" charset="-122"/>
                <a:cs typeface="微软雅黑" panose="020B0503020204020204" pitchFamily="18" charset="-122"/>
              </a:rPr>
              <a:t>医生、护士</a:t>
            </a:r>
          </a:p>
          <a:p>
            <a:pPr algn="ctr">
              <a:lnSpc>
                <a:spcPts val="2000"/>
              </a:lnSpc>
              <a:tabLst>
                <a:tab pos="88900" algn="l"/>
              </a:tabLst>
            </a:pPr>
            <a:r>
              <a:rPr lang="zh-CN" altLang="en-US" sz="1200" dirty="0" smtClean="0">
                <a:solidFill>
                  <a:srgbClr val="7F7F7F"/>
                </a:solidFill>
                <a:latin typeface="微软雅黑" panose="020B0503020204020204" pitchFamily="18" charset="-122"/>
                <a:cs typeface="微软雅黑" panose="020B0503020204020204" pitchFamily="18" charset="-122"/>
              </a:rPr>
              <a:t>内部企业</a:t>
            </a:r>
            <a:r>
              <a:rPr lang="en-US" altLang="zh-CN" sz="1200" dirty="0" smtClean="0">
                <a:solidFill>
                  <a:srgbClr val="7F7F7F"/>
                </a:solidFill>
                <a:latin typeface="微软雅黑" panose="020B0503020204020204" pitchFamily="18" charset="-122"/>
                <a:cs typeface="微软雅黑" panose="020B0503020204020204" pitchFamily="18" charset="-122"/>
              </a:rPr>
              <a:t>--</a:t>
            </a:r>
            <a:r>
              <a:rPr lang="zh-CN" altLang="en-US" sz="1200" dirty="0" smtClean="0">
                <a:solidFill>
                  <a:srgbClr val="7F7F7F"/>
                </a:solidFill>
                <a:latin typeface="微软雅黑" panose="020B0503020204020204" pitchFamily="18" charset="-122"/>
                <a:cs typeface="微软雅黑" panose="020B0503020204020204" pitchFamily="18" charset="-122"/>
              </a:rPr>
              <a:t>销售部、事业部</a:t>
            </a:r>
          </a:p>
          <a:p>
            <a:pPr algn="ctr">
              <a:lnSpc>
                <a:spcPts val="2000"/>
              </a:lnSpc>
              <a:tabLst>
                <a:tab pos="88900" algn="l"/>
              </a:tabLst>
            </a:pPr>
            <a:r>
              <a:rPr lang="zh-CN" altLang="en-US" sz="1200" dirty="0" smtClean="0">
                <a:solidFill>
                  <a:srgbClr val="7F7F7F"/>
                </a:solidFill>
                <a:latin typeface="微软雅黑" panose="020B0503020204020204" pitchFamily="18" charset="-122"/>
                <a:cs typeface="微软雅黑" panose="020B0503020204020204" pitchFamily="18" charset="-122"/>
              </a:rPr>
              <a:t>外部企业</a:t>
            </a:r>
            <a:r>
              <a:rPr lang="en-US" altLang="zh-CN" sz="1200" dirty="0" smtClean="0">
                <a:solidFill>
                  <a:srgbClr val="7F7F7F"/>
                </a:solidFill>
                <a:latin typeface="微软雅黑" panose="020B0503020204020204" pitchFamily="18" charset="-122"/>
                <a:cs typeface="微软雅黑" panose="020B0503020204020204" pitchFamily="18" charset="-122"/>
              </a:rPr>
              <a:t>--</a:t>
            </a:r>
            <a:r>
              <a:rPr lang="zh-CN" altLang="en-US" sz="1200" dirty="0" smtClean="0">
                <a:solidFill>
                  <a:srgbClr val="7F7F7F"/>
                </a:solidFill>
                <a:latin typeface="微软雅黑" panose="020B0503020204020204" pitchFamily="18" charset="-122"/>
                <a:cs typeface="微软雅黑" panose="020B0503020204020204" pitchFamily="18" charset="-122"/>
              </a:rPr>
              <a:t>代运营</a:t>
            </a:r>
          </a:p>
        </p:txBody>
      </p:sp>
      <p:sp>
        <p:nvSpPr>
          <p:cNvPr id="15" name="TextBox 1"/>
          <p:cNvSpPr txBox="1"/>
          <p:nvPr/>
        </p:nvSpPr>
        <p:spPr>
          <a:xfrm>
            <a:off x="9081770" y="4583430"/>
            <a:ext cx="1348740" cy="1984375"/>
          </a:xfrm>
          <a:prstGeom prst="rect">
            <a:avLst/>
          </a:prstGeom>
          <a:noFill/>
        </p:spPr>
        <p:txBody>
          <a:bodyPr wrap="square" lIns="0" tIns="0" rIns="0" rtlCol="0">
            <a:spAutoFit/>
          </a:bodyPr>
          <a:lstStyle/>
          <a:p>
            <a:pPr algn="ctr">
              <a:lnSpc>
                <a:spcPct val="150000"/>
              </a:lnSpc>
            </a:pPr>
            <a:r>
              <a:rPr lang="zh-CN" altLang="en-US" sz="1200">
                <a:solidFill>
                  <a:schemeClr val="tx1">
                    <a:lumMod val="50000"/>
                    <a:lumOff val="50000"/>
                  </a:schemeClr>
                </a:solidFill>
                <a:latin typeface="+mn-ea"/>
                <a:cs typeface="Microsoft JhengHei" panose="020B0604030504040204" charset="-120"/>
                <a:sym typeface="+mn-ea"/>
              </a:rPr>
              <a:t>对线下业务的彻底转型，构建线上平台的形式，后期搭建完成的二次升级新项目，整合营销对医药市场相关合作进行整合</a:t>
            </a:r>
            <a:endParaRPr lang="zh-CN" altLang="en-US" sz="1200" dirty="0" smtClean="0">
              <a:solidFill>
                <a:schemeClr val="tx1">
                  <a:lumMod val="50000"/>
                  <a:lumOff val="50000"/>
                </a:schemeClr>
              </a:solidFill>
              <a:latin typeface="+mn-ea"/>
              <a:cs typeface="Microsoft JhengHei" panose="020B0604030504040204" charset="-120"/>
              <a:sym typeface="+mn-ea"/>
            </a:endParaRPr>
          </a:p>
        </p:txBody>
      </p:sp>
      <p:sp>
        <p:nvSpPr>
          <p:cNvPr id="16" name="TextBox 1"/>
          <p:cNvSpPr txBox="1"/>
          <p:nvPr/>
        </p:nvSpPr>
        <p:spPr>
          <a:xfrm>
            <a:off x="939800" y="317500"/>
            <a:ext cx="1828800" cy="254000"/>
          </a:xfrm>
          <a:prstGeom prst="rect">
            <a:avLst/>
          </a:prstGeom>
          <a:noFill/>
        </p:spPr>
        <p:txBody>
          <a:bodyPr wrap="none" lIns="0" tIns="0" rIns="0" rtlCol="0">
            <a:spAutoFit/>
          </a:bodyPr>
          <a:lstStyle/>
          <a:p>
            <a:pPr>
              <a:lnSpc>
                <a:spcPts val="2000"/>
              </a:lnSpc>
            </a:pPr>
            <a:r>
              <a:rPr lang="en-US" altLang="zh-CN" sz="1600" dirty="0" smtClean="0">
                <a:solidFill>
                  <a:srgbClr val="7F7F7F"/>
                </a:solidFill>
                <a:latin typeface="微软雅黑" panose="020B0503020204020204" pitchFamily="18" charset="-122"/>
                <a:cs typeface="微软雅黑" panose="020B0503020204020204" pitchFamily="18" charset="-122"/>
              </a:rPr>
              <a:t>产品介绍—平台服务</a:t>
            </a:r>
          </a:p>
        </p:txBody>
      </p:sp>
      <p:sp>
        <p:nvSpPr>
          <p:cNvPr id="5" name="Freeform 3"/>
          <p:cNvSpPr/>
          <p:nvPr/>
        </p:nvSpPr>
        <p:spPr>
          <a:xfrm>
            <a:off x="1601723" y="3395471"/>
            <a:ext cx="1292352" cy="1178052"/>
          </a:xfrm>
          <a:custGeom>
            <a:avLst/>
            <a:gdLst>
              <a:gd name="connsiteX0" fmla="*/ 0 w 1292352"/>
              <a:gd name="connsiteY0" fmla="*/ 1178052 h 1178052"/>
              <a:gd name="connsiteX1" fmla="*/ 1292352 w 1292352"/>
              <a:gd name="connsiteY1" fmla="*/ 1178052 h 1178052"/>
              <a:gd name="connsiteX2" fmla="*/ 1292352 w 1292352"/>
              <a:gd name="connsiteY2" fmla="*/ 0 h 1178052"/>
              <a:gd name="connsiteX3" fmla="*/ 0 w 1292352"/>
              <a:gd name="connsiteY3" fmla="*/ 0 h 1178052"/>
              <a:gd name="connsiteX4" fmla="*/ 0 w 1292352"/>
              <a:gd name="connsiteY4" fmla="*/ 1178052 h 117805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92352" h="1178052">
                <a:moveTo>
                  <a:pt x="0" y="1178052"/>
                </a:moveTo>
                <a:lnTo>
                  <a:pt x="1292352" y="1178052"/>
                </a:lnTo>
                <a:lnTo>
                  <a:pt x="1292352" y="0"/>
                </a:lnTo>
                <a:lnTo>
                  <a:pt x="0" y="0"/>
                </a:lnTo>
                <a:lnTo>
                  <a:pt x="0" y="1178052"/>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4091940" y="3395471"/>
            <a:ext cx="1290828" cy="1178052"/>
          </a:xfrm>
          <a:custGeom>
            <a:avLst/>
            <a:gdLst>
              <a:gd name="connsiteX0" fmla="*/ 0 w 1290828"/>
              <a:gd name="connsiteY0" fmla="*/ 1178052 h 1178052"/>
              <a:gd name="connsiteX1" fmla="*/ 1290827 w 1290828"/>
              <a:gd name="connsiteY1" fmla="*/ 1178052 h 1178052"/>
              <a:gd name="connsiteX2" fmla="*/ 1290827 w 1290828"/>
              <a:gd name="connsiteY2" fmla="*/ 0 h 1178052"/>
              <a:gd name="connsiteX3" fmla="*/ 0 w 1290828"/>
              <a:gd name="connsiteY3" fmla="*/ 0 h 1178052"/>
              <a:gd name="connsiteX4" fmla="*/ 0 w 1290828"/>
              <a:gd name="connsiteY4" fmla="*/ 1178052 h 117805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90828" h="1178052">
                <a:moveTo>
                  <a:pt x="0" y="1178052"/>
                </a:moveTo>
                <a:lnTo>
                  <a:pt x="1290827" y="1178052"/>
                </a:lnTo>
                <a:lnTo>
                  <a:pt x="1290827" y="0"/>
                </a:lnTo>
                <a:lnTo>
                  <a:pt x="0" y="0"/>
                </a:lnTo>
                <a:lnTo>
                  <a:pt x="0" y="1178052"/>
                </a:ln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9081516" y="3395471"/>
            <a:ext cx="1290828" cy="1178052"/>
          </a:xfrm>
          <a:custGeom>
            <a:avLst/>
            <a:gdLst>
              <a:gd name="connsiteX0" fmla="*/ 0 w 1290828"/>
              <a:gd name="connsiteY0" fmla="*/ 1178052 h 1178052"/>
              <a:gd name="connsiteX1" fmla="*/ 1290827 w 1290828"/>
              <a:gd name="connsiteY1" fmla="*/ 1178052 h 1178052"/>
              <a:gd name="connsiteX2" fmla="*/ 1290827 w 1290828"/>
              <a:gd name="connsiteY2" fmla="*/ 0 h 1178052"/>
              <a:gd name="connsiteX3" fmla="*/ 0 w 1290828"/>
              <a:gd name="connsiteY3" fmla="*/ 0 h 1178052"/>
              <a:gd name="connsiteX4" fmla="*/ 0 w 1290828"/>
              <a:gd name="connsiteY4" fmla="*/ 1178052 h 117805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90828" h="1178052">
                <a:moveTo>
                  <a:pt x="0" y="1178052"/>
                </a:moveTo>
                <a:lnTo>
                  <a:pt x="1290827" y="1178052"/>
                </a:lnTo>
                <a:lnTo>
                  <a:pt x="1290827" y="0"/>
                </a:lnTo>
                <a:lnTo>
                  <a:pt x="0" y="0"/>
                </a:lnTo>
                <a:lnTo>
                  <a:pt x="0" y="1178052"/>
                </a:lnTo>
              </a:path>
            </a:pathLst>
          </a:cu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6627876" y="3419855"/>
            <a:ext cx="1353311" cy="1179576"/>
          </a:xfrm>
          <a:custGeom>
            <a:avLst/>
            <a:gdLst>
              <a:gd name="connsiteX0" fmla="*/ 0 w 1353311"/>
              <a:gd name="connsiteY0" fmla="*/ 1179576 h 1179576"/>
              <a:gd name="connsiteX1" fmla="*/ 1353311 w 1353311"/>
              <a:gd name="connsiteY1" fmla="*/ 1179576 h 1179576"/>
              <a:gd name="connsiteX2" fmla="*/ 1353311 w 1353311"/>
              <a:gd name="connsiteY2" fmla="*/ 0 h 1179576"/>
              <a:gd name="connsiteX3" fmla="*/ 0 w 1353311"/>
              <a:gd name="connsiteY3" fmla="*/ 0 h 1179576"/>
              <a:gd name="connsiteX4" fmla="*/ 0 w 1353311"/>
              <a:gd name="connsiteY4" fmla="*/ 1179576 h 117957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53311" h="1179576">
                <a:moveTo>
                  <a:pt x="0" y="1179576"/>
                </a:moveTo>
                <a:lnTo>
                  <a:pt x="1353311" y="1179576"/>
                </a:lnTo>
                <a:lnTo>
                  <a:pt x="1353311" y="0"/>
                </a:lnTo>
                <a:lnTo>
                  <a:pt x="0" y="0"/>
                </a:lnTo>
                <a:lnTo>
                  <a:pt x="0" y="1179576"/>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185920" y="3746500"/>
            <a:ext cx="1102360" cy="368300"/>
          </a:xfrm>
          <a:prstGeom prst="rect">
            <a:avLst/>
          </a:prstGeom>
          <a:noFill/>
        </p:spPr>
        <p:txBody>
          <a:bodyPr wrap="none" rtlCol="0" anchor="t">
            <a:spAutoFit/>
          </a:bodyPr>
          <a:lstStyle/>
          <a:p>
            <a:r>
              <a:rPr lang="zh-CN" altLang="en-US" b="1" dirty="0" smtClean="0">
                <a:solidFill>
                  <a:srgbClr val="FFFFFF"/>
                </a:solidFill>
                <a:latin typeface="微软雅黑" panose="020B0503020204020204" pitchFamily="18" charset="-122"/>
                <a:cs typeface="微软雅黑" panose="020B0503020204020204" pitchFamily="18" charset="-122"/>
                <a:sym typeface="+mn-ea"/>
              </a:rPr>
              <a:t>服务</a:t>
            </a:r>
            <a:r>
              <a:rPr lang="en-US" altLang="zh-CN" b="1" dirty="0" smtClean="0">
                <a:solidFill>
                  <a:srgbClr val="FFFFFF"/>
                </a:solidFill>
                <a:latin typeface="微软雅黑" panose="020B0503020204020204" pitchFamily="18" charset="-122"/>
                <a:cs typeface="微软雅黑" panose="020B0503020204020204" pitchFamily="18" charset="-122"/>
                <a:sym typeface="+mn-ea"/>
              </a:rPr>
              <a:t>讲师</a:t>
            </a:r>
            <a:endParaRPr lang="zh-CN" altLang="en-US"/>
          </a:p>
        </p:txBody>
      </p:sp>
      <p:sp>
        <p:nvSpPr>
          <p:cNvPr id="18" name="文本框 17"/>
          <p:cNvSpPr txBox="1"/>
          <p:nvPr/>
        </p:nvSpPr>
        <p:spPr>
          <a:xfrm>
            <a:off x="1696085" y="3799840"/>
            <a:ext cx="1102360" cy="368300"/>
          </a:xfrm>
          <a:prstGeom prst="rect">
            <a:avLst/>
          </a:prstGeom>
          <a:noFill/>
        </p:spPr>
        <p:txBody>
          <a:bodyPr wrap="none" rtlCol="0" anchor="t">
            <a:spAutoFit/>
          </a:bodyPr>
          <a:lstStyle/>
          <a:p>
            <a:r>
              <a:rPr lang="en-US" altLang="zh-CN" b="1" dirty="0" smtClean="0">
                <a:solidFill>
                  <a:srgbClr val="FFFFFF"/>
                </a:solidFill>
                <a:latin typeface="微软雅黑" panose="020B0503020204020204" pitchFamily="18" charset="-122"/>
                <a:cs typeface="微软雅黑" panose="020B0503020204020204" pitchFamily="18" charset="-122"/>
                <a:sym typeface="+mn-ea"/>
              </a:rPr>
              <a:t>培训课程</a:t>
            </a:r>
            <a:endParaRPr lang="zh-CN" altLang="en-US"/>
          </a:p>
        </p:txBody>
      </p:sp>
      <p:sp>
        <p:nvSpPr>
          <p:cNvPr id="19" name="文本框 18"/>
          <p:cNvSpPr txBox="1"/>
          <p:nvPr/>
        </p:nvSpPr>
        <p:spPr>
          <a:xfrm>
            <a:off x="6753860" y="3746500"/>
            <a:ext cx="1102360" cy="368300"/>
          </a:xfrm>
          <a:prstGeom prst="rect">
            <a:avLst/>
          </a:prstGeom>
          <a:noFill/>
        </p:spPr>
        <p:txBody>
          <a:bodyPr wrap="none" rtlCol="0" anchor="t">
            <a:spAutoFit/>
          </a:bodyPr>
          <a:lstStyle/>
          <a:p>
            <a:r>
              <a:rPr lang="zh-CN" altLang="en-US" b="1" dirty="0" smtClean="0">
                <a:solidFill>
                  <a:srgbClr val="FFFFFF"/>
                </a:solidFill>
                <a:latin typeface="微软雅黑" panose="020B0503020204020204" pitchFamily="18" charset="-122"/>
                <a:cs typeface="微软雅黑" panose="020B0503020204020204" pitchFamily="18" charset="-122"/>
                <a:sym typeface="+mn-ea"/>
              </a:rPr>
              <a:t>服务对象</a:t>
            </a:r>
            <a:endParaRPr lang="zh-CN" altLang="en-US"/>
          </a:p>
        </p:txBody>
      </p:sp>
      <p:sp>
        <p:nvSpPr>
          <p:cNvPr id="20" name="文本框 19"/>
          <p:cNvSpPr txBox="1"/>
          <p:nvPr/>
        </p:nvSpPr>
        <p:spPr>
          <a:xfrm>
            <a:off x="9175750" y="3746500"/>
            <a:ext cx="1102360" cy="368300"/>
          </a:xfrm>
          <a:prstGeom prst="rect">
            <a:avLst/>
          </a:prstGeom>
          <a:noFill/>
        </p:spPr>
        <p:txBody>
          <a:bodyPr wrap="none" rtlCol="0" anchor="t">
            <a:spAutoFit/>
          </a:bodyPr>
          <a:lstStyle/>
          <a:p>
            <a:r>
              <a:rPr lang="en-US" altLang="zh-CN" b="1" dirty="0" smtClean="0">
                <a:solidFill>
                  <a:srgbClr val="FFFFFF"/>
                </a:solidFill>
                <a:latin typeface="微软雅黑" panose="020B0503020204020204" pitchFamily="18" charset="-122"/>
                <a:cs typeface="微软雅黑" panose="020B0503020204020204" pitchFamily="18" charset="-122"/>
                <a:sym typeface="+mn-ea"/>
              </a:rPr>
              <a:t>增值应用</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65379"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71119"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5243067" y="4903978"/>
            <a:ext cx="114173" cy="61214"/>
          </a:xfrm>
          <a:custGeom>
            <a:avLst/>
            <a:gdLst>
              <a:gd name="connsiteX0" fmla="*/ 12191 w 114173"/>
              <a:gd name="connsiteY0" fmla="*/ 61213 h 61214"/>
              <a:gd name="connsiteX1" fmla="*/ 0 w 114173"/>
              <a:gd name="connsiteY1" fmla="*/ 53085 h 61214"/>
              <a:gd name="connsiteX2" fmla="*/ 8128 w 114173"/>
              <a:gd name="connsiteY2" fmla="*/ 36702 h 61214"/>
              <a:gd name="connsiteX3" fmla="*/ 97916 w 114173"/>
              <a:gd name="connsiteY3" fmla="*/ 0 h 61214"/>
              <a:gd name="connsiteX4" fmla="*/ 114172 w 114173"/>
              <a:gd name="connsiteY4" fmla="*/ 6095 h 61214"/>
              <a:gd name="connsiteX5" fmla="*/ 108077 w 114173"/>
              <a:gd name="connsiteY5" fmla="*/ 22478 h 61214"/>
              <a:gd name="connsiteX6" fmla="*/ 16383 w 114173"/>
              <a:gd name="connsiteY6" fmla="*/ 61213 h 61214"/>
              <a:gd name="connsiteX7" fmla="*/ 12191 w 114173"/>
              <a:gd name="connsiteY7" fmla="*/ 61213 h 6121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14173" h="61214">
                <a:moveTo>
                  <a:pt x="12191" y="61213"/>
                </a:moveTo>
                <a:cubicBezTo>
                  <a:pt x="8128" y="61213"/>
                  <a:pt x="2032" y="59181"/>
                  <a:pt x="0" y="53085"/>
                </a:cubicBezTo>
                <a:cubicBezTo>
                  <a:pt x="-2032" y="46862"/>
                  <a:pt x="2032" y="40766"/>
                  <a:pt x="8128" y="36702"/>
                </a:cubicBezTo>
                <a:cubicBezTo>
                  <a:pt x="8128" y="36702"/>
                  <a:pt x="42798" y="24510"/>
                  <a:pt x="97916" y="0"/>
                </a:cubicBezTo>
                <a:cubicBezTo>
                  <a:pt x="104013" y="-4064"/>
                  <a:pt x="112141" y="0"/>
                  <a:pt x="114172" y="6095"/>
                </a:cubicBezTo>
                <a:cubicBezTo>
                  <a:pt x="116204" y="12191"/>
                  <a:pt x="114172" y="18287"/>
                  <a:pt x="108077" y="22478"/>
                </a:cubicBezTo>
                <a:cubicBezTo>
                  <a:pt x="51053" y="46862"/>
                  <a:pt x="18415" y="59181"/>
                  <a:pt x="16383" y="61213"/>
                </a:cubicBezTo>
                <a:cubicBezTo>
                  <a:pt x="14223" y="61213"/>
                  <a:pt x="14223" y="61213"/>
                  <a:pt x="12191" y="61213"/>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5424551" y="4816221"/>
            <a:ext cx="108203" cy="67309"/>
          </a:xfrm>
          <a:custGeom>
            <a:avLst/>
            <a:gdLst>
              <a:gd name="connsiteX0" fmla="*/ 10286 w 108203"/>
              <a:gd name="connsiteY0" fmla="*/ 67309 h 67309"/>
              <a:gd name="connsiteX1" fmla="*/ 0 w 108203"/>
              <a:gd name="connsiteY1" fmla="*/ 61213 h 67309"/>
              <a:gd name="connsiteX2" fmla="*/ 4064 w 108203"/>
              <a:gd name="connsiteY2" fmla="*/ 44830 h 67309"/>
              <a:gd name="connsiteX3" fmla="*/ 91820 w 108203"/>
              <a:gd name="connsiteY3" fmla="*/ 0 h 67309"/>
              <a:gd name="connsiteX4" fmla="*/ 108203 w 108203"/>
              <a:gd name="connsiteY4" fmla="*/ 4063 h 67309"/>
              <a:gd name="connsiteX5" fmla="*/ 104013 w 108203"/>
              <a:gd name="connsiteY5" fmla="*/ 20319 h 67309"/>
              <a:gd name="connsiteX6" fmla="*/ 16383 w 108203"/>
              <a:gd name="connsiteY6" fmla="*/ 67309 h 67309"/>
              <a:gd name="connsiteX7" fmla="*/ 10286 w 108203"/>
              <a:gd name="connsiteY7" fmla="*/ 67309 h 6730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08203" h="67309">
                <a:moveTo>
                  <a:pt x="10286" y="67309"/>
                </a:moveTo>
                <a:cubicBezTo>
                  <a:pt x="6222" y="67309"/>
                  <a:pt x="2032" y="65277"/>
                  <a:pt x="0" y="61213"/>
                </a:cubicBezTo>
                <a:cubicBezTo>
                  <a:pt x="-4064" y="55117"/>
                  <a:pt x="-2032" y="48894"/>
                  <a:pt x="4064" y="44830"/>
                </a:cubicBezTo>
                <a:cubicBezTo>
                  <a:pt x="32639" y="30607"/>
                  <a:pt x="63245" y="16255"/>
                  <a:pt x="91820" y="0"/>
                </a:cubicBezTo>
                <a:cubicBezTo>
                  <a:pt x="97916" y="-4064"/>
                  <a:pt x="104013" y="-2032"/>
                  <a:pt x="108203" y="4063"/>
                </a:cubicBezTo>
                <a:cubicBezTo>
                  <a:pt x="112267" y="10159"/>
                  <a:pt x="108203" y="18288"/>
                  <a:pt x="104013" y="20319"/>
                </a:cubicBezTo>
                <a:cubicBezTo>
                  <a:pt x="73533" y="36702"/>
                  <a:pt x="44958" y="53085"/>
                  <a:pt x="16383" y="67309"/>
                </a:cubicBezTo>
                <a:cubicBezTo>
                  <a:pt x="14351" y="67309"/>
                  <a:pt x="12319" y="67309"/>
                  <a:pt x="10286" y="67309"/>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5595873" y="4718177"/>
            <a:ext cx="106045" cy="73533"/>
          </a:xfrm>
          <a:custGeom>
            <a:avLst/>
            <a:gdLst>
              <a:gd name="connsiteX0" fmla="*/ 12319 w 106045"/>
              <a:gd name="connsiteY0" fmla="*/ 73532 h 73533"/>
              <a:gd name="connsiteX1" fmla="*/ 0 w 106045"/>
              <a:gd name="connsiteY1" fmla="*/ 67436 h 73533"/>
              <a:gd name="connsiteX2" fmla="*/ 6222 w 106045"/>
              <a:gd name="connsiteY2" fmla="*/ 49021 h 73533"/>
              <a:gd name="connsiteX3" fmla="*/ 89789 w 106045"/>
              <a:gd name="connsiteY3" fmla="*/ 0 h 73533"/>
              <a:gd name="connsiteX4" fmla="*/ 106045 w 106045"/>
              <a:gd name="connsiteY4" fmla="*/ 4063 h 73533"/>
              <a:gd name="connsiteX5" fmla="*/ 101980 w 106045"/>
              <a:gd name="connsiteY5" fmla="*/ 20446 h 73533"/>
              <a:gd name="connsiteX6" fmla="*/ 18415 w 106045"/>
              <a:gd name="connsiteY6" fmla="*/ 71501 h 73533"/>
              <a:gd name="connsiteX7" fmla="*/ 12319 w 106045"/>
              <a:gd name="connsiteY7" fmla="*/ 73532 h 7353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06045" h="73533">
                <a:moveTo>
                  <a:pt x="12319" y="73532"/>
                </a:moveTo>
                <a:cubicBezTo>
                  <a:pt x="8254" y="73532"/>
                  <a:pt x="4191" y="71501"/>
                  <a:pt x="0" y="67436"/>
                </a:cubicBezTo>
                <a:cubicBezTo>
                  <a:pt x="-2032" y="61213"/>
                  <a:pt x="0" y="53085"/>
                  <a:pt x="6222" y="49021"/>
                </a:cubicBezTo>
                <a:cubicBezTo>
                  <a:pt x="32639" y="32638"/>
                  <a:pt x="61214" y="16382"/>
                  <a:pt x="89789" y="0"/>
                </a:cubicBezTo>
                <a:cubicBezTo>
                  <a:pt x="93853" y="-4064"/>
                  <a:pt x="101980" y="-2032"/>
                  <a:pt x="106045" y="4063"/>
                </a:cubicBezTo>
                <a:cubicBezTo>
                  <a:pt x="110235" y="8254"/>
                  <a:pt x="108204" y="16382"/>
                  <a:pt x="101980" y="20446"/>
                </a:cubicBezTo>
                <a:cubicBezTo>
                  <a:pt x="73533" y="36829"/>
                  <a:pt x="44958" y="55117"/>
                  <a:pt x="18415" y="71501"/>
                </a:cubicBezTo>
                <a:cubicBezTo>
                  <a:pt x="16383" y="71501"/>
                  <a:pt x="14351" y="73532"/>
                  <a:pt x="12319" y="73532"/>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5763133" y="4607940"/>
            <a:ext cx="101980" cy="79629"/>
          </a:xfrm>
          <a:custGeom>
            <a:avLst/>
            <a:gdLst>
              <a:gd name="connsiteX0" fmla="*/ 10286 w 101980"/>
              <a:gd name="connsiteY0" fmla="*/ 79629 h 79629"/>
              <a:gd name="connsiteX1" fmla="*/ 0 w 101980"/>
              <a:gd name="connsiteY1" fmla="*/ 73533 h 79629"/>
              <a:gd name="connsiteX2" fmla="*/ 4063 w 101980"/>
              <a:gd name="connsiteY2" fmla="*/ 57150 h 79629"/>
              <a:gd name="connsiteX3" fmla="*/ 83692 w 101980"/>
              <a:gd name="connsiteY3" fmla="*/ 0 h 79629"/>
              <a:gd name="connsiteX4" fmla="*/ 101980 w 101980"/>
              <a:gd name="connsiteY4" fmla="*/ 4191 h 79629"/>
              <a:gd name="connsiteX5" fmla="*/ 97916 w 101980"/>
              <a:gd name="connsiteY5" fmla="*/ 20447 h 79629"/>
              <a:gd name="connsiteX6" fmla="*/ 16382 w 101980"/>
              <a:gd name="connsiteY6" fmla="*/ 77597 h 79629"/>
              <a:gd name="connsiteX7" fmla="*/ 10286 w 101980"/>
              <a:gd name="connsiteY7" fmla="*/ 79629 h 7962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01980" h="79629">
                <a:moveTo>
                  <a:pt x="10286" y="79629"/>
                </a:moveTo>
                <a:cubicBezTo>
                  <a:pt x="6095" y="79629"/>
                  <a:pt x="2032" y="77597"/>
                  <a:pt x="0" y="73533"/>
                </a:cubicBezTo>
                <a:cubicBezTo>
                  <a:pt x="-4064" y="67437"/>
                  <a:pt x="-2032" y="59309"/>
                  <a:pt x="4063" y="57150"/>
                </a:cubicBezTo>
                <a:cubicBezTo>
                  <a:pt x="30607" y="38862"/>
                  <a:pt x="57150" y="18415"/>
                  <a:pt x="83692" y="0"/>
                </a:cubicBezTo>
                <a:cubicBezTo>
                  <a:pt x="89788" y="-4063"/>
                  <a:pt x="97916" y="-2031"/>
                  <a:pt x="101980" y="4191"/>
                </a:cubicBezTo>
                <a:cubicBezTo>
                  <a:pt x="104013" y="8255"/>
                  <a:pt x="104013" y="16383"/>
                  <a:pt x="97916" y="20447"/>
                </a:cubicBezTo>
                <a:cubicBezTo>
                  <a:pt x="71373" y="38862"/>
                  <a:pt x="44957" y="59309"/>
                  <a:pt x="16382" y="77597"/>
                </a:cubicBezTo>
                <a:cubicBezTo>
                  <a:pt x="14351" y="77597"/>
                  <a:pt x="12319" y="79629"/>
                  <a:pt x="10286" y="79629"/>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5922264" y="4489577"/>
            <a:ext cx="97916" cy="83692"/>
          </a:xfrm>
          <a:custGeom>
            <a:avLst/>
            <a:gdLst>
              <a:gd name="connsiteX0" fmla="*/ 10159 w 97916"/>
              <a:gd name="connsiteY0" fmla="*/ 83692 h 83692"/>
              <a:gd name="connsiteX1" fmla="*/ 0 w 97916"/>
              <a:gd name="connsiteY1" fmla="*/ 77596 h 83692"/>
              <a:gd name="connsiteX2" fmla="*/ 4064 w 97916"/>
              <a:gd name="connsiteY2" fmla="*/ 61213 h 83692"/>
              <a:gd name="connsiteX3" fmla="*/ 79501 w 97916"/>
              <a:gd name="connsiteY3" fmla="*/ 0 h 83692"/>
              <a:gd name="connsiteX4" fmla="*/ 97916 w 97916"/>
              <a:gd name="connsiteY4" fmla="*/ 2032 h 83692"/>
              <a:gd name="connsiteX5" fmla="*/ 95884 w 97916"/>
              <a:gd name="connsiteY5" fmla="*/ 18414 h 83692"/>
              <a:gd name="connsiteX6" fmla="*/ 18288 w 97916"/>
              <a:gd name="connsiteY6" fmla="*/ 79628 h 83692"/>
              <a:gd name="connsiteX7" fmla="*/ 10159 w 97916"/>
              <a:gd name="connsiteY7" fmla="*/ 83692 h 836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97916" h="83692">
                <a:moveTo>
                  <a:pt x="10159" y="83692"/>
                </a:moveTo>
                <a:cubicBezTo>
                  <a:pt x="6095" y="83692"/>
                  <a:pt x="4064" y="81660"/>
                  <a:pt x="0" y="77596"/>
                </a:cubicBezTo>
                <a:cubicBezTo>
                  <a:pt x="-4064" y="73532"/>
                  <a:pt x="-2032" y="65404"/>
                  <a:pt x="4064" y="61213"/>
                </a:cubicBezTo>
                <a:cubicBezTo>
                  <a:pt x="28575" y="40894"/>
                  <a:pt x="55117" y="20446"/>
                  <a:pt x="79501" y="0"/>
                </a:cubicBezTo>
                <a:cubicBezTo>
                  <a:pt x="85597" y="-4064"/>
                  <a:pt x="91820" y="-4064"/>
                  <a:pt x="97916" y="2032"/>
                </a:cubicBezTo>
                <a:cubicBezTo>
                  <a:pt x="101980" y="6222"/>
                  <a:pt x="99948" y="14351"/>
                  <a:pt x="95884" y="18414"/>
                </a:cubicBezTo>
                <a:cubicBezTo>
                  <a:pt x="69341" y="38861"/>
                  <a:pt x="44830" y="59182"/>
                  <a:pt x="18288" y="79628"/>
                </a:cubicBezTo>
                <a:cubicBezTo>
                  <a:pt x="16255" y="81660"/>
                  <a:pt x="14223" y="83692"/>
                  <a:pt x="10159" y="83692"/>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6075171" y="4361053"/>
            <a:ext cx="89789" cy="87757"/>
          </a:xfrm>
          <a:custGeom>
            <a:avLst/>
            <a:gdLst>
              <a:gd name="connsiteX0" fmla="*/ 8255 w 89789"/>
              <a:gd name="connsiteY0" fmla="*/ 87756 h 87757"/>
              <a:gd name="connsiteX1" fmla="*/ 0 w 89789"/>
              <a:gd name="connsiteY1" fmla="*/ 83692 h 87757"/>
              <a:gd name="connsiteX2" fmla="*/ 0 w 89789"/>
              <a:gd name="connsiteY2" fmla="*/ 65277 h 87757"/>
              <a:gd name="connsiteX3" fmla="*/ 73533 w 89789"/>
              <a:gd name="connsiteY3" fmla="*/ 0 h 87757"/>
              <a:gd name="connsiteX4" fmla="*/ 89789 w 89789"/>
              <a:gd name="connsiteY4" fmla="*/ 0 h 87757"/>
              <a:gd name="connsiteX5" fmla="*/ 89789 w 89789"/>
              <a:gd name="connsiteY5" fmla="*/ 18287 h 87757"/>
              <a:gd name="connsiteX6" fmla="*/ 16383 w 89789"/>
              <a:gd name="connsiteY6" fmla="*/ 83692 h 87757"/>
              <a:gd name="connsiteX7" fmla="*/ 8255 w 89789"/>
              <a:gd name="connsiteY7" fmla="*/ 87756 h 8775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89789" h="87757">
                <a:moveTo>
                  <a:pt x="8255" y="87756"/>
                </a:moveTo>
                <a:cubicBezTo>
                  <a:pt x="6223" y="87756"/>
                  <a:pt x="2032" y="85725"/>
                  <a:pt x="0" y="83692"/>
                </a:cubicBezTo>
                <a:cubicBezTo>
                  <a:pt x="-4063" y="77596"/>
                  <a:pt x="-4063" y="69341"/>
                  <a:pt x="0" y="65277"/>
                </a:cubicBezTo>
                <a:cubicBezTo>
                  <a:pt x="24511" y="44830"/>
                  <a:pt x="49022" y="22478"/>
                  <a:pt x="73533" y="0"/>
                </a:cubicBezTo>
                <a:cubicBezTo>
                  <a:pt x="77597" y="-4064"/>
                  <a:pt x="85725" y="-4064"/>
                  <a:pt x="89789" y="0"/>
                </a:cubicBezTo>
                <a:cubicBezTo>
                  <a:pt x="95885" y="4063"/>
                  <a:pt x="93853" y="12191"/>
                  <a:pt x="89789" y="18287"/>
                </a:cubicBezTo>
                <a:cubicBezTo>
                  <a:pt x="65278" y="38734"/>
                  <a:pt x="40894" y="61213"/>
                  <a:pt x="16383" y="83692"/>
                </a:cubicBezTo>
                <a:cubicBezTo>
                  <a:pt x="14351" y="85725"/>
                  <a:pt x="12319" y="87756"/>
                  <a:pt x="8255" y="87756"/>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6218046" y="4220209"/>
            <a:ext cx="85598" cy="93853"/>
          </a:xfrm>
          <a:custGeom>
            <a:avLst/>
            <a:gdLst>
              <a:gd name="connsiteX0" fmla="*/ 8128 w 85598"/>
              <a:gd name="connsiteY0" fmla="*/ 93853 h 93853"/>
              <a:gd name="connsiteX1" fmla="*/ 0 w 85598"/>
              <a:gd name="connsiteY1" fmla="*/ 89789 h 93853"/>
              <a:gd name="connsiteX2" fmla="*/ 0 w 85598"/>
              <a:gd name="connsiteY2" fmla="*/ 71374 h 93853"/>
              <a:gd name="connsiteX3" fmla="*/ 67310 w 85598"/>
              <a:gd name="connsiteY3" fmla="*/ 2032 h 93853"/>
              <a:gd name="connsiteX4" fmla="*/ 83566 w 85598"/>
              <a:gd name="connsiteY4" fmla="*/ 0 h 93853"/>
              <a:gd name="connsiteX5" fmla="*/ 85598 w 85598"/>
              <a:gd name="connsiteY5" fmla="*/ 18415 h 93853"/>
              <a:gd name="connsiteX6" fmla="*/ 18288 w 85598"/>
              <a:gd name="connsiteY6" fmla="*/ 89789 h 93853"/>
              <a:gd name="connsiteX7" fmla="*/ 8128 w 85598"/>
              <a:gd name="connsiteY7" fmla="*/ 93853 h 9385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85598" h="93853">
                <a:moveTo>
                  <a:pt x="8128" y="93853"/>
                </a:moveTo>
                <a:cubicBezTo>
                  <a:pt x="6096" y="93853"/>
                  <a:pt x="2032" y="91821"/>
                  <a:pt x="0" y="89789"/>
                </a:cubicBezTo>
                <a:cubicBezTo>
                  <a:pt x="-4190" y="83693"/>
                  <a:pt x="-4190" y="77597"/>
                  <a:pt x="0" y="71374"/>
                </a:cubicBezTo>
                <a:cubicBezTo>
                  <a:pt x="22352" y="49022"/>
                  <a:pt x="44831" y="24511"/>
                  <a:pt x="67310" y="2032"/>
                </a:cubicBezTo>
                <a:cubicBezTo>
                  <a:pt x="71374" y="-4063"/>
                  <a:pt x="79502" y="-4063"/>
                  <a:pt x="83566" y="0"/>
                </a:cubicBezTo>
                <a:cubicBezTo>
                  <a:pt x="89662" y="4064"/>
                  <a:pt x="89662" y="12192"/>
                  <a:pt x="85598" y="18415"/>
                </a:cubicBezTo>
                <a:cubicBezTo>
                  <a:pt x="63119" y="40767"/>
                  <a:pt x="40767" y="65278"/>
                  <a:pt x="18288" y="89789"/>
                </a:cubicBezTo>
                <a:cubicBezTo>
                  <a:pt x="14224" y="91821"/>
                  <a:pt x="12192" y="93853"/>
                  <a:pt x="8128" y="93853"/>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6348476" y="4069207"/>
            <a:ext cx="81660" cy="99948"/>
          </a:xfrm>
          <a:custGeom>
            <a:avLst/>
            <a:gdLst>
              <a:gd name="connsiteX0" fmla="*/ 10286 w 81660"/>
              <a:gd name="connsiteY0" fmla="*/ 99948 h 99948"/>
              <a:gd name="connsiteX1" fmla="*/ 2032 w 81660"/>
              <a:gd name="connsiteY1" fmla="*/ 95884 h 99948"/>
              <a:gd name="connsiteX2" fmla="*/ 0 w 81660"/>
              <a:gd name="connsiteY2" fmla="*/ 79502 h 99948"/>
              <a:gd name="connsiteX3" fmla="*/ 61214 w 81660"/>
              <a:gd name="connsiteY3" fmla="*/ 2032 h 99948"/>
              <a:gd name="connsiteX4" fmla="*/ 79628 w 81660"/>
              <a:gd name="connsiteY4" fmla="*/ 0 h 99948"/>
              <a:gd name="connsiteX5" fmla="*/ 81660 w 81660"/>
              <a:gd name="connsiteY5" fmla="*/ 18288 h 99948"/>
              <a:gd name="connsiteX6" fmla="*/ 18414 w 81660"/>
              <a:gd name="connsiteY6" fmla="*/ 93852 h 99948"/>
              <a:gd name="connsiteX7" fmla="*/ 10286 w 81660"/>
              <a:gd name="connsiteY7" fmla="*/ 99948 h 9994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81660" h="99948">
                <a:moveTo>
                  <a:pt x="10286" y="99948"/>
                </a:moveTo>
                <a:cubicBezTo>
                  <a:pt x="6222" y="99948"/>
                  <a:pt x="4190" y="97916"/>
                  <a:pt x="2032" y="95884"/>
                </a:cubicBezTo>
                <a:cubicBezTo>
                  <a:pt x="-4064" y="91821"/>
                  <a:pt x="-4064" y="83565"/>
                  <a:pt x="0" y="79502"/>
                </a:cubicBezTo>
                <a:cubicBezTo>
                  <a:pt x="20446" y="52958"/>
                  <a:pt x="42926" y="28575"/>
                  <a:pt x="61214" y="2032"/>
                </a:cubicBezTo>
                <a:cubicBezTo>
                  <a:pt x="65277" y="-2159"/>
                  <a:pt x="73533" y="-4191"/>
                  <a:pt x="79628" y="0"/>
                </a:cubicBezTo>
                <a:cubicBezTo>
                  <a:pt x="83692" y="4064"/>
                  <a:pt x="85725" y="12191"/>
                  <a:pt x="81660" y="18288"/>
                </a:cubicBezTo>
                <a:cubicBezTo>
                  <a:pt x="61214" y="42798"/>
                  <a:pt x="40894" y="69341"/>
                  <a:pt x="18414" y="93852"/>
                </a:cubicBezTo>
                <a:cubicBezTo>
                  <a:pt x="16383" y="97916"/>
                  <a:pt x="14351" y="99948"/>
                  <a:pt x="10286" y="99948"/>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6468871" y="3909948"/>
            <a:ext cx="73406" cy="104139"/>
          </a:xfrm>
          <a:custGeom>
            <a:avLst/>
            <a:gdLst>
              <a:gd name="connsiteX0" fmla="*/ 10160 w 73406"/>
              <a:gd name="connsiteY0" fmla="*/ 104140 h 104139"/>
              <a:gd name="connsiteX1" fmla="*/ 2032 w 73406"/>
              <a:gd name="connsiteY1" fmla="*/ 99948 h 104139"/>
              <a:gd name="connsiteX2" fmla="*/ 0 w 73406"/>
              <a:gd name="connsiteY2" fmla="*/ 83692 h 104139"/>
              <a:gd name="connsiteX3" fmla="*/ 52959 w 73406"/>
              <a:gd name="connsiteY3" fmla="*/ 4064 h 104139"/>
              <a:gd name="connsiteX4" fmla="*/ 71373 w 73406"/>
              <a:gd name="connsiteY4" fmla="*/ 0 h 104139"/>
              <a:gd name="connsiteX5" fmla="*/ 73406 w 73406"/>
              <a:gd name="connsiteY5" fmla="*/ 16383 h 104139"/>
              <a:gd name="connsiteX6" fmla="*/ 18288 w 73406"/>
              <a:gd name="connsiteY6" fmla="*/ 97916 h 104139"/>
              <a:gd name="connsiteX7" fmla="*/ 10160 w 73406"/>
              <a:gd name="connsiteY7" fmla="*/ 104140 h 10413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73406" h="104139">
                <a:moveTo>
                  <a:pt x="10160" y="104140"/>
                </a:moveTo>
                <a:cubicBezTo>
                  <a:pt x="6096" y="104140"/>
                  <a:pt x="4064" y="102108"/>
                  <a:pt x="2032" y="99948"/>
                </a:cubicBezTo>
                <a:cubicBezTo>
                  <a:pt x="-4063" y="97916"/>
                  <a:pt x="-4063" y="89789"/>
                  <a:pt x="0" y="83692"/>
                </a:cubicBezTo>
                <a:cubicBezTo>
                  <a:pt x="18288" y="57150"/>
                  <a:pt x="36703" y="30607"/>
                  <a:pt x="52959" y="4064"/>
                </a:cubicBezTo>
                <a:cubicBezTo>
                  <a:pt x="57150" y="-2032"/>
                  <a:pt x="65278" y="-4064"/>
                  <a:pt x="71373" y="0"/>
                </a:cubicBezTo>
                <a:cubicBezTo>
                  <a:pt x="75438" y="4064"/>
                  <a:pt x="77470" y="10160"/>
                  <a:pt x="73406" y="16383"/>
                </a:cubicBezTo>
                <a:cubicBezTo>
                  <a:pt x="57150" y="42798"/>
                  <a:pt x="38734" y="71373"/>
                  <a:pt x="18288" y="97916"/>
                </a:cubicBezTo>
                <a:cubicBezTo>
                  <a:pt x="16256" y="102108"/>
                  <a:pt x="12192" y="104140"/>
                  <a:pt x="10160" y="104140"/>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3"/>
          <p:cNvSpPr/>
          <p:nvPr/>
        </p:nvSpPr>
        <p:spPr>
          <a:xfrm>
            <a:off x="6572884" y="3740530"/>
            <a:ext cx="69342" cy="108204"/>
          </a:xfrm>
          <a:custGeom>
            <a:avLst/>
            <a:gdLst>
              <a:gd name="connsiteX0" fmla="*/ 10159 w 69342"/>
              <a:gd name="connsiteY0" fmla="*/ 108203 h 108204"/>
              <a:gd name="connsiteX1" fmla="*/ 4064 w 69342"/>
              <a:gd name="connsiteY1" fmla="*/ 106172 h 108204"/>
              <a:gd name="connsiteX2" fmla="*/ 0 w 69342"/>
              <a:gd name="connsiteY2" fmla="*/ 89789 h 108204"/>
              <a:gd name="connsiteX3" fmla="*/ 46863 w 69342"/>
              <a:gd name="connsiteY3" fmla="*/ 4064 h 108204"/>
              <a:gd name="connsiteX4" fmla="*/ 65278 w 69342"/>
              <a:gd name="connsiteY4" fmla="*/ 0 h 108204"/>
              <a:gd name="connsiteX5" fmla="*/ 69342 w 69342"/>
              <a:gd name="connsiteY5" fmla="*/ 16383 h 108204"/>
              <a:gd name="connsiteX6" fmla="*/ 22479 w 69342"/>
              <a:gd name="connsiteY6" fmla="*/ 102108 h 108204"/>
              <a:gd name="connsiteX7" fmla="*/ 10159 w 69342"/>
              <a:gd name="connsiteY7" fmla="*/ 108203 h 1082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69342" h="108204">
                <a:moveTo>
                  <a:pt x="10159" y="108203"/>
                </a:moveTo>
                <a:cubicBezTo>
                  <a:pt x="8128" y="108203"/>
                  <a:pt x="6096" y="108203"/>
                  <a:pt x="4064" y="106172"/>
                </a:cubicBezTo>
                <a:cubicBezTo>
                  <a:pt x="0" y="102108"/>
                  <a:pt x="-2031" y="95884"/>
                  <a:pt x="0" y="89789"/>
                </a:cubicBezTo>
                <a:cubicBezTo>
                  <a:pt x="16256" y="61214"/>
                  <a:pt x="32639" y="32639"/>
                  <a:pt x="46863" y="4064"/>
                </a:cubicBezTo>
                <a:cubicBezTo>
                  <a:pt x="50927" y="-2032"/>
                  <a:pt x="59182" y="-4064"/>
                  <a:pt x="65278" y="0"/>
                </a:cubicBezTo>
                <a:cubicBezTo>
                  <a:pt x="69342" y="2032"/>
                  <a:pt x="73406" y="10159"/>
                  <a:pt x="69342" y="16383"/>
                </a:cubicBezTo>
                <a:cubicBezTo>
                  <a:pt x="55118" y="44958"/>
                  <a:pt x="38734" y="73533"/>
                  <a:pt x="22479" y="102108"/>
                </a:cubicBezTo>
                <a:cubicBezTo>
                  <a:pt x="20446" y="106172"/>
                  <a:pt x="16256" y="108203"/>
                  <a:pt x="10159" y="108203"/>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
          <p:cNvSpPr/>
          <p:nvPr/>
        </p:nvSpPr>
        <p:spPr>
          <a:xfrm>
            <a:off x="6664706" y="3560953"/>
            <a:ext cx="61086" cy="114300"/>
          </a:xfrm>
          <a:custGeom>
            <a:avLst/>
            <a:gdLst>
              <a:gd name="connsiteX0" fmla="*/ 10159 w 61086"/>
              <a:gd name="connsiteY0" fmla="*/ 114300 h 114300"/>
              <a:gd name="connsiteX1" fmla="*/ 4063 w 61086"/>
              <a:gd name="connsiteY1" fmla="*/ 112267 h 114300"/>
              <a:gd name="connsiteX2" fmla="*/ 0 w 61086"/>
              <a:gd name="connsiteY2" fmla="*/ 95884 h 114300"/>
              <a:gd name="connsiteX3" fmla="*/ 38734 w 61086"/>
              <a:gd name="connsiteY3" fmla="*/ 8127 h 114300"/>
              <a:gd name="connsiteX4" fmla="*/ 52958 w 61086"/>
              <a:gd name="connsiteY4" fmla="*/ 0 h 114300"/>
              <a:gd name="connsiteX5" fmla="*/ 61086 w 61086"/>
              <a:gd name="connsiteY5" fmla="*/ 16255 h 114300"/>
              <a:gd name="connsiteX6" fmla="*/ 20319 w 61086"/>
              <a:gd name="connsiteY6" fmla="*/ 106044 h 114300"/>
              <a:gd name="connsiteX7" fmla="*/ 10159 w 61086"/>
              <a:gd name="connsiteY7" fmla="*/ 114300 h 114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61086" h="114300">
                <a:moveTo>
                  <a:pt x="10159" y="114300"/>
                </a:moveTo>
                <a:cubicBezTo>
                  <a:pt x="8127" y="114300"/>
                  <a:pt x="6095" y="114300"/>
                  <a:pt x="4063" y="112267"/>
                </a:cubicBezTo>
                <a:cubicBezTo>
                  <a:pt x="-2032" y="110235"/>
                  <a:pt x="-4064" y="101980"/>
                  <a:pt x="0" y="95884"/>
                </a:cubicBezTo>
                <a:cubicBezTo>
                  <a:pt x="12191" y="67309"/>
                  <a:pt x="26415" y="36702"/>
                  <a:pt x="38734" y="8127"/>
                </a:cubicBezTo>
                <a:cubicBezTo>
                  <a:pt x="40766" y="2031"/>
                  <a:pt x="46862" y="-2032"/>
                  <a:pt x="52958" y="0"/>
                </a:cubicBezTo>
                <a:cubicBezTo>
                  <a:pt x="61086" y="4063"/>
                  <a:pt x="63245" y="10159"/>
                  <a:pt x="61086" y="16255"/>
                </a:cubicBezTo>
                <a:cubicBezTo>
                  <a:pt x="48894" y="46862"/>
                  <a:pt x="34670" y="77469"/>
                  <a:pt x="20319" y="106044"/>
                </a:cubicBezTo>
                <a:cubicBezTo>
                  <a:pt x="18287" y="112267"/>
                  <a:pt x="14223" y="114300"/>
                  <a:pt x="10159" y="114300"/>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
          <p:cNvSpPr/>
          <p:nvPr/>
        </p:nvSpPr>
        <p:spPr>
          <a:xfrm>
            <a:off x="6738111" y="3377184"/>
            <a:ext cx="52959" cy="116332"/>
          </a:xfrm>
          <a:custGeom>
            <a:avLst/>
            <a:gdLst>
              <a:gd name="connsiteX0" fmla="*/ 10159 w 52959"/>
              <a:gd name="connsiteY0" fmla="*/ 116331 h 116332"/>
              <a:gd name="connsiteX1" fmla="*/ 6095 w 52959"/>
              <a:gd name="connsiteY1" fmla="*/ 116331 h 116332"/>
              <a:gd name="connsiteX2" fmla="*/ 0 w 52959"/>
              <a:gd name="connsiteY2" fmla="*/ 100075 h 116332"/>
              <a:gd name="connsiteX3" fmla="*/ 30606 w 52959"/>
              <a:gd name="connsiteY3" fmla="*/ 8254 h 116332"/>
              <a:gd name="connsiteX4" fmla="*/ 44831 w 52959"/>
              <a:gd name="connsiteY4" fmla="*/ 0 h 116332"/>
              <a:gd name="connsiteX5" fmla="*/ 52958 w 52959"/>
              <a:gd name="connsiteY5" fmla="*/ 14350 h 116332"/>
              <a:gd name="connsiteX6" fmla="*/ 22352 w 52959"/>
              <a:gd name="connsiteY6" fmla="*/ 108203 h 116332"/>
              <a:gd name="connsiteX7" fmla="*/ 10159 w 52959"/>
              <a:gd name="connsiteY7" fmla="*/ 116331 h 1163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52959" h="116332">
                <a:moveTo>
                  <a:pt x="10159" y="116331"/>
                </a:moveTo>
                <a:cubicBezTo>
                  <a:pt x="10159" y="116331"/>
                  <a:pt x="8128" y="116331"/>
                  <a:pt x="6095" y="116331"/>
                </a:cubicBezTo>
                <a:cubicBezTo>
                  <a:pt x="0" y="114300"/>
                  <a:pt x="-2031" y="106171"/>
                  <a:pt x="0" y="100075"/>
                </a:cubicBezTo>
                <a:cubicBezTo>
                  <a:pt x="10159" y="69469"/>
                  <a:pt x="20319" y="38861"/>
                  <a:pt x="30606" y="8254"/>
                </a:cubicBezTo>
                <a:cubicBezTo>
                  <a:pt x="32639" y="2031"/>
                  <a:pt x="38734" y="-2032"/>
                  <a:pt x="44831" y="0"/>
                </a:cubicBezTo>
                <a:cubicBezTo>
                  <a:pt x="50927" y="2031"/>
                  <a:pt x="54991" y="8254"/>
                  <a:pt x="52958" y="14350"/>
                </a:cubicBezTo>
                <a:cubicBezTo>
                  <a:pt x="42798" y="46989"/>
                  <a:pt x="32639" y="77596"/>
                  <a:pt x="22352" y="108203"/>
                </a:cubicBezTo>
                <a:cubicBezTo>
                  <a:pt x="20319" y="114300"/>
                  <a:pt x="16256" y="116331"/>
                  <a:pt x="10159" y="116331"/>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6793103" y="3187445"/>
            <a:ext cx="46990" cy="118364"/>
          </a:xfrm>
          <a:custGeom>
            <a:avLst/>
            <a:gdLst>
              <a:gd name="connsiteX0" fmla="*/ 12318 w 46990"/>
              <a:gd name="connsiteY0" fmla="*/ 118363 h 118364"/>
              <a:gd name="connsiteX1" fmla="*/ 10286 w 46990"/>
              <a:gd name="connsiteY1" fmla="*/ 118363 h 118364"/>
              <a:gd name="connsiteX2" fmla="*/ 0 w 46990"/>
              <a:gd name="connsiteY2" fmla="*/ 104013 h 118364"/>
              <a:gd name="connsiteX3" fmla="*/ 22478 w 46990"/>
              <a:gd name="connsiteY3" fmla="*/ 8127 h 118364"/>
              <a:gd name="connsiteX4" fmla="*/ 36829 w 46990"/>
              <a:gd name="connsiteY4" fmla="*/ 0 h 118364"/>
              <a:gd name="connsiteX5" fmla="*/ 46990 w 46990"/>
              <a:gd name="connsiteY5" fmla="*/ 14224 h 118364"/>
              <a:gd name="connsiteX6" fmla="*/ 24510 w 46990"/>
              <a:gd name="connsiteY6" fmla="*/ 110108 h 118364"/>
              <a:gd name="connsiteX7" fmla="*/ 12318 w 46990"/>
              <a:gd name="connsiteY7" fmla="*/ 118363 h 11836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46990" h="118364">
                <a:moveTo>
                  <a:pt x="12318" y="118363"/>
                </a:moveTo>
                <a:cubicBezTo>
                  <a:pt x="12318" y="118363"/>
                  <a:pt x="10286" y="118363"/>
                  <a:pt x="10286" y="118363"/>
                </a:cubicBezTo>
                <a:cubicBezTo>
                  <a:pt x="2031" y="116332"/>
                  <a:pt x="-2032" y="110108"/>
                  <a:pt x="0" y="104013"/>
                </a:cubicBezTo>
                <a:cubicBezTo>
                  <a:pt x="8254" y="73406"/>
                  <a:pt x="16382" y="40767"/>
                  <a:pt x="22478" y="8127"/>
                </a:cubicBezTo>
                <a:cubicBezTo>
                  <a:pt x="22478" y="2032"/>
                  <a:pt x="30606" y="-2031"/>
                  <a:pt x="36829" y="0"/>
                </a:cubicBezTo>
                <a:cubicBezTo>
                  <a:pt x="42926" y="0"/>
                  <a:pt x="46990" y="8127"/>
                  <a:pt x="46990" y="14224"/>
                </a:cubicBezTo>
                <a:cubicBezTo>
                  <a:pt x="38861" y="46863"/>
                  <a:pt x="32639" y="77469"/>
                  <a:pt x="24510" y="110108"/>
                </a:cubicBezTo>
                <a:cubicBezTo>
                  <a:pt x="22478" y="116332"/>
                  <a:pt x="18415" y="118363"/>
                  <a:pt x="12318" y="118363"/>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6831965" y="2993517"/>
            <a:ext cx="36703" cy="120395"/>
          </a:xfrm>
          <a:custGeom>
            <a:avLst/>
            <a:gdLst>
              <a:gd name="connsiteX0" fmla="*/ 12191 w 36703"/>
              <a:gd name="connsiteY0" fmla="*/ 120395 h 120395"/>
              <a:gd name="connsiteX1" fmla="*/ 10159 w 36703"/>
              <a:gd name="connsiteY1" fmla="*/ 120395 h 120395"/>
              <a:gd name="connsiteX2" fmla="*/ 0 w 36703"/>
              <a:gd name="connsiteY2" fmla="*/ 108203 h 120395"/>
              <a:gd name="connsiteX3" fmla="*/ 12191 w 36703"/>
              <a:gd name="connsiteY3" fmla="*/ 10159 h 120395"/>
              <a:gd name="connsiteX4" fmla="*/ 26416 w 36703"/>
              <a:gd name="connsiteY4" fmla="*/ 0 h 120395"/>
              <a:gd name="connsiteX5" fmla="*/ 36703 w 36703"/>
              <a:gd name="connsiteY5" fmla="*/ 14223 h 120395"/>
              <a:gd name="connsiteX6" fmla="*/ 24383 w 36703"/>
              <a:gd name="connsiteY6" fmla="*/ 110235 h 120395"/>
              <a:gd name="connsiteX7" fmla="*/ 12191 w 36703"/>
              <a:gd name="connsiteY7" fmla="*/ 120395 h 12039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36703" h="120395">
                <a:moveTo>
                  <a:pt x="12191" y="120395"/>
                </a:moveTo>
                <a:cubicBezTo>
                  <a:pt x="10159" y="120395"/>
                  <a:pt x="10159" y="120395"/>
                  <a:pt x="10159" y="120395"/>
                </a:cubicBezTo>
                <a:cubicBezTo>
                  <a:pt x="4064" y="120395"/>
                  <a:pt x="0" y="114300"/>
                  <a:pt x="0" y="108203"/>
                </a:cubicBezTo>
                <a:cubicBezTo>
                  <a:pt x="4064" y="75437"/>
                  <a:pt x="10159" y="42798"/>
                  <a:pt x="12191" y="10159"/>
                </a:cubicBezTo>
                <a:cubicBezTo>
                  <a:pt x="14223" y="4063"/>
                  <a:pt x="20319" y="0"/>
                  <a:pt x="26416" y="0"/>
                </a:cubicBezTo>
                <a:cubicBezTo>
                  <a:pt x="32639" y="0"/>
                  <a:pt x="38734" y="6095"/>
                  <a:pt x="36703" y="14223"/>
                </a:cubicBezTo>
                <a:cubicBezTo>
                  <a:pt x="32639" y="46862"/>
                  <a:pt x="28447" y="79628"/>
                  <a:pt x="24383" y="110235"/>
                </a:cubicBezTo>
                <a:cubicBezTo>
                  <a:pt x="24383" y="116331"/>
                  <a:pt x="18288" y="120395"/>
                  <a:pt x="12191" y="120395"/>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3"/>
          <p:cNvSpPr/>
          <p:nvPr/>
        </p:nvSpPr>
        <p:spPr>
          <a:xfrm>
            <a:off x="6852284" y="2797555"/>
            <a:ext cx="28575" cy="122428"/>
          </a:xfrm>
          <a:custGeom>
            <a:avLst/>
            <a:gdLst>
              <a:gd name="connsiteX0" fmla="*/ 12319 w 28575"/>
              <a:gd name="connsiteY0" fmla="*/ 122427 h 122428"/>
              <a:gd name="connsiteX1" fmla="*/ 12319 w 28575"/>
              <a:gd name="connsiteY1" fmla="*/ 122427 h 122428"/>
              <a:gd name="connsiteX2" fmla="*/ 0 w 28575"/>
              <a:gd name="connsiteY2" fmla="*/ 110236 h 122428"/>
              <a:gd name="connsiteX3" fmla="*/ 4064 w 28575"/>
              <a:gd name="connsiteY3" fmla="*/ 12192 h 122428"/>
              <a:gd name="connsiteX4" fmla="*/ 16383 w 28575"/>
              <a:gd name="connsiteY4" fmla="*/ 0 h 122428"/>
              <a:gd name="connsiteX5" fmla="*/ 16383 w 28575"/>
              <a:gd name="connsiteY5" fmla="*/ 0 h 122428"/>
              <a:gd name="connsiteX6" fmla="*/ 28575 w 28575"/>
              <a:gd name="connsiteY6" fmla="*/ 12192 h 122428"/>
              <a:gd name="connsiteX7" fmla="*/ 24510 w 28575"/>
              <a:gd name="connsiteY7" fmla="*/ 110236 h 122428"/>
              <a:gd name="connsiteX8" fmla="*/ 12319 w 28575"/>
              <a:gd name="connsiteY8" fmla="*/ 122427 h 1224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28575" h="122428">
                <a:moveTo>
                  <a:pt x="12319" y="122427"/>
                </a:moveTo>
                <a:cubicBezTo>
                  <a:pt x="12319" y="122427"/>
                  <a:pt x="12319" y="122427"/>
                  <a:pt x="12319" y="122427"/>
                </a:cubicBezTo>
                <a:cubicBezTo>
                  <a:pt x="6096" y="122427"/>
                  <a:pt x="0" y="116332"/>
                  <a:pt x="0" y="110236"/>
                </a:cubicBezTo>
                <a:cubicBezTo>
                  <a:pt x="2032" y="77597"/>
                  <a:pt x="4064" y="44958"/>
                  <a:pt x="4064" y="12192"/>
                </a:cubicBezTo>
                <a:cubicBezTo>
                  <a:pt x="4064" y="6095"/>
                  <a:pt x="10159" y="0"/>
                  <a:pt x="16383" y="0"/>
                </a:cubicBezTo>
                <a:cubicBezTo>
                  <a:pt x="16383" y="0"/>
                  <a:pt x="16383" y="0"/>
                  <a:pt x="16383" y="0"/>
                </a:cubicBezTo>
                <a:cubicBezTo>
                  <a:pt x="24510" y="0"/>
                  <a:pt x="28575" y="6095"/>
                  <a:pt x="28575" y="12192"/>
                </a:cubicBezTo>
                <a:cubicBezTo>
                  <a:pt x="28575" y="44958"/>
                  <a:pt x="26543" y="79629"/>
                  <a:pt x="24510" y="110236"/>
                </a:cubicBezTo>
                <a:cubicBezTo>
                  <a:pt x="24510" y="118364"/>
                  <a:pt x="18415" y="122427"/>
                  <a:pt x="12319" y="122427"/>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3"/>
          <p:cNvSpPr/>
          <p:nvPr/>
        </p:nvSpPr>
        <p:spPr>
          <a:xfrm>
            <a:off x="6852284" y="2601595"/>
            <a:ext cx="28575" cy="122427"/>
          </a:xfrm>
          <a:custGeom>
            <a:avLst/>
            <a:gdLst>
              <a:gd name="connsiteX0" fmla="*/ 16383 w 28575"/>
              <a:gd name="connsiteY0" fmla="*/ 122427 h 122427"/>
              <a:gd name="connsiteX1" fmla="*/ 4064 w 28575"/>
              <a:gd name="connsiteY1" fmla="*/ 110235 h 122427"/>
              <a:gd name="connsiteX2" fmla="*/ 0 w 28575"/>
              <a:gd name="connsiteY2" fmla="*/ 14350 h 122427"/>
              <a:gd name="connsiteX3" fmla="*/ 12319 w 28575"/>
              <a:gd name="connsiteY3" fmla="*/ 0 h 122427"/>
              <a:gd name="connsiteX4" fmla="*/ 24510 w 28575"/>
              <a:gd name="connsiteY4" fmla="*/ 12319 h 122427"/>
              <a:gd name="connsiteX5" fmla="*/ 28575 w 28575"/>
              <a:gd name="connsiteY5" fmla="*/ 110235 h 122427"/>
              <a:gd name="connsiteX6" fmla="*/ 16383 w 28575"/>
              <a:gd name="connsiteY6" fmla="*/ 122427 h 12242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8575" h="122427">
                <a:moveTo>
                  <a:pt x="16383" y="122427"/>
                </a:moveTo>
                <a:cubicBezTo>
                  <a:pt x="10159" y="122427"/>
                  <a:pt x="4064" y="118363"/>
                  <a:pt x="4064" y="110235"/>
                </a:cubicBezTo>
                <a:cubicBezTo>
                  <a:pt x="4064" y="79628"/>
                  <a:pt x="2032" y="46989"/>
                  <a:pt x="0" y="14350"/>
                </a:cubicBezTo>
                <a:cubicBezTo>
                  <a:pt x="0" y="6095"/>
                  <a:pt x="4064" y="0"/>
                  <a:pt x="12319" y="0"/>
                </a:cubicBezTo>
                <a:cubicBezTo>
                  <a:pt x="18415" y="0"/>
                  <a:pt x="24510" y="6095"/>
                  <a:pt x="24510" y="12319"/>
                </a:cubicBezTo>
                <a:cubicBezTo>
                  <a:pt x="26543" y="44957"/>
                  <a:pt x="28575" y="77597"/>
                  <a:pt x="28575" y="110235"/>
                </a:cubicBezTo>
                <a:cubicBezTo>
                  <a:pt x="28575" y="116331"/>
                  <a:pt x="24510" y="122427"/>
                  <a:pt x="16383" y="122427"/>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3"/>
          <p:cNvSpPr/>
          <p:nvPr/>
        </p:nvSpPr>
        <p:spPr>
          <a:xfrm>
            <a:off x="6840093" y="2456688"/>
            <a:ext cx="28575" cy="71501"/>
          </a:xfrm>
          <a:custGeom>
            <a:avLst/>
            <a:gdLst>
              <a:gd name="connsiteX0" fmla="*/ 16255 w 28575"/>
              <a:gd name="connsiteY0" fmla="*/ 71501 h 71501"/>
              <a:gd name="connsiteX1" fmla="*/ 4063 w 28575"/>
              <a:gd name="connsiteY1" fmla="*/ 61213 h 71501"/>
              <a:gd name="connsiteX2" fmla="*/ 0 w 28575"/>
              <a:gd name="connsiteY2" fmla="*/ 14223 h 71501"/>
              <a:gd name="connsiteX3" fmla="*/ 10159 w 28575"/>
              <a:gd name="connsiteY3" fmla="*/ 0 h 71501"/>
              <a:gd name="connsiteX4" fmla="*/ 24510 w 28575"/>
              <a:gd name="connsiteY4" fmla="*/ 10160 h 71501"/>
              <a:gd name="connsiteX5" fmla="*/ 28575 w 28575"/>
              <a:gd name="connsiteY5" fmla="*/ 59182 h 71501"/>
              <a:gd name="connsiteX6" fmla="*/ 18288 w 28575"/>
              <a:gd name="connsiteY6" fmla="*/ 71501 h 71501"/>
              <a:gd name="connsiteX7" fmla="*/ 16255 w 28575"/>
              <a:gd name="connsiteY7" fmla="*/ 71501 h 7150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8575" h="71501">
                <a:moveTo>
                  <a:pt x="16255" y="71501"/>
                </a:moveTo>
                <a:cubicBezTo>
                  <a:pt x="10159" y="71501"/>
                  <a:pt x="6095" y="67310"/>
                  <a:pt x="4063" y="61213"/>
                </a:cubicBezTo>
                <a:cubicBezTo>
                  <a:pt x="2031" y="44957"/>
                  <a:pt x="2031" y="30607"/>
                  <a:pt x="0" y="14223"/>
                </a:cubicBezTo>
                <a:cubicBezTo>
                  <a:pt x="-2032" y="6095"/>
                  <a:pt x="4063" y="0"/>
                  <a:pt x="10159" y="0"/>
                </a:cubicBezTo>
                <a:cubicBezTo>
                  <a:pt x="16255" y="0"/>
                  <a:pt x="22351" y="4063"/>
                  <a:pt x="24510" y="10160"/>
                </a:cubicBezTo>
                <a:cubicBezTo>
                  <a:pt x="24510" y="26542"/>
                  <a:pt x="26542" y="42798"/>
                  <a:pt x="28575" y="59182"/>
                </a:cubicBezTo>
                <a:cubicBezTo>
                  <a:pt x="28575" y="65277"/>
                  <a:pt x="24510" y="71501"/>
                  <a:pt x="18288" y="71501"/>
                </a:cubicBezTo>
                <a:lnTo>
                  <a:pt x="16255" y="71501"/>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3"/>
          <p:cNvSpPr/>
          <p:nvPr/>
        </p:nvSpPr>
        <p:spPr>
          <a:xfrm>
            <a:off x="6599935" y="4593082"/>
            <a:ext cx="106933" cy="44450"/>
          </a:xfrm>
          <a:custGeom>
            <a:avLst/>
            <a:gdLst>
              <a:gd name="connsiteX0" fmla="*/ 96011 w 106933"/>
              <a:gd name="connsiteY0" fmla="*/ 44450 h 44450"/>
              <a:gd name="connsiteX1" fmla="*/ 94233 w 106933"/>
              <a:gd name="connsiteY1" fmla="*/ 44450 h 44450"/>
              <a:gd name="connsiteX2" fmla="*/ 7239 w 106933"/>
              <a:gd name="connsiteY2" fmla="*/ 21208 h 44450"/>
              <a:gd name="connsiteX3" fmla="*/ 0 w 106933"/>
              <a:gd name="connsiteY3" fmla="*/ 7746 h 44450"/>
              <a:gd name="connsiteX4" fmla="*/ 12700 w 106933"/>
              <a:gd name="connsiteY4" fmla="*/ 0 h 44450"/>
              <a:gd name="connsiteX5" fmla="*/ 97790 w 106933"/>
              <a:gd name="connsiteY5" fmla="*/ 21208 h 44450"/>
              <a:gd name="connsiteX6" fmla="*/ 106933 w 106933"/>
              <a:gd name="connsiteY6" fmla="*/ 34797 h 44450"/>
              <a:gd name="connsiteX7" fmla="*/ 96011 w 106933"/>
              <a:gd name="connsiteY7" fmla="*/ 44450 h 444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06933" h="44450">
                <a:moveTo>
                  <a:pt x="96011" y="44450"/>
                </a:moveTo>
                <a:cubicBezTo>
                  <a:pt x="96011" y="44450"/>
                  <a:pt x="94233" y="44450"/>
                  <a:pt x="94233" y="44450"/>
                </a:cubicBezTo>
                <a:cubicBezTo>
                  <a:pt x="92456" y="44450"/>
                  <a:pt x="61595" y="36702"/>
                  <a:pt x="7239" y="21208"/>
                </a:cubicBezTo>
                <a:cubicBezTo>
                  <a:pt x="1905" y="21208"/>
                  <a:pt x="-1778" y="13461"/>
                  <a:pt x="0" y="7746"/>
                </a:cubicBezTo>
                <a:cubicBezTo>
                  <a:pt x="1905" y="1904"/>
                  <a:pt x="7239" y="-2032"/>
                  <a:pt x="12700" y="0"/>
                </a:cubicBezTo>
                <a:cubicBezTo>
                  <a:pt x="67056" y="15494"/>
                  <a:pt x="97790" y="21208"/>
                  <a:pt x="97790" y="21208"/>
                </a:cubicBezTo>
                <a:cubicBezTo>
                  <a:pt x="103251" y="23114"/>
                  <a:pt x="108711" y="28955"/>
                  <a:pt x="106933" y="34797"/>
                </a:cubicBezTo>
                <a:cubicBezTo>
                  <a:pt x="105029" y="40639"/>
                  <a:pt x="101472" y="44450"/>
                  <a:pt x="96011" y="44450"/>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3"/>
          <p:cNvSpPr/>
          <p:nvPr/>
        </p:nvSpPr>
        <p:spPr>
          <a:xfrm>
            <a:off x="6433439" y="4538853"/>
            <a:ext cx="103123" cy="50291"/>
          </a:xfrm>
          <a:custGeom>
            <a:avLst/>
            <a:gdLst>
              <a:gd name="connsiteX0" fmla="*/ 94106 w 103123"/>
              <a:gd name="connsiteY0" fmla="*/ 50291 h 50291"/>
              <a:gd name="connsiteX1" fmla="*/ 90551 w 103123"/>
              <a:gd name="connsiteY1" fmla="*/ 50291 h 50291"/>
              <a:gd name="connsiteX2" fmla="*/ 7239 w 103123"/>
              <a:gd name="connsiteY2" fmla="*/ 21335 h 50291"/>
              <a:gd name="connsiteX3" fmla="*/ 0 w 103123"/>
              <a:gd name="connsiteY3" fmla="*/ 5841 h 50291"/>
              <a:gd name="connsiteX4" fmla="*/ 14477 w 103123"/>
              <a:gd name="connsiteY4" fmla="*/ 0 h 50291"/>
              <a:gd name="connsiteX5" fmla="*/ 95884 w 103123"/>
              <a:gd name="connsiteY5" fmla="*/ 29082 h 50291"/>
              <a:gd name="connsiteX6" fmla="*/ 103123 w 103123"/>
              <a:gd name="connsiteY6" fmla="*/ 42544 h 50291"/>
              <a:gd name="connsiteX7" fmla="*/ 94106 w 103123"/>
              <a:gd name="connsiteY7" fmla="*/ 50291 h 5029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03123" h="50291">
                <a:moveTo>
                  <a:pt x="94106" y="50291"/>
                </a:moveTo>
                <a:cubicBezTo>
                  <a:pt x="92329" y="50291"/>
                  <a:pt x="90551" y="50291"/>
                  <a:pt x="90551" y="50291"/>
                </a:cubicBezTo>
                <a:cubicBezTo>
                  <a:pt x="63372" y="40639"/>
                  <a:pt x="34416" y="30987"/>
                  <a:pt x="7239" y="21335"/>
                </a:cubicBezTo>
                <a:cubicBezTo>
                  <a:pt x="1777" y="19303"/>
                  <a:pt x="-1904" y="11683"/>
                  <a:pt x="0" y="5841"/>
                </a:cubicBezTo>
                <a:cubicBezTo>
                  <a:pt x="1777" y="0"/>
                  <a:pt x="9016" y="-1905"/>
                  <a:pt x="14477" y="0"/>
                </a:cubicBezTo>
                <a:cubicBezTo>
                  <a:pt x="41655" y="9651"/>
                  <a:pt x="68707" y="19303"/>
                  <a:pt x="95884" y="29082"/>
                </a:cubicBezTo>
                <a:cubicBezTo>
                  <a:pt x="103123" y="29082"/>
                  <a:pt x="105029" y="36829"/>
                  <a:pt x="103123" y="42544"/>
                </a:cubicBezTo>
                <a:cubicBezTo>
                  <a:pt x="103123" y="48386"/>
                  <a:pt x="97790" y="50291"/>
                  <a:pt x="94106" y="50291"/>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3"/>
          <p:cNvSpPr/>
          <p:nvPr/>
        </p:nvSpPr>
        <p:spPr>
          <a:xfrm>
            <a:off x="6270371" y="4471161"/>
            <a:ext cx="101472" cy="58039"/>
          </a:xfrm>
          <a:custGeom>
            <a:avLst/>
            <a:gdLst>
              <a:gd name="connsiteX0" fmla="*/ 92455 w 101472"/>
              <a:gd name="connsiteY0" fmla="*/ 58039 h 58039"/>
              <a:gd name="connsiteX1" fmla="*/ 86994 w 101472"/>
              <a:gd name="connsiteY1" fmla="*/ 56134 h 58039"/>
              <a:gd name="connsiteX2" fmla="*/ 7238 w 101472"/>
              <a:gd name="connsiteY2" fmla="*/ 23241 h 58039"/>
              <a:gd name="connsiteX3" fmla="*/ 0 w 101472"/>
              <a:gd name="connsiteY3" fmla="*/ 7747 h 58039"/>
              <a:gd name="connsiteX4" fmla="*/ 14477 w 101472"/>
              <a:gd name="connsiteY4" fmla="*/ 0 h 58039"/>
              <a:gd name="connsiteX5" fmla="*/ 96011 w 101472"/>
              <a:gd name="connsiteY5" fmla="*/ 34797 h 58039"/>
              <a:gd name="connsiteX6" fmla="*/ 101472 w 101472"/>
              <a:gd name="connsiteY6" fmla="*/ 50291 h 58039"/>
              <a:gd name="connsiteX7" fmla="*/ 92455 w 101472"/>
              <a:gd name="connsiteY7" fmla="*/ 58039 h 5803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01472" h="58039">
                <a:moveTo>
                  <a:pt x="92455" y="58039"/>
                </a:moveTo>
                <a:cubicBezTo>
                  <a:pt x="90550" y="58039"/>
                  <a:pt x="88772" y="58039"/>
                  <a:pt x="86994" y="56134"/>
                </a:cubicBezTo>
                <a:cubicBezTo>
                  <a:pt x="59816" y="46482"/>
                  <a:pt x="32638" y="34797"/>
                  <a:pt x="7238" y="23241"/>
                </a:cubicBezTo>
                <a:cubicBezTo>
                  <a:pt x="1904" y="19303"/>
                  <a:pt x="-1778" y="13589"/>
                  <a:pt x="0" y="7747"/>
                </a:cubicBezTo>
                <a:cubicBezTo>
                  <a:pt x="3682" y="1904"/>
                  <a:pt x="9144" y="-1904"/>
                  <a:pt x="14477" y="0"/>
                </a:cubicBezTo>
                <a:cubicBezTo>
                  <a:pt x="41655" y="13589"/>
                  <a:pt x="68833" y="25146"/>
                  <a:pt x="96011" y="34797"/>
                </a:cubicBezTo>
                <a:cubicBezTo>
                  <a:pt x="101472" y="36703"/>
                  <a:pt x="103250" y="44450"/>
                  <a:pt x="101472" y="50291"/>
                </a:cubicBezTo>
                <a:cubicBezTo>
                  <a:pt x="99694" y="54228"/>
                  <a:pt x="96011" y="58039"/>
                  <a:pt x="92455" y="58039"/>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3"/>
          <p:cNvSpPr/>
          <p:nvPr/>
        </p:nvSpPr>
        <p:spPr>
          <a:xfrm>
            <a:off x="6112890" y="4395723"/>
            <a:ext cx="97790" cy="61848"/>
          </a:xfrm>
          <a:custGeom>
            <a:avLst/>
            <a:gdLst>
              <a:gd name="connsiteX0" fmla="*/ 88646 w 97790"/>
              <a:gd name="connsiteY0" fmla="*/ 61848 h 61848"/>
              <a:gd name="connsiteX1" fmla="*/ 83312 w 97790"/>
              <a:gd name="connsiteY1" fmla="*/ 59944 h 61848"/>
              <a:gd name="connsiteX2" fmla="*/ 5461 w 97790"/>
              <a:gd name="connsiteY2" fmla="*/ 21335 h 61848"/>
              <a:gd name="connsiteX3" fmla="*/ 0 w 97790"/>
              <a:gd name="connsiteY3" fmla="*/ 5841 h 61848"/>
              <a:gd name="connsiteX4" fmla="*/ 14478 w 97790"/>
              <a:gd name="connsiteY4" fmla="*/ 0 h 61848"/>
              <a:gd name="connsiteX5" fmla="*/ 92329 w 97790"/>
              <a:gd name="connsiteY5" fmla="*/ 38735 h 61848"/>
              <a:gd name="connsiteX6" fmla="*/ 97790 w 97790"/>
              <a:gd name="connsiteY6" fmla="*/ 54102 h 61848"/>
              <a:gd name="connsiteX7" fmla="*/ 88646 w 97790"/>
              <a:gd name="connsiteY7" fmla="*/ 61848 h 6184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97790" h="61848">
                <a:moveTo>
                  <a:pt x="88646" y="61848"/>
                </a:moveTo>
                <a:cubicBezTo>
                  <a:pt x="86868" y="61848"/>
                  <a:pt x="85090" y="61848"/>
                  <a:pt x="83312" y="59944"/>
                </a:cubicBezTo>
                <a:cubicBezTo>
                  <a:pt x="57912" y="48386"/>
                  <a:pt x="30734" y="34797"/>
                  <a:pt x="5461" y="21335"/>
                </a:cubicBezTo>
                <a:cubicBezTo>
                  <a:pt x="0" y="17398"/>
                  <a:pt x="-1904" y="11557"/>
                  <a:pt x="0" y="5841"/>
                </a:cubicBezTo>
                <a:cubicBezTo>
                  <a:pt x="1778" y="0"/>
                  <a:pt x="9017" y="-3809"/>
                  <a:pt x="14478" y="0"/>
                </a:cubicBezTo>
                <a:cubicBezTo>
                  <a:pt x="39751" y="13589"/>
                  <a:pt x="66929" y="27051"/>
                  <a:pt x="92329" y="38735"/>
                </a:cubicBezTo>
                <a:cubicBezTo>
                  <a:pt x="97790" y="42545"/>
                  <a:pt x="101346" y="48386"/>
                  <a:pt x="97790" y="54102"/>
                </a:cubicBezTo>
                <a:cubicBezTo>
                  <a:pt x="95885" y="58039"/>
                  <a:pt x="92329" y="61848"/>
                  <a:pt x="88646" y="61848"/>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3"/>
          <p:cNvSpPr/>
          <p:nvPr/>
        </p:nvSpPr>
        <p:spPr>
          <a:xfrm>
            <a:off x="5958966" y="4308728"/>
            <a:ext cx="95885" cy="65659"/>
          </a:xfrm>
          <a:custGeom>
            <a:avLst/>
            <a:gdLst>
              <a:gd name="connsiteX0" fmla="*/ 86867 w 95885"/>
              <a:gd name="connsiteY0" fmla="*/ 65659 h 65659"/>
              <a:gd name="connsiteX1" fmla="*/ 81407 w 95885"/>
              <a:gd name="connsiteY1" fmla="*/ 65659 h 65659"/>
              <a:gd name="connsiteX2" fmla="*/ 5461 w 95885"/>
              <a:gd name="connsiteY2" fmla="*/ 19304 h 65659"/>
              <a:gd name="connsiteX3" fmla="*/ 0 w 95885"/>
              <a:gd name="connsiteY3" fmla="*/ 3810 h 65659"/>
              <a:gd name="connsiteX4" fmla="*/ 16255 w 95885"/>
              <a:gd name="connsiteY4" fmla="*/ 0 h 65659"/>
              <a:gd name="connsiteX5" fmla="*/ 90551 w 95885"/>
              <a:gd name="connsiteY5" fmla="*/ 44450 h 65659"/>
              <a:gd name="connsiteX6" fmla="*/ 95885 w 95885"/>
              <a:gd name="connsiteY6" fmla="*/ 59944 h 65659"/>
              <a:gd name="connsiteX7" fmla="*/ 86867 w 95885"/>
              <a:gd name="connsiteY7" fmla="*/ 65659 h 656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95885" h="65659">
                <a:moveTo>
                  <a:pt x="86867" y="65659"/>
                </a:moveTo>
                <a:cubicBezTo>
                  <a:pt x="85090" y="65659"/>
                  <a:pt x="83311" y="65659"/>
                  <a:pt x="81407" y="65659"/>
                </a:cubicBezTo>
                <a:cubicBezTo>
                  <a:pt x="56134" y="50292"/>
                  <a:pt x="28955" y="34798"/>
                  <a:pt x="5461" y="19304"/>
                </a:cubicBezTo>
                <a:cubicBezTo>
                  <a:pt x="0" y="17399"/>
                  <a:pt x="-1904" y="9652"/>
                  <a:pt x="0" y="3810"/>
                </a:cubicBezTo>
                <a:cubicBezTo>
                  <a:pt x="3555" y="-2032"/>
                  <a:pt x="10795" y="-3936"/>
                  <a:pt x="16255" y="0"/>
                </a:cubicBezTo>
                <a:cubicBezTo>
                  <a:pt x="39751" y="15367"/>
                  <a:pt x="65151" y="28955"/>
                  <a:pt x="90551" y="44450"/>
                </a:cubicBezTo>
                <a:cubicBezTo>
                  <a:pt x="95885" y="48260"/>
                  <a:pt x="97790" y="54102"/>
                  <a:pt x="95885" y="59944"/>
                </a:cubicBezTo>
                <a:cubicBezTo>
                  <a:pt x="94107" y="63754"/>
                  <a:pt x="90551" y="65659"/>
                  <a:pt x="86867" y="65659"/>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3"/>
          <p:cNvSpPr/>
          <p:nvPr/>
        </p:nvSpPr>
        <p:spPr>
          <a:xfrm>
            <a:off x="5812282" y="4210050"/>
            <a:ext cx="92329" cy="71501"/>
          </a:xfrm>
          <a:custGeom>
            <a:avLst/>
            <a:gdLst>
              <a:gd name="connsiteX0" fmla="*/ 81407 w 92329"/>
              <a:gd name="connsiteY0" fmla="*/ 71501 h 71501"/>
              <a:gd name="connsiteX1" fmla="*/ 76072 w 92329"/>
              <a:gd name="connsiteY1" fmla="*/ 69596 h 71501"/>
              <a:gd name="connsiteX2" fmla="*/ 3555 w 92329"/>
              <a:gd name="connsiteY2" fmla="*/ 19303 h 71501"/>
              <a:gd name="connsiteX3" fmla="*/ 0 w 92329"/>
              <a:gd name="connsiteY3" fmla="*/ 3809 h 71501"/>
              <a:gd name="connsiteX4" fmla="*/ 14477 w 92329"/>
              <a:gd name="connsiteY4" fmla="*/ 0 h 71501"/>
              <a:gd name="connsiteX5" fmla="*/ 88646 w 92329"/>
              <a:gd name="connsiteY5" fmla="*/ 50291 h 71501"/>
              <a:gd name="connsiteX6" fmla="*/ 92328 w 92329"/>
              <a:gd name="connsiteY6" fmla="*/ 65785 h 71501"/>
              <a:gd name="connsiteX7" fmla="*/ 81407 w 92329"/>
              <a:gd name="connsiteY7" fmla="*/ 71501 h 7150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92329" h="71501">
                <a:moveTo>
                  <a:pt x="81407" y="71501"/>
                </a:moveTo>
                <a:cubicBezTo>
                  <a:pt x="79628" y="71501"/>
                  <a:pt x="77851" y="71501"/>
                  <a:pt x="76072" y="69596"/>
                </a:cubicBezTo>
                <a:cubicBezTo>
                  <a:pt x="52451" y="54102"/>
                  <a:pt x="27177" y="36703"/>
                  <a:pt x="3555" y="19303"/>
                </a:cubicBezTo>
                <a:cubicBezTo>
                  <a:pt x="-1904" y="15494"/>
                  <a:pt x="-3683" y="9652"/>
                  <a:pt x="0" y="3809"/>
                </a:cubicBezTo>
                <a:cubicBezTo>
                  <a:pt x="3555" y="-2032"/>
                  <a:pt x="10795" y="-3936"/>
                  <a:pt x="14477" y="0"/>
                </a:cubicBezTo>
                <a:cubicBezTo>
                  <a:pt x="39751" y="17398"/>
                  <a:pt x="63372" y="34797"/>
                  <a:pt x="88646" y="50291"/>
                </a:cubicBezTo>
                <a:cubicBezTo>
                  <a:pt x="92328" y="54102"/>
                  <a:pt x="94107" y="61848"/>
                  <a:pt x="92328" y="65785"/>
                </a:cubicBezTo>
                <a:cubicBezTo>
                  <a:pt x="88646" y="69596"/>
                  <a:pt x="85089" y="71501"/>
                  <a:pt x="81407" y="71501"/>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3"/>
          <p:cNvSpPr/>
          <p:nvPr/>
        </p:nvSpPr>
        <p:spPr>
          <a:xfrm>
            <a:off x="5672835" y="4101719"/>
            <a:ext cx="86867" cy="77342"/>
          </a:xfrm>
          <a:custGeom>
            <a:avLst/>
            <a:gdLst>
              <a:gd name="connsiteX0" fmla="*/ 77851 w 86867"/>
              <a:gd name="connsiteY0" fmla="*/ 77342 h 77342"/>
              <a:gd name="connsiteX1" fmla="*/ 70611 w 86867"/>
              <a:gd name="connsiteY1" fmla="*/ 73405 h 77342"/>
              <a:gd name="connsiteX2" fmla="*/ 1778 w 86867"/>
              <a:gd name="connsiteY2" fmla="*/ 17398 h 77342"/>
              <a:gd name="connsiteX3" fmla="*/ 0 w 86867"/>
              <a:gd name="connsiteY3" fmla="*/ 1904 h 77342"/>
              <a:gd name="connsiteX4" fmla="*/ 14478 w 86867"/>
              <a:gd name="connsiteY4" fmla="*/ 0 h 77342"/>
              <a:gd name="connsiteX5" fmla="*/ 83311 w 86867"/>
              <a:gd name="connsiteY5" fmla="*/ 56007 h 77342"/>
              <a:gd name="connsiteX6" fmla="*/ 86867 w 86867"/>
              <a:gd name="connsiteY6" fmla="*/ 71501 h 77342"/>
              <a:gd name="connsiteX7" fmla="*/ 77851 w 86867"/>
              <a:gd name="connsiteY7" fmla="*/ 77342 h 773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86867" h="77342">
                <a:moveTo>
                  <a:pt x="77851" y="77342"/>
                </a:moveTo>
                <a:cubicBezTo>
                  <a:pt x="76073" y="77342"/>
                  <a:pt x="72390" y="75438"/>
                  <a:pt x="70611" y="73405"/>
                </a:cubicBezTo>
                <a:cubicBezTo>
                  <a:pt x="47117" y="56007"/>
                  <a:pt x="23495" y="36702"/>
                  <a:pt x="1778" y="17398"/>
                </a:cubicBezTo>
                <a:cubicBezTo>
                  <a:pt x="-3682" y="13461"/>
                  <a:pt x="-3682" y="5715"/>
                  <a:pt x="0" y="1904"/>
                </a:cubicBezTo>
                <a:cubicBezTo>
                  <a:pt x="3555" y="-3936"/>
                  <a:pt x="10795" y="-3936"/>
                  <a:pt x="14478" y="0"/>
                </a:cubicBezTo>
                <a:cubicBezTo>
                  <a:pt x="37973" y="19303"/>
                  <a:pt x="59690" y="36702"/>
                  <a:pt x="83311" y="56007"/>
                </a:cubicBezTo>
                <a:cubicBezTo>
                  <a:pt x="88646" y="59944"/>
                  <a:pt x="90551" y="65785"/>
                  <a:pt x="86867" y="71501"/>
                </a:cubicBezTo>
                <a:cubicBezTo>
                  <a:pt x="83311" y="75438"/>
                  <a:pt x="81407" y="77342"/>
                  <a:pt x="77851" y="77342"/>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5540628" y="3981703"/>
            <a:ext cx="81534" cy="81279"/>
          </a:xfrm>
          <a:custGeom>
            <a:avLst/>
            <a:gdLst>
              <a:gd name="connsiteX0" fmla="*/ 72390 w 81534"/>
              <a:gd name="connsiteY0" fmla="*/ 81280 h 81279"/>
              <a:gd name="connsiteX1" fmla="*/ 65151 w 81534"/>
              <a:gd name="connsiteY1" fmla="*/ 79375 h 81279"/>
              <a:gd name="connsiteX2" fmla="*/ 0 w 81534"/>
              <a:gd name="connsiteY2" fmla="*/ 17399 h 81279"/>
              <a:gd name="connsiteX3" fmla="*/ 0 w 81534"/>
              <a:gd name="connsiteY3" fmla="*/ 0 h 81279"/>
              <a:gd name="connsiteX4" fmla="*/ 16255 w 81534"/>
              <a:gd name="connsiteY4" fmla="*/ 0 h 81279"/>
              <a:gd name="connsiteX5" fmla="*/ 79629 w 81534"/>
              <a:gd name="connsiteY5" fmla="*/ 61976 h 81279"/>
              <a:gd name="connsiteX6" fmla="*/ 81534 w 81534"/>
              <a:gd name="connsiteY6" fmla="*/ 77470 h 81279"/>
              <a:gd name="connsiteX7" fmla="*/ 72390 w 81534"/>
              <a:gd name="connsiteY7" fmla="*/ 81280 h 8127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81534" h="81279">
                <a:moveTo>
                  <a:pt x="72390" y="81280"/>
                </a:moveTo>
                <a:cubicBezTo>
                  <a:pt x="70611" y="81280"/>
                  <a:pt x="68834" y="81280"/>
                  <a:pt x="65151" y="79375"/>
                </a:cubicBezTo>
                <a:cubicBezTo>
                  <a:pt x="43434" y="58039"/>
                  <a:pt x="21717" y="36830"/>
                  <a:pt x="0" y="17399"/>
                </a:cubicBezTo>
                <a:cubicBezTo>
                  <a:pt x="-3682" y="11684"/>
                  <a:pt x="-3682" y="5842"/>
                  <a:pt x="0" y="0"/>
                </a:cubicBezTo>
                <a:cubicBezTo>
                  <a:pt x="3555" y="-3809"/>
                  <a:pt x="10795" y="-3809"/>
                  <a:pt x="16255" y="0"/>
                </a:cubicBezTo>
                <a:cubicBezTo>
                  <a:pt x="36195" y="21336"/>
                  <a:pt x="57911" y="40640"/>
                  <a:pt x="79629" y="61976"/>
                </a:cubicBezTo>
                <a:cubicBezTo>
                  <a:pt x="85090" y="65786"/>
                  <a:pt x="85090" y="71628"/>
                  <a:pt x="81534" y="77470"/>
                </a:cubicBezTo>
                <a:cubicBezTo>
                  <a:pt x="79629" y="79375"/>
                  <a:pt x="76073" y="81280"/>
                  <a:pt x="72390" y="81280"/>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5417439" y="3850132"/>
            <a:ext cx="76072" cy="87121"/>
          </a:xfrm>
          <a:custGeom>
            <a:avLst/>
            <a:gdLst>
              <a:gd name="connsiteX0" fmla="*/ 68833 w 76072"/>
              <a:gd name="connsiteY0" fmla="*/ 87121 h 87121"/>
              <a:gd name="connsiteX1" fmla="*/ 61595 w 76072"/>
              <a:gd name="connsiteY1" fmla="*/ 83184 h 87121"/>
              <a:gd name="connsiteX2" fmla="*/ 0 w 76072"/>
              <a:gd name="connsiteY2" fmla="*/ 15494 h 87121"/>
              <a:gd name="connsiteX3" fmla="*/ 1904 w 76072"/>
              <a:gd name="connsiteY3" fmla="*/ 0 h 87121"/>
              <a:gd name="connsiteX4" fmla="*/ 16382 w 76072"/>
              <a:gd name="connsiteY4" fmla="*/ 0 h 87121"/>
              <a:gd name="connsiteX5" fmla="*/ 76072 w 76072"/>
              <a:gd name="connsiteY5" fmla="*/ 67817 h 87121"/>
              <a:gd name="connsiteX6" fmla="*/ 76072 w 76072"/>
              <a:gd name="connsiteY6" fmla="*/ 83184 h 87121"/>
              <a:gd name="connsiteX7" fmla="*/ 68833 w 76072"/>
              <a:gd name="connsiteY7" fmla="*/ 87121 h 8712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76072" h="87121">
                <a:moveTo>
                  <a:pt x="68833" y="87121"/>
                </a:moveTo>
                <a:cubicBezTo>
                  <a:pt x="65277" y="87121"/>
                  <a:pt x="63372" y="85216"/>
                  <a:pt x="61595" y="83184"/>
                </a:cubicBezTo>
                <a:cubicBezTo>
                  <a:pt x="39877" y="61976"/>
                  <a:pt x="19939" y="38734"/>
                  <a:pt x="0" y="15494"/>
                </a:cubicBezTo>
                <a:cubicBezTo>
                  <a:pt x="-3555" y="11683"/>
                  <a:pt x="-3555" y="3936"/>
                  <a:pt x="1904" y="0"/>
                </a:cubicBezTo>
                <a:cubicBezTo>
                  <a:pt x="5460" y="-5715"/>
                  <a:pt x="12700" y="-3810"/>
                  <a:pt x="16382" y="0"/>
                </a:cubicBezTo>
                <a:cubicBezTo>
                  <a:pt x="36195" y="23240"/>
                  <a:pt x="56133" y="44577"/>
                  <a:pt x="76072" y="67817"/>
                </a:cubicBezTo>
                <a:cubicBezTo>
                  <a:pt x="81533" y="71627"/>
                  <a:pt x="81533" y="79375"/>
                  <a:pt x="76072" y="83184"/>
                </a:cubicBezTo>
                <a:cubicBezTo>
                  <a:pt x="74295" y="85216"/>
                  <a:pt x="70611" y="87121"/>
                  <a:pt x="68833" y="87121"/>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5306948" y="3707003"/>
            <a:ext cx="70739" cy="92836"/>
          </a:xfrm>
          <a:custGeom>
            <a:avLst/>
            <a:gdLst>
              <a:gd name="connsiteX0" fmla="*/ 61595 w 70739"/>
              <a:gd name="connsiteY0" fmla="*/ 92836 h 92836"/>
              <a:gd name="connsiteX1" fmla="*/ 54355 w 70739"/>
              <a:gd name="connsiteY1" fmla="*/ 89026 h 92836"/>
              <a:gd name="connsiteX2" fmla="*/ 0 w 70739"/>
              <a:gd name="connsiteY2" fmla="*/ 15493 h 92836"/>
              <a:gd name="connsiteX3" fmla="*/ 1904 w 70739"/>
              <a:gd name="connsiteY3" fmla="*/ 0 h 92836"/>
              <a:gd name="connsiteX4" fmla="*/ 16383 w 70739"/>
              <a:gd name="connsiteY4" fmla="*/ 2031 h 92836"/>
              <a:gd name="connsiteX5" fmla="*/ 70739 w 70739"/>
              <a:gd name="connsiteY5" fmla="*/ 73532 h 92836"/>
              <a:gd name="connsiteX6" fmla="*/ 68834 w 70739"/>
              <a:gd name="connsiteY6" fmla="*/ 90931 h 92836"/>
              <a:gd name="connsiteX7" fmla="*/ 61595 w 70739"/>
              <a:gd name="connsiteY7" fmla="*/ 92836 h 9283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70739" h="92836">
                <a:moveTo>
                  <a:pt x="61595" y="92836"/>
                </a:moveTo>
                <a:cubicBezTo>
                  <a:pt x="59816" y="92836"/>
                  <a:pt x="56134" y="90931"/>
                  <a:pt x="54355" y="89026"/>
                </a:cubicBezTo>
                <a:cubicBezTo>
                  <a:pt x="36322" y="63880"/>
                  <a:pt x="16383" y="40639"/>
                  <a:pt x="0" y="15493"/>
                </a:cubicBezTo>
                <a:cubicBezTo>
                  <a:pt x="-3555" y="9651"/>
                  <a:pt x="-3555" y="3936"/>
                  <a:pt x="1904" y="0"/>
                </a:cubicBezTo>
                <a:cubicBezTo>
                  <a:pt x="7239" y="-3810"/>
                  <a:pt x="12700" y="-3810"/>
                  <a:pt x="16383" y="2031"/>
                </a:cubicBezTo>
                <a:cubicBezTo>
                  <a:pt x="34416" y="25145"/>
                  <a:pt x="52578" y="50291"/>
                  <a:pt x="70739" y="73532"/>
                </a:cubicBezTo>
                <a:cubicBezTo>
                  <a:pt x="74295" y="79375"/>
                  <a:pt x="74295" y="85216"/>
                  <a:pt x="68834" y="90931"/>
                </a:cubicBezTo>
                <a:cubicBezTo>
                  <a:pt x="67055" y="90931"/>
                  <a:pt x="65278" y="92836"/>
                  <a:pt x="61595" y="92836"/>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5207380" y="3552316"/>
            <a:ext cx="65277" cy="98679"/>
          </a:xfrm>
          <a:custGeom>
            <a:avLst/>
            <a:gdLst>
              <a:gd name="connsiteX0" fmla="*/ 56134 w 65277"/>
              <a:gd name="connsiteY0" fmla="*/ 98679 h 98679"/>
              <a:gd name="connsiteX1" fmla="*/ 48895 w 65277"/>
              <a:gd name="connsiteY1" fmla="*/ 94742 h 98679"/>
              <a:gd name="connsiteX2" fmla="*/ 0 w 65277"/>
              <a:gd name="connsiteY2" fmla="*/ 17398 h 98679"/>
              <a:gd name="connsiteX3" fmla="*/ 3683 w 65277"/>
              <a:gd name="connsiteY3" fmla="*/ 0 h 98679"/>
              <a:gd name="connsiteX4" fmla="*/ 18160 w 65277"/>
              <a:gd name="connsiteY4" fmla="*/ 3810 h 98679"/>
              <a:gd name="connsiteX5" fmla="*/ 65278 w 65277"/>
              <a:gd name="connsiteY5" fmla="*/ 81153 h 98679"/>
              <a:gd name="connsiteX6" fmla="*/ 63372 w 65277"/>
              <a:gd name="connsiteY6" fmla="*/ 96647 h 98679"/>
              <a:gd name="connsiteX7" fmla="*/ 56134 w 65277"/>
              <a:gd name="connsiteY7" fmla="*/ 98679 h 9867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65277" h="98679">
                <a:moveTo>
                  <a:pt x="56134" y="98679"/>
                </a:moveTo>
                <a:cubicBezTo>
                  <a:pt x="54355" y="98679"/>
                  <a:pt x="50672" y="98679"/>
                  <a:pt x="48895" y="94742"/>
                </a:cubicBezTo>
                <a:cubicBezTo>
                  <a:pt x="30860" y="69596"/>
                  <a:pt x="16383" y="42545"/>
                  <a:pt x="0" y="17398"/>
                </a:cubicBezTo>
                <a:cubicBezTo>
                  <a:pt x="-3555" y="11557"/>
                  <a:pt x="-1777" y="3810"/>
                  <a:pt x="3683" y="0"/>
                </a:cubicBezTo>
                <a:cubicBezTo>
                  <a:pt x="9016" y="-3936"/>
                  <a:pt x="16383" y="-1904"/>
                  <a:pt x="18160" y="3810"/>
                </a:cubicBezTo>
                <a:cubicBezTo>
                  <a:pt x="34416" y="30861"/>
                  <a:pt x="48895" y="56007"/>
                  <a:pt x="65278" y="81153"/>
                </a:cubicBezTo>
                <a:cubicBezTo>
                  <a:pt x="68834" y="86995"/>
                  <a:pt x="68834" y="94742"/>
                  <a:pt x="63372" y="96647"/>
                </a:cubicBezTo>
                <a:cubicBezTo>
                  <a:pt x="61595" y="98679"/>
                  <a:pt x="59816" y="98679"/>
                  <a:pt x="56134" y="98679"/>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5122290" y="3389757"/>
            <a:ext cx="59817" cy="104520"/>
          </a:xfrm>
          <a:custGeom>
            <a:avLst/>
            <a:gdLst>
              <a:gd name="connsiteX0" fmla="*/ 50673 w 59817"/>
              <a:gd name="connsiteY0" fmla="*/ 104521 h 104520"/>
              <a:gd name="connsiteX1" fmla="*/ 41655 w 59817"/>
              <a:gd name="connsiteY1" fmla="*/ 98678 h 104520"/>
              <a:gd name="connsiteX2" fmla="*/ 0 w 59817"/>
              <a:gd name="connsiteY2" fmla="*/ 15494 h 104520"/>
              <a:gd name="connsiteX3" fmla="*/ 5461 w 59817"/>
              <a:gd name="connsiteY3" fmla="*/ 0 h 104520"/>
              <a:gd name="connsiteX4" fmla="*/ 19939 w 59817"/>
              <a:gd name="connsiteY4" fmla="*/ 5841 h 104520"/>
              <a:gd name="connsiteX5" fmla="*/ 59817 w 59817"/>
              <a:gd name="connsiteY5" fmla="*/ 87121 h 104520"/>
              <a:gd name="connsiteX6" fmla="*/ 56134 w 59817"/>
              <a:gd name="connsiteY6" fmla="*/ 102615 h 104520"/>
              <a:gd name="connsiteX7" fmla="*/ 50673 w 59817"/>
              <a:gd name="connsiteY7" fmla="*/ 104521 h 10452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59817" h="104520">
                <a:moveTo>
                  <a:pt x="50673" y="104521"/>
                </a:moveTo>
                <a:cubicBezTo>
                  <a:pt x="47117" y="104521"/>
                  <a:pt x="43434" y="102615"/>
                  <a:pt x="41655" y="98678"/>
                </a:cubicBezTo>
                <a:cubicBezTo>
                  <a:pt x="27178" y="71627"/>
                  <a:pt x="12700" y="44577"/>
                  <a:pt x="0" y="15494"/>
                </a:cubicBezTo>
                <a:cubicBezTo>
                  <a:pt x="-1777" y="9652"/>
                  <a:pt x="0" y="3936"/>
                  <a:pt x="5461" y="0"/>
                </a:cubicBezTo>
                <a:cubicBezTo>
                  <a:pt x="10922" y="-1904"/>
                  <a:pt x="16255" y="0"/>
                  <a:pt x="19939" y="5841"/>
                </a:cubicBezTo>
                <a:cubicBezTo>
                  <a:pt x="32639" y="32892"/>
                  <a:pt x="45212" y="59944"/>
                  <a:pt x="59817" y="87121"/>
                </a:cubicBezTo>
                <a:cubicBezTo>
                  <a:pt x="63373" y="92836"/>
                  <a:pt x="61595" y="100583"/>
                  <a:pt x="56134" y="102615"/>
                </a:cubicBezTo>
                <a:cubicBezTo>
                  <a:pt x="54355" y="104521"/>
                  <a:pt x="52578" y="104521"/>
                  <a:pt x="50673" y="104521"/>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5051678" y="3219576"/>
            <a:ext cx="54356" cy="108331"/>
          </a:xfrm>
          <a:custGeom>
            <a:avLst/>
            <a:gdLst>
              <a:gd name="connsiteX0" fmla="*/ 43434 w 54356"/>
              <a:gd name="connsiteY0" fmla="*/ 108331 h 108331"/>
              <a:gd name="connsiteX1" fmla="*/ 34417 w 54356"/>
              <a:gd name="connsiteY1" fmla="*/ 102488 h 108331"/>
              <a:gd name="connsiteX2" fmla="*/ 0 w 54356"/>
              <a:gd name="connsiteY2" fmla="*/ 15494 h 108331"/>
              <a:gd name="connsiteX3" fmla="*/ 7239 w 54356"/>
              <a:gd name="connsiteY3" fmla="*/ 0 h 108331"/>
              <a:gd name="connsiteX4" fmla="*/ 21717 w 54356"/>
              <a:gd name="connsiteY4" fmla="*/ 7747 h 108331"/>
              <a:gd name="connsiteX5" fmla="*/ 54355 w 54356"/>
              <a:gd name="connsiteY5" fmla="*/ 92837 h 108331"/>
              <a:gd name="connsiteX6" fmla="*/ 48895 w 54356"/>
              <a:gd name="connsiteY6" fmla="*/ 108331 h 108331"/>
              <a:gd name="connsiteX7" fmla="*/ 43434 w 54356"/>
              <a:gd name="connsiteY7" fmla="*/ 108331 h 10833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54356" h="108331">
                <a:moveTo>
                  <a:pt x="43434" y="108331"/>
                </a:moveTo>
                <a:cubicBezTo>
                  <a:pt x="39878" y="108331"/>
                  <a:pt x="36195" y="106426"/>
                  <a:pt x="34417" y="102488"/>
                </a:cubicBezTo>
                <a:cubicBezTo>
                  <a:pt x="21717" y="73532"/>
                  <a:pt x="10795" y="44450"/>
                  <a:pt x="0" y="15494"/>
                </a:cubicBezTo>
                <a:cubicBezTo>
                  <a:pt x="-1777" y="9652"/>
                  <a:pt x="1778" y="1905"/>
                  <a:pt x="7239" y="0"/>
                </a:cubicBezTo>
                <a:cubicBezTo>
                  <a:pt x="12700" y="-1904"/>
                  <a:pt x="18161" y="1905"/>
                  <a:pt x="21717" y="7747"/>
                </a:cubicBezTo>
                <a:cubicBezTo>
                  <a:pt x="30734" y="34798"/>
                  <a:pt x="41655" y="63754"/>
                  <a:pt x="54355" y="92837"/>
                </a:cubicBezTo>
                <a:cubicBezTo>
                  <a:pt x="56134" y="98679"/>
                  <a:pt x="54355" y="104394"/>
                  <a:pt x="48895" y="108331"/>
                </a:cubicBezTo>
                <a:cubicBezTo>
                  <a:pt x="47117" y="108331"/>
                  <a:pt x="45211" y="108331"/>
                  <a:pt x="43434" y="108331"/>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4997322" y="3043554"/>
            <a:ext cx="47117" cy="112141"/>
          </a:xfrm>
          <a:custGeom>
            <a:avLst/>
            <a:gdLst>
              <a:gd name="connsiteX0" fmla="*/ 36195 w 47117"/>
              <a:gd name="connsiteY0" fmla="*/ 112141 h 112141"/>
              <a:gd name="connsiteX1" fmla="*/ 25400 w 47117"/>
              <a:gd name="connsiteY1" fmla="*/ 104394 h 112141"/>
              <a:gd name="connsiteX2" fmla="*/ 0 w 47117"/>
              <a:gd name="connsiteY2" fmla="*/ 13462 h 112141"/>
              <a:gd name="connsiteX3" fmla="*/ 7239 w 47117"/>
              <a:gd name="connsiteY3" fmla="*/ 0 h 112141"/>
              <a:gd name="connsiteX4" fmla="*/ 21717 w 47117"/>
              <a:gd name="connsiteY4" fmla="*/ 7747 h 112141"/>
              <a:gd name="connsiteX5" fmla="*/ 47117 w 47117"/>
              <a:gd name="connsiteY5" fmla="*/ 96647 h 112141"/>
              <a:gd name="connsiteX6" fmla="*/ 39878 w 47117"/>
              <a:gd name="connsiteY6" fmla="*/ 110236 h 112141"/>
              <a:gd name="connsiteX7" fmla="*/ 36195 w 47117"/>
              <a:gd name="connsiteY7" fmla="*/ 112141 h 11214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47117" h="112141">
                <a:moveTo>
                  <a:pt x="36195" y="112141"/>
                </a:moveTo>
                <a:cubicBezTo>
                  <a:pt x="30861" y="112141"/>
                  <a:pt x="27178" y="108330"/>
                  <a:pt x="25400" y="104394"/>
                </a:cubicBezTo>
                <a:cubicBezTo>
                  <a:pt x="16255" y="73405"/>
                  <a:pt x="7239" y="44450"/>
                  <a:pt x="0" y="13462"/>
                </a:cubicBezTo>
                <a:cubicBezTo>
                  <a:pt x="-1777" y="7747"/>
                  <a:pt x="1778" y="1905"/>
                  <a:pt x="7239" y="0"/>
                </a:cubicBezTo>
                <a:cubicBezTo>
                  <a:pt x="12700" y="-2031"/>
                  <a:pt x="19939" y="1905"/>
                  <a:pt x="21717" y="7747"/>
                </a:cubicBezTo>
                <a:cubicBezTo>
                  <a:pt x="28955" y="36702"/>
                  <a:pt x="38100" y="67691"/>
                  <a:pt x="47117" y="96647"/>
                </a:cubicBezTo>
                <a:cubicBezTo>
                  <a:pt x="48895" y="102489"/>
                  <a:pt x="45339" y="108330"/>
                  <a:pt x="39878" y="110236"/>
                </a:cubicBezTo>
                <a:cubicBezTo>
                  <a:pt x="38100" y="112141"/>
                  <a:pt x="36195" y="112141"/>
                  <a:pt x="36195" y="112141"/>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4957445" y="2863595"/>
            <a:ext cx="39878" cy="112268"/>
          </a:xfrm>
          <a:custGeom>
            <a:avLst/>
            <a:gdLst>
              <a:gd name="connsiteX0" fmla="*/ 29083 w 39878"/>
              <a:gd name="connsiteY0" fmla="*/ 112268 h 112268"/>
              <a:gd name="connsiteX1" fmla="*/ 18160 w 39878"/>
              <a:gd name="connsiteY1" fmla="*/ 104521 h 112268"/>
              <a:gd name="connsiteX2" fmla="*/ 0 w 39878"/>
              <a:gd name="connsiteY2" fmla="*/ 13589 h 112268"/>
              <a:gd name="connsiteX3" fmla="*/ 9144 w 39878"/>
              <a:gd name="connsiteY3" fmla="*/ 0 h 112268"/>
              <a:gd name="connsiteX4" fmla="*/ 21844 w 39878"/>
              <a:gd name="connsiteY4" fmla="*/ 7747 h 112268"/>
              <a:gd name="connsiteX5" fmla="*/ 39877 w 39878"/>
              <a:gd name="connsiteY5" fmla="*/ 98679 h 112268"/>
              <a:gd name="connsiteX6" fmla="*/ 30860 w 39878"/>
              <a:gd name="connsiteY6" fmla="*/ 112268 h 112268"/>
              <a:gd name="connsiteX7" fmla="*/ 29083 w 39878"/>
              <a:gd name="connsiteY7" fmla="*/ 112268 h 11226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39878" h="112268">
                <a:moveTo>
                  <a:pt x="29083" y="112268"/>
                </a:moveTo>
                <a:cubicBezTo>
                  <a:pt x="23621" y="112268"/>
                  <a:pt x="19939" y="110236"/>
                  <a:pt x="18160" y="104521"/>
                </a:cubicBezTo>
                <a:cubicBezTo>
                  <a:pt x="10921" y="73533"/>
                  <a:pt x="5460" y="42545"/>
                  <a:pt x="0" y="13589"/>
                </a:cubicBezTo>
                <a:cubicBezTo>
                  <a:pt x="-1778" y="5842"/>
                  <a:pt x="3683" y="0"/>
                  <a:pt x="9144" y="0"/>
                </a:cubicBezTo>
                <a:cubicBezTo>
                  <a:pt x="14604" y="-1904"/>
                  <a:pt x="19939" y="1905"/>
                  <a:pt x="21844" y="7747"/>
                </a:cubicBezTo>
                <a:cubicBezTo>
                  <a:pt x="27177" y="38735"/>
                  <a:pt x="32639" y="69596"/>
                  <a:pt x="39877" y="98679"/>
                </a:cubicBezTo>
                <a:cubicBezTo>
                  <a:pt x="39877" y="104521"/>
                  <a:pt x="36321" y="112268"/>
                  <a:pt x="30860" y="112268"/>
                </a:cubicBezTo>
                <a:cubicBezTo>
                  <a:pt x="30860" y="112268"/>
                  <a:pt x="29083" y="112268"/>
                  <a:pt x="29083" y="112268"/>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4932171" y="2679826"/>
            <a:ext cx="32512" cy="114173"/>
          </a:xfrm>
          <a:custGeom>
            <a:avLst/>
            <a:gdLst>
              <a:gd name="connsiteX0" fmla="*/ 21717 w 32512"/>
              <a:gd name="connsiteY0" fmla="*/ 114173 h 114173"/>
              <a:gd name="connsiteX1" fmla="*/ 10795 w 32512"/>
              <a:gd name="connsiteY1" fmla="*/ 104521 h 114173"/>
              <a:gd name="connsiteX2" fmla="*/ 0 w 32512"/>
              <a:gd name="connsiteY2" fmla="*/ 11557 h 114173"/>
              <a:gd name="connsiteX3" fmla="*/ 9017 w 32512"/>
              <a:gd name="connsiteY3" fmla="*/ 0 h 114173"/>
              <a:gd name="connsiteX4" fmla="*/ 21717 w 32512"/>
              <a:gd name="connsiteY4" fmla="*/ 9652 h 114173"/>
              <a:gd name="connsiteX5" fmla="*/ 32512 w 32512"/>
              <a:gd name="connsiteY5" fmla="*/ 100583 h 114173"/>
              <a:gd name="connsiteX6" fmla="*/ 23495 w 32512"/>
              <a:gd name="connsiteY6" fmla="*/ 114173 h 114173"/>
              <a:gd name="connsiteX7" fmla="*/ 21717 w 32512"/>
              <a:gd name="connsiteY7" fmla="*/ 114173 h 11417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32512" h="114173">
                <a:moveTo>
                  <a:pt x="21717" y="114173"/>
                </a:moveTo>
                <a:cubicBezTo>
                  <a:pt x="16256" y="114173"/>
                  <a:pt x="10795" y="110236"/>
                  <a:pt x="10795" y="104521"/>
                </a:cubicBezTo>
                <a:cubicBezTo>
                  <a:pt x="7239" y="73533"/>
                  <a:pt x="3556" y="42545"/>
                  <a:pt x="0" y="11557"/>
                </a:cubicBezTo>
                <a:cubicBezTo>
                  <a:pt x="0" y="5842"/>
                  <a:pt x="3556" y="0"/>
                  <a:pt x="9017" y="0"/>
                </a:cubicBezTo>
                <a:cubicBezTo>
                  <a:pt x="16256" y="-1904"/>
                  <a:pt x="21717" y="3810"/>
                  <a:pt x="21717" y="9652"/>
                </a:cubicBezTo>
                <a:cubicBezTo>
                  <a:pt x="25273" y="40640"/>
                  <a:pt x="28956" y="71627"/>
                  <a:pt x="32512" y="100583"/>
                </a:cubicBezTo>
                <a:cubicBezTo>
                  <a:pt x="32512" y="108330"/>
                  <a:pt x="28956" y="114173"/>
                  <a:pt x="23495" y="114173"/>
                </a:cubicBezTo>
                <a:lnTo>
                  <a:pt x="21717" y="114173"/>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4921250" y="2494152"/>
            <a:ext cx="25400" cy="116077"/>
          </a:xfrm>
          <a:custGeom>
            <a:avLst/>
            <a:gdLst>
              <a:gd name="connsiteX0" fmla="*/ 14478 w 25400"/>
              <a:gd name="connsiteY0" fmla="*/ 116077 h 116077"/>
              <a:gd name="connsiteX1" fmla="*/ 3683 w 25400"/>
              <a:gd name="connsiteY1" fmla="*/ 104394 h 116077"/>
              <a:gd name="connsiteX2" fmla="*/ 0 w 25400"/>
              <a:gd name="connsiteY2" fmla="*/ 11557 h 116077"/>
              <a:gd name="connsiteX3" fmla="*/ 9144 w 25400"/>
              <a:gd name="connsiteY3" fmla="*/ 0 h 116077"/>
              <a:gd name="connsiteX4" fmla="*/ 21716 w 25400"/>
              <a:gd name="connsiteY4" fmla="*/ 11557 h 116077"/>
              <a:gd name="connsiteX5" fmla="*/ 25400 w 25400"/>
              <a:gd name="connsiteY5" fmla="*/ 104394 h 116077"/>
              <a:gd name="connsiteX6" fmla="*/ 14478 w 25400"/>
              <a:gd name="connsiteY6" fmla="*/ 116077 h 11607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5400" h="116077">
                <a:moveTo>
                  <a:pt x="14478" y="116077"/>
                </a:moveTo>
                <a:cubicBezTo>
                  <a:pt x="9144" y="116077"/>
                  <a:pt x="3683" y="112141"/>
                  <a:pt x="3683" y="104394"/>
                </a:cubicBezTo>
                <a:cubicBezTo>
                  <a:pt x="1904" y="75438"/>
                  <a:pt x="0" y="42545"/>
                  <a:pt x="0" y="11557"/>
                </a:cubicBezTo>
                <a:cubicBezTo>
                  <a:pt x="-1778" y="5714"/>
                  <a:pt x="3683" y="0"/>
                  <a:pt x="9144" y="0"/>
                </a:cubicBezTo>
                <a:cubicBezTo>
                  <a:pt x="16383" y="0"/>
                  <a:pt x="19939" y="5714"/>
                  <a:pt x="21716" y="11557"/>
                </a:cubicBezTo>
                <a:cubicBezTo>
                  <a:pt x="21716" y="42545"/>
                  <a:pt x="23621" y="73532"/>
                  <a:pt x="25400" y="104394"/>
                </a:cubicBezTo>
                <a:cubicBezTo>
                  <a:pt x="25400" y="110236"/>
                  <a:pt x="21716" y="116077"/>
                  <a:pt x="14478" y="116077"/>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4919471" y="2308351"/>
            <a:ext cx="23495" cy="120015"/>
          </a:xfrm>
          <a:custGeom>
            <a:avLst/>
            <a:gdLst>
              <a:gd name="connsiteX0" fmla="*/ 10922 w 23495"/>
              <a:gd name="connsiteY0" fmla="*/ 120015 h 120015"/>
              <a:gd name="connsiteX1" fmla="*/ 10922 w 23495"/>
              <a:gd name="connsiteY1" fmla="*/ 120015 h 120015"/>
              <a:gd name="connsiteX2" fmla="*/ 0 w 23495"/>
              <a:gd name="connsiteY2" fmla="*/ 106426 h 120015"/>
              <a:gd name="connsiteX3" fmla="*/ 1778 w 23495"/>
              <a:gd name="connsiteY3" fmla="*/ 11683 h 120015"/>
              <a:gd name="connsiteX4" fmla="*/ 12700 w 23495"/>
              <a:gd name="connsiteY4" fmla="*/ 0 h 120015"/>
              <a:gd name="connsiteX5" fmla="*/ 23495 w 23495"/>
              <a:gd name="connsiteY5" fmla="*/ 11683 h 120015"/>
              <a:gd name="connsiteX6" fmla="*/ 21717 w 23495"/>
              <a:gd name="connsiteY6" fmla="*/ 106426 h 120015"/>
              <a:gd name="connsiteX7" fmla="*/ 10922 w 23495"/>
              <a:gd name="connsiteY7" fmla="*/ 120015 h 12001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3495" h="120015">
                <a:moveTo>
                  <a:pt x="10922" y="120015"/>
                </a:moveTo>
                <a:cubicBezTo>
                  <a:pt x="10922" y="120015"/>
                  <a:pt x="10922" y="120015"/>
                  <a:pt x="10922" y="120015"/>
                </a:cubicBezTo>
                <a:cubicBezTo>
                  <a:pt x="5461" y="120015"/>
                  <a:pt x="0" y="112268"/>
                  <a:pt x="0" y="106426"/>
                </a:cubicBezTo>
                <a:cubicBezTo>
                  <a:pt x="0" y="75438"/>
                  <a:pt x="0" y="42672"/>
                  <a:pt x="1778" y="11683"/>
                </a:cubicBezTo>
                <a:cubicBezTo>
                  <a:pt x="1778" y="5842"/>
                  <a:pt x="7239" y="0"/>
                  <a:pt x="12700" y="0"/>
                </a:cubicBezTo>
                <a:cubicBezTo>
                  <a:pt x="19939" y="0"/>
                  <a:pt x="23495" y="5842"/>
                  <a:pt x="23495" y="11683"/>
                </a:cubicBezTo>
                <a:cubicBezTo>
                  <a:pt x="21717" y="42672"/>
                  <a:pt x="21717" y="75438"/>
                  <a:pt x="21717" y="106426"/>
                </a:cubicBezTo>
                <a:cubicBezTo>
                  <a:pt x="21717" y="112268"/>
                  <a:pt x="16256" y="120015"/>
                  <a:pt x="10922" y="120015"/>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4926710" y="2138172"/>
            <a:ext cx="27178" cy="100583"/>
          </a:xfrm>
          <a:custGeom>
            <a:avLst/>
            <a:gdLst>
              <a:gd name="connsiteX0" fmla="*/ 10922 w 27178"/>
              <a:gd name="connsiteY0" fmla="*/ 100583 h 100583"/>
              <a:gd name="connsiteX1" fmla="*/ 9017 w 27178"/>
              <a:gd name="connsiteY1" fmla="*/ 100583 h 100583"/>
              <a:gd name="connsiteX2" fmla="*/ 0 w 27178"/>
              <a:gd name="connsiteY2" fmla="*/ 89026 h 100583"/>
              <a:gd name="connsiteX3" fmla="*/ 5460 w 27178"/>
              <a:gd name="connsiteY3" fmla="*/ 9651 h 100583"/>
              <a:gd name="connsiteX4" fmla="*/ 18160 w 27178"/>
              <a:gd name="connsiteY4" fmla="*/ 0 h 100583"/>
              <a:gd name="connsiteX5" fmla="*/ 27178 w 27178"/>
              <a:gd name="connsiteY5" fmla="*/ 13588 h 100583"/>
              <a:gd name="connsiteX6" fmla="*/ 21717 w 27178"/>
              <a:gd name="connsiteY6" fmla="*/ 90932 h 100583"/>
              <a:gd name="connsiteX7" fmla="*/ 10922 w 27178"/>
              <a:gd name="connsiteY7" fmla="*/ 100583 h 10058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178" h="100583">
                <a:moveTo>
                  <a:pt x="10922" y="100583"/>
                </a:moveTo>
                <a:cubicBezTo>
                  <a:pt x="9017" y="100583"/>
                  <a:pt x="9017" y="100583"/>
                  <a:pt x="9017" y="100583"/>
                </a:cubicBezTo>
                <a:cubicBezTo>
                  <a:pt x="3683" y="100583"/>
                  <a:pt x="-1777" y="94742"/>
                  <a:pt x="0" y="89026"/>
                </a:cubicBezTo>
                <a:cubicBezTo>
                  <a:pt x="1778" y="61848"/>
                  <a:pt x="3683" y="36702"/>
                  <a:pt x="5460" y="9651"/>
                </a:cubicBezTo>
                <a:cubicBezTo>
                  <a:pt x="5460" y="3810"/>
                  <a:pt x="10922" y="0"/>
                  <a:pt x="18160" y="0"/>
                </a:cubicBezTo>
                <a:cubicBezTo>
                  <a:pt x="23495" y="0"/>
                  <a:pt x="27178" y="5842"/>
                  <a:pt x="27178" y="13588"/>
                </a:cubicBezTo>
                <a:cubicBezTo>
                  <a:pt x="25400" y="38735"/>
                  <a:pt x="23495" y="63880"/>
                  <a:pt x="21717" y="90932"/>
                </a:cubicBezTo>
                <a:cubicBezTo>
                  <a:pt x="19939" y="96773"/>
                  <a:pt x="16255" y="100583"/>
                  <a:pt x="10922" y="100583"/>
                </a:cubicBez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3"/>
          <p:cNvSpPr/>
          <p:nvPr/>
        </p:nvSpPr>
        <p:spPr>
          <a:xfrm>
            <a:off x="5202935" y="4421123"/>
            <a:ext cx="1786128" cy="1786128"/>
          </a:xfrm>
          <a:custGeom>
            <a:avLst/>
            <a:gdLst>
              <a:gd name="connsiteX0" fmla="*/ 0 w 1786128"/>
              <a:gd name="connsiteY0" fmla="*/ 1786128 h 1786128"/>
              <a:gd name="connsiteX1" fmla="*/ 1786128 w 1786128"/>
              <a:gd name="connsiteY1" fmla="*/ 1786128 h 1786128"/>
              <a:gd name="connsiteX2" fmla="*/ 1786128 w 1786128"/>
              <a:gd name="connsiteY2" fmla="*/ 0 h 1786128"/>
              <a:gd name="connsiteX3" fmla="*/ 0 w 1786128"/>
              <a:gd name="connsiteY3" fmla="*/ 0 h 1786128"/>
              <a:gd name="connsiteX4" fmla="*/ 0 w 1786128"/>
              <a:gd name="connsiteY4" fmla="*/ 1786128 h 17861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786128" h="1786128">
                <a:moveTo>
                  <a:pt x="0" y="1786128"/>
                </a:moveTo>
                <a:lnTo>
                  <a:pt x="1786128" y="1786128"/>
                </a:lnTo>
                <a:lnTo>
                  <a:pt x="1786128" y="0"/>
                </a:lnTo>
                <a:lnTo>
                  <a:pt x="0" y="0"/>
                </a:lnTo>
                <a:lnTo>
                  <a:pt x="0" y="1786128"/>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3"/>
          <p:cNvSpPr/>
          <p:nvPr/>
        </p:nvSpPr>
        <p:spPr>
          <a:xfrm>
            <a:off x="5196585" y="4414773"/>
            <a:ext cx="1798828" cy="1798828"/>
          </a:xfrm>
          <a:custGeom>
            <a:avLst/>
            <a:gdLst>
              <a:gd name="connsiteX0" fmla="*/ 6350 w 1798828"/>
              <a:gd name="connsiteY0" fmla="*/ 1792478 h 1798828"/>
              <a:gd name="connsiteX1" fmla="*/ 1792478 w 1798828"/>
              <a:gd name="connsiteY1" fmla="*/ 1792478 h 1798828"/>
              <a:gd name="connsiteX2" fmla="*/ 1792478 w 1798828"/>
              <a:gd name="connsiteY2" fmla="*/ 6350 h 1798828"/>
              <a:gd name="connsiteX3" fmla="*/ 6350 w 1798828"/>
              <a:gd name="connsiteY3" fmla="*/ 6350 h 1798828"/>
              <a:gd name="connsiteX4" fmla="*/ 6350 w 1798828"/>
              <a:gd name="connsiteY4" fmla="*/ 1792478 h 17988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798828" h="1798828">
                <a:moveTo>
                  <a:pt x="6350" y="1792478"/>
                </a:moveTo>
                <a:lnTo>
                  <a:pt x="1792478" y="1792478"/>
                </a:lnTo>
                <a:lnTo>
                  <a:pt x="1792478" y="6350"/>
                </a:lnTo>
                <a:lnTo>
                  <a:pt x="6350" y="6350"/>
                </a:lnTo>
                <a:lnTo>
                  <a:pt x="6350" y="1792478"/>
                </a:lnTo>
              </a:path>
            </a:pathLst>
          </a:custGeom>
          <a:solidFill>
            <a:srgbClr val="000000">
              <a:alpha val="0"/>
            </a:srgbClr>
          </a:solidFill>
          <a:ln w="12700">
            <a:solidFill>
              <a:srgbClr val="A6A6A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3"/>
          <p:cNvSpPr/>
          <p:nvPr/>
        </p:nvSpPr>
        <p:spPr>
          <a:xfrm>
            <a:off x="4503830" y="1507257"/>
            <a:ext cx="1285633" cy="1275566"/>
          </a:xfrm>
          <a:custGeom>
            <a:avLst/>
            <a:gdLst>
              <a:gd name="connsiteX0" fmla="*/ 846552 w 1285633"/>
              <a:gd name="connsiteY0" fmla="*/ 940413 h 1275566"/>
              <a:gd name="connsiteX1" fmla="*/ 965932 w 1285633"/>
              <a:gd name="connsiteY1" fmla="*/ 1275566 h 1275566"/>
              <a:gd name="connsiteX2" fmla="*/ 479140 w 1285633"/>
              <a:gd name="connsiteY2" fmla="*/ 934063 h 1275566"/>
              <a:gd name="connsiteX3" fmla="*/ 1875 w 1285633"/>
              <a:gd name="connsiteY3" fmla="*/ 487912 h 1275566"/>
              <a:gd name="connsiteX4" fmla="*/ 596234 w 1285633"/>
              <a:gd name="connsiteY4" fmla="*/ 1248 h 1275566"/>
              <a:gd name="connsiteX5" fmla="*/ 1277082 w 1285633"/>
              <a:gd name="connsiteY5" fmla="*/ 575415 h 1275566"/>
              <a:gd name="connsiteX6" fmla="*/ 846552 w 1285633"/>
              <a:gd name="connsiteY6" fmla="*/ 940413 h 127556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285633" h="1275566">
                <a:moveTo>
                  <a:pt x="846552" y="940413"/>
                </a:moveTo>
                <a:cubicBezTo>
                  <a:pt x="846552" y="940413"/>
                  <a:pt x="731871" y="976735"/>
                  <a:pt x="965932" y="1275566"/>
                </a:cubicBezTo>
                <a:cubicBezTo>
                  <a:pt x="965932" y="1275566"/>
                  <a:pt x="598521" y="1181586"/>
                  <a:pt x="479140" y="934063"/>
                </a:cubicBezTo>
                <a:cubicBezTo>
                  <a:pt x="479140" y="934063"/>
                  <a:pt x="36927" y="874246"/>
                  <a:pt x="1875" y="487912"/>
                </a:cubicBezTo>
                <a:cubicBezTo>
                  <a:pt x="-30890" y="101578"/>
                  <a:pt x="350490" y="-13737"/>
                  <a:pt x="596234" y="1248"/>
                </a:cubicBezTo>
                <a:cubicBezTo>
                  <a:pt x="841853" y="16107"/>
                  <a:pt x="1358997" y="133582"/>
                  <a:pt x="1277082" y="575415"/>
                </a:cubicBezTo>
                <a:cubicBezTo>
                  <a:pt x="1195166" y="1017248"/>
                  <a:pt x="846552" y="940413"/>
                  <a:pt x="846552" y="940413"/>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3"/>
          <p:cNvSpPr/>
          <p:nvPr/>
        </p:nvSpPr>
        <p:spPr>
          <a:xfrm>
            <a:off x="6349100" y="2181537"/>
            <a:ext cx="1418705" cy="1331282"/>
          </a:xfrm>
          <a:custGeom>
            <a:avLst/>
            <a:gdLst>
              <a:gd name="connsiteX0" fmla="*/ 32268 w 1418705"/>
              <a:gd name="connsiteY0" fmla="*/ 722825 h 1331282"/>
              <a:gd name="connsiteX1" fmla="*/ 277378 w 1418705"/>
              <a:gd name="connsiteY1" fmla="*/ 96080 h 1331282"/>
              <a:gd name="connsiteX2" fmla="*/ 1418473 w 1418705"/>
              <a:gd name="connsiteY2" fmla="*/ 532198 h 1331282"/>
              <a:gd name="connsiteX3" fmla="*/ 531251 w 1418705"/>
              <a:gd name="connsiteY3" fmla="*/ 1331282 h 1331282"/>
              <a:gd name="connsiteX4" fmla="*/ 645169 w 1418705"/>
              <a:gd name="connsiteY4" fmla="*/ 1132781 h 1331282"/>
              <a:gd name="connsiteX5" fmla="*/ 32268 w 1418705"/>
              <a:gd name="connsiteY5" fmla="*/ 722825 h 133128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418705" h="1331282">
                <a:moveTo>
                  <a:pt x="32268" y="722825"/>
                </a:moveTo>
                <a:cubicBezTo>
                  <a:pt x="32268" y="722825"/>
                  <a:pt x="-131180" y="289374"/>
                  <a:pt x="277378" y="96080"/>
                </a:cubicBezTo>
                <a:cubicBezTo>
                  <a:pt x="688857" y="-99753"/>
                  <a:pt x="1389263" y="-16187"/>
                  <a:pt x="1418473" y="532198"/>
                </a:cubicBezTo>
                <a:cubicBezTo>
                  <a:pt x="1447682" y="1080584"/>
                  <a:pt x="604276" y="1331282"/>
                  <a:pt x="531251" y="1331282"/>
                </a:cubicBezTo>
                <a:cubicBezTo>
                  <a:pt x="531251" y="1331282"/>
                  <a:pt x="624723" y="1221554"/>
                  <a:pt x="645169" y="1132781"/>
                </a:cubicBezTo>
                <a:cubicBezTo>
                  <a:pt x="645169" y="1132781"/>
                  <a:pt x="116850" y="1145862"/>
                  <a:pt x="32268" y="722825"/>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3581400" y="1574800"/>
            <a:ext cx="266700" cy="279400"/>
          </a:xfrm>
          <a:prstGeom prst="rect">
            <a:avLst/>
          </a:prstGeom>
          <a:noFill/>
        </p:spPr>
      </p:pic>
      <p:pic>
        <p:nvPicPr>
          <p:cNvPr id="45" name="Picture 3"/>
          <p:cNvPicPr>
            <a:picLocks noChangeAspect="1" noChangeArrowheads="1"/>
          </p:cNvPicPr>
          <p:nvPr/>
        </p:nvPicPr>
        <p:blipFill>
          <a:blip r:embed="rId3"/>
          <a:srcRect/>
          <a:stretch>
            <a:fillRect/>
          </a:stretch>
        </p:blipFill>
        <p:spPr bwMode="auto">
          <a:xfrm>
            <a:off x="3581400" y="2527300"/>
            <a:ext cx="266700" cy="266700"/>
          </a:xfrm>
          <a:prstGeom prst="rect">
            <a:avLst/>
          </a:prstGeom>
          <a:noFill/>
        </p:spPr>
      </p:pic>
      <p:pic>
        <p:nvPicPr>
          <p:cNvPr id="46" name="Picture 3"/>
          <p:cNvPicPr>
            <a:picLocks noChangeAspect="1" noChangeArrowheads="1"/>
          </p:cNvPicPr>
          <p:nvPr/>
        </p:nvPicPr>
        <p:blipFill>
          <a:blip r:embed="rId4"/>
          <a:srcRect/>
          <a:stretch>
            <a:fillRect/>
          </a:stretch>
        </p:blipFill>
        <p:spPr bwMode="auto">
          <a:xfrm>
            <a:off x="3581400" y="3454400"/>
            <a:ext cx="266700" cy="279400"/>
          </a:xfrm>
          <a:prstGeom prst="rect">
            <a:avLst/>
          </a:prstGeom>
          <a:noFill/>
        </p:spPr>
      </p:pic>
      <p:pic>
        <p:nvPicPr>
          <p:cNvPr id="47" name="Picture 3"/>
          <p:cNvPicPr>
            <a:picLocks noChangeAspect="1" noChangeArrowheads="1"/>
          </p:cNvPicPr>
          <p:nvPr/>
        </p:nvPicPr>
        <p:blipFill>
          <a:blip r:embed="rId5"/>
          <a:srcRect/>
          <a:stretch>
            <a:fillRect/>
          </a:stretch>
        </p:blipFill>
        <p:spPr bwMode="auto">
          <a:xfrm>
            <a:off x="3581400" y="4419600"/>
            <a:ext cx="266700" cy="279400"/>
          </a:xfrm>
          <a:prstGeom prst="rect">
            <a:avLst/>
          </a:prstGeom>
          <a:noFill/>
        </p:spPr>
      </p:pic>
      <p:pic>
        <p:nvPicPr>
          <p:cNvPr id="49" name="Picture 3"/>
          <p:cNvPicPr>
            <a:picLocks noChangeAspect="1" noChangeArrowheads="1"/>
          </p:cNvPicPr>
          <p:nvPr/>
        </p:nvPicPr>
        <p:blipFill>
          <a:blip r:embed="rId6"/>
          <a:srcRect/>
          <a:stretch>
            <a:fillRect/>
          </a:stretch>
        </p:blipFill>
        <p:spPr bwMode="auto">
          <a:xfrm>
            <a:off x="8356600" y="1485900"/>
            <a:ext cx="266700" cy="279400"/>
          </a:xfrm>
          <a:prstGeom prst="rect">
            <a:avLst/>
          </a:prstGeom>
          <a:noFill/>
        </p:spPr>
      </p:pic>
      <p:pic>
        <p:nvPicPr>
          <p:cNvPr id="50" name="Picture 3"/>
          <p:cNvPicPr>
            <a:picLocks noChangeAspect="1" noChangeArrowheads="1"/>
          </p:cNvPicPr>
          <p:nvPr/>
        </p:nvPicPr>
        <p:blipFill>
          <a:blip r:embed="rId7"/>
          <a:srcRect/>
          <a:stretch>
            <a:fillRect/>
          </a:stretch>
        </p:blipFill>
        <p:spPr bwMode="auto">
          <a:xfrm>
            <a:off x="8356600" y="2654300"/>
            <a:ext cx="266700" cy="279400"/>
          </a:xfrm>
          <a:prstGeom prst="rect">
            <a:avLst/>
          </a:prstGeom>
          <a:noFill/>
        </p:spPr>
      </p:pic>
      <p:pic>
        <p:nvPicPr>
          <p:cNvPr id="51" name="Picture 3"/>
          <p:cNvPicPr>
            <a:picLocks noChangeAspect="1" noChangeArrowheads="1"/>
          </p:cNvPicPr>
          <p:nvPr/>
        </p:nvPicPr>
        <p:blipFill>
          <a:blip r:embed="rId8"/>
          <a:srcRect/>
          <a:stretch>
            <a:fillRect/>
          </a:stretch>
        </p:blipFill>
        <p:spPr bwMode="auto">
          <a:xfrm>
            <a:off x="8140700" y="2959100"/>
            <a:ext cx="406400" cy="279400"/>
          </a:xfrm>
          <a:prstGeom prst="rect">
            <a:avLst/>
          </a:prstGeom>
          <a:noFill/>
        </p:spPr>
      </p:pic>
      <p:pic>
        <p:nvPicPr>
          <p:cNvPr id="52" name="Picture 3"/>
          <p:cNvPicPr>
            <a:picLocks noChangeAspect="1" noChangeArrowheads="1"/>
          </p:cNvPicPr>
          <p:nvPr/>
        </p:nvPicPr>
        <p:blipFill>
          <a:blip r:embed="rId9"/>
          <a:srcRect/>
          <a:stretch>
            <a:fillRect/>
          </a:stretch>
        </p:blipFill>
        <p:spPr bwMode="auto">
          <a:xfrm>
            <a:off x="8356600" y="3365500"/>
            <a:ext cx="266700" cy="266700"/>
          </a:xfrm>
          <a:prstGeom prst="rect">
            <a:avLst/>
          </a:prstGeom>
          <a:noFill/>
        </p:spPr>
      </p:pic>
      <p:pic>
        <p:nvPicPr>
          <p:cNvPr id="53" name="Picture 3"/>
          <p:cNvPicPr>
            <a:picLocks noChangeAspect="1" noChangeArrowheads="1"/>
          </p:cNvPicPr>
          <p:nvPr/>
        </p:nvPicPr>
        <p:blipFill>
          <a:blip r:embed="rId10"/>
          <a:srcRect/>
          <a:stretch>
            <a:fillRect/>
          </a:stretch>
        </p:blipFill>
        <p:spPr bwMode="auto">
          <a:xfrm>
            <a:off x="8356600" y="4318000"/>
            <a:ext cx="266700" cy="279400"/>
          </a:xfrm>
          <a:prstGeom prst="rect">
            <a:avLst/>
          </a:prstGeom>
          <a:noFill/>
        </p:spPr>
      </p:pic>
      <p:pic>
        <p:nvPicPr>
          <p:cNvPr id="54" name="Picture 3"/>
          <p:cNvPicPr>
            <a:picLocks noChangeAspect="1" noChangeArrowheads="1"/>
          </p:cNvPicPr>
          <p:nvPr/>
        </p:nvPicPr>
        <p:blipFill>
          <a:blip r:embed="rId11"/>
          <a:srcRect/>
          <a:stretch>
            <a:fillRect/>
          </a:stretch>
        </p:blipFill>
        <p:spPr bwMode="auto">
          <a:xfrm>
            <a:off x="8356600" y="5295900"/>
            <a:ext cx="266700" cy="279400"/>
          </a:xfrm>
          <a:prstGeom prst="rect">
            <a:avLst/>
          </a:prstGeom>
          <a:noFill/>
        </p:spPr>
      </p:pic>
      <p:sp>
        <p:nvSpPr>
          <p:cNvPr id="55" name="TextBox 1"/>
          <p:cNvSpPr txBox="1"/>
          <p:nvPr/>
        </p:nvSpPr>
        <p:spPr>
          <a:xfrm>
            <a:off x="930275" y="317500"/>
            <a:ext cx="2400300" cy="254000"/>
          </a:xfrm>
          <a:prstGeom prst="rect">
            <a:avLst/>
          </a:prstGeom>
          <a:noFill/>
        </p:spPr>
        <p:txBody>
          <a:bodyPr wrap="none" lIns="0" tIns="0" rIns="0" rtlCol="0">
            <a:spAutoFit/>
          </a:bodyPr>
          <a:lstStyle/>
          <a:p>
            <a:pPr>
              <a:lnSpc>
                <a:spcPts val="2000"/>
              </a:lnSpc>
            </a:pPr>
            <a:r>
              <a:rPr lang="en-US" altLang="zh-CN" sz="1600" dirty="0" smtClean="0">
                <a:solidFill>
                  <a:srgbClr val="7F7F7F"/>
                </a:solidFill>
                <a:latin typeface="微软雅黑" panose="020B0503020204020204" pitchFamily="18" charset="-122"/>
                <a:cs typeface="微软雅黑" panose="020B0503020204020204" pitchFamily="18" charset="-122"/>
              </a:rPr>
              <a:t>开放平台--企业培训新生态</a:t>
            </a:r>
          </a:p>
        </p:txBody>
      </p:sp>
      <p:sp>
        <p:nvSpPr>
          <p:cNvPr id="56" name="TextBox 1"/>
          <p:cNvSpPr txBox="1"/>
          <p:nvPr/>
        </p:nvSpPr>
        <p:spPr>
          <a:xfrm>
            <a:off x="4737100" y="1828800"/>
            <a:ext cx="769620" cy="379095"/>
          </a:xfrm>
          <a:prstGeom prst="rect">
            <a:avLst/>
          </a:prstGeom>
          <a:noFill/>
        </p:spPr>
        <p:txBody>
          <a:bodyPr wrap="none" lIns="0" tIns="0" rIns="0" rtlCol="0">
            <a:spAutoFit/>
          </a:bodyPr>
          <a:lstStyle/>
          <a:p>
            <a:pPr>
              <a:lnSpc>
                <a:spcPts val="2600"/>
              </a:lnSpc>
            </a:pPr>
            <a:r>
              <a:rPr lang="zh-CN" altLang="en-US" sz="2005" b="1" dirty="0" smtClean="0">
                <a:solidFill>
                  <a:srgbClr val="FFFFFF"/>
                </a:solidFill>
                <a:latin typeface="微软雅黑" panose="020B0503020204020204" pitchFamily="18" charset="-122"/>
                <a:cs typeface="微软雅黑" panose="020B0503020204020204" pitchFamily="18" charset="-122"/>
              </a:rPr>
              <a:t>商学</a:t>
            </a:r>
            <a:r>
              <a:rPr lang="en-US" altLang="zh-CN" sz="2005" b="1" dirty="0" smtClean="0">
                <a:solidFill>
                  <a:srgbClr val="FFFFFF"/>
                </a:solidFill>
                <a:latin typeface="微软雅黑" panose="020B0503020204020204" pitchFamily="18" charset="-122"/>
                <a:cs typeface="微软雅黑" panose="020B0503020204020204" pitchFamily="18" charset="-122"/>
              </a:rPr>
              <a:t>院</a:t>
            </a:r>
          </a:p>
        </p:txBody>
      </p:sp>
      <p:sp>
        <p:nvSpPr>
          <p:cNvPr id="57" name="TextBox 1"/>
          <p:cNvSpPr txBox="1"/>
          <p:nvPr/>
        </p:nvSpPr>
        <p:spPr>
          <a:xfrm>
            <a:off x="6540500" y="2590800"/>
            <a:ext cx="1016000" cy="330200"/>
          </a:xfrm>
          <a:prstGeom prst="rect">
            <a:avLst/>
          </a:prstGeom>
          <a:noFill/>
        </p:spPr>
        <p:txBody>
          <a:bodyPr wrap="none" lIns="0" tIns="0" rIns="0" rtlCol="0">
            <a:spAutoFit/>
          </a:bodyPr>
          <a:lstStyle/>
          <a:p>
            <a:pPr>
              <a:lnSpc>
                <a:spcPts val="2600"/>
              </a:lnSpc>
            </a:pPr>
            <a:r>
              <a:rPr lang="en-US" altLang="zh-CN" sz="2005" b="1" dirty="0" smtClean="0">
                <a:solidFill>
                  <a:srgbClr val="FFFFFF"/>
                </a:solidFill>
                <a:latin typeface="微软雅黑" panose="020B0503020204020204" pitchFamily="18" charset="-122"/>
                <a:cs typeface="微软雅黑" panose="020B0503020204020204" pitchFamily="18" charset="-122"/>
              </a:rPr>
              <a:t>开放平台</a:t>
            </a:r>
          </a:p>
        </p:txBody>
      </p:sp>
      <p:sp>
        <p:nvSpPr>
          <p:cNvPr id="58" name="TextBox 1"/>
          <p:cNvSpPr txBox="1"/>
          <p:nvPr/>
        </p:nvSpPr>
        <p:spPr>
          <a:xfrm>
            <a:off x="1485900" y="1651000"/>
            <a:ext cx="1955800" cy="3733800"/>
          </a:xfrm>
          <a:prstGeom prst="rect">
            <a:avLst/>
          </a:prstGeom>
          <a:noFill/>
        </p:spPr>
        <p:txBody>
          <a:bodyPr wrap="none" lIns="0" tIns="0" rIns="0" rtlCol="0">
            <a:spAutoFit/>
          </a:bodyPr>
          <a:lstStyle/>
          <a:p>
            <a:pPr>
              <a:lnSpc>
                <a:spcPts val="2600"/>
              </a:lnSpc>
              <a:tabLst>
                <a:tab pos="355600" algn="l"/>
                <a:tab pos="533400" algn="l"/>
                <a:tab pos="939800" algn="l"/>
              </a:tabLst>
            </a:pPr>
            <a:r>
              <a:rPr lang="en-US" altLang="zh-CN" dirty="0" smtClean="0"/>
              <a:t>			</a:t>
            </a:r>
            <a:r>
              <a:rPr lang="en-US" altLang="zh-CN" sz="2005" b="1" dirty="0" smtClean="0">
                <a:solidFill>
                  <a:srgbClr val="262626"/>
                </a:solidFill>
                <a:latin typeface="微软雅黑" panose="020B0503020204020204" pitchFamily="18" charset="-122"/>
                <a:cs typeface="微软雅黑" panose="020B0503020204020204" pitchFamily="18" charset="-122"/>
              </a:rPr>
              <a:t>移动学习</a:t>
            </a:r>
          </a:p>
          <a:p>
            <a:pPr>
              <a:lnSpc>
                <a:spcPts val="2300"/>
              </a:lnSpc>
              <a:tabLst>
                <a:tab pos="355600" algn="l"/>
                <a:tab pos="533400" algn="l"/>
                <a:tab pos="939800" algn="l"/>
              </a:tabLst>
            </a:pPr>
            <a:r>
              <a:rPr lang="en-US" altLang="zh-CN" dirty="0" smtClean="0"/>
              <a:t>	</a:t>
            </a:r>
            <a:r>
              <a:rPr lang="en-US" altLang="zh-CN" sz="1405" dirty="0" smtClean="0">
                <a:solidFill>
                  <a:srgbClr val="7F7F7F"/>
                </a:solidFill>
                <a:latin typeface="微软雅黑" panose="020B0503020204020204" pitchFamily="18" charset="-122"/>
                <a:cs typeface="微软雅黑" panose="020B0503020204020204" pitchFamily="18" charset="-122"/>
              </a:rPr>
              <a:t>课程学习、考试测评</a:t>
            </a:r>
          </a:p>
          <a:p>
            <a:pPr>
              <a:lnSpc>
                <a:spcPts val="2000"/>
              </a:lnSpc>
              <a:tabLst>
                <a:tab pos="355600" algn="l"/>
                <a:tab pos="533400" algn="l"/>
                <a:tab pos="939800" algn="l"/>
              </a:tabLst>
            </a:pPr>
            <a:r>
              <a:rPr lang="en-US" altLang="zh-CN" dirty="0" smtClean="0"/>
              <a:t>	</a:t>
            </a:r>
            <a:r>
              <a:rPr lang="en-US" altLang="zh-CN" sz="1405" dirty="0" smtClean="0">
                <a:solidFill>
                  <a:srgbClr val="7F7F7F"/>
                </a:solidFill>
                <a:latin typeface="微软雅黑" panose="020B0503020204020204" pitchFamily="18" charset="-122"/>
                <a:cs typeface="微软雅黑" panose="020B0503020204020204" pitchFamily="18" charset="-122"/>
              </a:rPr>
              <a:t>社区互动、学习积分</a:t>
            </a:r>
          </a:p>
          <a:p>
            <a:pPr>
              <a:lnSpc>
                <a:spcPts val="3000"/>
              </a:lnSpc>
              <a:tabLst>
                <a:tab pos="355600" algn="l"/>
                <a:tab pos="533400" algn="l"/>
                <a:tab pos="939800" algn="l"/>
              </a:tabLst>
            </a:pPr>
            <a:r>
              <a:rPr lang="en-US" altLang="zh-CN" dirty="0" smtClean="0"/>
              <a:t>			</a:t>
            </a:r>
            <a:r>
              <a:rPr lang="en-US" altLang="zh-CN" sz="2005" b="1" dirty="0" smtClean="0">
                <a:solidFill>
                  <a:srgbClr val="262626"/>
                </a:solidFill>
                <a:latin typeface="微软雅黑" panose="020B0503020204020204" pitchFamily="18" charset="-122"/>
                <a:cs typeface="微软雅黑" panose="020B0503020204020204" pitchFamily="18" charset="-122"/>
              </a:rPr>
              <a:t>培训管理</a:t>
            </a:r>
          </a:p>
          <a:p>
            <a:pPr>
              <a:lnSpc>
                <a:spcPts val="2200"/>
              </a:lnSpc>
              <a:tabLst>
                <a:tab pos="355600" algn="l"/>
                <a:tab pos="533400" algn="l"/>
                <a:tab pos="939800" algn="l"/>
              </a:tabLst>
            </a:pPr>
            <a:r>
              <a:rPr lang="en-US" altLang="zh-CN" dirty="0" smtClean="0"/>
              <a:t>	</a:t>
            </a:r>
            <a:r>
              <a:rPr lang="en-US" altLang="zh-CN" sz="1405" dirty="0" smtClean="0">
                <a:solidFill>
                  <a:srgbClr val="7F7F7F"/>
                </a:solidFill>
                <a:latin typeface="微软雅黑" panose="020B0503020204020204" pitchFamily="18" charset="-122"/>
                <a:cs typeface="微软雅黑" panose="020B0503020204020204" pitchFamily="18" charset="-122"/>
              </a:rPr>
              <a:t>课程管理、考试管理</a:t>
            </a:r>
          </a:p>
          <a:p>
            <a:pPr>
              <a:lnSpc>
                <a:spcPts val="2000"/>
              </a:lnSpc>
              <a:tabLst>
                <a:tab pos="355600" algn="l"/>
                <a:tab pos="533400" algn="l"/>
                <a:tab pos="939800" algn="l"/>
              </a:tabLst>
            </a:pPr>
            <a:r>
              <a:rPr lang="en-US" altLang="zh-CN" dirty="0" smtClean="0"/>
              <a:t>	</a:t>
            </a:r>
            <a:r>
              <a:rPr lang="en-US" altLang="zh-CN" sz="1405" dirty="0" smtClean="0">
                <a:solidFill>
                  <a:srgbClr val="7F7F7F"/>
                </a:solidFill>
                <a:latin typeface="微软雅黑" panose="020B0503020204020204" pitchFamily="18" charset="-122"/>
                <a:cs typeface="微软雅黑" panose="020B0503020204020204" pitchFamily="18" charset="-122"/>
              </a:rPr>
              <a:t>培训计划、统计中心</a:t>
            </a:r>
          </a:p>
          <a:p>
            <a:pPr>
              <a:lnSpc>
                <a:spcPts val="3000"/>
              </a:lnSpc>
              <a:tabLst>
                <a:tab pos="355600" algn="l"/>
                <a:tab pos="533400" algn="l"/>
                <a:tab pos="939800" algn="l"/>
              </a:tabLst>
            </a:pPr>
            <a:r>
              <a:rPr lang="en-US" altLang="zh-CN" dirty="0" smtClean="0"/>
              <a:t>			</a:t>
            </a:r>
            <a:r>
              <a:rPr lang="en-US" altLang="zh-CN" sz="2005" b="1" dirty="0" smtClean="0">
                <a:solidFill>
                  <a:srgbClr val="262626"/>
                </a:solidFill>
                <a:latin typeface="微软雅黑" panose="020B0503020204020204" pitchFamily="18" charset="-122"/>
                <a:cs typeface="微软雅黑" panose="020B0503020204020204" pitchFamily="18" charset="-122"/>
              </a:rPr>
              <a:t>师资课程</a:t>
            </a:r>
          </a:p>
          <a:p>
            <a:pPr>
              <a:lnSpc>
                <a:spcPts val="2300"/>
              </a:lnSpc>
              <a:tabLst>
                <a:tab pos="355600" algn="l"/>
                <a:tab pos="533400" algn="l"/>
                <a:tab pos="939800" algn="l"/>
              </a:tabLst>
            </a:pPr>
            <a:r>
              <a:rPr lang="en-US" altLang="zh-CN" dirty="0" smtClean="0"/>
              <a:t>	</a:t>
            </a:r>
            <a:r>
              <a:rPr lang="en-US" altLang="zh-CN" sz="1405" dirty="0" smtClean="0">
                <a:solidFill>
                  <a:srgbClr val="7F7F7F"/>
                </a:solidFill>
                <a:latin typeface="微软雅黑" panose="020B0503020204020204" pitchFamily="18" charset="-122"/>
                <a:cs typeface="微软雅黑" panose="020B0503020204020204" pitchFamily="18" charset="-122"/>
              </a:rPr>
              <a:t>线上课程、线上直播</a:t>
            </a:r>
          </a:p>
          <a:p>
            <a:pPr>
              <a:lnSpc>
                <a:spcPts val="2000"/>
              </a:lnSpc>
              <a:tabLst>
                <a:tab pos="355600" algn="l"/>
                <a:tab pos="533400" algn="l"/>
                <a:tab pos="939800" algn="l"/>
              </a:tabLst>
            </a:pPr>
            <a:r>
              <a:rPr lang="en-US" altLang="zh-CN" sz="1405" dirty="0" smtClean="0">
                <a:solidFill>
                  <a:srgbClr val="7F7F7F"/>
                </a:solidFill>
                <a:latin typeface="微软雅黑" panose="020B0503020204020204" pitchFamily="18" charset="-122"/>
                <a:cs typeface="微软雅黑" panose="020B0503020204020204" pitchFamily="18" charset="-122"/>
              </a:rPr>
              <a:t>线下课程、内训师资对接</a:t>
            </a:r>
          </a:p>
          <a:p>
            <a:pPr>
              <a:lnSpc>
                <a:spcPts val="3100"/>
              </a:lnSpc>
              <a:tabLst>
                <a:tab pos="355600" algn="l"/>
                <a:tab pos="533400" algn="l"/>
                <a:tab pos="939800" algn="l"/>
              </a:tabLst>
            </a:pPr>
            <a:r>
              <a:rPr lang="en-US" altLang="zh-CN" dirty="0" smtClean="0"/>
              <a:t>			</a:t>
            </a:r>
            <a:r>
              <a:rPr lang="en-US" altLang="zh-CN" sz="2005" b="1" dirty="0" smtClean="0">
                <a:solidFill>
                  <a:srgbClr val="262626"/>
                </a:solidFill>
                <a:latin typeface="微软雅黑" panose="020B0503020204020204" pitchFamily="18" charset="-122"/>
                <a:cs typeface="微软雅黑" panose="020B0503020204020204" pitchFamily="18" charset="-122"/>
              </a:rPr>
              <a:t>增值服务</a:t>
            </a:r>
          </a:p>
          <a:p>
            <a:pPr>
              <a:lnSpc>
                <a:spcPts val="2300"/>
              </a:lnSpc>
              <a:tabLst>
                <a:tab pos="355600" algn="l"/>
                <a:tab pos="533400" algn="l"/>
                <a:tab pos="939800" algn="l"/>
              </a:tabLst>
            </a:pPr>
            <a:r>
              <a:rPr lang="en-US" altLang="zh-CN" dirty="0" smtClean="0"/>
              <a:t>		</a:t>
            </a:r>
            <a:r>
              <a:rPr lang="en-US" altLang="zh-CN" sz="1405" dirty="0" smtClean="0">
                <a:solidFill>
                  <a:srgbClr val="7F7F7F"/>
                </a:solidFill>
                <a:latin typeface="微软雅黑" panose="020B0503020204020204" pitchFamily="18" charset="-122"/>
                <a:cs typeface="微软雅黑" panose="020B0503020204020204" pitchFamily="18" charset="-122"/>
              </a:rPr>
              <a:t>题库、测评、证书</a:t>
            </a:r>
          </a:p>
          <a:p>
            <a:pPr>
              <a:lnSpc>
                <a:spcPts val="2000"/>
              </a:lnSpc>
              <a:tabLst>
                <a:tab pos="355600" algn="l"/>
                <a:tab pos="533400" algn="l"/>
                <a:tab pos="939800" algn="l"/>
              </a:tabLst>
            </a:pPr>
            <a:r>
              <a:rPr lang="en-US" altLang="zh-CN" dirty="0" smtClean="0"/>
              <a:t>	</a:t>
            </a:r>
            <a:r>
              <a:rPr lang="en-US" altLang="zh-CN" sz="1405" dirty="0" smtClean="0">
                <a:solidFill>
                  <a:srgbClr val="7F7F7F"/>
                </a:solidFill>
                <a:latin typeface="微软雅黑" panose="020B0503020204020204" pitchFamily="18" charset="-122"/>
                <a:cs typeface="微软雅黑" panose="020B0503020204020204" pitchFamily="18" charset="-122"/>
              </a:rPr>
              <a:t>培训咨询、运营服务</a:t>
            </a:r>
          </a:p>
        </p:txBody>
      </p:sp>
      <p:sp>
        <p:nvSpPr>
          <p:cNvPr id="59" name="TextBox 1"/>
          <p:cNvSpPr txBox="1"/>
          <p:nvPr/>
        </p:nvSpPr>
        <p:spPr>
          <a:xfrm>
            <a:off x="8737600" y="1574800"/>
            <a:ext cx="2327910" cy="4251960"/>
          </a:xfrm>
          <a:prstGeom prst="rect">
            <a:avLst/>
          </a:prstGeom>
          <a:noFill/>
        </p:spPr>
        <p:txBody>
          <a:bodyPr wrap="none" lIns="0" tIns="0" rIns="0" rtlCol="0">
            <a:spAutoFit/>
          </a:bodyPr>
          <a:lstStyle/>
          <a:p>
            <a:pPr>
              <a:lnSpc>
                <a:spcPts val="2600"/>
              </a:lnSpc>
            </a:pPr>
            <a:r>
              <a:rPr lang="en-US" altLang="zh-CN" sz="2005" b="1" dirty="0" smtClean="0">
                <a:solidFill>
                  <a:srgbClr val="262626"/>
                </a:solidFill>
                <a:latin typeface="微软雅黑" panose="020B0503020204020204" pitchFamily="18" charset="-122"/>
                <a:cs typeface="微软雅黑" panose="020B0503020204020204" pitchFamily="18" charset="-122"/>
              </a:rPr>
              <a:t>系统整合</a:t>
            </a:r>
          </a:p>
          <a:p>
            <a:pPr>
              <a:lnSpc>
                <a:spcPts val="2600"/>
              </a:lnSpc>
            </a:pPr>
            <a:r>
              <a:rPr lang="zh-CN" altLang="en-US" sz="1405" dirty="0" smtClean="0">
                <a:solidFill>
                  <a:srgbClr val="7F7F7F"/>
                </a:solidFill>
                <a:latin typeface="微软雅黑" panose="020B0503020204020204" pitchFamily="18" charset="-122"/>
                <a:cs typeface="微软雅黑" panose="020B0503020204020204" pitchFamily="18" charset="-122"/>
              </a:rPr>
              <a:t>服务对象的相关</a:t>
            </a:r>
            <a:r>
              <a:rPr lang="en-US" altLang="zh-CN" sz="1405" dirty="0" smtClean="0">
                <a:solidFill>
                  <a:srgbClr val="7F7F7F"/>
                </a:solidFill>
                <a:latin typeface="微软雅黑" panose="020B0503020204020204" pitchFamily="18" charset="-122"/>
                <a:cs typeface="微软雅黑" panose="020B0503020204020204" pitchFamily="18" charset="-122"/>
              </a:rPr>
              <a:t>系统</a:t>
            </a:r>
            <a:r>
              <a:rPr lang="zh-CN" altLang="en-US" sz="1405" dirty="0" smtClean="0">
                <a:solidFill>
                  <a:srgbClr val="7F7F7F"/>
                </a:solidFill>
                <a:latin typeface="微软雅黑" panose="020B0503020204020204" pitchFamily="18" charset="-122"/>
                <a:cs typeface="微软雅黑" panose="020B0503020204020204" pitchFamily="18" charset="-122"/>
              </a:rPr>
              <a:t>整合</a:t>
            </a:r>
            <a:r>
              <a:rPr lang="en-US" altLang="zh-CN" sz="1405" dirty="0" smtClean="0">
                <a:solidFill>
                  <a:srgbClr val="7F7F7F"/>
                </a:solidFill>
                <a:latin typeface="微软雅黑" panose="020B0503020204020204" pitchFamily="18" charset="-122"/>
                <a:cs typeface="微软雅黑" panose="020B0503020204020204" pitchFamily="18" charset="-122"/>
              </a:rPr>
              <a:t>对接</a:t>
            </a:r>
          </a:p>
          <a:p>
            <a:pPr>
              <a:lnSpc>
                <a:spcPts val="2700"/>
              </a:lnSpc>
            </a:pPr>
            <a:endParaRPr lang="en-US" altLang="zh-CN" sz="2005" b="1" dirty="0" smtClean="0">
              <a:solidFill>
                <a:srgbClr val="262626"/>
              </a:solidFill>
              <a:latin typeface="微软雅黑" panose="020B0503020204020204" pitchFamily="18" charset="-122"/>
              <a:cs typeface="微软雅黑" panose="020B0503020204020204" pitchFamily="18" charset="-122"/>
            </a:endParaRPr>
          </a:p>
          <a:p>
            <a:pPr>
              <a:lnSpc>
                <a:spcPts val="2700"/>
              </a:lnSpc>
            </a:pPr>
            <a:r>
              <a:rPr lang="en-US" altLang="zh-CN" sz="2005" b="1" dirty="0" smtClean="0">
                <a:solidFill>
                  <a:srgbClr val="262626"/>
                </a:solidFill>
                <a:latin typeface="微软雅黑" panose="020B0503020204020204" pitchFamily="18" charset="-122"/>
                <a:cs typeface="微软雅黑" panose="020B0503020204020204" pitchFamily="18" charset="-122"/>
              </a:rPr>
              <a:t>定制应用</a:t>
            </a:r>
          </a:p>
          <a:p>
            <a:pPr>
              <a:lnSpc>
                <a:spcPts val="2600"/>
              </a:lnSpc>
            </a:pPr>
            <a:r>
              <a:rPr lang="en-US" altLang="zh-CN" sz="1405" dirty="0" smtClean="0">
                <a:solidFill>
                  <a:srgbClr val="7F7F7F"/>
                </a:solidFill>
                <a:latin typeface="微软雅黑" panose="020B0503020204020204" pitchFamily="18" charset="-122"/>
                <a:cs typeface="微软雅黑" panose="020B0503020204020204" pitchFamily="18" charset="-122"/>
              </a:rPr>
              <a:t>按需个性定制</a:t>
            </a:r>
          </a:p>
          <a:p>
            <a:pPr>
              <a:lnSpc>
                <a:spcPts val="2000"/>
              </a:lnSpc>
            </a:pPr>
            <a:r>
              <a:rPr lang="en-US" altLang="zh-CN" sz="1405" dirty="0" smtClean="0">
                <a:solidFill>
                  <a:srgbClr val="7F7F7F"/>
                </a:solidFill>
                <a:latin typeface="微软雅黑" panose="020B0503020204020204" pitchFamily="18" charset="-122"/>
                <a:cs typeface="微软雅黑" panose="020B0503020204020204" pitchFamily="18" charset="-122"/>
              </a:rPr>
              <a:t>助力高效培训</a:t>
            </a:r>
          </a:p>
          <a:p>
            <a:pPr>
              <a:lnSpc>
                <a:spcPts val="2700"/>
              </a:lnSpc>
            </a:pPr>
            <a:r>
              <a:rPr lang="en-US" altLang="zh-CN" sz="2005" b="1" dirty="0" smtClean="0">
                <a:solidFill>
                  <a:srgbClr val="262626"/>
                </a:solidFill>
                <a:latin typeface="微软雅黑" panose="020B0503020204020204" pitchFamily="18" charset="-122"/>
                <a:cs typeface="微软雅黑" panose="020B0503020204020204" pitchFamily="18" charset="-122"/>
              </a:rPr>
              <a:t>统一登录</a:t>
            </a:r>
          </a:p>
          <a:p>
            <a:pPr>
              <a:lnSpc>
                <a:spcPts val="2300"/>
              </a:lnSpc>
            </a:pPr>
            <a:r>
              <a:rPr lang="en-US" altLang="zh-CN" sz="1405" dirty="0" smtClean="0">
                <a:solidFill>
                  <a:srgbClr val="7F7F7F"/>
                </a:solidFill>
                <a:latin typeface="微软雅黑" panose="020B0503020204020204" pitchFamily="18" charset="-122"/>
                <a:cs typeface="微软雅黑" panose="020B0503020204020204" pitchFamily="18" charset="-122"/>
              </a:rPr>
              <a:t>企业统一登录系统对接</a:t>
            </a:r>
          </a:p>
          <a:p>
            <a:pPr>
              <a:lnSpc>
                <a:spcPts val="2000"/>
              </a:lnSpc>
            </a:pPr>
            <a:r>
              <a:rPr lang="en-US" altLang="zh-CN" sz="1405" dirty="0" smtClean="0">
                <a:solidFill>
                  <a:srgbClr val="7F7F7F"/>
                </a:solidFill>
                <a:latin typeface="微软雅黑" panose="020B0503020204020204" pitchFamily="18" charset="-122"/>
                <a:cs typeface="微软雅黑" panose="020B0503020204020204" pitchFamily="18" charset="-122"/>
              </a:rPr>
              <a:t>员工无需重复注册登录</a:t>
            </a:r>
          </a:p>
          <a:p>
            <a:pPr>
              <a:lnSpc>
                <a:spcPts val="3100"/>
              </a:lnSpc>
            </a:pPr>
            <a:r>
              <a:rPr lang="en-US" altLang="zh-CN" sz="2005" b="1" dirty="0" smtClean="0">
                <a:solidFill>
                  <a:srgbClr val="262626"/>
                </a:solidFill>
                <a:latin typeface="微软雅黑" panose="020B0503020204020204" pitchFamily="18" charset="-122"/>
                <a:cs typeface="微软雅黑" panose="020B0503020204020204" pitchFamily="18" charset="-122"/>
              </a:rPr>
              <a:t>知识营销</a:t>
            </a:r>
          </a:p>
          <a:p>
            <a:pPr>
              <a:lnSpc>
                <a:spcPts val="2300"/>
              </a:lnSpc>
            </a:pPr>
            <a:r>
              <a:rPr lang="en-US" altLang="zh-CN" sz="1405" dirty="0" smtClean="0">
                <a:solidFill>
                  <a:srgbClr val="7F7F7F"/>
                </a:solidFill>
                <a:latin typeface="微软雅黑" panose="020B0503020204020204" pitchFamily="18" charset="-122"/>
                <a:cs typeface="微软雅黑" panose="020B0503020204020204" pitchFamily="18" charset="-122"/>
              </a:rPr>
              <a:t>企业知识价值输出</a:t>
            </a:r>
          </a:p>
          <a:p>
            <a:pPr>
              <a:lnSpc>
                <a:spcPts val="2000"/>
              </a:lnSpc>
            </a:pPr>
            <a:r>
              <a:rPr lang="en-US" altLang="zh-CN" sz="1405" dirty="0" smtClean="0">
                <a:solidFill>
                  <a:srgbClr val="7F7F7F"/>
                </a:solidFill>
                <a:latin typeface="微软雅黑" panose="020B0503020204020204" pitchFamily="18" charset="-122"/>
                <a:cs typeface="微软雅黑" panose="020B0503020204020204" pitchFamily="18" charset="-122"/>
              </a:rPr>
              <a:t>企业品牌营销传播</a:t>
            </a:r>
          </a:p>
          <a:p>
            <a:pPr>
              <a:lnSpc>
                <a:spcPts val="3200"/>
              </a:lnSpc>
            </a:pPr>
            <a:r>
              <a:rPr lang="en-US" altLang="zh-CN" sz="2005" b="1" dirty="0" smtClean="0">
                <a:solidFill>
                  <a:srgbClr val="262626"/>
                </a:solidFill>
                <a:latin typeface="微软雅黑" panose="020B0503020204020204" pitchFamily="18" charset="-122"/>
                <a:cs typeface="微软雅黑" panose="020B0503020204020204" pitchFamily="18" charset="-122"/>
              </a:rPr>
              <a:t>客户教育</a:t>
            </a:r>
          </a:p>
        </p:txBody>
      </p:sp>
      <p:sp>
        <p:nvSpPr>
          <p:cNvPr id="60" name="TextBox 1"/>
          <p:cNvSpPr txBox="1"/>
          <p:nvPr/>
        </p:nvSpPr>
        <p:spPr>
          <a:xfrm>
            <a:off x="8737600" y="5664200"/>
            <a:ext cx="1422400" cy="482600"/>
          </a:xfrm>
          <a:prstGeom prst="rect">
            <a:avLst/>
          </a:prstGeom>
          <a:noFill/>
        </p:spPr>
        <p:txBody>
          <a:bodyPr wrap="none" lIns="0" tIns="0" rIns="0" rtlCol="0">
            <a:spAutoFit/>
          </a:bodyPr>
          <a:lstStyle/>
          <a:p>
            <a:pPr>
              <a:lnSpc>
                <a:spcPts val="1800"/>
              </a:lnSpc>
            </a:pPr>
            <a:r>
              <a:rPr lang="en-US" altLang="zh-CN" sz="1405" dirty="0" smtClean="0">
                <a:solidFill>
                  <a:srgbClr val="7F7F7F"/>
                </a:solidFill>
                <a:latin typeface="微软雅黑" panose="020B0503020204020204" pitchFamily="18" charset="-122"/>
                <a:cs typeface="微软雅黑" panose="020B0503020204020204" pitchFamily="18" charset="-122"/>
              </a:rPr>
              <a:t>提供客户在线培训</a:t>
            </a:r>
          </a:p>
          <a:p>
            <a:pPr>
              <a:lnSpc>
                <a:spcPts val="2000"/>
              </a:lnSpc>
            </a:pPr>
            <a:r>
              <a:rPr lang="en-US" altLang="zh-CN" sz="1405" dirty="0" smtClean="0">
                <a:solidFill>
                  <a:srgbClr val="7F7F7F"/>
                </a:solidFill>
                <a:latin typeface="微软雅黑" panose="020B0503020204020204" pitchFamily="18" charset="-122"/>
                <a:cs typeface="微软雅黑" panose="020B0503020204020204" pitchFamily="18" charset="-122"/>
              </a:rPr>
              <a:t>提升客户长期价值</a:t>
            </a:r>
          </a:p>
        </p:txBody>
      </p:sp>
      <p:sp>
        <p:nvSpPr>
          <p:cNvPr id="61" name="文本框 60"/>
          <p:cNvSpPr txBox="1"/>
          <p:nvPr/>
        </p:nvSpPr>
        <p:spPr>
          <a:xfrm>
            <a:off x="5339715" y="4980305"/>
            <a:ext cx="1492250" cy="521970"/>
          </a:xfrm>
          <a:prstGeom prst="rect">
            <a:avLst/>
          </a:prstGeom>
          <a:noFill/>
        </p:spPr>
        <p:txBody>
          <a:bodyPr wrap="square" rtlCol="0">
            <a:spAutoFit/>
          </a:bodyPr>
          <a:lstStyle/>
          <a:p>
            <a:pPr algn="ctr"/>
            <a:r>
              <a:rPr lang="zh-CN" altLang="en-US" sz="2800" b="1"/>
              <a:t>云平台</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p:cNvSpPr/>
          <p:nvPr/>
        </p:nvSpPr>
        <p:spPr>
          <a:xfrm>
            <a:off x="365379"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571119"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TextBox 1"/>
          <p:cNvSpPr txBox="1"/>
          <p:nvPr/>
        </p:nvSpPr>
        <p:spPr>
          <a:xfrm>
            <a:off x="930275" y="317500"/>
            <a:ext cx="1800860" cy="301625"/>
          </a:xfrm>
          <a:prstGeom prst="rect">
            <a:avLst/>
          </a:prstGeom>
          <a:noFill/>
        </p:spPr>
        <p:txBody>
          <a:bodyPr wrap="none" lIns="0" tIns="0" rIns="0" rtlCol="0">
            <a:spAutoFit/>
          </a:bodyPr>
          <a:lstStyle/>
          <a:p>
            <a:pPr>
              <a:lnSpc>
                <a:spcPts val="2000"/>
              </a:lnSpc>
            </a:pPr>
            <a:r>
              <a:rPr lang="zh-CN" altLang="en-US" sz="1600" dirty="0" smtClean="0">
                <a:solidFill>
                  <a:srgbClr val="7F7F7F"/>
                </a:solidFill>
                <a:latin typeface="微软雅黑" panose="020B0503020204020204" pitchFamily="18" charset="-122"/>
                <a:cs typeface="微软雅黑" panose="020B0503020204020204" pitchFamily="18" charset="-122"/>
              </a:rPr>
              <a:t>学习</a:t>
            </a:r>
            <a:r>
              <a:rPr lang="en-US" altLang="zh-CN" sz="1600" dirty="0" smtClean="0">
                <a:solidFill>
                  <a:srgbClr val="7F7F7F"/>
                </a:solidFill>
                <a:latin typeface="微软雅黑" panose="020B0503020204020204" pitchFamily="18" charset="-122"/>
                <a:cs typeface="微软雅黑" panose="020B0503020204020204" pitchFamily="18" charset="-122"/>
              </a:rPr>
              <a:t>平台--</a:t>
            </a:r>
            <a:r>
              <a:rPr lang="zh-CN" altLang="en-US" sz="1600" dirty="0" smtClean="0">
                <a:solidFill>
                  <a:srgbClr val="7F7F7F"/>
                </a:solidFill>
                <a:latin typeface="微软雅黑" panose="020B0503020204020204" pitchFamily="18" charset="-122"/>
                <a:cs typeface="微软雅黑" panose="020B0503020204020204" pitchFamily="18" charset="-122"/>
              </a:rPr>
              <a:t>功能汇总</a:t>
            </a:r>
          </a:p>
        </p:txBody>
      </p:sp>
      <p:pic>
        <p:nvPicPr>
          <p:cNvPr id="8" name="图片 7"/>
          <p:cNvPicPr>
            <a:picLocks noChangeAspect="1"/>
          </p:cNvPicPr>
          <p:nvPr/>
        </p:nvPicPr>
        <p:blipFill>
          <a:blip r:embed="rId2"/>
          <a:stretch>
            <a:fillRect/>
          </a:stretch>
        </p:blipFill>
        <p:spPr>
          <a:xfrm>
            <a:off x="3504565" y="1404620"/>
            <a:ext cx="5088890" cy="4863465"/>
          </a:xfrm>
          <a:prstGeom prst="rect">
            <a:avLst/>
          </a:prstGeom>
        </p:spPr>
      </p:pic>
      <p:pic>
        <p:nvPicPr>
          <p:cNvPr id="9" name="图片 8"/>
          <p:cNvPicPr>
            <a:picLocks noChangeAspect="1"/>
          </p:cNvPicPr>
          <p:nvPr/>
        </p:nvPicPr>
        <p:blipFill>
          <a:blip r:embed="rId3">
            <a:clrChange>
              <a:clrFrom>
                <a:srgbClr val="F9F9F9">
                  <a:alpha val="100000"/>
                </a:srgbClr>
              </a:clrFrom>
              <a:clrTo>
                <a:srgbClr val="F9F9F9">
                  <a:alpha val="100000"/>
                  <a:alpha val="0"/>
                </a:srgbClr>
              </a:clrTo>
            </a:clrChange>
          </a:blip>
          <a:stretch>
            <a:fillRect/>
          </a:stretch>
        </p:blipFill>
        <p:spPr>
          <a:xfrm>
            <a:off x="3256915" y="2128520"/>
            <a:ext cx="990600" cy="952500"/>
          </a:xfrm>
          <a:prstGeom prst="rect">
            <a:avLst/>
          </a:prstGeom>
        </p:spPr>
      </p:pic>
      <p:pic>
        <p:nvPicPr>
          <p:cNvPr id="10" name="图片 9"/>
          <p:cNvPicPr>
            <a:picLocks noChangeAspect="1"/>
          </p:cNvPicPr>
          <p:nvPr/>
        </p:nvPicPr>
        <p:blipFill>
          <a:blip r:embed="rId4">
            <a:clrChange>
              <a:clrFrom>
                <a:srgbClr val="F9F9F9">
                  <a:alpha val="100000"/>
                </a:srgbClr>
              </a:clrFrom>
              <a:clrTo>
                <a:srgbClr val="F9F9F9">
                  <a:alpha val="100000"/>
                  <a:alpha val="0"/>
                </a:srgbClr>
              </a:clrTo>
            </a:clrChange>
          </a:blip>
          <a:stretch>
            <a:fillRect/>
          </a:stretch>
        </p:blipFill>
        <p:spPr>
          <a:xfrm>
            <a:off x="1073785" y="2946400"/>
            <a:ext cx="942975" cy="942975"/>
          </a:xfrm>
          <a:prstGeom prst="rect">
            <a:avLst/>
          </a:prstGeom>
        </p:spPr>
      </p:pic>
      <p:pic>
        <p:nvPicPr>
          <p:cNvPr id="11" name="图片 10"/>
          <p:cNvPicPr>
            <a:picLocks noChangeAspect="1"/>
          </p:cNvPicPr>
          <p:nvPr/>
        </p:nvPicPr>
        <p:blipFill>
          <a:blip r:embed="rId5">
            <a:clrChange>
              <a:clrFrom>
                <a:srgbClr val="F9F9F9">
                  <a:alpha val="100000"/>
                </a:srgbClr>
              </a:clrFrom>
              <a:clrTo>
                <a:srgbClr val="F9F9F9">
                  <a:alpha val="100000"/>
                  <a:alpha val="0"/>
                </a:srgbClr>
              </a:clrTo>
            </a:clrChange>
          </a:blip>
          <a:stretch>
            <a:fillRect/>
          </a:stretch>
        </p:blipFill>
        <p:spPr>
          <a:xfrm>
            <a:off x="2403475" y="3283585"/>
            <a:ext cx="714375" cy="714375"/>
          </a:xfrm>
          <a:prstGeom prst="rect">
            <a:avLst/>
          </a:prstGeom>
        </p:spPr>
      </p:pic>
      <p:pic>
        <p:nvPicPr>
          <p:cNvPr id="12" name="图片 11"/>
          <p:cNvPicPr>
            <a:picLocks noChangeAspect="1"/>
          </p:cNvPicPr>
          <p:nvPr/>
        </p:nvPicPr>
        <p:blipFill>
          <a:blip r:embed="rId6">
            <a:clrChange>
              <a:clrFrom>
                <a:srgbClr val="F9F9F9">
                  <a:alpha val="100000"/>
                </a:srgbClr>
              </a:clrFrom>
              <a:clrTo>
                <a:srgbClr val="F9F9F9">
                  <a:alpha val="100000"/>
                  <a:alpha val="0"/>
                </a:srgbClr>
              </a:clrTo>
            </a:clrChange>
          </a:blip>
          <a:stretch>
            <a:fillRect/>
          </a:stretch>
        </p:blipFill>
        <p:spPr>
          <a:xfrm>
            <a:off x="3504565" y="3889375"/>
            <a:ext cx="742950" cy="666750"/>
          </a:xfrm>
          <a:prstGeom prst="rect">
            <a:avLst/>
          </a:prstGeom>
        </p:spPr>
      </p:pic>
      <p:pic>
        <p:nvPicPr>
          <p:cNvPr id="13" name="图片 12"/>
          <p:cNvPicPr>
            <a:picLocks noChangeAspect="1"/>
          </p:cNvPicPr>
          <p:nvPr/>
        </p:nvPicPr>
        <p:blipFill>
          <a:blip r:embed="rId7">
            <a:clrChange>
              <a:clrFrom>
                <a:srgbClr val="F9F9F9">
                  <a:alpha val="100000"/>
                </a:srgbClr>
              </a:clrFrom>
              <a:clrTo>
                <a:srgbClr val="F9F9F9">
                  <a:alpha val="100000"/>
                  <a:alpha val="0"/>
                </a:srgbClr>
              </a:clrTo>
            </a:clrChange>
          </a:blip>
          <a:stretch>
            <a:fillRect/>
          </a:stretch>
        </p:blipFill>
        <p:spPr>
          <a:xfrm>
            <a:off x="1026160" y="4309110"/>
            <a:ext cx="1038225" cy="981075"/>
          </a:xfrm>
          <a:prstGeom prst="rect">
            <a:avLst/>
          </a:prstGeom>
        </p:spPr>
      </p:pic>
      <p:pic>
        <p:nvPicPr>
          <p:cNvPr id="14" name="图片 13"/>
          <p:cNvPicPr>
            <a:picLocks noChangeAspect="1"/>
          </p:cNvPicPr>
          <p:nvPr/>
        </p:nvPicPr>
        <p:blipFill>
          <a:blip r:embed="rId8">
            <a:clrChange>
              <a:clrFrom>
                <a:srgbClr val="F9F9F9">
                  <a:alpha val="100000"/>
                </a:srgbClr>
              </a:clrFrom>
              <a:clrTo>
                <a:srgbClr val="F9F9F9">
                  <a:alpha val="100000"/>
                  <a:alpha val="0"/>
                </a:srgbClr>
              </a:clrTo>
            </a:clrChange>
          </a:blip>
          <a:stretch>
            <a:fillRect/>
          </a:stretch>
        </p:blipFill>
        <p:spPr>
          <a:xfrm>
            <a:off x="1616710" y="1481455"/>
            <a:ext cx="1114425" cy="1152525"/>
          </a:xfrm>
          <a:prstGeom prst="rect">
            <a:avLst/>
          </a:prstGeom>
        </p:spPr>
      </p:pic>
      <p:pic>
        <p:nvPicPr>
          <p:cNvPr id="15" name="图片 14"/>
          <p:cNvPicPr>
            <a:picLocks noChangeAspect="1"/>
          </p:cNvPicPr>
          <p:nvPr/>
        </p:nvPicPr>
        <p:blipFill>
          <a:blip r:embed="rId9">
            <a:clrChange>
              <a:clrFrom>
                <a:srgbClr val="F9F9F9">
                  <a:alpha val="100000"/>
                </a:srgbClr>
              </a:clrFrom>
              <a:clrTo>
                <a:srgbClr val="F9F9F9">
                  <a:alpha val="100000"/>
                  <a:alpha val="0"/>
                </a:srgbClr>
              </a:clrTo>
            </a:clrChange>
          </a:blip>
          <a:stretch>
            <a:fillRect/>
          </a:stretch>
        </p:blipFill>
        <p:spPr>
          <a:xfrm>
            <a:off x="1885315" y="5387975"/>
            <a:ext cx="771525" cy="714375"/>
          </a:xfrm>
          <a:prstGeom prst="rect">
            <a:avLst/>
          </a:prstGeom>
        </p:spPr>
      </p:pic>
      <p:pic>
        <p:nvPicPr>
          <p:cNvPr id="16" name="图片 15"/>
          <p:cNvPicPr>
            <a:picLocks noChangeAspect="1"/>
          </p:cNvPicPr>
          <p:nvPr/>
        </p:nvPicPr>
        <p:blipFill>
          <a:blip r:embed="rId10">
            <a:clrChange>
              <a:clrFrom>
                <a:srgbClr val="F9F9F9">
                  <a:alpha val="100000"/>
                </a:srgbClr>
              </a:clrFrom>
              <a:clrTo>
                <a:srgbClr val="F9F9F9">
                  <a:alpha val="100000"/>
                  <a:alpha val="0"/>
                </a:srgbClr>
              </a:clrTo>
            </a:clrChange>
          </a:blip>
          <a:stretch>
            <a:fillRect/>
          </a:stretch>
        </p:blipFill>
        <p:spPr>
          <a:xfrm>
            <a:off x="2761615" y="4642485"/>
            <a:ext cx="742950" cy="647700"/>
          </a:xfrm>
          <a:prstGeom prst="rect">
            <a:avLst/>
          </a:prstGeom>
        </p:spPr>
      </p:pic>
      <p:pic>
        <p:nvPicPr>
          <p:cNvPr id="17" name="图片 16"/>
          <p:cNvPicPr>
            <a:picLocks noChangeAspect="1"/>
          </p:cNvPicPr>
          <p:nvPr/>
        </p:nvPicPr>
        <p:blipFill>
          <a:blip r:embed="rId11">
            <a:clrChange>
              <a:clrFrom>
                <a:srgbClr val="F9F9F9">
                  <a:alpha val="100000"/>
                </a:srgbClr>
              </a:clrFrom>
              <a:clrTo>
                <a:srgbClr val="F9F9F9">
                  <a:alpha val="100000"/>
                  <a:alpha val="0"/>
                </a:srgbClr>
              </a:clrTo>
            </a:clrChange>
          </a:blip>
          <a:stretch>
            <a:fillRect/>
          </a:stretch>
        </p:blipFill>
        <p:spPr>
          <a:xfrm>
            <a:off x="8684260" y="2400935"/>
            <a:ext cx="952500" cy="885825"/>
          </a:xfrm>
          <a:prstGeom prst="rect">
            <a:avLst/>
          </a:prstGeom>
        </p:spPr>
      </p:pic>
      <p:pic>
        <p:nvPicPr>
          <p:cNvPr id="18" name="图片 17"/>
          <p:cNvPicPr>
            <a:picLocks noChangeAspect="1"/>
          </p:cNvPicPr>
          <p:nvPr/>
        </p:nvPicPr>
        <p:blipFill>
          <a:blip r:embed="rId12">
            <a:clrChange>
              <a:clrFrom>
                <a:srgbClr val="F9F9F9">
                  <a:alpha val="100000"/>
                </a:srgbClr>
              </a:clrFrom>
              <a:clrTo>
                <a:srgbClr val="F9F9F9">
                  <a:alpha val="100000"/>
                  <a:alpha val="0"/>
                </a:srgbClr>
              </a:clrTo>
            </a:clrChange>
          </a:blip>
          <a:stretch>
            <a:fillRect/>
          </a:stretch>
        </p:blipFill>
        <p:spPr>
          <a:xfrm>
            <a:off x="7482840" y="1276350"/>
            <a:ext cx="895350" cy="904875"/>
          </a:xfrm>
          <a:prstGeom prst="rect">
            <a:avLst/>
          </a:prstGeom>
        </p:spPr>
      </p:pic>
      <p:pic>
        <p:nvPicPr>
          <p:cNvPr id="19" name="图片 18"/>
          <p:cNvPicPr>
            <a:picLocks noChangeAspect="1"/>
          </p:cNvPicPr>
          <p:nvPr/>
        </p:nvPicPr>
        <p:blipFill>
          <a:blip r:embed="rId13">
            <a:clrChange>
              <a:clrFrom>
                <a:srgbClr val="F9F9F9">
                  <a:alpha val="100000"/>
                </a:srgbClr>
              </a:clrFrom>
              <a:clrTo>
                <a:srgbClr val="F9F9F9">
                  <a:alpha val="100000"/>
                  <a:alpha val="0"/>
                </a:srgbClr>
              </a:clrTo>
            </a:clrChange>
          </a:blip>
          <a:stretch>
            <a:fillRect/>
          </a:stretch>
        </p:blipFill>
        <p:spPr>
          <a:xfrm>
            <a:off x="9262110" y="1579880"/>
            <a:ext cx="771525" cy="685800"/>
          </a:xfrm>
          <a:prstGeom prst="rect">
            <a:avLst/>
          </a:prstGeom>
        </p:spPr>
      </p:pic>
      <p:pic>
        <p:nvPicPr>
          <p:cNvPr id="20" name="图片 19"/>
          <p:cNvPicPr>
            <a:picLocks noChangeAspect="1"/>
          </p:cNvPicPr>
          <p:nvPr/>
        </p:nvPicPr>
        <p:blipFill>
          <a:blip r:embed="rId14">
            <a:clrChange>
              <a:clrFrom>
                <a:srgbClr val="F9F9F9">
                  <a:alpha val="100000"/>
                </a:srgbClr>
              </a:clrFrom>
              <a:clrTo>
                <a:srgbClr val="F9F9F9">
                  <a:alpha val="100000"/>
                  <a:alpha val="0"/>
                </a:srgbClr>
              </a:clrTo>
            </a:clrChange>
          </a:blip>
          <a:stretch>
            <a:fillRect/>
          </a:stretch>
        </p:blipFill>
        <p:spPr>
          <a:xfrm>
            <a:off x="7554595" y="3081020"/>
            <a:ext cx="752475" cy="695325"/>
          </a:xfrm>
          <a:prstGeom prst="rect">
            <a:avLst/>
          </a:prstGeom>
        </p:spPr>
      </p:pic>
      <p:pic>
        <p:nvPicPr>
          <p:cNvPr id="21" name="图片 20"/>
          <p:cNvPicPr>
            <a:picLocks noChangeAspect="1"/>
          </p:cNvPicPr>
          <p:nvPr/>
        </p:nvPicPr>
        <p:blipFill>
          <a:blip r:embed="rId15">
            <a:clrChange>
              <a:clrFrom>
                <a:srgbClr val="F9F9F9">
                  <a:alpha val="100000"/>
                </a:srgbClr>
              </a:clrFrom>
              <a:clrTo>
                <a:srgbClr val="F9F9F9">
                  <a:alpha val="100000"/>
                  <a:alpha val="0"/>
                </a:srgbClr>
              </a:clrTo>
            </a:clrChange>
          </a:blip>
          <a:stretch>
            <a:fillRect/>
          </a:stretch>
        </p:blipFill>
        <p:spPr>
          <a:xfrm>
            <a:off x="8744585" y="3660775"/>
            <a:ext cx="1133475" cy="1123950"/>
          </a:xfrm>
          <a:prstGeom prst="rect">
            <a:avLst/>
          </a:prstGeom>
        </p:spPr>
      </p:pic>
      <p:pic>
        <p:nvPicPr>
          <p:cNvPr id="22" name="图片 21"/>
          <p:cNvPicPr>
            <a:picLocks noChangeAspect="1"/>
          </p:cNvPicPr>
          <p:nvPr/>
        </p:nvPicPr>
        <p:blipFill>
          <a:blip r:embed="rId16">
            <a:clrChange>
              <a:clrFrom>
                <a:srgbClr val="F9F9F9">
                  <a:alpha val="100000"/>
                </a:srgbClr>
              </a:clrFrom>
              <a:clrTo>
                <a:srgbClr val="F9F9F9">
                  <a:alpha val="100000"/>
                  <a:alpha val="0"/>
                </a:srgbClr>
              </a:clrTo>
            </a:clrChange>
          </a:blip>
          <a:stretch>
            <a:fillRect/>
          </a:stretch>
        </p:blipFill>
        <p:spPr>
          <a:xfrm>
            <a:off x="9936480" y="2898775"/>
            <a:ext cx="1009650" cy="990600"/>
          </a:xfrm>
          <a:prstGeom prst="rect">
            <a:avLst/>
          </a:prstGeom>
        </p:spPr>
      </p:pic>
      <p:pic>
        <p:nvPicPr>
          <p:cNvPr id="23" name="图片 22"/>
          <p:cNvPicPr>
            <a:picLocks noChangeAspect="1"/>
          </p:cNvPicPr>
          <p:nvPr/>
        </p:nvPicPr>
        <p:blipFill>
          <a:blip r:embed="rId17">
            <a:clrChange>
              <a:clrFrom>
                <a:srgbClr val="F9F9F9">
                  <a:alpha val="100000"/>
                </a:srgbClr>
              </a:clrFrom>
              <a:clrTo>
                <a:srgbClr val="F9F9F9">
                  <a:alpha val="100000"/>
                  <a:alpha val="0"/>
                </a:srgbClr>
              </a:clrTo>
            </a:clrChange>
          </a:blip>
          <a:stretch>
            <a:fillRect/>
          </a:stretch>
        </p:blipFill>
        <p:spPr>
          <a:xfrm>
            <a:off x="7540625" y="4692650"/>
            <a:ext cx="781050" cy="695325"/>
          </a:xfrm>
          <a:prstGeom prst="rect">
            <a:avLst/>
          </a:prstGeom>
        </p:spPr>
      </p:pic>
      <p:pic>
        <p:nvPicPr>
          <p:cNvPr id="24" name="图片 23"/>
          <p:cNvPicPr>
            <a:picLocks noChangeAspect="1"/>
          </p:cNvPicPr>
          <p:nvPr/>
        </p:nvPicPr>
        <p:blipFill>
          <a:blip r:embed="rId18">
            <a:clrChange>
              <a:clrFrom>
                <a:srgbClr val="F9F9F9">
                  <a:alpha val="100000"/>
                </a:srgbClr>
              </a:clrFrom>
              <a:clrTo>
                <a:srgbClr val="F9F9F9">
                  <a:alpha val="100000"/>
                  <a:alpha val="0"/>
                </a:srgbClr>
              </a:clrTo>
            </a:clrChange>
          </a:blip>
          <a:stretch>
            <a:fillRect/>
          </a:stretch>
        </p:blipFill>
        <p:spPr>
          <a:xfrm>
            <a:off x="9391015" y="5290185"/>
            <a:ext cx="762000" cy="6953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379730" y="776605"/>
            <a:ext cx="11488420" cy="55054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4012438" y="3354070"/>
            <a:ext cx="2347467" cy="24892"/>
          </a:xfrm>
          <a:custGeom>
            <a:avLst/>
            <a:gdLst>
              <a:gd name="connsiteX0" fmla="*/ 6350 w 2347467"/>
              <a:gd name="connsiteY0" fmla="*/ 6350 h 24892"/>
              <a:gd name="connsiteX1" fmla="*/ 2341117 w 2347467"/>
              <a:gd name="connsiteY1" fmla="*/ 6350 h 24892"/>
            </a:gdLst>
            <a:ahLst/>
            <a:cxnLst>
              <a:cxn ang="0">
                <a:pos x="connsiteX0" y="connsiteY0"/>
              </a:cxn>
              <a:cxn ang="1">
                <a:pos x="connsiteX1" y="connsiteY1"/>
              </a:cxn>
            </a:cxnLst>
            <a:rect l="l" t="t" r="r" b="b"/>
            <a:pathLst>
              <a:path w="2347467" h="24892">
                <a:moveTo>
                  <a:pt x="6350" y="6350"/>
                </a:moveTo>
                <a:lnTo>
                  <a:pt x="2341117" y="6350"/>
                </a:lnTo>
              </a:path>
            </a:pathLst>
          </a:custGeom>
          <a:ln w="12700">
            <a:solidFill>
              <a:srgbClr val="A6AAA9">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5082476" y="2211260"/>
            <a:ext cx="2334767" cy="2298192"/>
          </a:xfrm>
          <a:custGeom>
            <a:avLst/>
            <a:gdLst>
              <a:gd name="connsiteX0" fmla="*/ 1992820 w 2334767"/>
              <a:gd name="connsiteY0" fmla="*/ 336613 h 2298192"/>
              <a:gd name="connsiteX1" fmla="*/ 1992820 w 2334767"/>
              <a:gd name="connsiteY1" fmla="*/ 1961578 h 2298192"/>
              <a:gd name="connsiteX2" fmla="*/ 341947 w 2334767"/>
              <a:gd name="connsiteY2" fmla="*/ 1961578 h 2298192"/>
              <a:gd name="connsiteX3" fmla="*/ 341947 w 2334767"/>
              <a:gd name="connsiteY3" fmla="*/ 336613 h 2298192"/>
              <a:gd name="connsiteX4" fmla="*/ 1992820 w 2334767"/>
              <a:gd name="connsiteY4" fmla="*/ 336613 h 229819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334767" h="2298192">
                <a:moveTo>
                  <a:pt x="1992820" y="336613"/>
                </a:moveTo>
                <a:cubicBezTo>
                  <a:pt x="2448750" y="785304"/>
                  <a:pt x="2448750" y="1512887"/>
                  <a:pt x="1992820" y="1961578"/>
                </a:cubicBezTo>
                <a:cubicBezTo>
                  <a:pt x="1537017" y="2410396"/>
                  <a:pt x="797877" y="2410396"/>
                  <a:pt x="341947" y="1961578"/>
                </a:cubicBezTo>
                <a:cubicBezTo>
                  <a:pt x="-113982" y="1512887"/>
                  <a:pt x="-113982" y="785304"/>
                  <a:pt x="341947" y="336613"/>
                </a:cubicBezTo>
                <a:cubicBezTo>
                  <a:pt x="797877" y="-112204"/>
                  <a:pt x="1537017" y="-112204"/>
                  <a:pt x="1992820" y="336613"/>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2197354" y="3354070"/>
            <a:ext cx="1786635" cy="24892"/>
          </a:xfrm>
          <a:custGeom>
            <a:avLst/>
            <a:gdLst>
              <a:gd name="connsiteX0" fmla="*/ 6350 w 1786635"/>
              <a:gd name="connsiteY0" fmla="*/ 6350 h 24892"/>
              <a:gd name="connsiteX1" fmla="*/ 1780286 w 1786635"/>
              <a:gd name="connsiteY1" fmla="*/ 6350 h 24892"/>
            </a:gdLst>
            <a:ahLst/>
            <a:cxnLst>
              <a:cxn ang="0">
                <a:pos x="connsiteX0" y="connsiteY0"/>
              </a:cxn>
              <a:cxn ang="1">
                <a:pos x="connsiteX1" y="connsiteY1"/>
              </a:cxn>
            </a:cxnLst>
            <a:rect l="l" t="t" r="r" b="b"/>
            <a:pathLst>
              <a:path w="1786635" h="24892">
                <a:moveTo>
                  <a:pt x="6350" y="6350"/>
                </a:moveTo>
                <a:lnTo>
                  <a:pt x="1780286" y="6350"/>
                </a:lnTo>
              </a:path>
            </a:pathLst>
          </a:custGeom>
          <a:ln w="12700">
            <a:solidFill>
              <a:srgbClr val="A6AAA9">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Freeform 3"/>
          <p:cNvSpPr/>
          <p:nvPr/>
        </p:nvSpPr>
        <p:spPr>
          <a:xfrm>
            <a:off x="-21590" y="3337305"/>
            <a:ext cx="2001520" cy="401320"/>
          </a:xfrm>
          <a:custGeom>
            <a:avLst/>
            <a:gdLst>
              <a:gd name="connsiteX0" fmla="*/ 6350 w 2001520"/>
              <a:gd name="connsiteY0" fmla="*/ 394970 h 401320"/>
              <a:gd name="connsiteX1" fmla="*/ 1995169 w 2001520"/>
              <a:gd name="connsiteY1" fmla="*/ 6350 h 401320"/>
            </a:gdLst>
            <a:ahLst/>
            <a:cxnLst>
              <a:cxn ang="0">
                <a:pos x="connsiteX0" y="connsiteY0"/>
              </a:cxn>
              <a:cxn ang="1">
                <a:pos x="connsiteX1" y="connsiteY1"/>
              </a:cxn>
            </a:cxnLst>
            <a:rect l="l" t="t" r="r" b="b"/>
            <a:pathLst>
              <a:path w="2001520" h="401320">
                <a:moveTo>
                  <a:pt x="6350" y="394970"/>
                </a:moveTo>
                <a:lnTo>
                  <a:pt x="1995169" y="6350"/>
                </a:lnTo>
              </a:path>
            </a:pathLst>
          </a:custGeom>
          <a:ln w="12700">
            <a:solidFill>
              <a:srgbClr val="A6AAA9">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Freeform 3"/>
          <p:cNvSpPr/>
          <p:nvPr/>
        </p:nvSpPr>
        <p:spPr>
          <a:xfrm>
            <a:off x="1458467" y="2648711"/>
            <a:ext cx="1446276" cy="1423384"/>
          </a:xfrm>
          <a:custGeom>
            <a:avLst/>
            <a:gdLst>
              <a:gd name="connsiteX0" fmla="*/ 1234439 w 1446276"/>
              <a:gd name="connsiteY0" fmla="*/ 208407 h 1423384"/>
              <a:gd name="connsiteX1" fmla="*/ 1234439 w 1446276"/>
              <a:gd name="connsiteY1" fmla="*/ 1214882 h 1423384"/>
              <a:gd name="connsiteX2" fmla="*/ 211836 w 1446276"/>
              <a:gd name="connsiteY2" fmla="*/ 1214882 h 1423384"/>
              <a:gd name="connsiteX3" fmla="*/ 211836 w 1446276"/>
              <a:gd name="connsiteY3" fmla="*/ 208407 h 1423384"/>
              <a:gd name="connsiteX4" fmla="*/ 1234439 w 1446276"/>
              <a:gd name="connsiteY4" fmla="*/ 208407 h 142338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46276" h="1423384">
                <a:moveTo>
                  <a:pt x="1234439" y="208407"/>
                </a:moveTo>
                <a:cubicBezTo>
                  <a:pt x="1516888" y="486410"/>
                  <a:pt x="1516888" y="937005"/>
                  <a:pt x="1234439" y="1214882"/>
                </a:cubicBezTo>
                <a:cubicBezTo>
                  <a:pt x="951992" y="1492884"/>
                  <a:pt x="494157" y="1492884"/>
                  <a:pt x="211836" y="1214882"/>
                </a:cubicBezTo>
                <a:cubicBezTo>
                  <a:pt x="-70611" y="937005"/>
                  <a:pt x="-70611" y="486410"/>
                  <a:pt x="211836" y="208407"/>
                </a:cubicBezTo>
                <a:cubicBezTo>
                  <a:pt x="494157" y="-69469"/>
                  <a:pt x="951992" y="-69469"/>
                  <a:pt x="1234439" y="208407"/>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3252215" y="2648711"/>
            <a:ext cx="1446276" cy="1423384"/>
          </a:xfrm>
          <a:custGeom>
            <a:avLst/>
            <a:gdLst>
              <a:gd name="connsiteX0" fmla="*/ 1234440 w 1446276"/>
              <a:gd name="connsiteY0" fmla="*/ 208407 h 1423384"/>
              <a:gd name="connsiteX1" fmla="*/ 1234440 w 1446276"/>
              <a:gd name="connsiteY1" fmla="*/ 1214882 h 1423384"/>
              <a:gd name="connsiteX2" fmla="*/ 211836 w 1446276"/>
              <a:gd name="connsiteY2" fmla="*/ 1214882 h 1423384"/>
              <a:gd name="connsiteX3" fmla="*/ 211836 w 1446276"/>
              <a:gd name="connsiteY3" fmla="*/ 208407 h 1423384"/>
              <a:gd name="connsiteX4" fmla="*/ 1234440 w 1446276"/>
              <a:gd name="connsiteY4" fmla="*/ 208407 h 142338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46276" h="1423384">
                <a:moveTo>
                  <a:pt x="1234440" y="208407"/>
                </a:moveTo>
                <a:cubicBezTo>
                  <a:pt x="1516888" y="486410"/>
                  <a:pt x="1516888" y="937005"/>
                  <a:pt x="1234440" y="1214882"/>
                </a:cubicBezTo>
                <a:cubicBezTo>
                  <a:pt x="951992" y="1492884"/>
                  <a:pt x="494157" y="1492884"/>
                  <a:pt x="211836" y="1214882"/>
                </a:cubicBezTo>
                <a:cubicBezTo>
                  <a:pt x="-70611" y="937005"/>
                  <a:pt x="-70611" y="486410"/>
                  <a:pt x="211836" y="208407"/>
                </a:cubicBezTo>
                <a:cubicBezTo>
                  <a:pt x="494157" y="-69469"/>
                  <a:pt x="951992" y="-69469"/>
                  <a:pt x="1234440" y="208407"/>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
          <p:cNvSpPr txBox="1"/>
          <p:nvPr/>
        </p:nvSpPr>
        <p:spPr>
          <a:xfrm>
            <a:off x="939800" y="317500"/>
            <a:ext cx="2400300" cy="254000"/>
          </a:xfrm>
          <a:prstGeom prst="rect">
            <a:avLst/>
          </a:prstGeom>
          <a:noFill/>
        </p:spPr>
        <p:txBody>
          <a:bodyPr wrap="none" lIns="0" tIns="0" rIns="0" rtlCol="0">
            <a:spAutoFit/>
          </a:bodyPr>
          <a:lstStyle/>
          <a:p>
            <a:pPr>
              <a:lnSpc>
                <a:spcPts val="2000"/>
              </a:lnSpc>
            </a:pPr>
            <a:r>
              <a:rPr lang="en-US" altLang="zh-CN" sz="1600" dirty="0" smtClean="0">
                <a:solidFill>
                  <a:srgbClr val="7F7F7F"/>
                </a:solidFill>
                <a:latin typeface="微软雅黑" panose="020B0503020204020204" pitchFamily="18" charset="-122"/>
                <a:cs typeface="微软雅黑" panose="020B0503020204020204" pitchFamily="18" charset="-122"/>
              </a:rPr>
              <a:t>开放平台--企业服务新玩法</a:t>
            </a:r>
          </a:p>
        </p:txBody>
      </p:sp>
      <p:sp>
        <p:nvSpPr>
          <p:cNvPr id="12" name="TextBox 1"/>
          <p:cNvSpPr txBox="1"/>
          <p:nvPr/>
        </p:nvSpPr>
        <p:spPr>
          <a:xfrm>
            <a:off x="5842000" y="3086100"/>
            <a:ext cx="800100" cy="546100"/>
          </a:xfrm>
          <a:prstGeom prst="rect">
            <a:avLst/>
          </a:prstGeom>
          <a:noFill/>
        </p:spPr>
        <p:txBody>
          <a:bodyPr wrap="none" lIns="0" tIns="0" rIns="0" rtlCol="0">
            <a:spAutoFit/>
          </a:bodyPr>
          <a:lstStyle/>
          <a:p>
            <a:pPr>
              <a:lnSpc>
                <a:spcPts val="2000"/>
              </a:lnSpc>
            </a:pPr>
            <a:r>
              <a:rPr lang="en-US" altLang="zh-CN" sz="1595" b="1" dirty="0" smtClean="0">
                <a:solidFill>
                  <a:srgbClr val="FCFCFC"/>
                </a:solidFill>
                <a:latin typeface="微软雅黑" panose="020B0503020204020204" pitchFamily="18" charset="-122"/>
                <a:cs typeface="微软雅黑" panose="020B0503020204020204" pitchFamily="18" charset="-122"/>
              </a:rPr>
              <a:t>企业服务</a:t>
            </a:r>
          </a:p>
          <a:p>
            <a:pPr>
              <a:lnSpc>
                <a:spcPts val="2300"/>
              </a:lnSpc>
            </a:pPr>
            <a:r>
              <a:rPr lang="en-US" altLang="zh-CN" sz="1595" b="1" dirty="0" smtClean="0">
                <a:solidFill>
                  <a:srgbClr val="FCFCFC"/>
                </a:solidFill>
                <a:latin typeface="微软雅黑" panose="020B0503020204020204" pitchFamily="18" charset="-122"/>
                <a:cs typeface="微软雅黑" panose="020B0503020204020204" pitchFamily="18" charset="-122"/>
              </a:rPr>
              <a:t>资源整合</a:t>
            </a:r>
          </a:p>
        </p:txBody>
      </p:sp>
      <p:sp>
        <p:nvSpPr>
          <p:cNvPr id="13" name="TextBox 1"/>
          <p:cNvSpPr txBox="1"/>
          <p:nvPr/>
        </p:nvSpPr>
        <p:spPr>
          <a:xfrm>
            <a:off x="1765300" y="3111500"/>
            <a:ext cx="800100" cy="508000"/>
          </a:xfrm>
          <a:prstGeom prst="rect">
            <a:avLst/>
          </a:prstGeom>
          <a:noFill/>
        </p:spPr>
        <p:txBody>
          <a:bodyPr wrap="none" lIns="0" tIns="0" rIns="0" rtlCol="0">
            <a:spAutoFit/>
          </a:bodyPr>
          <a:lstStyle/>
          <a:p>
            <a:pPr>
              <a:lnSpc>
                <a:spcPts val="2000"/>
              </a:lnSpc>
            </a:pPr>
            <a:r>
              <a:rPr lang="en-US" altLang="zh-CN" sz="1595" b="1" dirty="0" smtClean="0">
                <a:solidFill>
                  <a:srgbClr val="FFFFFF"/>
                </a:solidFill>
                <a:latin typeface="微软雅黑" panose="020B0503020204020204" pitchFamily="18" charset="-122"/>
                <a:cs typeface="微软雅黑" panose="020B0503020204020204" pitchFamily="18" charset="-122"/>
              </a:rPr>
              <a:t>助力客户</a:t>
            </a:r>
          </a:p>
          <a:p>
            <a:pPr>
              <a:lnSpc>
                <a:spcPts val="1900"/>
              </a:lnSpc>
            </a:pPr>
            <a:r>
              <a:rPr lang="en-US" altLang="zh-CN" sz="1595" b="1" dirty="0" smtClean="0">
                <a:solidFill>
                  <a:srgbClr val="FFFFFF"/>
                </a:solidFill>
                <a:latin typeface="微软雅黑" panose="020B0503020204020204" pitchFamily="18" charset="-122"/>
                <a:cs typeface="微软雅黑" panose="020B0503020204020204" pitchFamily="18" charset="-122"/>
              </a:rPr>
              <a:t>高效培训</a:t>
            </a:r>
          </a:p>
        </p:txBody>
      </p:sp>
      <p:sp>
        <p:nvSpPr>
          <p:cNvPr id="14" name="TextBox 1"/>
          <p:cNvSpPr txBox="1"/>
          <p:nvPr/>
        </p:nvSpPr>
        <p:spPr>
          <a:xfrm>
            <a:off x="3568700" y="3111500"/>
            <a:ext cx="800100" cy="508000"/>
          </a:xfrm>
          <a:prstGeom prst="rect">
            <a:avLst/>
          </a:prstGeom>
          <a:noFill/>
        </p:spPr>
        <p:txBody>
          <a:bodyPr wrap="none" lIns="0" tIns="0" rIns="0" rtlCol="0">
            <a:spAutoFit/>
          </a:bodyPr>
          <a:lstStyle/>
          <a:p>
            <a:pPr>
              <a:lnSpc>
                <a:spcPts val="2000"/>
              </a:lnSpc>
            </a:pPr>
            <a:r>
              <a:rPr lang="en-US" altLang="zh-CN" sz="1595" b="1" dirty="0" smtClean="0">
                <a:solidFill>
                  <a:srgbClr val="FFFFFF"/>
                </a:solidFill>
                <a:latin typeface="微软雅黑" panose="020B0503020204020204" pitchFamily="18" charset="-122"/>
                <a:cs typeface="微软雅黑" panose="020B0503020204020204" pitchFamily="18" charset="-122"/>
              </a:rPr>
              <a:t>携手伙伴</a:t>
            </a:r>
          </a:p>
          <a:p>
            <a:pPr>
              <a:lnSpc>
                <a:spcPts val="1900"/>
              </a:lnSpc>
            </a:pPr>
            <a:r>
              <a:rPr lang="en-US" altLang="zh-CN" sz="1595" b="1" dirty="0" smtClean="0">
                <a:solidFill>
                  <a:srgbClr val="FFFFFF"/>
                </a:solidFill>
                <a:latin typeface="微软雅黑" panose="020B0503020204020204" pitchFamily="18" charset="-122"/>
                <a:cs typeface="微软雅黑" panose="020B0503020204020204" pitchFamily="18" charset="-122"/>
              </a:rPr>
              <a:t>互利双赢</a:t>
            </a:r>
          </a:p>
        </p:txBody>
      </p:sp>
      <p:sp>
        <p:nvSpPr>
          <p:cNvPr id="15" name="矩形 14"/>
          <p:cNvSpPr/>
          <p:nvPr/>
        </p:nvSpPr>
        <p:spPr>
          <a:xfrm>
            <a:off x="7924800" y="405765"/>
            <a:ext cx="3886200" cy="602805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8222615" y="325120"/>
            <a:ext cx="3207385" cy="6000750"/>
          </a:xfrm>
          <a:prstGeom prst="rect">
            <a:avLst/>
          </a:prstGeom>
          <a:noFill/>
        </p:spPr>
        <p:txBody>
          <a:bodyPr wrap="square" rtlCol="0">
            <a:spAutoFit/>
          </a:bodyPr>
          <a:lstStyle/>
          <a:p>
            <a:pPr algn="ctr">
              <a:lnSpc>
                <a:spcPct val="200000"/>
              </a:lnSpc>
            </a:pPr>
            <a:r>
              <a:rPr lang="zh-CN" altLang="en-US" sz="160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上游工业</a:t>
            </a:r>
          </a:p>
          <a:p>
            <a:pPr algn="ctr">
              <a:lnSpc>
                <a:spcPct val="200000"/>
              </a:lnSpc>
            </a:pPr>
            <a:r>
              <a:rPr lang="zh-CN" altLang="en-US" sz="160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下游客户</a:t>
            </a:r>
          </a:p>
          <a:p>
            <a:pPr algn="ctr">
              <a:lnSpc>
                <a:spcPct val="200000"/>
              </a:lnSpc>
            </a:pPr>
            <a:r>
              <a:rPr lang="en-US" altLang="zh-CN" sz="160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OA</a:t>
            </a:r>
            <a:r>
              <a:rPr lang="zh-CN" altLang="en-US" sz="160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系统</a:t>
            </a:r>
          </a:p>
          <a:p>
            <a:pPr algn="ctr">
              <a:lnSpc>
                <a:spcPct val="200000"/>
              </a:lnSpc>
            </a:pPr>
            <a:r>
              <a:rPr lang="zh-CN" altLang="en-US" sz="160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财务系统</a:t>
            </a:r>
          </a:p>
          <a:p>
            <a:pPr algn="ctr">
              <a:lnSpc>
                <a:spcPct val="200000"/>
              </a:lnSpc>
            </a:pPr>
            <a:r>
              <a:rPr lang="en-US" altLang="zh-CN" sz="160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ERP</a:t>
            </a:r>
            <a:r>
              <a:rPr lang="zh-CN" altLang="en-US" sz="160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系统</a:t>
            </a:r>
          </a:p>
          <a:p>
            <a:pPr algn="ctr">
              <a:lnSpc>
                <a:spcPct val="200000"/>
              </a:lnSpc>
            </a:pPr>
            <a:r>
              <a:rPr lang="en-US" altLang="zh-CN" sz="160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CRM</a:t>
            </a:r>
            <a:r>
              <a:rPr lang="zh-CN" altLang="en-US" sz="160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系统（客户管理系统）</a:t>
            </a:r>
          </a:p>
          <a:p>
            <a:pPr algn="ctr">
              <a:lnSpc>
                <a:spcPct val="200000"/>
              </a:lnSpc>
            </a:pPr>
            <a:r>
              <a:rPr lang="zh-CN" altLang="en-US" sz="160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仓储进销存系统</a:t>
            </a:r>
          </a:p>
          <a:p>
            <a:pPr algn="ctr">
              <a:lnSpc>
                <a:spcPct val="200000"/>
              </a:lnSpc>
            </a:pPr>
            <a:r>
              <a:rPr lang="zh-CN" altLang="en-US" sz="160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患者管理教育系统</a:t>
            </a:r>
          </a:p>
          <a:p>
            <a:pPr algn="ctr">
              <a:lnSpc>
                <a:spcPct val="200000"/>
              </a:lnSpc>
            </a:pPr>
            <a:r>
              <a:rPr lang="zh-CN" altLang="en-US" sz="160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慢病管理系统</a:t>
            </a:r>
          </a:p>
          <a:p>
            <a:pPr algn="ctr">
              <a:lnSpc>
                <a:spcPct val="200000"/>
              </a:lnSpc>
            </a:pPr>
            <a:r>
              <a:rPr lang="zh-CN" altLang="en-US" sz="160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会员管理系统</a:t>
            </a:r>
          </a:p>
          <a:p>
            <a:pPr algn="ctr">
              <a:lnSpc>
                <a:spcPct val="200000"/>
              </a:lnSpc>
            </a:pPr>
            <a:r>
              <a:rPr lang="zh-CN" altLang="en-US" sz="160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电商平台</a:t>
            </a:r>
          </a:p>
          <a:p>
            <a:pPr algn="ctr">
              <a:lnSpc>
                <a:spcPct val="200000"/>
              </a:lnSpc>
            </a:pPr>
            <a:r>
              <a:rPr lang="zh-CN" altLang="en-US" sz="160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直播端口</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1741677" y="3082798"/>
            <a:ext cx="4924552" cy="18796"/>
          </a:xfrm>
          <a:custGeom>
            <a:avLst/>
            <a:gdLst>
              <a:gd name="connsiteX0" fmla="*/ 6350 w 4924552"/>
              <a:gd name="connsiteY0" fmla="*/ 6350 h 18796"/>
              <a:gd name="connsiteX1" fmla="*/ 4918202 w 4924552"/>
              <a:gd name="connsiteY1" fmla="*/ 6350 h 18796"/>
            </a:gdLst>
            <a:ahLst/>
            <a:cxnLst>
              <a:cxn ang="0">
                <a:pos x="connsiteX0" y="connsiteY0"/>
              </a:cxn>
              <a:cxn ang="1">
                <a:pos x="connsiteX1" y="connsiteY1"/>
              </a:cxn>
            </a:cxnLst>
            <a:rect l="l" t="t" r="r" b="b"/>
            <a:pathLst>
              <a:path w="4924552" h="18796">
                <a:moveTo>
                  <a:pt x="6350" y="6350"/>
                </a:moveTo>
                <a:lnTo>
                  <a:pt x="4918202" y="6350"/>
                </a:lnTo>
              </a:path>
            </a:pathLst>
          </a:custGeom>
          <a:ln w="12700">
            <a:solidFill>
              <a:srgbClr val="A6A6A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1"/>
          <p:cNvSpPr txBox="1"/>
          <p:nvPr/>
        </p:nvSpPr>
        <p:spPr>
          <a:xfrm>
            <a:off x="3619500" y="3238500"/>
            <a:ext cx="3048000" cy="990600"/>
          </a:xfrm>
          <a:prstGeom prst="rect">
            <a:avLst/>
          </a:prstGeom>
          <a:noFill/>
        </p:spPr>
        <p:txBody>
          <a:bodyPr wrap="none" lIns="0" tIns="0" rIns="0" rtlCol="0">
            <a:spAutoFit/>
          </a:bodyPr>
          <a:lstStyle/>
          <a:p>
            <a:pPr>
              <a:lnSpc>
                <a:spcPts val="7800"/>
              </a:lnSpc>
            </a:pPr>
            <a:r>
              <a:rPr lang="en-US" altLang="zh-CN" sz="6000" b="1" dirty="0" smtClean="0">
                <a:solidFill>
                  <a:srgbClr val="262626"/>
                </a:solidFill>
                <a:latin typeface="微软雅黑" panose="020B0503020204020204" pitchFamily="18" charset="-122"/>
                <a:cs typeface="微软雅黑" panose="020B0503020204020204" pitchFamily="18" charset="-122"/>
              </a:rPr>
              <a:t>公司介绍</a:t>
            </a:r>
          </a:p>
        </p:txBody>
      </p:sp>
      <p:sp>
        <p:nvSpPr>
          <p:cNvPr id="4" name="文本框 3"/>
          <p:cNvSpPr txBox="1"/>
          <p:nvPr/>
        </p:nvSpPr>
        <p:spPr>
          <a:xfrm>
            <a:off x="6903720" y="1193800"/>
            <a:ext cx="4396105" cy="3769360"/>
          </a:xfrm>
          <a:prstGeom prst="rect">
            <a:avLst/>
          </a:prstGeom>
          <a:noFill/>
        </p:spPr>
        <p:txBody>
          <a:bodyPr wrap="square" rtlCol="0">
            <a:spAutoFit/>
          </a:bodyPr>
          <a:lstStyle/>
          <a:p>
            <a:r>
              <a:rPr lang="en-US" altLang="zh-CN" sz="23900" b="1">
                <a:solidFill>
                  <a:srgbClr val="92D050"/>
                </a:solidFill>
              </a:rPr>
              <a:t>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1741677" y="3082798"/>
            <a:ext cx="4924552" cy="18796"/>
          </a:xfrm>
          <a:custGeom>
            <a:avLst/>
            <a:gdLst>
              <a:gd name="connsiteX0" fmla="*/ 6350 w 4924552"/>
              <a:gd name="connsiteY0" fmla="*/ 6350 h 18796"/>
              <a:gd name="connsiteX1" fmla="*/ 4918202 w 4924552"/>
              <a:gd name="connsiteY1" fmla="*/ 6350 h 18796"/>
            </a:gdLst>
            <a:ahLst/>
            <a:cxnLst>
              <a:cxn ang="0">
                <a:pos x="connsiteX0" y="connsiteY0"/>
              </a:cxn>
              <a:cxn ang="1">
                <a:pos x="connsiteX1" y="connsiteY1"/>
              </a:cxn>
            </a:cxnLst>
            <a:rect l="l" t="t" r="r" b="b"/>
            <a:pathLst>
              <a:path w="4924552" h="18796">
                <a:moveTo>
                  <a:pt x="6350" y="6350"/>
                </a:moveTo>
                <a:lnTo>
                  <a:pt x="4918202" y="6350"/>
                </a:lnTo>
              </a:path>
            </a:pathLst>
          </a:custGeom>
          <a:ln w="12700">
            <a:solidFill>
              <a:srgbClr val="A6A6A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1"/>
          <p:cNvSpPr txBox="1"/>
          <p:nvPr/>
        </p:nvSpPr>
        <p:spPr>
          <a:xfrm>
            <a:off x="1409700" y="3238500"/>
            <a:ext cx="5356225" cy="1045845"/>
          </a:xfrm>
          <a:prstGeom prst="rect">
            <a:avLst/>
          </a:prstGeom>
          <a:noFill/>
        </p:spPr>
        <p:txBody>
          <a:bodyPr wrap="none" lIns="0" tIns="0" rIns="0" rtlCol="0">
            <a:spAutoFit/>
          </a:bodyPr>
          <a:lstStyle/>
          <a:p>
            <a:pPr>
              <a:lnSpc>
                <a:spcPts val="7800"/>
              </a:lnSpc>
            </a:pPr>
            <a:r>
              <a:rPr lang="zh-CN" altLang="en-US" sz="6000" b="1" dirty="0" smtClean="0">
                <a:solidFill>
                  <a:srgbClr val="262626"/>
                </a:solidFill>
                <a:latin typeface="微软雅黑" panose="020B0503020204020204" pitchFamily="18" charset="-122"/>
                <a:cs typeface="微软雅黑" panose="020B0503020204020204" pitchFamily="18" charset="-122"/>
              </a:rPr>
              <a:t>运营及盈利模式</a:t>
            </a:r>
          </a:p>
        </p:txBody>
      </p:sp>
      <p:sp>
        <p:nvSpPr>
          <p:cNvPr id="4" name="文本框 3"/>
          <p:cNvSpPr txBox="1"/>
          <p:nvPr/>
        </p:nvSpPr>
        <p:spPr>
          <a:xfrm>
            <a:off x="6903720" y="1193800"/>
            <a:ext cx="4396105" cy="3769360"/>
          </a:xfrm>
          <a:prstGeom prst="rect">
            <a:avLst/>
          </a:prstGeom>
          <a:noFill/>
        </p:spPr>
        <p:txBody>
          <a:bodyPr wrap="square" rtlCol="0">
            <a:spAutoFit/>
          </a:bodyPr>
          <a:lstStyle/>
          <a:p>
            <a:r>
              <a:rPr lang="en-US" altLang="zh-CN" sz="23900" b="1">
                <a:solidFill>
                  <a:srgbClr val="92D050"/>
                </a:solidFill>
              </a:rPr>
              <a:t>04</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1"/>
          <p:cNvSpPr txBox="1"/>
          <p:nvPr/>
        </p:nvSpPr>
        <p:spPr>
          <a:xfrm>
            <a:off x="939800" y="317500"/>
            <a:ext cx="2454910" cy="301625"/>
          </a:xfrm>
          <a:prstGeom prst="rect">
            <a:avLst/>
          </a:prstGeom>
          <a:noFill/>
        </p:spPr>
        <p:txBody>
          <a:bodyPr wrap="none" lIns="0" tIns="0" rIns="0" rtlCol="0">
            <a:spAutoFit/>
          </a:bodyPr>
          <a:lstStyle/>
          <a:p>
            <a:pPr>
              <a:lnSpc>
                <a:spcPts val="2000"/>
              </a:lnSpc>
            </a:pPr>
            <a:r>
              <a:rPr lang="zh-CN" altLang="en-US" sz="1600" dirty="0" smtClean="0">
                <a:solidFill>
                  <a:srgbClr val="7F7F7F"/>
                </a:solidFill>
                <a:latin typeface="微软雅黑" panose="020B0503020204020204" pitchFamily="18" charset="-122"/>
                <a:cs typeface="微软雅黑" panose="020B0503020204020204" pitchFamily="18" charset="-122"/>
              </a:rPr>
              <a:t>运营及盈利模式</a:t>
            </a:r>
            <a:r>
              <a:rPr lang="en-US" altLang="zh-CN" sz="1600" dirty="0" smtClean="0">
                <a:solidFill>
                  <a:srgbClr val="7F7F7F"/>
                </a:solidFill>
                <a:latin typeface="微软雅黑" panose="020B0503020204020204" pitchFamily="18" charset="-122"/>
                <a:cs typeface="微软雅黑" panose="020B0503020204020204" pitchFamily="18" charset="-122"/>
              </a:rPr>
              <a:t>—</a:t>
            </a:r>
            <a:r>
              <a:rPr lang="zh-CN" altLang="en-US" sz="1600" dirty="0" smtClean="0">
                <a:solidFill>
                  <a:srgbClr val="7F7F7F"/>
                </a:solidFill>
                <a:latin typeface="微软雅黑" panose="020B0503020204020204" pitchFamily="18" charset="-122"/>
                <a:cs typeface="微软雅黑" panose="020B0503020204020204" pitchFamily="18" charset="-122"/>
              </a:rPr>
              <a:t>运营模式</a:t>
            </a:r>
          </a:p>
        </p:txBody>
      </p:sp>
      <p:sp>
        <p:nvSpPr>
          <p:cNvPr id="10" name="Freeform 3"/>
          <p:cNvSpPr/>
          <p:nvPr/>
        </p:nvSpPr>
        <p:spPr>
          <a:xfrm>
            <a:off x="4012438" y="3354070"/>
            <a:ext cx="2347467" cy="24892"/>
          </a:xfrm>
          <a:custGeom>
            <a:avLst/>
            <a:gdLst>
              <a:gd name="connsiteX0" fmla="*/ 6350 w 2347467"/>
              <a:gd name="connsiteY0" fmla="*/ 6350 h 24892"/>
              <a:gd name="connsiteX1" fmla="*/ 2341117 w 2347467"/>
              <a:gd name="connsiteY1" fmla="*/ 6350 h 24892"/>
            </a:gdLst>
            <a:ahLst/>
            <a:cxnLst>
              <a:cxn ang="0">
                <a:pos x="connsiteX0" y="connsiteY0"/>
              </a:cxn>
              <a:cxn ang="1">
                <a:pos x="connsiteX1" y="connsiteY1"/>
              </a:cxn>
            </a:cxnLst>
            <a:rect l="l" t="t" r="r" b="b"/>
            <a:pathLst>
              <a:path w="2347467" h="24892">
                <a:moveTo>
                  <a:pt x="6350" y="6350"/>
                </a:moveTo>
                <a:lnTo>
                  <a:pt x="2341117" y="6350"/>
                </a:lnTo>
              </a:path>
            </a:pathLst>
          </a:custGeom>
          <a:ln w="34925" cmpd="sng">
            <a:solidFill>
              <a:srgbClr val="92D05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3"/>
          <p:cNvSpPr/>
          <p:nvPr/>
        </p:nvSpPr>
        <p:spPr>
          <a:xfrm>
            <a:off x="5700395" y="595630"/>
            <a:ext cx="5182235" cy="5100320"/>
          </a:xfrm>
          <a:custGeom>
            <a:avLst/>
            <a:gdLst>
              <a:gd name="connsiteX0" fmla="*/ 1992820 w 2334767"/>
              <a:gd name="connsiteY0" fmla="*/ 336613 h 2298192"/>
              <a:gd name="connsiteX1" fmla="*/ 1992820 w 2334767"/>
              <a:gd name="connsiteY1" fmla="*/ 1961578 h 2298192"/>
              <a:gd name="connsiteX2" fmla="*/ 341947 w 2334767"/>
              <a:gd name="connsiteY2" fmla="*/ 1961578 h 2298192"/>
              <a:gd name="connsiteX3" fmla="*/ 341947 w 2334767"/>
              <a:gd name="connsiteY3" fmla="*/ 336613 h 2298192"/>
              <a:gd name="connsiteX4" fmla="*/ 1992820 w 2334767"/>
              <a:gd name="connsiteY4" fmla="*/ 336613 h 229819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334767" h="2298192">
                <a:moveTo>
                  <a:pt x="1992820" y="336613"/>
                </a:moveTo>
                <a:cubicBezTo>
                  <a:pt x="2448750" y="785304"/>
                  <a:pt x="2448750" y="1512887"/>
                  <a:pt x="1992820" y="1961578"/>
                </a:cubicBezTo>
                <a:cubicBezTo>
                  <a:pt x="1537017" y="2410396"/>
                  <a:pt x="797877" y="2410396"/>
                  <a:pt x="341947" y="1961578"/>
                </a:cubicBezTo>
                <a:cubicBezTo>
                  <a:pt x="-113982" y="1512887"/>
                  <a:pt x="-113982" y="785304"/>
                  <a:pt x="341947" y="336613"/>
                </a:cubicBezTo>
                <a:cubicBezTo>
                  <a:pt x="797877" y="-112204"/>
                  <a:pt x="1537017" y="-112204"/>
                  <a:pt x="1992820" y="336613"/>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1150620" y="2503805"/>
            <a:ext cx="3464560" cy="3409950"/>
          </a:xfrm>
          <a:custGeom>
            <a:avLst/>
            <a:gdLst>
              <a:gd name="connsiteX0" fmla="*/ 1234440 w 1446276"/>
              <a:gd name="connsiteY0" fmla="*/ 208407 h 1423384"/>
              <a:gd name="connsiteX1" fmla="*/ 1234440 w 1446276"/>
              <a:gd name="connsiteY1" fmla="*/ 1214882 h 1423384"/>
              <a:gd name="connsiteX2" fmla="*/ 211836 w 1446276"/>
              <a:gd name="connsiteY2" fmla="*/ 1214882 h 1423384"/>
              <a:gd name="connsiteX3" fmla="*/ 211836 w 1446276"/>
              <a:gd name="connsiteY3" fmla="*/ 208407 h 1423384"/>
              <a:gd name="connsiteX4" fmla="*/ 1234440 w 1446276"/>
              <a:gd name="connsiteY4" fmla="*/ 208407 h 142338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46276" h="1423384">
                <a:moveTo>
                  <a:pt x="1234440" y="208407"/>
                </a:moveTo>
                <a:cubicBezTo>
                  <a:pt x="1516888" y="486410"/>
                  <a:pt x="1516888" y="937005"/>
                  <a:pt x="1234440" y="1214882"/>
                </a:cubicBezTo>
                <a:cubicBezTo>
                  <a:pt x="951992" y="1492884"/>
                  <a:pt x="494157" y="1492884"/>
                  <a:pt x="211836" y="1214882"/>
                </a:cubicBezTo>
                <a:cubicBezTo>
                  <a:pt x="-70611" y="937005"/>
                  <a:pt x="-70611" y="486410"/>
                  <a:pt x="211836" y="208407"/>
                </a:cubicBezTo>
                <a:cubicBezTo>
                  <a:pt x="494157" y="-69469"/>
                  <a:pt x="951992" y="-69469"/>
                  <a:pt x="1234440" y="208407"/>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463040" y="3103245"/>
            <a:ext cx="2997200" cy="2306955"/>
          </a:xfrm>
          <a:prstGeom prst="rect">
            <a:avLst/>
          </a:prstGeom>
          <a:noFill/>
        </p:spPr>
        <p:txBody>
          <a:bodyPr wrap="square" rtlCol="0" anchor="t">
            <a:spAutoFit/>
          </a:bodyPr>
          <a:lstStyle/>
          <a:p>
            <a:r>
              <a:rPr lang="zh-CN" altLang="en-US" sz="1600">
                <a:solidFill>
                  <a:schemeClr val="bg1"/>
                </a:solidFill>
                <a:latin typeface="Microsoft JhengHei" panose="020B0604030504040204" charset="-120"/>
                <a:ea typeface="Microsoft JhengHei" panose="020B0604030504040204" charset="-120"/>
                <a:cs typeface="Microsoft JhengHei" panose="020B0604030504040204" charset="-120"/>
                <a:sym typeface="+mn-ea"/>
              </a:rPr>
              <a:t>建立该平台的基本运营模式参考抖音</a:t>
            </a:r>
            <a:r>
              <a:rPr lang="en-US" altLang="zh-CN" sz="1600">
                <a:solidFill>
                  <a:schemeClr val="bg1"/>
                </a:solidFill>
                <a:latin typeface="Microsoft JhengHei" panose="020B0604030504040204" charset="-120"/>
                <a:ea typeface="Microsoft JhengHei" panose="020B0604030504040204" charset="-120"/>
                <a:cs typeface="Microsoft JhengHei" panose="020B0604030504040204" charset="-120"/>
                <a:sym typeface="+mn-ea"/>
              </a:rPr>
              <a:t>APP</a:t>
            </a:r>
            <a:r>
              <a:rPr lang="zh-CN" altLang="en-US" sz="1600">
                <a:solidFill>
                  <a:schemeClr val="bg1"/>
                </a:solidFill>
                <a:latin typeface="Microsoft JhengHei" panose="020B0604030504040204" charset="-120"/>
                <a:ea typeface="Microsoft JhengHei" panose="020B0604030504040204" charset="-120"/>
                <a:cs typeface="Microsoft JhengHei" panose="020B0604030504040204" charset="-120"/>
                <a:sym typeface="+mn-ea"/>
              </a:rPr>
              <a:t>运营，借助前期的立体化营销强势打入市场，拉入第一波次上下游专家和客户，完成第一波次的相应内容，以免费和口碑传播的方式快速形成第二次、第三次等多次推动，最终完成上有大专家开课，下游点面式客户听课</a:t>
            </a:r>
          </a:p>
        </p:txBody>
      </p:sp>
      <p:sp>
        <p:nvSpPr>
          <p:cNvPr id="4" name="文本框 3"/>
          <p:cNvSpPr txBox="1"/>
          <p:nvPr/>
        </p:nvSpPr>
        <p:spPr>
          <a:xfrm>
            <a:off x="6006465" y="1572260"/>
            <a:ext cx="4476115" cy="3415030"/>
          </a:xfrm>
          <a:prstGeom prst="rect">
            <a:avLst/>
          </a:prstGeom>
          <a:noFill/>
        </p:spPr>
        <p:txBody>
          <a:bodyPr wrap="square" rtlCol="0" anchor="t">
            <a:spAutoFit/>
          </a:bodyPr>
          <a:lstStyle/>
          <a:p>
            <a:pPr algn="ctr">
              <a:lnSpc>
                <a:spcPct val="200000"/>
              </a:lnSpc>
            </a:pPr>
            <a:r>
              <a:rPr lang="zh-CN" altLang="en-US">
                <a:solidFill>
                  <a:schemeClr val="bg1"/>
                </a:solidFill>
                <a:latin typeface="Microsoft JhengHei" panose="020B0604030504040204" charset="-120"/>
                <a:ea typeface="Microsoft JhengHei" panose="020B0604030504040204" charset="-120"/>
                <a:cs typeface="Microsoft JhengHei" panose="020B0604030504040204" charset="-120"/>
                <a:sym typeface="+mn-ea"/>
              </a:rPr>
              <a:t>解决上游由于费用拒绝参加的问题嫁接到下游单次听课上，满足单次上线</a:t>
            </a:r>
            <a:r>
              <a:rPr lang="en-US" altLang="zh-CN">
                <a:solidFill>
                  <a:schemeClr val="bg1"/>
                </a:solidFill>
                <a:latin typeface="Microsoft JhengHei" panose="020B0604030504040204" charset="-120"/>
                <a:ea typeface="Microsoft JhengHei" panose="020B0604030504040204" charset="-120"/>
                <a:cs typeface="Microsoft JhengHei" panose="020B0604030504040204" charset="-120"/>
                <a:sym typeface="+mn-ea"/>
              </a:rPr>
              <a:t>1000</a:t>
            </a:r>
            <a:r>
              <a:rPr lang="zh-CN" altLang="en-US">
                <a:solidFill>
                  <a:schemeClr val="bg1"/>
                </a:solidFill>
                <a:latin typeface="Microsoft JhengHei" panose="020B0604030504040204" charset="-120"/>
                <a:ea typeface="Microsoft JhengHei" panose="020B0604030504040204" charset="-120"/>
                <a:cs typeface="Microsoft JhengHei" panose="020B0604030504040204" charset="-120"/>
                <a:sym typeface="+mn-ea"/>
              </a:rPr>
              <a:t>人，单人次</a:t>
            </a:r>
            <a:r>
              <a:rPr lang="en-US" altLang="zh-CN">
                <a:solidFill>
                  <a:schemeClr val="bg1"/>
                </a:solidFill>
                <a:latin typeface="Microsoft JhengHei" panose="020B0604030504040204" charset="-120"/>
                <a:ea typeface="Microsoft JhengHei" panose="020B0604030504040204" charset="-120"/>
                <a:cs typeface="Microsoft JhengHei" panose="020B0604030504040204" charset="-120"/>
                <a:sym typeface="+mn-ea"/>
              </a:rPr>
              <a:t>20</a:t>
            </a:r>
            <a:r>
              <a:rPr lang="zh-CN" altLang="en-US">
                <a:solidFill>
                  <a:schemeClr val="bg1"/>
                </a:solidFill>
                <a:latin typeface="Microsoft JhengHei" panose="020B0604030504040204" charset="-120"/>
                <a:ea typeface="Microsoft JhengHei" panose="020B0604030504040204" charset="-120"/>
                <a:cs typeface="Microsoft JhengHei" panose="020B0604030504040204" charset="-120"/>
                <a:sym typeface="+mn-ea"/>
              </a:rPr>
              <a:t>元，一次可以达成</a:t>
            </a:r>
            <a:r>
              <a:rPr lang="en-US" altLang="zh-CN">
                <a:solidFill>
                  <a:schemeClr val="bg1"/>
                </a:solidFill>
                <a:latin typeface="Microsoft JhengHei" panose="020B0604030504040204" charset="-120"/>
                <a:ea typeface="Microsoft JhengHei" panose="020B0604030504040204" charset="-120"/>
                <a:cs typeface="Microsoft JhengHei" panose="020B0604030504040204" charset="-120"/>
                <a:sym typeface="+mn-ea"/>
              </a:rPr>
              <a:t>2W</a:t>
            </a:r>
            <a:r>
              <a:rPr lang="zh-CN" altLang="en-US">
                <a:solidFill>
                  <a:schemeClr val="bg1"/>
                </a:solidFill>
                <a:latin typeface="Microsoft JhengHei" panose="020B0604030504040204" charset="-120"/>
                <a:ea typeface="Microsoft JhengHei" panose="020B0604030504040204" charset="-120"/>
                <a:cs typeface="Microsoft JhengHei" panose="020B0604030504040204" charset="-120"/>
                <a:sym typeface="+mn-ea"/>
              </a:rPr>
              <a:t>的上游收益，解决下游主动付费接受培训的事情，将这个平台服务嫁接到日常的合作中，满额送达成相关收益</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1"/>
          <p:cNvSpPr txBox="1"/>
          <p:nvPr/>
        </p:nvSpPr>
        <p:spPr>
          <a:xfrm>
            <a:off x="939800" y="317500"/>
            <a:ext cx="2251710" cy="301625"/>
          </a:xfrm>
          <a:prstGeom prst="rect">
            <a:avLst/>
          </a:prstGeom>
          <a:noFill/>
        </p:spPr>
        <p:txBody>
          <a:bodyPr wrap="none" lIns="0" tIns="0" rIns="0" rtlCol="0">
            <a:spAutoFit/>
          </a:bodyPr>
          <a:lstStyle/>
          <a:p>
            <a:pPr>
              <a:lnSpc>
                <a:spcPts val="2000"/>
              </a:lnSpc>
            </a:pPr>
            <a:r>
              <a:rPr lang="zh-CN" altLang="en-US" sz="1600" dirty="0" smtClean="0">
                <a:solidFill>
                  <a:srgbClr val="7F7F7F"/>
                </a:solidFill>
                <a:latin typeface="微软雅黑" panose="020B0503020204020204" pitchFamily="18" charset="-122"/>
                <a:cs typeface="微软雅黑" panose="020B0503020204020204" pitchFamily="18" charset="-122"/>
              </a:rPr>
              <a:t>运营盈利模式</a:t>
            </a:r>
            <a:r>
              <a:rPr lang="en-US" altLang="zh-CN" sz="1600" dirty="0" smtClean="0">
                <a:solidFill>
                  <a:srgbClr val="7F7F7F"/>
                </a:solidFill>
                <a:latin typeface="微软雅黑" panose="020B0503020204020204" pitchFamily="18" charset="-122"/>
                <a:cs typeface="微软雅黑" panose="020B0503020204020204" pitchFamily="18" charset="-122"/>
              </a:rPr>
              <a:t>—</a:t>
            </a:r>
            <a:r>
              <a:rPr lang="zh-CN" altLang="en-US" sz="1600" dirty="0" smtClean="0">
                <a:solidFill>
                  <a:srgbClr val="7F7F7F"/>
                </a:solidFill>
                <a:latin typeface="微软雅黑" panose="020B0503020204020204" pitchFamily="18" charset="-122"/>
                <a:cs typeface="微软雅黑" panose="020B0503020204020204" pitchFamily="18" charset="-122"/>
              </a:rPr>
              <a:t>盈利模式</a:t>
            </a:r>
          </a:p>
        </p:txBody>
      </p:sp>
      <p:sp>
        <p:nvSpPr>
          <p:cNvPr id="8" name="圆角矩形 7"/>
          <p:cNvSpPr/>
          <p:nvPr/>
        </p:nvSpPr>
        <p:spPr>
          <a:xfrm>
            <a:off x="3124200" y="991235"/>
            <a:ext cx="5486400" cy="609600"/>
          </a:xfrm>
          <a:prstGeom prst="round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 name="文本框 4"/>
          <p:cNvSpPr txBox="1"/>
          <p:nvPr/>
        </p:nvSpPr>
        <p:spPr>
          <a:xfrm>
            <a:off x="3496310" y="1111885"/>
            <a:ext cx="4526280" cy="368300"/>
          </a:xfrm>
          <a:prstGeom prst="rect">
            <a:avLst/>
          </a:prstGeom>
          <a:noFill/>
        </p:spPr>
        <p:txBody>
          <a:bodyPr wrap="none" rtlCol="0" anchor="t">
            <a:spAutoFit/>
          </a:bodyPr>
          <a:lstStyle/>
          <a:p>
            <a:r>
              <a:rPr lang="zh-CN" altLang="en-US">
                <a:latin typeface="Microsoft JhengHei" panose="020B0604030504040204" charset="-120"/>
                <a:ea typeface="Microsoft JhengHei" panose="020B0604030504040204" charset="-120"/>
                <a:cs typeface="Microsoft JhengHei" panose="020B0604030504040204" charset="-120"/>
                <a:sym typeface="+mn-ea"/>
              </a:rPr>
              <a:t>盈利方式分为两部分：正向盈利和逆向盈利</a:t>
            </a:r>
            <a:endParaRPr lang="zh-CN" altLang="en-US"/>
          </a:p>
        </p:txBody>
      </p:sp>
      <p:sp>
        <p:nvSpPr>
          <p:cNvPr id="9" name="矩形 8"/>
          <p:cNvSpPr/>
          <p:nvPr/>
        </p:nvSpPr>
        <p:spPr>
          <a:xfrm>
            <a:off x="1266825" y="2991485"/>
            <a:ext cx="2819400" cy="3124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266825" y="2343785"/>
            <a:ext cx="2818765" cy="4572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505325" y="2972435"/>
            <a:ext cx="2819400" cy="3124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505325" y="2324735"/>
            <a:ext cx="2818765" cy="4572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753350" y="2991485"/>
            <a:ext cx="2819400" cy="3124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753350" y="2343785"/>
            <a:ext cx="2818765" cy="4572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061210" y="2369185"/>
            <a:ext cx="1097280" cy="368300"/>
          </a:xfrm>
          <a:prstGeom prst="rect">
            <a:avLst/>
          </a:prstGeom>
          <a:solidFill>
            <a:schemeClr val="tx1">
              <a:lumMod val="65000"/>
              <a:lumOff val="35000"/>
            </a:schemeClr>
          </a:solidFill>
        </p:spPr>
        <p:txBody>
          <a:bodyPr wrap="none" rtlCol="0" anchor="t">
            <a:spAutoFit/>
          </a:bodyPr>
          <a:lstStyle/>
          <a:p>
            <a:r>
              <a:rPr lang="zh-CN" altLang="en-US" b="1">
                <a:solidFill>
                  <a:schemeClr val="bg1"/>
                </a:solidFill>
                <a:latin typeface="Microsoft JhengHei" panose="020B0604030504040204" charset="-120"/>
                <a:ea typeface="Microsoft JhengHei" panose="020B0604030504040204" charset="-120"/>
                <a:cs typeface="Microsoft JhengHei" panose="020B0604030504040204" charset="-120"/>
                <a:sym typeface="+mn-ea"/>
              </a:rPr>
              <a:t>正向盈利</a:t>
            </a:r>
          </a:p>
        </p:txBody>
      </p:sp>
      <p:sp>
        <p:nvSpPr>
          <p:cNvPr id="22" name="文本框 21"/>
          <p:cNvSpPr txBox="1"/>
          <p:nvPr/>
        </p:nvSpPr>
        <p:spPr>
          <a:xfrm>
            <a:off x="5013960" y="2343785"/>
            <a:ext cx="2011680" cy="368300"/>
          </a:xfrm>
          <a:prstGeom prst="rect">
            <a:avLst/>
          </a:prstGeom>
          <a:solidFill>
            <a:schemeClr val="tx1">
              <a:lumMod val="65000"/>
              <a:lumOff val="35000"/>
            </a:schemeClr>
          </a:solidFill>
        </p:spPr>
        <p:txBody>
          <a:bodyPr wrap="none" rtlCol="0" anchor="t">
            <a:spAutoFit/>
          </a:bodyPr>
          <a:lstStyle/>
          <a:p>
            <a:r>
              <a:rPr lang="zh-CN" altLang="en-US" b="1">
                <a:solidFill>
                  <a:schemeClr val="bg1"/>
                </a:solidFill>
                <a:latin typeface="Microsoft JhengHei" panose="020B0604030504040204" charset="-120"/>
                <a:ea typeface="Microsoft JhengHei" panose="020B0604030504040204" charset="-120"/>
                <a:cs typeface="Microsoft JhengHei" panose="020B0604030504040204" charset="-120"/>
                <a:sym typeface="+mn-ea"/>
              </a:rPr>
              <a:t>逆向盈利第一板块</a:t>
            </a:r>
          </a:p>
        </p:txBody>
      </p:sp>
      <p:sp>
        <p:nvSpPr>
          <p:cNvPr id="23" name="文本框 22"/>
          <p:cNvSpPr txBox="1"/>
          <p:nvPr/>
        </p:nvSpPr>
        <p:spPr>
          <a:xfrm>
            <a:off x="8156575" y="2343785"/>
            <a:ext cx="2011680" cy="368300"/>
          </a:xfrm>
          <a:prstGeom prst="rect">
            <a:avLst/>
          </a:prstGeom>
          <a:solidFill>
            <a:schemeClr val="tx1">
              <a:lumMod val="65000"/>
              <a:lumOff val="35000"/>
            </a:schemeClr>
          </a:solidFill>
        </p:spPr>
        <p:txBody>
          <a:bodyPr wrap="none" rtlCol="0" anchor="t">
            <a:spAutoFit/>
          </a:bodyPr>
          <a:lstStyle/>
          <a:p>
            <a:r>
              <a:rPr lang="zh-CN" altLang="en-US" b="1">
                <a:solidFill>
                  <a:schemeClr val="bg1"/>
                </a:solidFill>
                <a:latin typeface="Microsoft JhengHei" panose="020B0604030504040204" charset="-120"/>
                <a:ea typeface="Microsoft JhengHei" panose="020B0604030504040204" charset="-120"/>
                <a:cs typeface="Microsoft JhengHei" panose="020B0604030504040204" charset="-120"/>
                <a:sym typeface="+mn-ea"/>
              </a:rPr>
              <a:t>逆向盈利第二板块</a:t>
            </a:r>
          </a:p>
        </p:txBody>
      </p:sp>
      <p:sp>
        <p:nvSpPr>
          <p:cNvPr id="24" name="文本框 23"/>
          <p:cNvSpPr txBox="1"/>
          <p:nvPr/>
        </p:nvSpPr>
        <p:spPr>
          <a:xfrm>
            <a:off x="1426845" y="3121025"/>
            <a:ext cx="2536190" cy="2676525"/>
          </a:xfrm>
          <a:prstGeom prst="rect">
            <a:avLst/>
          </a:prstGeom>
          <a:solidFill>
            <a:srgbClr val="92D050"/>
          </a:solidFill>
        </p:spPr>
        <p:txBody>
          <a:bodyPr wrap="square" rtlCol="0" anchor="t">
            <a:spAutoFit/>
          </a:bodyPr>
          <a:lstStyle/>
          <a:p>
            <a:pPr algn="ctr">
              <a:lnSpc>
                <a:spcPct val="150000"/>
              </a:lnSpc>
            </a:pPr>
            <a:r>
              <a:rPr lang="zh-CN" altLang="en-US" sz="1600">
                <a:solidFill>
                  <a:schemeClr val="bg1"/>
                </a:solidFill>
                <a:latin typeface="Microsoft JhengHei" panose="020B0604030504040204" charset="-120"/>
                <a:ea typeface="Microsoft JhengHei" panose="020B0604030504040204" charset="-120"/>
                <a:cs typeface="Microsoft JhengHei" panose="020B0604030504040204" charset="-120"/>
                <a:sym typeface="+mn-ea"/>
              </a:rPr>
              <a:t>主要针对平台下游客户的集中式付费上线学习所产生给上游讲师的费用由第三方平台代收，待上游讲师从平台体现时平台以服务为概念抽取一定的佣金，从而直接产生盈利</a:t>
            </a:r>
          </a:p>
        </p:txBody>
      </p:sp>
      <p:sp>
        <p:nvSpPr>
          <p:cNvPr id="25" name="文本框 24"/>
          <p:cNvSpPr txBox="1"/>
          <p:nvPr/>
        </p:nvSpPr>
        <p:spPr>
          <a:xfrm>
            <a:off x="4627880" y="3153410"/>
            <a:ext cx="2573020" cy="2676525"/>
          </a:xfrm>
          <a:prstGeom prst="rect">
            <a:avLst/>
          </a:prstGeom>
          <a:solidFill>
            <a:srgbClr val="92D050"/>
          </a:solidFill>
        </p:spPr>
        <p:txBody>
          <a:bodyPr wrap="square" rtlCol="0" anchor="t">
            <a:spAutoFit/>
          </a:bodyPr>
          <a:lstStyle/>
          <a:p>
            <a:pPr algn="ctr">
              <a:lnSpc>
                <a:spcPct val="150000"/>
              </a:lnSpc>
            </a:pPr>
            <a:r>
              <a:rPr lang="zh-CN" altLang="en-US" sz="1600">
                <a:solidFill>
                  <a:schemeClr val="bg1"/>
                </a:solidFill>
                <a:latin typeface="Microsoft JhengHei" panose="020B0604030504040204" charset="-120"/>
                <a:ea typeface="Microsoft JhengHei" panose="020B0604030504040204" charset="-120"/>
                <a:cs typeface="Microsoft JhengHei" panose="020B0604030504040204" charset="-120"/>
                <a:sym typeface="+mn-ea"/>
              </a:rPr>
              <a:t>（现实板块）主要针对平台上游客户原本强大的社会口碑以及下游庞大的市场优势给平台逐步形成口碑，从而通过平台口碑经济间接给公司渠道部门提供优势项目</a:t>
            </a:r>
          </a:p>
        </p:txBody>
      </p:sp>
      <p:sp>
        <p:nvSpPr>
          <p:cNvPr id="26" name="文本框 25"/>
          <p:cNvSpPr txBox="1"/>
          <p:nvPr/>
        </p:nvSpPr>
        <p:spPr>
          <a:xfrm>
            <a:off x="7780655" y="3153410"/>
            <a:ext cx="2715260" cy="1938020"/>
          </a:xfrm>
          <a:prstGeom prst="rect">
            <a:avLst/>
          </a:prstGeom>
          <a:solidFill>
            <a:srgbClr val="92D050"/>
          </a:solidFill>
        </p:spPr>
        <p:txBody>
          <a:bodyPr wrap="square" rtlCol="0" anchor="t">
            <a:spAutoFit/>
          </a:bodyPr>
          <a:lstStyle/>
          <a:p>
            <a:pPr algn="ctr">
              <a:lnSpc>
                <a:spcPct val="150000"/>
              </a:lnSpc>
            </a:pPr>
            <a:r>
              <a:rPr lang="zh-CN" altLang="en-US" sz="1600">
                <a:solidFill>
                  <a:schemeClr val="bg1"/>
                </a:solidFill>
                <a:latin typeface="Microsoft JhengHei" panose="020B0604030504040204" charset="-120"/>
                <a:ea typeface="Microsoft JhengHei" panose="020B0604030504040204" charset="-120"/>
                <a:cs typeface="Microsoft JhengHei" panose="020B0604030504040204" charset="-120"/>
                <a:sym typeface="+mn-ea"/>
              </a:rPr>
              <a:t>（规划板块）主要是通过强大的平台整合力，整合上下游各个端口的相关人员，待后期公司于凭条开发问诊的服务板块项目</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1"/>
          <p:cNvSpPr txBox="1"/>
          <p:nvPr/>
        </p:nvSpPr>
        <p:spPr>
          <a:xfrm>
            <a:off x="939800" y="317500"/>
            <a:ext cx="2641600" cy="301625"/>
          </a:xfrm>
          <a:prstGeom prst="rect">
            <a:avLst/>
          </a:prstGeom>
          <a:noFill/>
        </p:spPr>
        <p:txBody>
          <a:bodyPr wrap="none" lIns="0" tIns="0" rIns="0" rtlCol="0">
            <a:spAutoFit/>
          </a:bodyPr>
          <a:lstStyle/>
          <a:p>
            <a:pPr>
              <a:lnSpc>
                <a:spcPts val="2000"/>
              </a:lnSpc>
            </a:pPr>
            <a:r>
              <a:rPr lang="zh-CN" altLang="en-US" sz="1600" dirty="0" smtClean="0">
                <a:solidFill>
                  <a:srgbClr val="7F7F7F"/>
                </a:solidFill>
                <a:latin typeface="微软雅黑" panose="020B0503020204020204" pitchFamily="18" charset="-122"/>
                <a:cs typeface="微软雅黑" panose="020B0503020204020204" pitchFamily="18" charset="-122"/>
              </a:rPr>
              <a:t>平台建立的基本理论模式依据</a:t>
            </a:r>
          </a:p>
        </p:txBody>
      </p:sp>
      <p:sp>
        <p:nvSpPr>
          <p:cNvPr id="5" name="文本框 4"/>
          <p:cNvSpPr txBox="1"/>
          <p:nvPr/>
        </p:nvSpPr>
        <p:spPr>
          <a:xfrm>
            <a:off x="1246505" y="1769745"/>
            <a:ext cx="9698355" cy="1938020"/>
          </a:xfrm>
          <a:prstGeom prst="rect">
            <a:avLst/>
          </a:prstGeom>
          <a:noFill/>
        </p:spPr>
        <p:txBody>
          <a:bodyPr wrap="square" rtlCol="0">
            <a:spAutoFit/>
          </a:bodyPr>
          <a:lstStyle/>
          <a:p>
            <a:pPr algn="ctr">
              <a:lnSpc>
                <a:spcPct val="250000"/>
              </a:lnSpc>
            </a:pPr>
            <a:r>
              <a:rPr lang="zh-CN" altLang="en-US" sz="2400">
                <a:latin typeface="Microsoft JhengHei" panose="020B0604030504040204" charset="-120"/>
                <a:ea typeface="Microsoft JhengHei" panose="020B0604030504040204" charset="-120"/>
              </a:rPr>
              <a:t>建立该平台的商业模式基础依据是依从现有市场商业模式的转型从商品到人，从概念化的商业模式到自主性的商业模式转变；</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1"/>
          <p:cNvSpPr txBox="1"/>
          <p:nvPr/>
        </p:nvSpPr>
        <p:spPr>
          <a:xfrm>
            <a:off x="939800" y="317500"/>
            <a:ext cx="2641600" cy="301625"/>
          </a:xfrm>
          <a:prstGeom prst="rect">
            <a:avLst/>
          </a:prstGeom>
          <a:noFill/>
        </p:spPr>
        <p:txBody>
          <a:bodyPr wrap="none" lIns="0" tIns="0" rIns="0" rtlCol="0">
            <a:spAutoFit/>
          </a:bodyPr>
          <a:lstStyle/>
          <a:p>
            <a:pPr>
              <a:lnSpc>
                <a:spcPts val="2000"/>
              </a:lnSpc>
            </a:pPr>
            <a:r>
              <a:rPr lang="zh-CN" altLang="en-US" sz="1600" dirty="0" smtClean="0">
                <a:solidFill>
                  <a:srgbClr val="7F7F7F"/>
                </a:solidFill>
                <a:latin typeface="微软雅黑" panose="020B0503020204020204" pitchFamily="18" charset="-122"/>
                <a:cs typeface="微软雅黑" panose="020B0503020204020204" pitchFamily="18" charset="-122"/>
              </a:rPr>
              <a:t>平台建立可行性的经济学证据</a:t>
            </a:r>
          </a:p>
        </p:txBody>
      </p:sp>
      <p:sp>
        <p:nvSpPr>
          <p:cNvPr id="16" name="文本框 15"/>
          <p:cNvSpPr txBox="1"/>
          <p:nvPr/>
        </p:nvSpPr>
        <p:spPr>
          <a:xfrm>
            <a:off x="580390" y="832485"/>
            <a:ext cx="10758805" cy="5477510"/>
          </a:xfrm>
          <a:prstGeom prst="rect">
            <a:avLst/>
          </a:prstGeom>
          <a:noFill/>
          <a:ln w="9525">
            <a:noFill/>
          </a:ln>
        </p:spPr>
        <p:txBody>
          <a:bodyPr wrap="square">
            <a:spAutoFit/>
          </a:bodyPr>
          <a:lstStyle/>
          <a:p>
            <a:pPr indent="0">
              <a:lnSpc>
                <a:spcPct val="250000"/>
              </a:lnSpc>
            </a:pPr>
            <a:r>
              <a:rPr lang="en-US" altLang="zh-CN" sz="1400" b="0">
                <a:latin typeface="Microsoft JhengHei" panose="020B0604030504040204" charset="-120"/>
                <a:ea typeface="Microsoft JhengHei" panose="020B0604030504040204" charset="-120"/>
                <a:cs typeface="Microsoft JhengHei" panose="020B0604030504040204" charset="-120"/>
              </a:rPr>
              <a:t>         </a:t>
            </a:r>
            <a:r>
              <a:rPr lang="zh-CN" sz="1400" b="0">
                <a:latin typeface="Microsoft JhengHei" panose="020B0604030504040204" charset="-120"/>
                <a:ea typeface="Microsoft JhengHei" panose="020B0604030504040204" charset="-120"/>
                <a:cs typeface="Microsoft JhengHei" panose="020B0604030504040204" charset="-120"/>
              </a:rPr>
              <a:t>在美国一个农村，住着一个老头，他有三个儿子。大儿子、二儿子都在城里工作，小儿子和他在一起，父子相依为命。</a:t>
            </a:r>
            <a:r>
              <a:rPr lang="en-US" sz="1400" b="0">
                <a:latin typeface="Microsoft JhengHei" panose="020B0604030504040204" charset="-120"/>
                <a:ea typeface="Microsoft JhengHei" panose="020B0604030504040204" charset="-120"/>
                <a:cs typeface="Microsoft JhengHei" panose="020B0604030504040204" charset="-120"/>
              </a:rPr>
              <a:t> </a:t>
            </a:r>
            <a:r>
              <a:rPr lang="zh-CN" sz="1400" b="0">
                <a:latin typeface="Microsoft JhengHei" panose="020B0604030504040204" charset="-120"/>
                <a:ea typeface="Microsoft JhengHei" panose="020B0604030504040204" charset="-120"/>
                <a:cs typeface="Microsoft JhengHei" panose="020B0604030504040204" charset="-120"/>
              </a:rPr>
              <a:t>突然有一天，一个人找到老头，对他说：</a:t>
            </a:r>
            <a:r>
              <a:rPr lang="en-US" sz="1400" b="0">
                <a:latin typeface="Microsoft JhengHei" panose="020B0604030504040204" charset="-120"/>
                <a:ea typeface="Microsoft JhengHei" panose="020B0604030504040204" charset="-120"/>
                <a:cs typeface="Microsoft JhengHei" panose="020B0604030504040204" charset="-120"/>
              </a:rPr>
              <a:t>“</a:t>
            </a:r>
            <a:r>
              <a:rPr lang="zh-CN" sz="1400" b="0">
                <a:latin typeface="Microsoft JhengHei" panose="020B0604030504040204" charset="-120"/>
                <a:ea typeface="Microsoft JhengHei" panose="020B0604030504040204" charset="-120"/>
                <a:cs typeface="Microsoft JhengHei" panose="020B0604030504040204" charset="-120"/>
              </a:rPr>
              <a:t>尊敬的老人家，我想把你的小儿子带到城里去工作，可以吗？</a:t>
            </a:r>
            <a:r>
              <a:rPr lang="en-US" sz="1400" b="0">
                <a:latin typeface="Microsoft JhengHei" panose="020B0604030504040204" charset="-120"/>
                <a:ea typeface="Microsoft JhengHei" panose="020B0604030504040204" charset="-120"/>
                <a:cs typeface="Microsoft JhengHei" panose="020B0604030504040204" charset="-120"/>
              </a:rPr>
              <a:t>” </a:t>
            </a:r>
            <a:r>
              <a:rPr lang="zh-CN" sz="1400" b="0">
                <a:latin typeface="Microsoft JhengHei" panose="020B0604030504040204" charset="-120"/>
                <a:ea typeface="Microsoft JhengHei" panose="020B0604030504040204" charset="-120"/>
                <a:cs typeface="Microsoft JhengHei" panose="020B0604030504040204" charset="-120"/>
              </a:rPr>
              <a:t>老头气愤地说：</a:t>
            </a:r>
            <a:r>
              <a:rPr lang="en-US" sz="1400" b="0">
                <a:latin typeface="Microsoft JhengHei" panose="020B0604030504040204" charset="-120"/>
                <a:ea typeface="Microsoft JhengHei" panose="020B0604030504040204" charset="-120"/>
                <a:cs typeface="Microsoft JhengHei" panose="020B0604030504040204" charset="-120"/>
              </a:rPr>
              <a:t>“</a:t>
            </a:r>
            <a:r>
              <a:rPr lang="zh-CN" sz="1400" b="0">
                <a:latin typeface="Microsoft JhengHei" panose="020B0604030504040204" charset="-120"/>
                <a:ea typeface="Microsoft JhengHei" panose="020B0604030504040204" charset="-120"/>
                <a:cs typeface="Microsoft JhengHei" panose="020B0604030504040204" charset="-120"/>
              </a:rPr>
              <a:t>不行，绝对不行，你滚出去吧！</a:t>
            </a:r>
            <a:r>
              <a:rPr lang="en-US" sz="1400" b="0">
                <a:latin typeface="Microsoft JhengHei" panose="020B0604030504040204" charset="-120"/>
                <a:ea typeface="Microsoft JhengHei" panose="020B0604030504040204" charset="-120"/>
                <a:cs typeface="Microsoft JhengHei" panose="020B0604030504040204" charset="-120"/>
              </a:rPr>
              <a:t>” </a:t>
            </a:r>
            <a:r>
              <a:rPr lang="zh-CN" sz="1400" b="0">
                <a:latin typeface="Microsoft JhengHei" panose="020B0604030504040204" charset="-120"/>
                <a:ea typeface="Microsoft JhengHei" panose="020B0604030504040204" charset="-120"/>
                <a:cs typeface="Microsoft JhengHei" panose="020B0604030504040204" charset="-120"/>
              </a:rPr>
              <a:t>这个人说：</a:t>
            </a:r>
            <a:r>
              <a:rPr lang="en-US" sz="1400" b="0">
                <a:latin typeface="Microsoft JhengHei" panose="020B0604030504040204" charset="-120"/>
                <a:ea typeface="Microsoft JhengHei" panose="020B0604030504040204" charset="-120"/>
                <a:cs typeface="Microsoft JhengHei" panose="020B0604030504040204" charset="-120"/>
              </a:rPr>
              <a:t>“</a:t>
            </a:r>
            <a:r>
              <a:rPr lang="zh-CN" sz="1400" b="0">
                <a:latin typeface="Microsoft JhengHei" panose="020B0604030504040204" charset="-120"/>
                <a:ea typeface="Microsoft JhengHei" panose="020B0604030504040204" charset="-120"/>
                <a:cs typeface="Microsoft JhengHei" panose="020B0604030504040204" charset="-120"/>
              </a:rPr>
              <a:t>如果我在城里给你的儿子找个对象，可以吗？</a:t>
            </a:r>
            <a:r>
              <a:rPr lang="en-US" sz="1400" b="0">
                <a:latin typeface="Microsoft JhengHei" panose="020B0604030504040204" charset="-120"/>
                <a:ea typeface="Microsoft JhengHei" panose="020B0604030504040204" charset="-120"/>
                <a:cs typeface="Microsoft JhengHei" panose="020B0604030504040204" charset="-120"/>
              </a:rPr>
              <a:t>” </a:t>
            </a:r>
            <a:r>
              <a:rPr lang="zh-CN" sz="1400" b="0">
                <a:latin typeface="Microsoft JhengHei" panose="020B0604030504040204" charset="-120"/>
                <a:ea typeface="Microsoft JhengHei" panose="020B0604030504040204" charset="-120"/>
                <a:cs typeface="Microsoft JhengHei" panose="020B0604030504040204" charset="-120"/>
              </a:rPr>
              <a:t>老头摇摇头：</a:t>
            </a:r>
            <a:r>
              <a:rPr lang="en-US" sz="1400" b="0">
                <a:latin typeface="Microsoft JhengHei" panose="020B0604030504040204" charset="-120"/>
                <a:ea typeface="Microsoft JhengHei" panose="020B0604030504040204" charset="-120"/>
                <a:cs typeface="Microsoft JhengHei" panose="020B0604030504040204" charset="-120"/>
              </a:rPr>
              <a:t>“</a:t>
            </a:r>
            <a:r>
              <a:rPr lang="zh-CN" sz="1400" b="0">
                <a:latin typeface="Microsoft JhengHei" panose="020B0604030504040204" charset="-120"/>
                <a:ea typeface="Microsoft JhengHei" panose="020B0604030504040204" charset="-120"/>
                <a:cs typeface="Microsoft JhengHei" panose="020B0604030504040204" charset="-120"/>
              </a:rPr>
              <a:t>不行，你走吧！</a:t>
            </a:r>
            <a:r>
              <a:rPr lang="en-US" sz="1400" b="0">
                <a:latin typeface="Microsoft JhengHei" panose="020B0604030504040204" charset="-120"/>
                <a:ea typeface="Microsoft JhengHei" panose="020B0604030504040204" charset="-120"/>
                <a:cs typeface="Microsoft JhengHei" panose="020B0604030504040204" charset="-120"/>
              </a:rPr>
              <a:t>” </a:t>
            </a:r>
            <a:r>
              <a:rPr lang="zh-CN" sz="1400" b="0">
                <a:latin typeface="Microsoft JhengHei" panose="020B0604030504040204" charset="-120"/>
                <a:ea typeface="Microsoft JhengHei" panose="020B0604030504040204" charset="-120"/>
                <a:cs typeface="Microsoft JhengHei" panose="020B0604030504040204" charset="-120"/>
              </a:rPr>
              <a:t>这个人又说：</a:t>
            </a:r>
            <a:r>
              <a:rPr lang="en-US" sz="1400" b="0">
                <a:latin typeface="Microsoft JhengHei" panose="020B0604030504040204" charset="-120"/>
                <a:ea typeface="Microsoft JhengHei" panose="020B0604030504040204" charset="-120"/>
                <a:cs typeface="Microsoft JhengHei" panose="020B0604030504040204" charset="-120"/>
              </a:rPr>
              <a:t>“</a:t>
            </a:r>
            <a:r>
              <a:rPr lang="zh-CN" sz="1400" b="0">
                <a:latin typeface="Microsoft JhengHei" panose="020B0604030504040204" charset="-120"/>
                <a:ea typeface="Microsoft JhengHei" panose="020B0604030504040204" charset="-120"/>
                <a:cs typeface="Microsoft JhengHei" panose="020B0604030504040204" charset="-120"/>
              </a:rPr>
              <a:t>如果我给你儿子找的对象，也就是你未来的儿媳妇是洛克菲勒的女儿呢？</a:t>
            </a:r>
            <a:r>
              <a:rPr lang="en-US" sz="1400" b="0">
                <a:latin typeface="Microsoft JhengHei" panose="020B0604030504040204" charset="-120"/>
                <a:ea typeface="Microsoft JhengHei" panose="020B0604030504040204" charset="-120"/>
                <a:cs typeface="Microsoft JhengHei" panose="020B0604030504040204" charset="-120"/>
              </a:rPr>
              <a:t>” </a:t>
            </a:r>
            <a:r>
              <a:rPr lang="zh-CN" sz="1400" b="0">
                <a:latin typeface="Microsoft JhengHei" panose="020B0604030504040204" charset="-120"/>
                <a:ea typeface="Microsoft JhengHei" panose="020B0604030504040204" charset="-120"/>
                <a:cs typeface="Microsoft JhengHei" panose="020B0604030504040204" charset="-120"/>
              </a:rPr>
              <a:t>这时，老头动心了。</a:t>
            </a:r>
            <a:r>
              <a:rPr lang="en-US" sz="1400" b="0">
                <a:latin typeface="Microsoft JhengHei" panose="020B0604030504040204" charset="-120"/>
                <a:ea typeface="Microsoft JhengHei" panose="020B0604030504040204" charset="-120"/>
                <a:cs typeface="Microsoft JhengHei" panose="020B0604030504040204" charset="-120"/>
              </a:rPr>
              <a:t> </a:t>
            </a:r>
          </a:p>
          <a:p>
            <a:pPr indent="0">
              <a:lnSpc>
                <a:spcPct val="250000"/>
              </a:lnSpc>
            </a:pPr>
            <a:r>
              <a:rPr lang="en-US" sz="1400" b="0">
                <a:latin typeface="Microsoft JhengHei" panose="020B0604030504040204" charset="-120"/>
                <a:ea typeface="Microsoft JhengHei" panose="020B0604030504040204" charset="-120"/>
                <a:cs typeface="Microsoft JhengHei" panose="020B0604030504040204" charset="-120"/>
              </a:rPr>
              <a:t>         </a:t>
            </a:r>
            <a:r>
              <a:rPr lang="zh-CN" sz="1400" b="0">
                <a:latin typeface="Microsoft JhengHei" panose="020B0604030504040204" charset="-120"/>
                <a:ea typeface="Microsoft JhengHei" panose="020B0604030504040204" charset="-120"/>
                <a:cs typeface="Microsoft JhengHei" panose="020B0604030504040204" charset="-120"/>
              </a:rPr>
              <a:t>过了几天，这个人找到了美国首富石油大王洛克菲勒，对他说：</a:t>
            </a:r>
            <a:r>
              <a:rPr lang="en-US" sz="1400" b="0">
                <a:latin typeface="Microsoft JhengHei" panose="020B0604030504040204" charset="-120"/>
                <a:ea typeface="Microsoft JhengHei" panose="020B0604030504040204" charset="-120"/>
                <a:cs typeface="Microsoft JhengHei" panose="020B0604030504040204" charset="-120"/>
              </a:rPr>
              <a:t>“</a:t>
            </a:r>
            <a:r>
              <a:rPr lang="zh-CN" sz="1400" b="0">
                <a:latin typeface="Microsoft JhengHei" panose="020B0604030504040204" charset="-120"/>
                <a:ea typeface="Microsoft JhengHei" panose="020B0604030504040204" charset="-120"/>
                <a:cs typeface="Microsoft JhengHei" panose="020B0604030504040204" charset="-120"/>
              </a:rPr>
              <a:t>尊敬的洛克菲勒先生，我想给你的女儿找个对象，可以吗？</a:t>
            </a:r>
            <a:r>
              <a:rPr lang="en-US" sz="1400" b="0">
                <a:latin typeface="Microsoft JhengHei" panose="020B0604030504040204" charset="-120"/>
                <a:ea typeface="Microsoft JhengHei" panose="020B0604030504040204" charset="-120"/>
                <a:cs typeface="Microsoft JhengHei" panose="020B0604030504040204" charset="-120"/>
              </a:rPr>
              <a:t>” </a:t>
            </a:r>
            <a:r>
              <a:rPr lang="zh-CN" sz="1400" b="0">
                <a:latin typeface="Microsoft JhengHei" panose="020B0604030504040204" charset="-120"/>
                <a:ea typeface="Microsoft JhengHei" panose="020B0604030504040204" charset="-120"/>
                <a:cs typeface="Microsoft JhengHei" panose="020B0604030504040204" charset="-120"/>
              </a:rPr>
              <a:t>洛克菲勒说：</a:t>
            </a:r>
            <a:r>
              <a:rPr lang="en-US" sz="1400" b="0">
                <a:latin typeface="Microsoft JhengHei" panose="020B0604030504040204" charset="-120"/>
                <a:ea typeface="Microsoft JhengHei" panose="020B0604030504040204" charset="-120"/>
                <a:cs typeface="Microsoft JhengHei" panose="020B0604030504040204" charset="-120"/>
              </a:rPr>
              <a:t>“</a:t>
            </a:r>
            <a:r>
              <a:rPr lang="zh-CN" sz="1400" b="0">
                <a:latin typeface="Microsoft JhengHei" panose="020B0604030504040204" charset="-120"/>
                <a:ea typeface="Microsoft JhengHei" panose="020B0604030504040204" charset="-120"/>
                <a:cs typeface="Microsoft JhengHei" panose="020B0604030504040204" charset="-120"/>
              </a:rPr>
              <a:t>快滚出去吧！</a:t>
            </a:r>
            <a:r>
              <a:rPr lang="en-US" sz="1400" b="0">
                <a:latin typeface="Microsoft JhengHei" panose="020B0604030504040204" charset="-120"/>
                <a:ea typeface="Microsoft JhengHei" panose="020B0604030504040204" charset="-120"/>
                <a:cs typeface="Microsoft JhengHei" panose="020B0604030504040204" charset="-120"/>
              </a:rPr>
              <a:t>” </a:t>
            </a:r>
            <a:r>
              <a:rPr lang="zh-CN" sz="1400" b="0">
                <a:latin typeface="Microsoft JhengHei" panose="020B0604030504040204" charset="-120"/>
                <a:ea typeface="Microsoft JhengHei" panose="020B0604030504040204" charset="-120"/>
                <a:cs typeface="Microsoft JhengHei" panose="020B0604030504040204" charset="-120"/>
              </a:rPr>
              <a:t>这个人又说：</a:t>
            </a:r>
            <a:r>
              <a:rPr lang="en-US" sz="1400" b="0">
                <a:latin typeface="Microsoft JhengHei" panose="020B0604030504040204" charset="-120"/>
                <a:ea typeface="Microsoft JhengHei" panose="020B0604030504040204" charset="-120"/>
                <a:cs typeface="Microsoft JhengHei" panose="020B0604030504040204" charset="-120"/>
              </a:rPr>
              <a:t>“</a:t>
            </a:r>
            <a:r>
              <a:rPr lang="zh-CN" sz="1400" b="0">
                <a:latin typeface="Microsoft JhengHei" panose="020B0604030504040204" charset="-120"/>
                <a:ea typeface="Microsoft JhengHei" panose="020B0604030504040204" charset="-120"/>
                <a:cs typeface="Microsoft JhengHei" panose="020B0604030504040204" charset="-120"/>
              </a:rPr>
              <a:t>如果我给你女儿找的对象，也就是你未来的女婿是世界银行的副总裁，可以吗？</a:t>
            </a:r>
            <a:r>
              <a:rPr lang="en-US" sz="1400" b="0">
                <a:latin typeface="Microsoft JhengHei" panose="020B0604030504040204" charset="-120"/>
                <a:ea typeface="Microsoft JhengHei" panose="020B0604030504040204" charset="-120"/>
                <a:cs typeface="Microsoft JhengHei" panose="020B0604030504040204" charset="-120"/>
              </a:rPr>
              <a:t>” </a:t>
            </a:r>
            <a:r>
              <a:rPr lang="zh-CN" sz="1400" b="0">
                <a:latin typeface="Microsoft JhengHei" panose="020B0604030504040204" charset="-120"/>
                <a:ea typeface="Microsoft JhengHei" panose="020B0604030504040204" charset="-120"/>
                <a:cs typeface="Microsoft JhengHei" panose="020B0604030504040204" charset="-120"/>
              </a:rPr>
              <a:t>洛克菲勒同意了。</a:t>
            </a:r>
            <a:r>
              <a:rPr lang="en-US" sz="1400" b="0">
                <a:latin typeface="Microsoft JhengHei" panose="020B0604030504040204" charset="-120"/>
                <a:ea typeface="Microsoft JhengHei" panose="020B0604030504040204" charset="-120"/>
                <a:cs typeface="Microsoft JhengHei" panose="020B0604030504040204" charset="-120"/>
              </a:rPr>
              <a:t> </a:t>
            </a:r>
          </a:p>
          <a:p>
            <a:pPr indent="0">
              <a:lnSpc>
                <a:spcPct val="250000"/>
              </a:lnSpc>
            </a:pPr>
            <a:r>
              <a:rPr lang="en-US" sz="1400" b="0">
                <a:latin typeface="Microsoft JhengHei" panose="020B0604030504040204" charset="-120"/>
                <a:ea typeface="Microsoft JhengHei" panose="020B0604030504040204" charset="-120"/>
                <a:cs typeface="Microsoft JhengHei" panose="020B0604030504040204" charset="-120"/>
              </a:rPr>
              <a:t>         </a:t>
            </a:r>
            <a:r>
              <a:rPr lang="zh-CN" sz="1400" b="0">
                <a:latin typeface="Microsoft JhengHei" panose="020B0604030504040204" charset="-120"/>
                <a:ea typeface="Microsoft JhengHei" panose="020B0604030504040204" charset="-120"/>
                <a:cs typeface="Microsoft JhengHei" panose="020B0604030504040204" charset="-120"/>
              </a:rPr>
              <a:t>又过了几天，这个人找到了世界银行总裁，对他说：</a:t>
            </a:r>
            <a:r>
              <a:rPr lang="en-US" sz="1400" b="0">
                <a:latin typeface="Microsoft JhengHei" panose="020B0604030504040204" charset="-120"/>
                <a:ea typeface="Microsoft JhengHei" panose="020B0604030504040204" charset="-120"/>
                <a:cs typeface="Microsoft JhengHei" panose="020B0604030504040204" charset="-120"/>
              </a:rPr>
              <a:t>“</a:t>
            </a:r>
            <a:r>
              <a:rPr lang="zh-CN" sz="1400" b="0">
                <a:latin typeface="Microsoft JhengHei" panose="020B0604030504040204" charset="-120"/>
                <a:ea typeface="Microsoft JhengHei" panose="020B0604030504040204" charset="-120"/>
                <a:cs typeface="Microsoft JhengHei" panose="020B0604030504040204" charset="-120"/>
              </a:rPr>
              <a:t>尊敬的总裁先生，你应该马上任命一个副总裁！</a:t>
            </a:r>
            <a:r>
              <a:rPr lang="en-US" sz="1400" b="0">
                <a:latin typeface="Microsoft JhengHei" panose="020B0604030504040204" charset="-120"/>
                <a:ea typeface="Microsoft JhengHei" panose="020B0604030504040204" charset="-120"/>
                <a:cs typeface="Microsoft JhengHei" panose="020B0604030504040204" charset="-120"/>
              </a:rPr>
              <a:t>” </a:t>
            </a:r>
            <a:r>
              <a:rPr lang="zh-CN" sz="1400" b="0">
                <a:latin typeface="Microsoft JhengHei" panose="020B0604030504040204" charset="-120"/>
                <a:ea typeface="Microsoft JhengHei" panose="020B0604030504040204" charset="-120"/>
                <a:cs typeface="Microsoft JhengHei" panose="020B0604030504040204" charset="-120"/>
              </a:rPr>
              <a:t>总裁先生说：</a:t>
            </a:r>
            <a:r>
              <a:rPr lang="en-US" sz="1400" b="0">
                <a:latin typeface="Microsoft JhengHei" panose="020B0604030504040204" charset="-120"/>
                <a:ea typeface="Microsoft JhengHei" panose="020B0604030504040204" charset="-120"/>
                <a:cs typeface="Microsoft JhengHei" panose="020B0604030504040204" charset="-120"/>
              </a:rPr>
              <a:t>“</a:t>
            </a:r>
            <a:r>
              <a:rPr lang="zh-CN" sz="1400" b="0">
                <a:latin typeface="Microsoft JhengHei" panose="020B0604030504040204" charset="-120"/>
                <a:ea typeface="Microsoft JhengHei" panose="020B0604030504040204" charset="-120"/>
                <a:cs typeface="Microsoft JhengHei" panose="020B0604030504040204" charset="-120"/>
              </a:rPr>
              <a:t>不可能，这里这么多副总裁，我为什么还要任命一个副总裁呢，而且必须马上？</a:t>
            </a:r>
            <a:r>
              <a:rPr lang="en-US" sz="1400" b="0">
                <a:latin typeface="Microsoft JhengHei" panose="020B0604030504040204" charset="-120"/>
                <a:ea typeface="Microsoft JhengHei" panose="020B0604030504040204" charset="-120"/>
                <a:cs typeface="Microsoft JhengHei" panose="020B0604030504040204" charset="-120"/>
              </a:rPr>
              <a:t>” </a:t>
            </a:r>
            <a:r>
              <a:rPr lang="zh-CN" sz="1400" b="0">
                <a:latin typeface="Microsoft JhengHei" panose="020B0604030504040204" charset="-120"/>
                <a:ea typeface="Microsoft JhengHei" panose="020B0604030504040204" charset="-120"/>
                <a:cs typeface="Microsoft JhengHei" panose="020B0604030504040204" charset="-120"/>
              </a:rPr>
              <a:t>这个人说：</a:t>
            </a:r>
            <a:r>
              <a:rPr lang="en-US" sz="1400" b="0">
                <a:latin typeface="Microsoft JhengHei" panose="020B0604030504040204" charset="-120"/>
                <a:ea typeface="Microsoft JhengHei" panose="020B0604030504040204" charset="-120"/>
                <a:cs typeface="Microsoft JhengHei" panose="020B0604030504040204" charset="-120"/>
              </a:rPr>
              <a:t>“</a:t>
            </a:r>
            <a:r>
              <a:rPr lang="zh-CN" sz="1400" b="0">
                <a:latin typeface="Microsoft JhengHei" panose="020B0604030504040204" charset="-120"/>
                <a:ea typeface="Microsoft JhengHei" panose="020B0604030504040204" charset="-120"/>
                <a:cs typeface="Microsoft JhengHei" panose="020B0604030504040204" charset="-120"/>
              </a:rPr>
              <a:t>如果你任命的这个副总裁是洛克菲勒的女婿，可以吗？</a:t>
            </a:r>
            <a:r>
              <a:rPr lang="en-US" sz="1400" b="0">
                <a:latin typeface="Microsoft JhengHei" panose="020B0604030504040204" charset="-120"/>
                <a:ea typeface="Microsoft JhengHei" panose="020B0604030504040204" charset="-120"/>
                <a:cs typeface="Microsoft JhengHei" panose="020B0604030504040204" charset="-120"/>
              </a:rPr>
              <a:t>” </a:t>
            </a:r>
            <a:r>
              <a:rPr lang="zh-CN" sz="1400" b="0">
                <a:latin typeface="Microsoft JhengHei" panose="020B0604030504040204" charset="-120"/>
                <a:ea typeface="Microsoft JhengHei" panose="020B0604030504040204" charset="-120"/>
                <a:cs typeface="Microsoft JhengHei" panose="020B0604030504040204" charset="-120"/>
              </a:rPr>
              <a:t>总裁先生当然同意了。</a:t>
            </a:r>
            <a:r>
              <a:rPr lang="en-US" sz="1400" b="0">
                <a:latin typeface="Microsoft JhengHei" panose="020B0604030504040204" charset="-120"/>
                <a:ea typeface="Microsoft JhengHei" panose="020B0604030504040204" charset="-120"/>
                <a:cs typeface="Microsoft JhengHei" panose="020B0604030504040204" charset="-120"/>
              </a:rPr>
              <a:t> </a:t>
            </a:r>
            <a:endParaRPr lang="en-US" altLang="en-US" sz="1400" b="0">
              <a:latin typeface="Microsoft JhengHei" panose="020B0604030504040204" charset="-120"/>
              <a:ea typeface="Microsoft JhengHei" panose="020B0604030504040204" charset="-120"/>
              <a:cs typeface="Microsoft JhengHei" panose="020B0604030504040204"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306705" y="1468120"/>
            <a:ext cx="4052570" cy="4621530"/>
          </a:xfrm>
          <a:custGeom>
            <a:avLst/>
            <a:gdLst>
              <a:gd name="connsiteX0" fmla="*/ 6350 w 1891792"/>
              <a:gd name="connsiteY0" fmla="*/ 2139949 h 2146299"/>
              <a:gd name="connsiteX1" fmla="*/ 1885442 w 1891792"/>
              <a:gd name="connsiteY1" fmla="*/ 2139949 h 2146299"/>
              <a:gd name="connsiteX2" fmla="*/ 1885442 w 1891792"/>
              <a:gd name="connsiteY2" fmla="*/ 6350 h 2146299"/>
              <a:gd name="connsiteX3" fmla="*/ 6350 w 1891792"/>
              <a:gd name="connsiteY3" fmla="*/ 6350 h 2146299"/>
              <a:gd name="connsiteX4" fmla="*/ 6350 w 1891792"/>
              <a:gd name="connsiteY4" fmla="*/ 2139949 h 21462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891792" h="2146299">
                <a:moveTo>
                  <a:pt x="6350" y="2139949"/>
                </a:moveTo>
                <a:lnTo>
                  <a:pt x="1885442" y="2139949"/>
                </a:lnTo>
                <a:lnTo>
                  <a:pt x="1885442" y="6350"/>
                </a:lnTo>
                <a:lnTo>
                  <a:pt x="6350" y="6350"/>
                </a:lnTo>
                <a:lnTo>
                  <a:pt x="6350" y="2139949"/>
                </a:lnTo>
              </a:path>
            </a:pathLst>
          </a:custGeom>
          <a:solidFill>
            <a:srgbClr val="000000">
              <a:alpha val="0"/>
            </a:srgbClr>
          </a:solidFill>
          <a:ln w="12700">
            <a:solidFill>
              <a:srgbClr val="26262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
          <p:cNvSpPr txBox="1"/>
          <p:nvPr/>
        </p:nvSpPr>
        <p:spPr>
          <a:xfrm>
            <a:off x="6045200" y="2977515"/>
            <a:ext cx="5840095" cy="3000375"/>
          </a:xfrm>
          <a:prstGeom prst="rect">
            <a:avLst/>
          </a:prstGeom>
          <a:noFill/>
        </p:spPr>
        <p:txBody>
          <a:bodyPr wrap="square" lIns="0" tIns="0" rIns="0" rtlCol="0">
            <a:spAutoFit/>
          </a:bodyPr>
          <a:lstStyle/>
          <a:p>
            <a:pPr>
              <a:lnSpc>
                <a:spcPct val="200000"/>
              </a:lnSpc>
            </a:pPr>
            <a:r>
              <a:rPr lang="zh-CN" altLang="en-US" sz="1200" dirty="0" smtClean="0">
                <a:solidFill>
                  <a:srgbClr val="7F7F7F"/>
                </a:solidFill>
                <a:latin typeface="微软雅黑" panose="020B0503020204020204" pitchFamily="18" charset="-122"/>
                <a:cs typeface="微软雅黑" panose="020B0503020204020204" pitchFamily="18" charset="-122"/>
              </a:rPr>
              <a:t>是陕西省内第一家转型做市场营销活动辅助销售的医药商业公司</a:t>
            </a:r>
            <a:r>
              <a:rPr lang="en-US" altLang="zh-CN" sz="1200" dirty="0" smtClean="0">
                <a:solidFill>
                  <a:srgbClr val="7F7F7F"/>
                </a:solidFill>
                <a:latin typeface="微软雅黑" panose="020B0503020204020204" pitchFamily="18" charset="-122"/>
                <a:cs typeface="微软雅黑" panose="020B0503020204020204" pitchFamily="18" charset="-122"/>
              </a:rPr>
              <a:t>。</a:t>
            </a:r>
          </a:p>
          <a:p>
            <a:pPr>
              <a:lnSpc>
                <a:spcPct val="200000"/>
              </a:lnSpc>
            </a:pPr>
            <a:r>
              <a:rPr lang="en-US" altLang="zh-CN" sz="1200" dirty="0" smtClean="0">
                <a:solidFill>
                  <a:srgbClr val="7F7F7F"/>
                </a:solidFill>
                <a:latin typeface="微软雅黑" panose="020B0503020204020204" pitchFamily="18" charset="-122"/>
                <a:cs typeface="微软雅黑" panose="020B0503020204020204" pitchFamily="18" charset="-122"/>
              </a:rPr>
              <a:t>作为</a:t>
            </a:r>
            <a:r>
              <a:rPr lang="zh-CN" altLang="en-US" sz="1200" dirty="0" smtClean="0">
                <a:solidFill>
                  <a:srgbClr val="7F7F7F"/>
                </a:solidFill>
                <a:latin typeface="微软雅黑" panose="020B0503020204020204" pitchFamily="18" charset="-122"/>
                <a:cs typeface="微软雅黑" panose="020B0503020204020204" pitchFamily="18" charset="-122"/>
              </a:rPr>
              <a:t>省内快速发展</a:t>
            </a:r>
            <a:r>
              <a:rPr lang="en-US" altLang="zh-CN" sz="1200" dirty="0" smtClean="0">
                <a:solidFill>
                  <a:srgbClr val="7F7F7F"/>
                </a:solidFill>
                <a:latin typeface="微软雅黑" panose="020B0503020204020204" pitchFamily="18" charset="-122"/>
                <a:cs typeface="微软雅黑" panose="020B0503020204020204" pitchFamily="18" charset="-122"/>
              </a:rPr>
              <a:t>的</a:t>
            </a:r>
            <a:r>
              <a:rPr lang="zh-CN" altLang="en-US" sz="1200" dirty="0" smtClean="0">
                <a:solidFill>
                  <a:srgbClr val="7F7F7F"/>
                </a:solidFill>
                <a:latin typeface="微软雅黑" panose="020B0503020204020204" pitchFamily="18" charset="-122"/>
                <a:cs typeface="微软雅黑" panose="020B0503020204020204" pitchFamily="18" charset="-122"/>
              </a:rPr>
              <a:t>医药销售公司</a:t>
            </a:r>
            <a:r>
              <a:rPr lang="en-US" altLang="zh-CN" sz="1200" dirty="0" smtClean="0">
                <a:solidFill>
                  <a:srgbClr val="7F7F7F"/>
                </a:solidFill>
                <a:latin typeface="微软雅黑" panose="020B0503020204020204" pitchFamily="18" charset="-122"/>
                <a:cs typeface="微软雅黑" panose="020B0503020204020204" pitchFamily="18" charset="-122"/>
              </a:rPr>
              <a:t>+</a:t>
            </a:r>
            <a:r>
              <a:rPr lang="zh-CN" altLang="en-US" sz="1200" dirty="0" smtClean="0">
                <a:solidFill>
                  <a:srgbClr val="7F7F7F"/>
                </a:solidFill>
                <a:latin typeface="微软雅黑" panose="020B0503020204020204" pitchFamily="18" charset="-122"/>
                <a:cs typeface="微软雅黑" panose="020B0503020204020204" pitchFamily="18" charset="-122"/>
              </a:rPr>
              <a:t>售后</a:t>
            </a:r>
            <a:r>
              <a:rPr lang="en-US" altLang="zh-CN" sz="1200" dirty="0" smtClean="0">
                <a:solidFill>
                  <a:srgbClr val="7F7F7F"/>
                </a:solidFill>
                <a:latin typeface="微软雅黑" panose="020B0503020204020204" pitchFamily="18" charset="-122"/>
                <a:cs typeface="微软雅黑" panose="020B0503020204020204" pitchFamily="18" charset="-122"/>
              </a:rPr>
              <a:t>服务+</a:t>
            </a:r>
            <a:r>
              <a:rPr lang="zh-CN" altLang="en-US" sz="1200" dirty="0" smtClean="0">
                <a:solidFill>
                  <a:srgbClr val="7F7F7F"/>
                </a:solidFill>
                <a:latin typeface="微软雅黑" panose="020B0503020204020204" pitchFamily="18" charset="-122"/>
                <a:cs typeface="微软雅黑" panose="020B0503020204020204" pitchFamily="18" charset="-122"/>
              </a:rPr>
              <a:t>增值服务</a:t>
            </a:r>
            <a:r>
              <a:rPr lang="en-US" altLang="zh-CN" sz="1200" dirty="0" smtClean="0">
                <a:solidFill>
                  <a:srgbClr val="7F7F7F"/>
                </a:solidFill>
                <a:latin typeface="微软雅黑" panose="020B0503020204020204" pitchFamily="18" charset="-122"/>
                <a:cs typeface="微软雅黑" panose="020B0503020204020204" pitchFamily="18" charset="-122"/>
              </a:rPr>
              <a:t>，</a:t>
            </a:r>
            <a:r>
              <a:rPr lang="zh-CN" altLang="en-US" sz="1200" dirty="0" smtClean="0">
                <a:solidFill>
                  <a:srgbClr val="7F7F7F"/>
                </a:solidFill>
                <a:latin typeface="微软雅黑" panose="020B0503020204020204" pitchFamily="18" charset="-122"/>
                <a:cs typeface="微软雅黑" panose="020B0503020204020204" pitchFamily="18" charset="-122"/>
              </a:rPr>
              <a:t>陕西伟业</a:t>
            </a:r>
            <a:r>
              <a:rPr lang="en-US" altLang="zh-CN" sz="1200" dirty="0" smtClean="0">
                <a:solidFill>
                  <a:srgbClr val="7F7F7F"/>
                </a:solidFill>
                <a:latin typeface="微软雅黑" panose="020B0503020204020204" pitchFamily="18" charset="-122"/>
                <a:cs typeface="微软雅黑" panose="020B0503020204020204" pitchFamily="18" charset="-122"/>
              </a:rPr>
              <a:t>致力于为</a:t>
            </a:r>
            <a:r>
              <a:rPr lang="zh-CN" altLang="en-US" sz="1200" dirty="0" smtClean="0">
                <a:solidFill>
                  <a:srgbClr val="7F7F7F"/>
                </a:solidFill>
                <a:latin typeface="微软雅黑" panose="020B0503020204020204" pitchFamily="18" charset="-122"/>
                <a:cs typeface="微软雅黑" panose="020B0503020204020204" pitchFamily="18" charset="-122"/>
              </a:rPr>
              <a:t>上下游客户</a:t>
            </a:r>
            <a:r>
              <a:rPr lang="en-US" altLang="zh-CN" sz="1200" dirty="0" smtClean="0">
                <a:solidFill>
                  <a:srgbClr val="7F7F7F"/>
                </a:solidFill>
                <a:latin typeface="微软雅黑" panose="020B0503020204020204" pitchFamily="18" charset="-122"/>
                <a:cs typeface="微软雅黑" panose="020B0503020204020204" pitchFamily="18" charset="-122"/>
              </a:rPr>
              <a:t>提供</a:t>
            </a:r>
            <a:r>
              <a:rPr lang="zh-CN" altLang="en-US" sz="1200" dirty="0" smtClean="0">
                <a:solidFill>
                  <a:srgbClr val="7F7F7F"/>
                </a:solidFill>
                <a:latin typeface="微软雅黑" panose="020B0503020204020204" pitchFamily="18" charset="-122"/>
                <a:cs typeface="微软雅黑" panose="020B0503020204020204" pitchFamily="18" charset="-122"/>
              </a:rPr>
              <a:t>最全、品质最优、价格最优的以及可以给客户提供产品</a:t>
            </a:r>
            <a:r>
              <a:rPr lang="en-US" altLang="zh-CN" sz="1200" dirty="0" smtClean="0">
                <a:solidFill>
                  <a:srgbClr val="7F7F7F"/>
                </a:solidFill>
                <a:latin typeface="微软雅黑" panose="020B0503020204020204" pitchFamily="18" charset="-122"/>
                <a:cs typeface="微软雅黑" panose="020B0503020204020204" pitchFamily="18" charset="-122"/>
              </a:rPr>
              <a:t>运营服务和解决</a:t>
            </a:r>
            <a:r>
              <a:rPr lang="zh-CN" altLang="en-US" sz="1200" dirty="0" smtClean="0">
                <a:solidFill>
                  <a:srgbClr val="7F7F7F"/>
                </a:solidFill>
                <a:latin typeface="微软雅黑" panose="020B0503020204020204" pitchFamily="18" charset="-122"/>
                <a:cs typeface="微软雅黑" panose="020B0503020204020204" pitchFamily="18" charset="-122"/>
              </a:rPr>
              <a:t>产品市场销售</a:t>
            </a:r>
            <a:r>
              <a:rPr lang="en-US" altLang="zh-CN" sz="1200" dirty="0" smtClean="0">
                <a:solidFill>
                  <a:srgbClr val="7F7F7F"/>
                </a:solidFill>
                <a:latin typeface="微软雅黑" panose="020B0503020204020204" pitchFamily="18" charset="-122"/>
                <a:cs typeface="微软雅黑" panose="020B0503020204020204" pitchFamily="18" charset="-122"/>
              </a:rPr>
              <a:t>方案。</a:t>
            </a:r>
          </a:p>
          <a:p>
            <a:pPr>
              <a:lnSpc>
                <a:spcPct val="200000"/>
              </a:lnSpc>
            </a:pPr>
            <a:r>
              <a:rPr lang="en-US" altLang="zh-CN" sz="1200" dirty="0" smtClean="0">
                <a:solidFill>
                  <a:srgbClr val="7F7F7F"/>
                </a:solidFill>
                <a:latin typeface="微软雅黑" panose="020B0503020204020204" pitchFamily="18" charset="-122"/>
                <a:cs typeface="微软雅黑" panose="020B0503020204020204" pitchFamily="18" charset="-122"/>
              </a:rPr>
              <a:t>公司的核心产品和服务包括：</a:t>
            </a:r>
            <a:r>
              <a:rPr lang="zh-CN" altLang="en-US" sz="1200" dirty="0" smtClean="0">
                <a:solidFill>
                  <a:srgbClr val="7F7F7F"/>
                </a:solidFill>
                <a:latin typeface="微软雅黑" panose="020B0503020204020204" pitchFamily="18" charset="-122"/>
                <a:cs typeface="微软雅黑" panose="020B0503020204020204" pitchFamily="18" charset="-122"/>
              </a:rPr>
              <a:t>处方药、控销产品、代理产品</a:t>
            </a:r>
            <a:r>
              <a:rPr lang="en-US" altLang="zh-CN" sz="1200" dirty="0" smtClean="0">
                <a:solidFill>
                  <a:srgbClr val="7F7F7F"/>
                </a:solidFill>
                <a:latin typeface="微软雅黑" panose="020B0503020204020204" pitchFamily="18" charset="-122"/>
                <a:cs typeface="微软雅黑" panose="020B0503020204020204" pitchFamily="18" charset="-122"/>
              </a:rPr>
              <a:t>。</a:t>
            </a:r>
          </a:p>
          <a:p>
            <a:pPr>
              <a:lnSpc>
                <a:spcPct val="200000"/>
              </a:lnSpc>
            </a:pPr>
            <a:r>
              <a:rPr lang="en-US" altLang="zh-CN" sz="1200" dirty="0" smtClean="0">
                <a:solidFill>
                  <a:srgbClr val="7F7F7F"/>
                </a:solidFill>
                <a:latin typeface="微软雅黑" panose="020B0503020204020204" pitchFamily="18" charset="-122"/>
                <a:cs typeface="微软雅黑" panose="020B0503020204020204" pitchFamily="18" charset="-122"/>
              </a:rPr>
              <a:t>公司位于</a:t>
            </a:r>
            <a:r>
              <a:rPr lang="zh-CN" altLang="en-US" sz="1200" dirty="0" smtClean="0">
                <a:solidFill>
                  <a:srgbClr val="7F7F7F"/>
                </a:solidFill>
                <a:latin typeface="微软雅黑" panose="020B0503020204020204" pitchFamily="18" charset="-122"/>
                <a:cs typeface="微软雅黑" panose="020B0503020204020204" pitchFamily="18" charset="-122"/>
              </a:rPr>
              <a:t>西安</a:t>
            </a:r>
            <a:r>
              <a:rPr lang="en-US" altLang="zh-CN" sz="1200" dirty="0" smtClean="0">
                <a:solidFill>
                  <a:srgbClr val="7F7F7F"/>
                </a:solidFill>
                <a:latin typeface="微软雅黑" panose="020B0503020204020204" pitchFamily="18" charset="-122"/>
                <a:cs typeface="微软雅黑" panose="020B0503020204020204" pitchFamily="18" charset="-122"/>
              </a:rPr>
              <a:t>，在</a:t>
            </a:r>
            <a:r>
              <a:rPr lang="zh-CN" altLang="en-US" sz="1200" dirty="0" smtClean="0">
                <a:solidFill>
                  <a:srgbClr val="7F7F7F"/>
                </a:solidFill>
                <a:latin typeface="微软雅黑" panose="020B0503020204020204" pitchFamily="18" charset="-122"/>
                <a:cs typeface="微软雅黑" panose="020B0503020204020204" pitchFamily="18" charset="-122"/>
              </a:rPr>
              <a:t>陕西省内各个地市级均</a:t>
            </a:r>
            <a:r>
              <a:rPr lang="en-US" altLang="zh-CN" sz="1200" dirty="0" smtClean="0">
                <a:solidFill>
                  <a:srgbClr val="7F7F7F"/>
                </a:solidFill>
                <a:latin typeface="微软雅黑" panose="020B0503020204020204" pitchFamily="18" charset="-122"/>
                <a:cs typeface="微软雅黑" panose="020B0503020204020204" pitchFamily="18" charset="-122"/>
              </a:rPr>
              <a:t>设有</a:t>
            </a:r>
            <a:r>
              <a:rPr lang="zh-CN" altLang="en-US" sz="1200" dirty="0" smtClean="0">
                <a:solidFill>
                  <a:srgbClr val="7F7F7F"/>
                </a:solidFill>
                <a:latin typeface="微软雅黑" panose="020B0503020204020204" pitchFamily="18" charset="-122"/>
                <a:cs typeface="微软雅黑" panose="020B0503020204020204" pitchFamily="18" charset="-122"/>
              </a:rPr>
              <a:t>大区办事处。</a:t>
            </a:r>
          </a:p>
          <a:p>
            <a:pPr>
              <a:lnSpc>
                <a:spcPct val="200000"/>
              </a:lnSpc>
            </a:pPr>
            <a:r>
              <a:rPr lang="zh-CN" altLang="en-US" sz="1200" dirty="0" smtClean="0">
                <a:solidFill>
                  <a:srgbClr val="7F7F7F"/>
                </a:solidFill>
                <a:latin typeface="微软雅黑" panose="020B0503020204020204" pitchFamily="18" charset="-122"/>
                <a:cs typeface="微软雅黑" panose="020B0503020204020204" pitchFamily="18" charset="-122"/>
              </a:rPr>
              <a:t>大区办事处建构体系完善，精细化的大区管理方式促使大区按照终端性质，公司业务模式等标准将大区人员进行了详细的划分。</a:t>
            </a:r>
          </a:p>
        </p:txBody>
      </p:sp>
      <p:pic>
        <p:nvPicPr>
          <p:cNvPr id="11" name="图片 10" descr="logo--透明底"/>
          <p:cNvPicPr>
            <a:picLocks noChangeAspect="1"/>
          </p:cNvPicPr>
          <p:nvPr/>
        </p:nvPicPr>
        <p:blipFill>
          <a:blip r:embed="rId2"/>
          <a:stretch>
            <a:fillRect/>
          </a:stretch>
        </p:blipFill>
        <p:spPr>
          <a:xfrm>
            <a:off x="69850" y="1625600"/>
            <a:ext cx="4352290" cy="4352290"/>
          </a:xfrm>
          <a:prstGeom prst="rect">
            <a:avLst/>
          </a:prstGeom>
        </p:spPr>
      </p:pic>
      <p:sp>
        <p:nvSpPr>
          <p:cNvPr id="12" name="文本框 11"/>
          <p:cNvSpPr txBox="1"/>
          <p:nvPr/>
        </p:nvSpPr>
        <p:spPr>
          <a:xfrm>
            <a:off x="974725" y="321310"/>
            <a:ext cx="1801495" cy="368300"/>
          </a:xfrm>
          <a:prstGeom prst="rect">
            <a:avLst/>
          </a:prstGeom>
          <a:noFill/>
        </p:spPr>
        <p:txBody>
          <a:bodyPr wrap="none" rtlCol="0" anchor="t">
            <a:spAutoFit/>
          </a:bodyPr>
          <a:lstStyle/>
          <a:p>
            <a:r>
              <a:rPr lang="en-US" altLang="zh-CN" dirty="0" smtClean="0">
                <a:solidFill>
                  <a:srgbClr val="7F7F7F"/>
                </a:solidFill>
                <a:latin typeface="微软雅黑" panose="020B0503020204020204" pitchFamily="18" charset="-122"/>
                <a:cs typeface="微软雅黑" panose="020B0503020204020204" pitchFamily="18" charset="-122"/>
                <a:sym typeface="+mn-ea"/>
              </a:rPr>
              <a:t>公司介绍—概述</a:t>
            </a:r>
            <a:endParaRPr lang="zh-CN" altLang="en-US"/>
          </a:p>
        </p:txBody>
      </p:sp>
      <p:sp>
        <p:nvSpPr>
          <p:cNvPr id="13" name="文本框 12"/>
          <p:cNvSpPr txBox="1"/>
          <p:nvPr/>
        </p:nvSpPr>
        <p:spPr>
          <a:xfrm>
            <a:off x="5943600" y="918210"/>
            <a:ext cx="5619115" cy="1753235"/>
          </a:xfrm>
          <a:prstGeom prst="rect">
            <a:avLst/>
          </a:prstGeom>
          <a:noFill/>
        </p:spPr>
        <p:txBody>
          <a:bodyPr wrap="square" rtlCol="0" anchor="t">
            <a:spAutoFit/>
          </a:bodyPr>
          <a:lstStyle/>
          <a:p>
            <a:pPr algn="ctr">
              <a:lnSpc>
                <a:spcPct val="200000"/>
              </a:lnSpc>
              <a:tabLst>
                <a:tab pos="5295900" algn="l"/>
              </a:tabLst>
            </a:pPr>
            <a:r>
              <a:rPr lang="zh-CN" altLang="en-US" b="1" dirty="0" smtClean="0">
                <a:solidFill>
                  <a:srgbClr val="262626"/>
                </a:solidFill>
                <a:latin typeface="微软雅黑" panose="020B0503020204020204" pitchFamily="18" charset="-122"/>
                <a:cs typeface="微软雅黑" panose="020B0503020204020204" pitchFamily="18" charset="-122"/>
                <a:sym typeface="+mn-ea"/>
              </a:rPr>
              <a:t>陕西伟业医药有限公司</a:t>
            </a:r>
            <a:r>
              <a:rPr lang="en-US" altLang="zh-CN" b="1" dirty="0" smtClean="0">
                <a:solidFill>
                  <a:srgbClr val="262626"/>
                </a:solidFill>
                <a:latin typeface="微软雅黑" panose="020B0503020204020204" pitchFamily="18" charset="-122"/>
                <a:cs typeface="微软雅黑" panose="020B0503020204020204" pitchFamily="18" charset="-122"/>
                <a:sym typeface="+mn-ea"/>
              </a:rPr>
              <a:t>，于2017年</a:t>
            </a:r>
            <a:r>
              <a:rPr lang="zh-CN" altLang="en-US" b="1" dirty="0" smtClean="0">
                <a:solidFill>
                  <a:srgbClr val="262626"/>
                </a:solidFill>
                <a:latin typeface="微软雅黑" panose="020B0503020204020204" pitchFamily="18" charset="-122"/>
                <a:cs typeface="微软雅黑" panose="020B0503020204020204" pitchFamily="18" charset="-122"/>
                <a:sym typeface="+mn-ea"/>
              </a:rPr>
              <a:t>开始转型发展，从传统的医药销售批发向平台型、科技型、服务型、金融型企业发展。</a:t>
            </a:r>
            <a:r>
              <a:rPr lang="en-US" altLang="zh-CN" b="1" dirty="0" smtClean="0">
                <a:solidFill>
                  <a:srgbClr val="262626"/>
                </a:solidFill>
                <a:latin typeface="微软雅黑" panose="020B0503020204020204" pitchFamily="18" charset="-122"/>
                <a:cs typeface="微软雅黑" panose="020B0503020204020204" pitchFamily="18" charset="-122"/>
                <a:sym typeface="+mn-ea"/>
              </a:rPr>
              <a:t>。</a:t>
            </a:r>
            <a:endParaRPr lang="zh-CN" altLang="en-US"/>
          </a:p>
        </p:txBody>
      </p:sp>
      <p:sp>
        <p:nvSpPr>
          <p:cNvPr id="14" name="TextBox 1"/>
          <p:cNvSpPr txBox="1"/>
          <p:nvPr/>
        </p:nvSpPr>
        <p:spPr>
          <a:xfrm>
            <a:off x="5867400" y="3590290"/>
            <a:ext cx="76200" cy="173355"/>
          </a:xfrm>
          <a:prstGeom prst="rect">
            <a:avLst/>
          </a:prstGeom>
          <a:noFill/>
        </p:spPr>
        <p:txBody>
          <a:bodyPr wrap="square" lIns="0" tIns="0" rIns="0" rtlCol="0">
            <a:spAutoFit/>
          </a:bodyPr>
          <a:lstStyle/>
          <a:p>
            <a:pPr>
              <a:lnSpc>
                <a:spcPts val="1000"/>
              </a:lnSpc>
            </a:pPr>
            <a:r>
              <a:rPr lang="en-US" altLang="zh-CN" sz="960" dirty="0" smtClean="0">
                <a:solidFill>
                  <a:srgbClr val="A6A6A6"/>
                </a:solidFill>
                <a:latin typeface="Wingdings" panose="05000000000000000000" pitchFamily="18" charset="0"/>
                <a:cs typeface="Wingdings" panose="05000000000000000000" pitchFamily="18" charset="0"/>
              </a:rPr>
              <a:t></a:t>
            </a:r>
          </a:p>
        </p:txBody>
      </p:sp>
      <p:sp>
        <p:nvSpPr>
          <p:cNvPr id="15" name="TextBox 1"/>
          <p:cNvSpPr txBox="1"/>
          <p:nvPr/>
        </p:nvSpPr>
        <p:spPr>
          <a:xfrm>
            <a:off x="5867400" y="4657090"/>
            <a:ext cx="76200" cy="173355"/>
          </a:xfrm>
          <a:prstGeom prst="rect">
            <a:avLst/>
          </a:prstGeom>
          <a:noFill/>
        </p:spPr>
        <p:txBody>
          <a:bodyPr wrap="square" lIns="0" tIns="0" rIns="0" rtlCol="0">
            <a:spAutoFit/>
          </a:bodyPr>
          <a:lstStyle/>
          <a:p>
            <a:pPr>
              <a:lnSpc>
                <a:spcPts val="1000"/>
              </a:lnSpc>
            </a:pPr>
            <a:r>
              <a:rPr lang="en-US" altLang="zh-CN" sz="960" dirty="0" smtClean="0">
                <a:solidFill>
                  <a:srgbClr val="A6A6A6"/>
                </a:solidFill>
                <a:latin typeface="Wingdings" panose="05000000000000000000" pitchFamily="18" charset="0"/>
                <a:cs typeface="Wingdings" panose="05000000000000000000" pitchFamily="18" charset="0"/>
              </a:rPr>
              <a:t></a:t>
            </a:r>
          </a:p>
        </p:txBody>
      </p:sp>
      <p:sp>
        <p:nvSpPr>
          <p:cNvPr id="16" name="TextBox 1"/>
          <p:cNvSpPr txBox="1"/>
          <p:nvPr/>
        </p:nvSpPr>
        <p:spPr>
          <a:xfrm>
            <a:off x="5867400" y="4961890"/>
            <a:ext cx="76200" cy="173355"/>
          </a:xfrm>
          <a:prstGeom prst="rect">
            <a:avLst/>
          </a:prstGeom>
          <a:noFill/>
        </p:spPr>
        <p:txBody>
          <a:bodyPr wrap="square" lIns="0" tIns="0" rIns="0" rtlCol="0">
            <a:spAutoFit/>
          </a:bodyPr>
          <a:lstStyle/>
          <a:p>
            <a:pPr>
              <a:lnSpc>
                <a:spcPts val="1000"/>
              </a:lnSpc>
            </a:pPr>
            <a:r>
              <a:rPr lang="en-US" altLang="zh-CN" sz="960" dirty="0" smtClean="0">
                <a:solidFill>
                  <a:srgbClr val="A6A6A6"/>
                </a:solidFill>
                <a:latin typeface="Wingdings" panose="05000000000000000000" pitchFamily="18" charset="0"/>
                <a:cs typeface="Wingdings" panose="05000000000000000000" pitchFamily="18" charset="0"/>
              </a:rPr>
              <a:t></a:t>
            </a:r>
          </a:p>
        </p:txBody>
      </p:sp>
      <p:sp>
        <p:nvSpPr>
          <p:cNvPr id="17" name="TextBox 1"/>
          <p:cNvSpPr txBox="1"/>
          <p:nvPr/>
        </p:nvSpPr>
        <p:spPr>
          <a:xfrm>
            <a:off x="5854700" y="3158490"/>
            <a:ext cx="76200" cy="173355"/>
          </a:xfrm>
          <a:prstGeom prst="rect">
            <a:avLst/>
          </a:prstGeom>
          <a:noFill/>
        </p:spPr>
        <p:txBody>
          <a:bodyPr wrap="square" lIns="0" tIns="0" rIns="0" rtlCol="0">
            <a:spAutoFit/>
          </a:bodyPr>
          <a:lstStyle/>
          <a:p>
            <a:pPr>
              <a:lnSpc>
                <a:spcPts val="1000"/>
              </a:lnSpc>
            </a:pPr>
            <a:r>
              <a:rPr lang="en-US" altLang="zh-CN" sz="960" dirty="0" smtClean="0">
                <a:solidFill>
                  <a:srgbClr val="A6A6A6"/>
                </a:solidFill>
                <a:latin typeface="Wingdings" panose="05000000000000000000" pitchFamily="18" charset="0"/>
                <a:cs typeface="Wingdings" panose="05000000000000000000"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3352800" y="1384300"/>
            <a:ext cx="5461000" cy="4089400"/>
          </a:xfrm>
          <a:prstGeom prst="rect">
            <a:avLst/>
          </a:prstGeom>
          <a:noFill/>
        </p:spPr>
      </p:pic>
      <p:sp>
        <p:nvSpPr>
          <p:cNvPr id="6" name="TextBox 1"/>
          <p:cNvSpPr txBox="1"/>
          <p:nvPr/>
        </p:nvSpPr>
        <p:spPr>
          <a:xfrm>
            <a:off x="114300" y="4158615"/>
            <a:ext cx="3267710" cy="981710"/>
          </a:xfrm>
          <a:prstGeom prst="rect">
            <a:avLst/>
          </a:prstGeom>
          <a:noFill/>
        </p:spPr>
        <p:txBody>
          <a:bodyPr wrap="square" lIns="0" tIns="0" rIns="0" rtlCol="0">
            <a:spAutoFit/>
          </a:bodyPr>
          <a:lstStyle/>
          <a:p>
            <a:pPr algn="l">
              <a:lnSpc>
                <a:spcPts val="1500"/>
              </a:lnSpc>
              <a:tabLst>
                <a:tab pos="457200" algn="l"/>
                <a:tab pos="1257300" algn="l"/>
              </a:tabLst>
            </a:pPr>
            <a:r>
              <a:rPr lang="en-US" altLang="zh-CN" sz="2000" b="1" dirty="0" smtClean="0">
                <a:solidFill>
                  <a:srgbClr val="262626"/>
                </a:solidFill>
                <a:latin typeface="微软雅黑" panose="020B0503020204020204" pitchFamily="18" charset="-122"/>
                <a:cs typeface="微软雅黑" panose="020B0503020204020204" pitchFamily="18" charset="-122"/>
                <a:sym typeface="+mn-ea"/>
              </a:rPr>
              <a:t>                             </a:t>
            </a:r>
            <a:r>
              <a:rPr lang="zh-CN" altLang="en-US" sz="2000" b="1" dirty="0" smtClean="0">
                <a:solidFill>
                  <a:srgbClr val="262626"/>
                </a:solidFill>
                <a:latin typeface="微软雅黑" panose="020B0503020204020204" pitchFamily="18" charset="-122"/>
                <a:cs typeface="微软雅黑" panose="020B0503020204020204" pitchFamily="18" charset="-122"/>
                <a:sym typeface="+mn-ea"/>
              </a:rPr>
              <a:t>运营模式</a:t>
            </a:r>
            <a:endParaRPr lang="en-US" altLang="zh-CN" sz="1200" b="1" dirty="0" smtClean="0">
              <a:solidFill>
                <a:srgbClr val="262626"/>
              </a:solidFill>
              <a:latin typeface="微软雅黑" panose="020B0503020204020204" pitchFamily="18" charset="-122"/>
              <a:cs typeface="微软雅黑" panose="020B0503020204020204" pitchFamily="18" charset="-122"/>
            </a:endParaRPr>
          </a:p>
          <a:p>
            <a:pPr algn="l">
              <a:lnSpc>
                <a:spcPts val="1500"/>
              </a:lnSpc>
              <a:tabLst>
                <a:tab pos="457200" algn="l"/>
                <a:tab pos="1257300" algn="l"/>
              </a:tabLst>
            </a:pPr>
            <a:endParaRPr lang="en-US" altLang="zh-CN" sz="1200" dirty="0" smtClean="0">
              <a:solidFill>
                <a:srgbClr val="7F7F7F"/>
              </a:solidFill>
              <a:latin typeface="微软雅黑" panose="020B0503020204020204" pitchFamily="18" charset="-122"/>
              <a:cs typeface="微软雅黑" panose="020B0503020204020204" pitchFamily="18" charset="-122"/>
            </a:endParaRPr>
          </a:p>
          <a:p>
            <a:pPr algn="l">
              <a:lnSpc>
                <a:spcPts val="1500"/>
              </a:lnSpc>
              <a:tabLst>
                <a:tab pos="457200" algn="l"/>
                <a:tab pos="1257300" algn="l"/>
              </a:tabLst>
            </a:pPr>
            <a:r>
              <a:rPr lang="zh-CN" altLang="en-US" sz="1200" dirty="0" smtClean="0">
                <a:solidFill>
                  <a:schemeClr val="bg1">
                    <a:lumMod val="50000"/>
                  </a:schemeClr>
                </a:solidFill>
                <a:latin typeface="微软雅黑" panose="020B0503020204020204" pitchFamily="18" charset="-122"/>
                <a:ea typeface="微软雅黑" panose="020B0503020204020204" pitchFamily="18" charset="-122"/>
                <a:cs typeface="微软雅黑" panose="020B0503020204020204" pitchFamily="18" charset="-122"/>
              </a:rPr>
              <a:t>       现阶段转型市场一线销售的基本内容和方式</a:t>
            </a:r>
            <a:endParaRPr lang="en-US" altLang="zh-CN" sz="1200" dirty="0" smtClean="0">
              <a:solidFill>
                <a:schemeClr val="bg1">
                  <a:lumMod val="50000"/>
                </a:schemeClr>
              </a:solidFill>
              <a:latin typeface="微软雅黑" panose="020B0503020204020204" pitchFamily="18" charset="-122"/>
              <a:ea typeface="微软雅黑" panose="020B0503020204020204" pitchFamily="18" charset="-122"/>
              <a:cs typeface="微软雅黑" panose="020B0503020204020204" pitchFamily="18" charset="-122"/>
            </a:endParaRPr>
          </a:p>
          <a:p>
            <a:pPr algn="l">
              <a:lnSpc>
                <a:spcPts val="1400"/>
              </a:lnSpc>
              <a:tabLst>
                <a:tab pos="457200" algn="l"/>
                <a:tab pos="1257300" algn="l"/>
              </a:tabLst>
            </a:pPr>
            <a:r>
              <a:rPr lang="en-US" altLang="zh-CN" sz="1200" dirty="0" smtClean="0">
                <a:solidFill>
                  <a:schemeClr val="bg1">
                    <a:lumMod val="50000"/>
                  </a:schemeClr>
                </a:solidFill>
                <a:latin typeface="微软雅黑" panose="020B0503020204020204" pitchFamily="18" charset="-122"/>
                <a:ea typeface="微软雅黑" panose="020B0503020204020204" pitchFamily="18" charset="-122"/>
                <a:cs typeface="微软雅黑" panose="020B0503020204020204" pitchFamily="18" charset="-122"/>
              </a:rPr>
              <a:t>	</a:t>
            </a:r>
            <a:r>
              <a:rPr lang="zh-CN" altLang="en-US" sz="1200" dirty="0" smtClean="0">
                <a:solidFill>
                  <a:schemeClr val="bg1">
                    <a:lumMod val="50000"/>
                  </a:schemeClr>
                </a:solidFill>
                <a:latin typeface="微软雅黑" panose="020B0503020204020204" pitchFamily="18" charset="-122"/>
                <a:ea typeface="微软雅黑" panose="020B0503020204020204" pitchFamily="18" charset="-122"/>
                <a:cs typeface="微软雅黑" panose="020B0503020204020204" pitchFamily="18" charset="-122"/>
              </a:rPr>
              <a:t>成熟阶段二次功能性升级，拓展业务板块</a:t>
            </a:r>
            <a:endParaRPr lang="en-US" altLang="zh-CN" sz="1200" dirty="0" smtClean="0">
              <a:solidFill>
                <a:schemeClr val="bg1">
                  <a:lumMod val="50000"/>
                </a:schemeClr>
              </a:solidFill>
              <a:latin typeface="微软雅黑" panose="020B0503020204020204" pitchFamily="18" charset="-122"/>
              <a:ea typeface="微软雅黑" panose="020B0503020204020204" pitchFamily="18" charset="-122"/>
              <a:cs typeface="微软雅黑" panose="020B0503020204020204" pitchFamily="18" charset="-122"/>
            </a:endParaRPr>
          </a:p>
          <a:p>
            <a:pPr algn="l">
              <a:lnSpc>
                <a:spcPts val="1400"/>
              </a:lnSpc>
              <a:tabLst>
                <a:tab pos="457200" algn="l"/>
                <a:tab pos="1257300" algn="l"/>
              </a:tabLst>
            </a:pPr>
            <a:r>
              <a:rPr lang="en-US" altLang="zh-CN" sz="1200" dirty="0" smtClean="0">
                <a:solidFill>
                  <a:schemeClr val="bg1">
                    <a:lumMod val="50000"/>
                  </a:schemeClr>
                </a:solidFill>
                <a:latin typeface="微软雅黑" panose="020B0503020204020204" pitchFamily="18" charset="-122"/>
                <a:ea typeface="微软雅黑" panose="020B0503020204020204" pitchFamily="18" charset="-122"/>
                <a:cs typeface="微软雅黑" panose="020B0503020204020204" pitchFamily="18" charset="-122"/>
              </a:rPr>
              <a:t>	                                  </a:t>
            </a:r>
            <a:r>
              <a:rPr lang="zh-CN" altLang="en-US" sz="1200" dirty="0" smtClean="0">
                <a:solidFill>
                  <a:schemeClr val="bg1">
                    <a:lumMod val="50000"/>
                  </a:schemeClr>
                </a:solidFill>
                <a:latin typeface="微软雅黑" panose="020B0503020204020204" pitchFamily="18" charset="-122"/>
                <a:ea typeface="微软雅黑" panose="020B0503020204020204" pitchFamily="18" charset="-122"/>
                <a:cs typeface="微软雅黑" panose="020B0503020204020204" pitchFamily="18" charset="-122"/>
              </a:rPr>
              <a:t>后期整合行业资源</a:t>
            </a:r>
          </a:p>
        </p:txBody>
      </p:sp>
      <p:sp>
        <p:nvSpPr>
          <p:cNvPr id="7" name="TextBox 1"/>
          <p:cNvSpPr txBox="1"/>
          <p:nvPr/>
        </p:nvSpPr>
        <p:spPr>
          <a:xfrm>
            <a:off x="8082280" y="4749800"/>
            <a:ext cx="4005580" cy="1109980"/>
          </a:xfrm>
          <a:prstGeom prst="rect">
            <a:avLst/>
          </a:prstGeom>
          <a:noFill/>
        </p:spPr>
        <p:txBody>
          <a:bodyPr wrap="square" lIns="0" tIns="0" rIns="0" rtlCol="0">
            <a:spAutoFit/>
          </a:bodyPr>
          <a:lstStyle/>
          <a:p>
            <a:pPr>
              <a:lnSpc>
                <a:spcPts val="2600"/>
              </a:lnSpc>
            </a:pPr>
            <a:r>
              <a:rPr lang="en-US" altLang="zh-CN" sz="2005" b="1" dirty="0" smtClean="0">
                <a:solidFill>
                  <a:srgbClr val="262626"/>
                </a:solidFill>
                <a:latin typeface="微软雅黑" panose="020B0503020204020204" pitchFamily="18" charset="-122"/>
                <a:cs typeface="微软雅黑" panose="020B0503020204020204" pitchFamily="18" charset="-122"/>
              </a:rPr>
              <a:t>服务客户</a:t>
            </a:r>
          </a:p>
          <a:p>
            <a:pPr>
              <a:lnSpc>
                <a:spcPts val="1900"/>
              </a:lnSpc>
            </a:pPr>
            <a:r>
              <a:rPr lang="en-US" altLang="zh-CN" sz="1200" dirty="0" smtClean="0">
                <a:solidFill>
                  <a:srgbClr val="7F7F7F"/>
                </a:solidFill>
                <a:latin typeface="微软雅黑" panose="020B0503020204020204" pitchFamily="18" charset="-122"/>
                <a:ea typeface="微软雅黑" panose="020B0503020204020204" pitchFamily="18" charset="-122"/>
                <a:cs typeface="微软雅黑" panose="020B0503020204020204" pitchFamily="18" charset="-122"/>
              </a:rPr>
              <a:t>公司服务的典型客户：</a:t>
            </a:r>
            <a:r>
              <a:rPr lang="zh-CN" altLang="en-US" sz="1200" dirty="0" smtClean="0">
                <a:solidFill>
                  <a:srgbClr val="7F7F7F"/>
                </a:solidFill>
                <a:latin typeface="微软雅黑" panose="020B0503020204020204" pitchFamily="18" charset="-122"/>
                <a:ea typeface="微软雅黑" panose="020B0503020204020204" pitchFamily="18" charset="-122"/>
                <a:cs typeface="微软雅黑" panose="020B0503020204020204" pitchFamily="18" charset="-122"/>
              </a:rPr>
              <a:t>暂时为公司业务范围内的直接客户，药店（老板、采购、财务、人事、运营、店长、店员、药师），诊所（医生、护士）</a:t>
            </a:r>
          </a:p>
        </p:txBody>
      </p:sp>
      <p:sp>
        <p:nvSpPr>
          <p:cNvPr id="8" name="文本框 7"/>
          <p:cNvSpPr txBox="1"/>
          <p:nvPr/>
        </p:nvSpPr>
        <p:spPr>
          <a:xfrm>
            <a:off x="853440" y="325755"/>
            <a:ext cx="1554480" cy="368300"/>
          </a:xfrm>
          <a:prstGeom prst="rect">
            <a:avLst/>
          </a:prstGeom>
          <a:noFill/>
        </p:spPr>
        <p:txBody>
          <a:bodyPr wrap="none" rtlCol="0" anchor="t">
            <a:spAutoFit/>
          </a:bodyPr>
          <a:lstStyle/>
          <a:p>
            <a:r>
              <a:rPr lang="en-US" altLang="zh-CN" dirty="0" smtClean="0">
                <a:solidFill>
                  <a:srgbClr val="7F7F7F"/>
                </a:solidFill>
                <a:latin typeface="微软雅黑" panose="020B0503020204020204" pitchFamily="18" charset="-122"/>
                <a:cs typeface="微软雅黑" panose="020B0503020204020204" pitchFamily="18" charset="-122"/>
                <a:sym typeface="+mn-ea"/>
              </a:rPr>
              <a:t>公司</a:t>
            </a:r>
            <a:r>
              <a:rPr lang="zh-CN" altLang="en-US" dirty="0" smtClean="0">
                <a:solidFill>
                  <a:srgbClr val="7F7F7F"/>
                </a:solidFill>
                <a:latin typeface="微软雅黑" panose="020B0503020204020204" pitchFamily="18" charset="-122"/>
                <a:cs typeface="微软雅黑" panose="020B0503020204020204" pitchFamily="18" charset="-122"/>
                <a:sym typeface="+mn-ea"/>
              </a:rPr>
              <a:t>平台介绍</a:t>
            </a:r>
            <a:endParaRPr lang="zh-CN" altLang="en-US"/>
          </a:p>
        </p:txBody>
      </p:sp>
      <p:sp>
        <p:nvSpPr>
          <p:cNvPr id="9" name="文本框 8"/>
          <p:cNvSpPr txBox="1"/>
          <p:nvPr/>
        </p:nvSpPr>
        <p:spPr>
          <a:xfrm>
            <a:off x="831850" y="1448435"/>
            <a:ext cx="3453130" cy="963295"/>
          </a:xfrm>
          <a:prstGeom prst="rect">
            <a:avLst/>
          </a:prstGeom>
          <a:noFill/>
        </p:spPr>
        <p:txBody>
          <a:bodyPr wrap="square" rtlCol="0" anchor="t">
            <a:spAutoFit/>
          </a:bodyPr>
          <a:lstStyle/>
          <a:p>
            <a:pPr>
              <a:lnSpc>
                <a:spcPts val="3500"/>
              </a:lnSpc>
              <a:tabLst>
                <a:tab pos="25400" algn="l"/>
                <a:tab pos="1155700" algn="l"/>
                <a:tab pos="1333500" algn="l"/>
                <a:tab pos="2032000" algn="l"/>
                <a:tab pos="8140700" algn="l"/>
              </a:tabLst>
            </a:pPr>
            <a:r>
              <a:rPr lang="en-US" altLang="zh-CN" b="1" dirty="0" smtClean="0">
                <a:solidFill>
                  <a:srgbClr val="262626"/>
                </a:solidFill>
                <a:latin typeface="微软雅黑" panose="020B0503020204020204" pitchFamily="18" charset="-122"/>
                <a:cs typeface="微软雅黑" panose="020B0503020204020204" pitchFamily="18" charset="-122"/>
                <a:sym typeface="+mn-ea"/>
              </a:rPr>
              <a:t>                               </a:t>
            </a:r>
            <a:r>
              <a:rPr lang="en-US" altLang="zh-CN" sz="2000" b="1" dirty="0" smtClean="0">
                <a:solidFill>
                  <a:srgbClr val="262626"/>
                </a:solidFill>
                <a:latin typeface="微软雅黑" panose="020B0503020204020204" pitchFamily="18" charset="-122"/>
                <a:cs typeface="微软雅黑" panose="020B0503020204020204" pitchFamily="18" charset="-122"/>
                <a:sym typeface="+mn-ea"/>
              </a:rPr>
              <a:t>技术团队</a:t>
            </a:r>
            <a:endParaRPr lang="en-US" altLang="zh-CN" sz="2000" b="1" dirty="0" smtClean="0">
              <a:solidFill>
                <a:srgbClr val="262626"/>
              </a:solidFill>
              <a:latin typeface="微软雅黑" panose="020B0503020204020204" pitchFamily="18" charset="-122"/>
              <a:cs typeface="微软雅黑" panose="020B0503020204020204" pitchFamily="18" charset="-122"/>
            </a:endParaRPr>
          </a:p>
          <a:p>
            <a:pPr>
              <a:lnSpc>
                <a:spcPts val="1900"/>
              </a:lnSpc>
              <a:tabLst>
                <a:tab pos="25400" algn="l"/>
                <a:tab pos="1155700" algn="l"/>
                <a:tab pos="1333500" algn="l"/>
                <a:tab pos="2032000" algn="l"/>
                <a:tab pos="8140700" algn="l"/>
              </a:tabLst>
            </a:pPr>
            <a:r>
              <a:rPr lang="en-US" altLang="zh-CN" dirty="0" smtClean="0">
                <a:solidFill>
                  <a:srgbClr val="7F7F7F"/>
                </a:solidFill>
                <a:latin typeface="微软雅黑" panose="020B0503020204020204" pitchFamily="18" charset="-122"/>
                <a:cs typeface="微软雅黑" panose="020B0503020204020204" pitchFamily="18" charset="-122"/>
                <a:sym typeface="+mn-ea"/>
              </a:rPr>
              <a:t>      </a:t>
            </a:r>
            <a:r>
              <a:rPr lang="en-US" altLang="zh-CN" sz="1200" dirty="0" smtClean="0">
                <a:solidFill>
                  <a:srgbClr val="7F7F7F"/>
                </a:solidFill>
                <a:latin typeface="微软雅黑" panose="020B0503020204020204" pitchFamily="18" charset="-122"/>
                <a:ea typeface="微软雅黑" panose="020B0503020204020204" pitchFamily="18" charset="-122"/>
                <a:cs typeface="微软雅黑" panose="020B0503020204020204" pitchFamily="18" charset="-122"/>
                <a:sym typeface="+mn-ea"/>
              </a:rPr>
              <a:t>公司拥有</a:t>
            </a:r>
            <a:r>
              <a:rPr lang="zh-CN" altLang="en-US" sz="1200" dirty="0" smtClean="0">
                <a:solidFill>
                  <a:srgbClr val="7F7F7F"/>
                </a:solidFill>
                <a:latin typeface="微软雅黑" panose="020B0503020204020204" pitchFamily="18" charset="-122"/>
                <a:ea typeface="微软雅黑" panose="020B0503020204020204" pitchFamily="18" charset="-122"/>
                <a:cs typeface="微软雅黑" panose="020B0503020204020204" pitchFamily="18" charset="-122"/>
                <a:sym typeface="+mn-ea"/>
              </a:rPr>
              <a:t>专业的</a:t>
            </a:r>
            <a:r>
              <a:rPr lang="en-US" altLang="zh-CN" sz="1200" dirty="0" smtClean="0">
                <a:solidFill>
                  <a:srgbClr val="7F7F7F"/>
                </a:solidFill>
                <a:latin typeface="微软雅黑" panose="020B0503020204020204" pitchFamily="18" charset="-122"/>
                <a:ea typeface="微软雅黑" panose="020B0503020204020204" pitchFamily="18" charset="-122"/>
                <a:cs typeface="微软雅黑" panose="020B0503020204020204" pitchFamily="18" charset="-122"/>
                <a:sym typeface="+mn-ea"/>
              </a:rPr>
              <a:t>软件开发及运营服务团队，</a:t>
            </a:r>
            <a:endParaRPr lang="en-US" altLang="zh-CN" sz="1200" dirty="0" smtClean="0">
              <a:solidFill>
                <a:srgbClr val="7F7F7F"/>
              </a:solidFill>
              <a:latin typeface="微软雅黑" panose="020B0503020204020204" pitchFamily="18" charset="-122"/>
              <a:ea typeface="微软雅黑" panose="020B0503020204020204" pitchFamily="18" charset="-122"/>
              <a:cs typeface="微软雅黑" panose="020B0503020204020204" pitchFamily="18" charset="-122"/>
            </a:endParaRPr>
          </a:p>
          <a:p>
            <a:pPr>
              <a:lnSpc>
                <a:spcPts val="1400"/>
              </a:lnSpc>
              <a:tabLst>
                <a:tab pos="25400" algn="l"/>
                <a:tab pos="1155700" algn="l"/>
                <a:tab pos="1333500" algn="l"/>
                <a:tab pos="2032000" algn="l"/>
                <a:tab pos="8140700" algn="l"/>
              </a:tabLst>
            </a:pPr>
            <a:r>
              <a:rPr lang="en-US" altLang="zh-CN" sz="1200" dirty="0" smtClean="0">
                <a:latin typeface="微软雅黑" panose="020B0503020204020204" pitchFamily="18" charset="-122"/>
                <a:ea typeface="微软雅黑" panose="020B0503020204020204" pitchFamily="18" charset="-122"/>
                <a:cs typeface="微软雅黑" panose="020B0503020204020204" pitchFamily="18" charset="-122"/>
                <a:sym typeface="+mn-ea"/>
              </a:rPr>
              <a:t>			   </a:t>
            </a:r>
            <a:r>
              <a:rPr lang="en-US" altLang="zh-CN" sz="1200" dirty="0" smtClean="0">
                <a:solidFill>
                  <a:srgbClr val="7F7F7F"/>
                </a:solidFill>
                <a:latin typeface="微软雅黑" panose="020B0503020204020204" pitchFamily="18" charset="-122"/>
                <a:ea typeface="微软雅黑" panose="020B0503020204020204" pitchFamily="18" charset="-122"/>
                <a:cs typeface="微软雅黑" panose="020B0503020204020204" pitchFamily="18" charset="-122"/>
                <a:sym typeface="+mn-ea"/>
              </a:rPr>
              <a:t>拥有行业领先的技术优势。</a:t>
            </a:r>
          </a:p>
        </p:txBody>
      </p:sp>
      <p:sp>
        <p:nvSpPr>
          <p:cNvPr id="10" name="文本框 9"/>
          <p:cNvSpPr txBox="1"/>
          <p:nvPr/>
        </p:nvSpPr>
        <p:spPr>
          <a:xfrm>
            <a:off x="8884920" y="1534795"/>
            <a:ext cx="3202940" cy="1271270"/>
          </a:xfrm>
          <a:prstGeom prst="rect">
            <a:avLst/>
          </a:prstGeom>
          <a:noFill/>
        </p:spPr>
        <p:txBody>
          <a:bodyPr wrap="square" rtlCol="0" anchor="t">
            <a:spAutoFit/>
          </a:bodyPr>
          <a:lstStyle/>
          <a:p>
            <a:pPr>
              <a:lnSpc>
                <a:spcPts val="3500"/>
              </a:lnSpc>
              <a:tabLst>
                <a:tab pos="25400" algn="l"/>
                <a:tab pos="1155700" algn="l"/>
                <a:tab pos="1333500" algn="l"/>
                <a:tab pos="2032000" algn="l"/>
                <a:tab pos="8140700" algn="l"/>
              </a:tabLst>
            </a:pPr>
            <a:r>
              <a:rPr lang="en-US" altLang="zh-CN" sz="2000" b="1" dirty="0" smtClean="0">
                <a:solidFill>
                  <a:srgbClr val="262626"/>
                </a:solidFill>
                <a:latin typeface="微软雅黑" panose="020B0503020204020204" pitchFamily="18" charset="-122"/>
                <a:cs typeface="微软雅黑" panose="020B0503020204020204" pitchFamily="18" charset="-122"/>
                <a:sym typeface="+mn-ea"/>
              </a:rPr>
              <a:t>行业经验</a:t>
            </a:r>
            <a:endParaRPr lang="en-US" altLang="zh-CN" sz="2000" b="1" dirty="0" smtClean="0">
              <a:solidFill>
                <a:srgbClr val="262626"/>
              </a:solidFill>
              <a:latin typeface="微软雅黑" panose="020B0503020204020204" pitchFamily="18" charset="-122"/>
              <a:cs typeface="微软雅黑" panose="020B0503020204020204" pitchFamily="18" charset="-122"/>
            </a:endParaRPr>
          </a:p>
          <a:p>
            <a:pPr>
              <a:lnSpc>
                <a:spcPts val="1900"/>
              </a:lnSpc>
              <a:tabLst>
                <a:tab pos="25400" algn="l"/>
                <a:tab pos="1155700" algn="l"/>
                <a:tab pos="1333500" algn="l"/>
                <a:tab pos="2032000" algn="l"/>
                <a:tab pos="8140700" algn="l"/>
              </a:tabLst>
            </a:pPr>
            <a:r>
              <a:rPr lang="en-US" altLang="zh-CN" dirty="0" smtClean="0">
                <a:sym typeface="+mn-ea"/>
              </a:rPr>
              <a:t>	</a:t>
            </a:r>
            <a:r>
              <a:rPr lang="zh-CN" altLang="en-US" sz="1200" dirty="0" smtClean="0">
                <a:solidFill>
                  <a:schemeClr val="bg1">
                    <a:lumMod val="50000"/>
                  </a:schemeClr>
                </a:solidFill>
                <a:latin typeface="微软雅黑" panose="020B0503020204020204" pitchFamily="18" charset="-122"/>
                <a:ea typeface="微软雅黑" panose="020B0503020204020204" pitchFamily="18" charset="-122"/>
                <a:sym typeface="+mn-ea"/>
              </a:rPr>
              <a:t>公司前期成立了完整的市场营销活动线下团队，长期大量的培训、引流等活动使得客户对公司品牌价值下的活动粘度大大增强。</a:t>
            </a:r>
            <a:endParaRPr lang="zh-CN" altLang="en-US" sz="1200" dirty="0" smtClean="0">
              <a:solidFill>
                <a:schemeClr val="bg1">
                  <a:lumMod val="50000"/>
                </a:schemeClr>
              </a:solidFill>
              <a:latin typeface="微软雅黑" panose="020B0503020204020204" pitchFamily="18" charset="-122"/>
              <a:ea typeface="微软雅黑" panose="020B0503020204020204" pitchFamily="18" charset="-122"/>
              <a:cs typeface="微软雅黑" panose="020B0503020204020204" pitchFamily="18"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1741677" y="3082798"/>
            <a:ext cx="4924552" cy="18796"/>
          </a:xfrm>
          <a:custGeom>
            <a:avLst/>
            <a:gdLst>
              <a:gd name="connsiteX0" fmla="*/ 6350 w 4924552"/>
              <a:gd name="connsiteY0" fmla="*/ 6350 h 18796"/>
              <a:gd name="connsiteX1" fmla="*/ 4918202 w 4924552"/>
              <a:gd name="connsiteY1" fmla="*/ 6350 h 18796"/>
            </a:gdLst>
            <a:ahLst/>
            <a:cxnLst>
              <a:cxn ang="0">
                <a:pos x="connsiteX0" y="connsiteY0"/>
              </a:cxn>
              <a:cxn ang="1">
                <a:pos x="connsiteX1" y="connsiteY1"/>
              </a:cxn>
            </a:cxnLst>
            <a:rect l="l" t="t" r="r" b="b"/>
            <a:pathLst>
              <a:path w="4924552" h="18796">
                <a:moveTo>
                  <a:pt x="6350" y="6350"/>
                </a:moveTo>
                <a:lnTo>
                  <a:pt x="4918202" y="6350"/>
                </a:lnTo>
              </a:path>
            </a:pathLst>
          </a:custGeom>
          <a:ln w="12700">
            <a:solidFill>
              <a:srgbClr val="A6A6A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1"/>
          <p:cNvSpPr txBox="1"/>
          <p:nvPr/>
        </p:nvSpPr>
        <p:spPr>
          <a:xfrm>
            <a:off x="2400300" y="3238500"/>
            <a:ext cx="3825875" cy="1045845"/>
          </a:xfrm>
          <a:prstGeom prst="rect">
            <a:avLst/>
          </a:prstGeom>
          <a:noFill/>
        </p:spPr>
        <p:txBody>
          <a:bodyPr wrap="none" lIns="0" tIns="0" rIns="0" rtlCol="0">
            <a:spAutoFit/>
          </a:bodyPr>
          <a:lstStyle/>
          <a:p>
            <a:pPr>
              <a:lnSpc>
                <a:spcPts val="7800"/>
              </a:lnSpc>
            </a:pPr>
            <a:r>
              <a:rPr lang="zh-CN" altLang="en-US" sz="6000" b="1" dirty="0" smtClean="0">
                <a:solidFill>
                  <a:srgbClr val="262626"/>
                </a:solidFill>
                <a:latin typeface="微软雅黑" panose="020B0503020204020204" pitchFamily="18" charset="-122"/>
                <a:cs typeface="微软雅黑" panose="020B0503020204020204" pitchFamily="18" charset="-122"/>
              </a:rPr>
              <a:t>云</a:t>
            </a:r>
            <a:r>
              <a:rPr lang="en-US" altLang="zh-CN" sz="6000" b="1" dirty="0" smtClean="0">
                <a:solidFill>
                  <a:srgbClr val="262626"/>
                </a:solidFill>
                <a:latin typeface="微软雅黑" panose="020B0503020204020204" pitchFamily="18" charset="-122"/>
                <a:cs typeface="微软雅黑" panose="020B0503020204020204" pitchFamily="18" charset="-122"/>
              </a:rPr>
              <a:t>平台优势</a:t>
            </a:r>
          </a:p>
        </p:txBody>
      </p:sp>
      <p:sp>
        <p:nvSpPr>
          <p:cNvPr id="4" name="文本框 3"/>
          <p:cNvSpPr txBox="1"/>
          <p:nvPr/>
        </p:nvSpPr>
        <p:spPr>
          <a:xfrm>
            <a:off x="6903720" y="1193800"/>
            <a:ext cx="4396105" cy="3769360"/>
          </a:xfrm>
          <a:prstGeom prst="rect">
            <a:avLst/>
          </a:prstGeom>
          <a:noFill/>
        </p:spPr>
        <p:txBody>
          <a:bodyPr wrap="square" rtlCol="0">
            <a:spAutoFit/>
          </a:bodyPr>
          <a:lstStyle/>
          <a:p>
            <a:r>
              <a:rPr lang="en-US" altLang="zh-CN" sz="23900" b="1">
                <a:solidFill>
                  <a:srgbClr val="92D050"/>
                </a:solidFill>
              </a:rPr>
              <a:t>02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1933258" y="1725930"/>
            <a:ext cx="2187575" cy="673735"/>
          </a:xfrm>
          <a:prstGeom prst="rect">
            <a:avLst/>
          </a:prstGeom>
          <a:noFill/>
        </p:spPr>
        <p:txBody>
          <a:bodyPr wrap="none" lIns="0" tIns="0" rIns="0" rtlCol="0">
            <a:spAutoFit/>
          </a:bodyPr>
          <a:lstStyle/>
          <a:p>
            <a:pPr>
              <a:lnSpc>
                <a:spcPts val="4900"/>
              </a:lnSpc>
            </a:pPr>
            <a:r>
              <a:rPr lang="en-US" altLang="zh-CN" sz="2400" dirty="0" smtClean="0">
                <a:solidFill>
                  <a:srgbClr val="000000"/>
                </a:solidFill>
                <a:latin typeface="Microsoft JhengHei" panose="020B0604030504040204" charset="-120"/>
                <a:ea typeface="Microsoft JhengHei" panose="020B0604030504040204" charset="-120"/>
                <a:cs typeface="Microsoft JhengHei" panose="020B0604030504040204" charset="-120"/>
              </a:rPr>
              <a:t>•</a:t>
            </a:r>
            <a:r>
              <a:rPr lang="en-US" altLang="zh-CN" sz="2400" dirty="0" smtClean="0">
                <a:latin typeface="Microsoft JhengHei" panose="020B0604030504040204" charset="-120"/>
                <a:ea typeface="Microsoft JhengHei" panose="020B0604030504040204" charset="-120"/>
                <a:cs typeface="Microsoft JhengHei" panose="020B0604030504040204" charset="-120"/>
              </a:rPr>
              <a:t>    </a:t>
            </a:r>
            <a:r>
              <a:rPr lang="en-US" altLang="zh-CN" sz="2400" dirty="0" smtClean="0">
                <a:solidFill>
                  <a:srgbClr val="000000"/>
                </a:solidFill>
                <a:latin typeface="Microsoft JhengHei" panose="020B0604030504040204" charset="-120"/>
                <a:ea typeface="Microsoft JhengHei" panose="020B0604030504040204" charset="-120"/>
                <a:cs typeface="Microsoft JhengHei" panose="020B0604030504040204" charset="-120"/>
              </a:rPr>
              <a:t>互联网+培训</a:t>
            </a:r>
          </a:p>
        </p:txBody>
      </p:sp>
      <p:sp>
        <p:nvSpPr>
          <p:cNvPr id="10" name="TextBox 1"/>
          <p:cNvSpPr txBox="1"/>
          <p:nvPr/>
        </p:nvSpPr>
        <p:spPr>
          <a:xfrm>
            <a:off x="1933258" y="2748280"/>
            <a:ext cx="2572385" cy="673735"/>
          </a:xfrm>
          <a:prstGeom prst="rect">
            <a:avLst/>
          </a:prstGeom>
          <a:noFill/>
        </p:spPr>
        <p:txBody>
          <a:bodyPr wrap="none" lIns="0" tIns="0" rIns="0" rtlCol="0">
            <a:spAutoFit/>
          </a:bodyPr>
          <a:lstStyle/>
          <a:p>
            <a:pPr>
              <a:lnSpc>
                <a:spcPts val="4900"/>
              </a:lnSpc>
            </a:pPr>
            <a:r>
              <a:rPr lang="en-US" altLang="zh-CN" sz="2400" dirty="0" smtClean="0">
                <a:solidFill>
                  <a:srgbClr val="000000"/>
                </a:solidFill>
                <a:latin typeface="Microsoft JhengHei" panose="020B0604030504040204" charset="-120"/>
                <a:ea typeface="Microsoft JhengHei" panose="020B0604030504040204" charset="-120"/>
                <a:cs typeface="Microsoft JhengHei" panose="020B0604030504040204" charset="-120"/>
              </a:rPr>
              <a:t>•</a:t>
            </a:r>
            <a:r>
              <a:rPr lang="en-US" altLang="zh-CN" sz="2400" dirty="0" smtClean="0">
                <a:latin typeface="Microsoft JhengHei" panose="020B0604030504040204" charset="-120"/>
                <a:ea typeface="Microsoft JhengHei" panose="020B0604030504040204" charset="-120"/>
                <a:cs typeface="Microsoft JhengHei" panose="020B0604030504040204" charset="-120"/>
              </a:rPr>
              <a:t>    </a:t>
            </a:r>
            <a:r>
              <a:rPr lang="en-US" altLang="zh-CN" sz="2400" dirty="0" smtClean="0">
                <a:solidFill>
                  <a:srgbClr val="000000"/>
                </a:solidFill>
                <a:latin typeface="Microsoft JhengHei" panose="020B0604030504040204" charset="-120"/>
                <a:ea typeface="Microsoft JhengHei" panose="020B0604030504040204" charset="-120"/>
                <a:cs typeface="Microsoft JhengHei" panose="020B0604030504040204" charset="-120"/>
              </a:rPr>
              <a:t>多终端数据同源</a:t>
            </a:r>
          </a:p>
        </p:txBody>
      </p:sp>
      <p:sp>
        <p:nvSpPr>
          <p:cNvPr id="11" name="TextBox 1"/>
          <p:cNvSpPr txBox="1"/>
          <p:nvPr/>
        </p:nvSpPr>
        <p:spPr>
          <a:xfrm>
            <a:off x="1922463" y="3863975"/>
            <a:ext cx="3181985" cy="673735"/>
          </a:xfrm>
          <a:prstGeom prst="rect">
            <a:avLst/>
          </a:prstGeom>
          <a:noFill/>
        </p:spPr>
        <p:txBody>
          <a:bodyPr wrap="none" lIns="0" tIns="0" rIns="0" rtlCol="0">
            <a:spAutoFit/>
          </a:bodyPr>
          <a:lstStyle/>
          <a:p>
            <a:pPr>
              <a:lnSpc>
                <a:spcPts val="4900"/>
              </a:lnSpc>
            </a:pPr>
            <a:r>
              <a:rPr lang="en-US" altLang="zh-CN" sz="2400" dirty="0" smtClean="0">
                <a:solidFill>
                  <a:srgbClr val="000000"/>
                </a:solidFill>
                <a:latin typeface="Microsoft JhengHei" panose="020B0604030504040204" charset="-120"/>
                <a:ea typeface="Microsoft JhengHei" panose="020B0604030504040204" charset="-120"/>
                <a:cs typeface="Microsoft JhengHei" panose="020B0604030504040204" charset="-120"/>
              </a:rPr>
              <a:t>•</a:t>
            </a:r>
            <a:r>
              <a:rPr lang="en-US" altLang="zh-CN" sz="2400" dirty="0" smtClean="0">
                <a:latin typeface="Microsoft JhengHei" panose="020B0604030504040204" charset="-120"/>
                <a:ea typeface="Microsoft JhengHei" panose="020B0604030504040204" charset="-120"/>
                <a:cs typeface="Microsoft JhengHei" panose="020B0604030504040204" charset="-120"/>
              </a:rPr>
              <a:t>    </a:t>
            </a:r>
            <a:r>
              <a:rPr lang="en-US" altLang="zh-CN" sz="2400" dirty="0" smtClean="0">
                <a:solidFill>
                  <a:srgbClr val="000000"/>
                </a:solidFill>
                <a:latin typeface="Microsoft JhengHei" panose="020B0604030504040204" charset="-120"/>
                <a:ea typeface="Microsoft JhengHei" panose="020B0604030504040204" charset="-120"/>
                <a:cs typeface="Microsoft JhengHei" panose="020B0604030504040204" charset="-120"/>
              </a:rPr>
              <a:t>随时随地，想学就学</a:t>
            </a:r>
          </a:p>
        </p:txBody>
      </p:sp>
      <p:sp>
        <p:nvSpPr>
          <p:cNvPr id="4"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939800" y="317500"/>
            <a:ext cx="3020060" cy="301625"/>
          </a:xfrm>
          <a:prstGeom prst="rect">
            <a:avLst/>
          </a:prstGeom>
          <a:noFill/>
        </p:spPr>
        <p:txBody>
          <a:bodyPr wrap="none" lIns="0" tIns="0" rIns="0" rtlCol="0">
            <a:spAutoFit/>
          </a:bodyPr>
          <a:lstStyle/>
          <a:p>
            <a:pPr>
              <a:lnSpc>
                <a:spcPts val="2000"/>
              </a:lnSpc>
            </a:pPr>
            <a:r>
              <a:rPr lang="zh-CN" altLang="en-US" sz="1600" dirty="0" smtClean="0">
                <a:solidFill>
                  <a:srgbClr val="7F7F7F"/>
                </a:solidFill>
                <a:latin typeface="微软雅黑" panose="020B0503020204020204" pitchFamily="18" charset="-122"/>
                <a:cs typeface="微软雅黑" panose="020B0503020204020204" pitchFamily="18" charset="-122"/>
              </a:rPr>
              <a:t>云</a:t>
            </a:r>
            <a:r>
              <a:rPr lang="en-US" altLang="zh-CN" sz="1600" dirty="0" smtClean="0">
                <a:solidFill>
                  <a:srgbClr val="7F7F7F"/>
                </a:solidFill>
                <a:latin typeface="微软雅黑" panose="020B0503020204020204" pitchFamily="18" charset="-122"/>
                <a:cs typeface="微软雅黑" panose="020B0503020204020204" pitchFamily="18" charset="-122"/>
              </a:rPr>
              <a:t>平台优势--让培训工作</a:t>
            </a:r>
            <a:r>
              <a:rPr lang="zh-CN" altLang="en-US" sz="1600" dirty="0" smtClean="0">
                <a:solidFill>
                  <a:srgbClr val="7F7F7F"/>
                </a:solidFill>
                <a:latin typeface="微软雅黑" panose="020B0503020204020204" pitchFamily="18" charset="-122"/>
                <a:cs typeface="微软雅黑" panose="020B0503020204020204" pitchFamily="18" charset="-122"/>
              </a:rPr>
              <a:t>无处不在</a:t>
            </a:r>
          </a:p>
        </p:txBody>
      </p:sp>
      <p:sp>
        <p:nvSpPr>
          <p:cNvPr id="13" name="TextBox 1"/>
          <p:cNvSpPr txBox="1"/>
          <p:nvPr/>
        </p:nvSpPr>
        <p:spPr>
          <a:xfrm>
            <a:off x="6959600" y="1725930"/>
            <a:ext cx="2572385" cy="673735"/>
          </a:xfrm>
          <a:prstGeom prst="rect">
            <a:avLst/>
          </a:prstGeom>
          <a:noFill/>
        </p:spPr>
        <p:txBody>
          <a:bodyPr wrap="none" lIns="0" tIns="0" rIns="0" rtlCol="0">
            <a:spAutoFit/>
          </a:bodyPr>
          <a:lstStyle/>
          <a:p>
            <a:pPr>
              <a:lnSpc>
                <a:spcPts val="4900"/>
              </a:lnSpc>
            </a:pPr>
            <a:r>
              <a:rPr lang="en-US" altLang="zh-CN" sz="2400" dirty="0" smtClean="0">
                <a:solidFill>
                  <a:srgbClr val="000000"/>
                </a:solidFill>
                <a:latin typeface="Microsoft JhengHei" panose="020B0604030504040204" charset="-120"/>
                <a:ea typeface="Microsoft JhengHei" panose="020B0604030504040204" charset="-120"/>
                <a:cs typeface="Microsoft JhengHei" panose="020B0604030504040204" charset="-120"/>
              </a:rPr>
              <a:t>•</a:t>
            </a:r>
            <a:r>
              <a:rPr lang="en-US" altLang="zh-CN" sz="2400" dirty="0" smtClean="0">
                <a:latin typeface="Microsoft JhengHei" panose="020B0604030504040204" charset="-120"/>
                <a:ea typeface="Microsoft JhengHei" panose="020B0604030504040204" charset="-120"/>
                <a:cs typeface="Microsoft JhengHei" panose="020B0604030504040204" charset="-120"/>
              </a:rPr>
              <a:t>    </a:t>
            </a:r>
            <a:r>
              <a:rPr lang="en-US" altLang="zh-CN" sz="2400" dirty="0" smtClean="0">
                <a:solidFill>
                  <a:srgbClr val="000000"/>
                </a:solidFill>
                <a:latin typeface="Microsoft JhengHei" panose="020B0604030504040204" charset="-120"/>
                <a:ea typeface="Microsoft JhengHei" panose="020B0604030504040204" charset="-120"/>
                <a:cs typeface="Microsoft JhengHei" panose="020B0604030504040204" charset="-120"/>
              </a:rPr>
              <a:t>场景化解决方案</a:t>
            </a:r>
          </a:p>
        </p:txBody>
      </p:sp>
      <p:sp>
        <p:nvSpPr>
          <p:cNvPr id="14" name="TextBox 1"/>
          <p:cNvSpPr txBox="1"/>
          <p:nvPr/>
        </p:nvSpPr>
        <p:spPr>
          <a:xfrm>
            <a:off x="6979920" y="2748280"/>
            <a:ext cx="2877185" cy="673735"/>
          </a:xfrm>
          <a:prstGeom prst="rect">
            <a:avLst/>
          </a:prstGeom>
          <a:noFill/>
        </p:spPr>
        <p:txBody>
          <a:bodyPr wrap="none" lIns="0" tIns="0" rIns="0" rtlCol="0">
            <a:spAutoFit/>
          </a:bodyPr>
          <a:lstStyle/>
          <a:p>
            <a:pPr>
              <a:lnSpc>
                <a:spcPts val="4900"/>
              </a:lnSpc>
            </a:pPr>
            <a:r>
              <a:rPr lang="en-US" altLang="zh-CN" sz="2400" dirty="0" smtClean="0">
                <a:solidFill>
                  <a:srgbClr val="000000"/>
                </a:solidFill>
                <a:latin typeface="Microsoft JhengHei" panose="020B0604030504040204" charset="-120"/>
                <a:ea typeface="Microsoft JhengHei" panose="020B0604030504040204" charset="-120"/>
                <a:cs typeface="Microsoft JhengHei" panose="020B0604030504040204" charset="-120"/>
              </a:rPr>
              <a:t>•</a:t>
            </a:r>
            <a:r>
              <a:rPr lang="en-US" altLang="zh-CN" sz="2400" dirty="0" smtClean="0">
                <a:latin typeface="Microsoft JhengHei" panose="020B0604030504040204" charset="-120"/>
                <a:ea typeface="Microsoft JhengHei" panose="020B0604030504040204" charset="-120"/>
                <a:cs typeface="Microsoft JhengHei" panose="020B0604030504040204" charset="-120"/>
              </a:rPr>
              <a:t>    </a:t>
            </a:r>
            <a:r>
              <a:rPr lang="en-US" altLang="zh-CN" sz="2400" dirty="0" smtClean="0">
                <a:solidFill>
                  <a:srgbClr val="000000"/>
                </a:solidFill>
                <a:latin typeface="Microsoft JhengHei" panose="020B0604030504040204" charset="-120"/>
                <a:ea typeface="Microsoft JhengHei" panose="020B0604030504040204" charset="-120"/>
                <a:cs typeface="Microsoft JhengHei" panose="020B0604030504040204" charset="-120"/>
              </a:rPr>
              <a:t>灵活配置所需课程</a:t>
            </a:r>
          </a:p>
        </p:txBody>
      </p:sp>
      <p:sp>
        <p:nvSpPr>
          <p:cNvPr id="15" name="TextBox 1"/>
          <p:cNvSpPr txBox="1"/>
          <p:nvPr/>
        </p:nvSpPr>
        <p:spPr>
          <a:xfrm>
            <a:off x="6979920" y="3863975"/>
            <a:ext cx="2877185" cy="673735"/>
          </a:xfrm>
          <a:prstGeom prst="rect">
            <a:avLst/>
          </a:prstGeom>
          <a:noFill/>
        </p:spPr>
        <p:txBody>
          <a:bodyPr wrap="none" lIns="0" tIns="0" rIns="0" rtlCol="0">
            <a:spAutoFit/>
          </a:bodyPr>
          <a:lstStyle/>
          <a:p>
            <a:pPr>
              <a:lnSpc>
                <a:spcPts val="4900"/>
              </a:lnSpc>
            </a:pPr>
            <a:r>
              <a:rPr lang="en-US" altLang="zh-CN" sz="2400" dirty="0" smtClean="0">
                <a:solidFill>
                  <a:srgbClr val="000000"/>
                </a:solidFill>
                <a:latin typeface="Microsoft JhengHei" panose="020B0604030504040204" charset="-120"/>
                <a:ea typeface="Microsoft JhengHei" panose="020B0604030504040204" charset="-120"/>
                <a:cs typeface="Microsoft JhengHei" panose="020B0604030504040204" charset="-120"/>
              </a:rPr>
              <a:t>•</a:t>
            </a:r>
            <a:r>
              <a:rPr lang="en-US" altLang="zh-CN" sz="2400" dirty="0" smtClean="0">
                <a:latin typeface="Microsoft JhengHei" panose="020B0604030504040204" charset="-120"/>
                <a:ea typeface="Microsoft JhengHei" panose="020B0604030504040204" charset="-120"/>
                <a:cs typeface="Microsoft JhengHei" panose="020B0604030504040204" charset="-120"/>
              </a:rPr>
              <a:t>    </a:t>
            </a:r>
            <a:r>
              <a:rPr lang="en-US" altLang="zh-CN" sz="2400" dirty="0" smtClean="0">
                <a:solidFill>
                  <a:srgbClr val="000000"/>
                </a:solidFill>
                <a:latin typeface="Microsoft JhengHei" panose="020B0604030504040204" charset="-120"/>
                <a:ea typeface="Microsoft JhengHei" panose="020B0604030504040204" charset="-120"/>
                <a:cs typeface="Microsoft JhengHei" panose="020B0604030504040204" charset="-120"/>
              </a:rPr>
              <a:t>解决核心培训痛点</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2016251" y="1682495"/>
            <a:ext cx="1911096" cy="1909572"/>
          </a:xfrm>
          <a:custGeom>
            <a:avLst/>
            <a:gdLst>
              <a:gd name="connsiteX0" fmla="*/ 127254 w 1911096"/>
              <a:gd name="connsiteY0" fmla="*/ 954786 h 1909572"/>
              <a:gd name="connsiteX1" fmla="*/ 955548 w 1911096"/>
              <a:gd name="connsiteY1" fmla="*/ 127254 h 1909572"/>
              <a:gd name="connsiteX2" fmla="*/ 1783842 w 1911096"/>
              <a:gd name="connsiteY2" fmla="*/ 954786 h 1909572"/>
              <a:gd name="connsiteX3" fmla="*/ 955548 w 1911096"/>
              <a:gd name="connsiteY3" fmla="*/ 1782318 h 1909572"/>
              <a:gd name="connsiteX4" fmla="*/ 127254 w 1911096"/>
              <a:gd name="connsiteY4" fmla="*/ 954786 h 190957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11096" h="1909572">
                <a:moveTo>
                  <a:pt x="127254" y="954786"/>
                </a:moveTo>
                <a:cubicBezTo>
                  <a:pt x="127254" y="497713"/>
                  <a:pt x="498094" y="127254"/>
                  <a:pt x="955548" y="127254"/>
                </a:cubicBezTo>
                <a:cubicBezTo>
                  <a:pt x="1413001" y="127254"/>
                  <a:pt x="1783842" y="497713"/>
                  <a:pt x="1783842" y="954786"/>
                </a:cubicBezTo>
                <a:cubicBezTo>
                  <a:pt x="1783842" y="1411858"/>
                  <a:pt x="1413001" y="1782318"/>
                  <a:pt x="955548" y="1782318"/>
                </a:cubicBezTo>
                <a:cubicBezTo>
                  <a:pt x="498094" y="1782318"/>
                  <a:pt x="127254" y="1411858"/>
                  <a:pt x="127254" y="954786"/>
                </a:cubicBezTo>
              </a:path>
            </a:pathLst>
          </a:custGeom>
          <a:solidFill>
            <a:srgbClr val="000000">
              <a:alpha val="0"/>
            </a:srgbClr>
          </a:solidFill>
          <a:ln w="254000">
            <a:solidFill>
              <a:srgbClr val="26262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5145024" y="1682495"/>
            <a:ext cx="1911095" cy="1909572"/>
          </a:xfrm>
          <a:custGeom>
            <a:avLst/>
            <a:gdLst>
              <a:gd name="connsiteX0" fmla="*/ 127253 w 1911095"/>
              <a:gd name="connsiteY0" fmla="*/ 954786 h 1909572"/>
              <a:gd name="connsiteX1" fmla="*/ 955547 w 1911095"/>
              <a:gd name="connsiteY1" fmla="*/ 127254 h 1909572"/>
              <a:gd name="connsiteX2" fmla="*/ 1783841 w 1911095"/>
              <a:gd name="connsiteY2" fmla="*/ 954786 h 1909572"/>
              <a:gd name="connsiteX3" fmla="*/ 955547 w 1911095"/>
              <a:gd name="connsiteY3" fmla="*/ 1782318 h 1909572"/>
              <a:gd name="connsiteX4" fmla="*/ 127253 w 1911095"/>
              <a:gd name="connsiteY4" fmla="*/ 954786 h 190957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11095" h="1909572">
                <a:moveTo>
                  <a:pt x="127253" y="954786"/>
                </a:moveTo>
                <a:cubicBezTo>
                  <a:pt x="127253" y="497713"/>
                  <a:pt x="498093" y="127254"/>
                  <a:pt x="955547" y="127254"/>
                </a:cubicBezTo>
                <a:cubicBezTo>
                  <a:pt x="1413001" y="127254"/>
                  <a:pt x="1783841" y="497713"/>
                  <a:pt x="1783841" y="954786"/>
                </a:cubicBezTo>
                <a:cubicBezTo>
                  <a:pt x="1783841" y="1411858"/>
                  <a:pt x="1413001" y="1782318"/>
                  <a:pt x="955547" y="1782318"/>
                </a:cubicBezTo>
                <a:cubicBezTo>
                  <a:pt x="498093" y="1782318"/>
                  <a:pt x="127253" y="1411858"/>
                  <a:pt x="127253" y="954786"/>
                </a:cubicBezTo>
              </a:path>
            </a:pathLst>
          </a:custGeom>
          <a:solidFill>
            <a:srgbClr val="000000">
              <a:alpha val="0"/>
            </a:srgbClr>
          </a:solidFill>
          <a:ln w="254000">
            <a:solidFill>
              <a:srgbClr val="D93A38">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273795" y="1682495"/>
            <a:ext cx="1909571" cy="1909572"/>
          </a:xfrm>
          <a:custGeom>
            <a:avLst/>
            <a:gdLst>
              <a:gd name="connsiteX0" fmla="*/ 127254 w 1909571"/>
              <a:gd name="connsiteY0" fmla="*/ 954786 h 1909572"/>
              <a:gd name="connsiteX1" fmla="*/ 954785 w 1909571"/>
              <a:gd name="connsiteY1" fmla="*/ 127254 h 1909572"/>
              <a:gd name="connsiteX2" fmla="*/ 1782318 w 1909571"/>
              <a:gd name="connsiteY2" fmla="*/ 954786 h 1909572"/>
              <a:gd name="connsiteX3" fmla="*/ 954785 w 1909571"/>
              <a:gd name="connsiteY3" fmla="*/ 1782318 h 1909572"/>
              <a:gd name="connsiteX4" fmla="*/ 127254 w 1909571"/>
              <a:gd name="connsiteY4" fmla="*/ 954786 h 190957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09571" h="1909572">
                <a:moveTo>
                  <a:pt x="127254" y="954786"/>
                </a:moveTo>
                <a:cubicBezTo>
                  <a:pt x="127254" y="497713"/>
                  <a:pt x="497713" y="127254"/>
                  <a:pt x="954785" y="127254"/>
                </a:cubicBezTo>
                <a:cubicBezTo>
                  <a:pt x="1411859" y="127254"/>
                  <a:pt x="1782318" y="497713"/>
                  <a:pt x="1782318" y="954786"/>
                </a:cubicBezTo>
                <a:cubicBezTo>
                  <a:pt x="1782318" y="1411858"/>
                  <a:pt x="1411859" y="1782318"/>
                  <a:pt x="954785" y="1782318"/>
                </a:cubicBezTo>
                <a:cubicBezTo>
                  <a:pt x="497713" y="1782318"/>
                  <a:pt x="127254" y="1411858"/>
                  <a:pt x="127254" y="954786"/>
                </a:cubicBezTo>
              </a:path>
            </a:pathLst>
          </a:custGeom>
          <a:solidFill>
            <a:srgbClr val="000000">
              <a:alpha val="0"/>
            </a:srgbClr>
          </a:solidFill>
          <a:ln w="254000">
            <a:solidFill>
              <a:srgbClr val="26262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841500" y="1524000"/>
            <a:ext cx="8509000" cy="2235200"/>
          </a:xfrm>
          <a:prstGeom prst="rect">
            <a:avLst/>
          </a:prstGeom>
          <a:noFill/>
        </p:spPr>
      </p:pic>
      <p:sp>
        <p:nvSpPr>
          <p:cNvPr id="8" name="TextBox 1"/>
          <p:cNvSpPr txBox="1"/>
          <p:nvPr/>
        </p:nvSpPr>
        <p:spPr>
          <a:xfrm>
            <a:off x="1727200" y="4470400"/>
            <a:ext cx="88900" cy="1003300"/>
          </a:xfrm>
          <a:prstGeom prst="rect">
            <a:avLst/>
          </a:prstGeom>
          <a:noFill/>
        </p:spPr>
        <p:txBody>
          <a:bodyPr wrap="none" lIns="0" tIns="0" rIns="0" rtlCol="0">
            <a:spAutoFit/>
          </a:bodyPr>
          <a:lstStyle/>
          <a:p>
            <a:pPr>
              <a:lnSpc>
                <a:spcPts val="1000"/>
              </a:lnSpc>
            </a:pPr>
            <a:r>
              <a:rPr lang="en-US" altLang="zh-CN" sz="960" dirty="0" smtClean="0">
                <a:solidFill>
                  <a:srgbClr val="A6A6A6"/>
                </a:solidFill>
                <a:latin typeface="Wingdings" panose="05000000000000000000" pitchFamily="18" charset="0"/>
                <a:cs typeface="Wingdings" panose="05000000000000000000" pitchFamily="18" charset="0"/>
              </a:rPr>
              <a:t></a:t>
            </a:r>
          </a:p>
          <a:p>
            <a:pPr>
              <a:lnSpc>
                <a:spcPts val="1000"/>
              </a:lnSpc>
            </a:pPr>
            <a:endParaRPr lang="en-US" altLang="zh-CN" dirty="0" smtClean="0"/>
          </a:p>
          <a:p>
            <a:pPr>
              <a:lnSpc>
                <a:spcPts val="1000"/>
              </a:lnSpc>
            </a:pPr>
            <a:endParaRPr lang="en-US" altLang="zh-CN" dirty="0" smtClean="0"/>
          </a:p>
          <a:p>
            <a:pPr>
              <a:lnSpc>
                <a:spcPts val="1400"/>
              </a:lnSpc>
            </a:pPr>
            <a:r>
              <a:rPr lang="en-US" altLang="zh-CN" sz="960" dirty="0" smtClean="0">
                <a:solidFill>
                  <a:srgbClr val="A6A6A6"/>
                </a:solidFill>
                <a:latin typeface="Wingdings" panose="05000000000000000000" pitchFamily="18" charset="0"/>
                <a:cs typeface="Wingdings" panose="05000000000000000000" pitchFamily="18" charset="0"/>
              </a:rPr>
              <a:t></a:t>
            </a:r>
          </a:p>
          <a:p>
            <a:pPr>
              <a:lnSpc>
                <a:spcPts val="1000"/>
              </a:lnSpc>
            </a:pPr>
            <a:endParaRPr lang="en-US" altLang="zh-CN" dirty="0" smtClean="0"/>
          </a:p>
          <a:p>
            <a:pPr>
              <a:lnSpc>
                <a:spcPts val="1000"/>
              </a:lnSpc>
            </a:pPr>
            <a:endParaRPr lang="en-US" altLang="zh-CN" dirty="0" smtClean="0"/>
          </a:p>
          <a:p>
            <a:pPr>
              <a:lnSpc>
                <a:spcPts val="1400"/>
              </a:lnSpc>
            </a:pPr>
            <a:r>
              <a:rPr lang="en-US" altLang="zh-CN" sz="960" dirty="0" smtClean="0">
                <a:solidFill>
                  <a:srgbClr val="A6A6A6"/>
                </a:solidFill>
                <a:latin typeface="Wingdings" panose="05000000000000000000" pitchFamily="18" charset="0"/>
                <a:cs typeface="Wingdings" panose="05000000000000000000" pitchFamily="18" charset="0"/>
              </a:rPr>
              <a:t></a:t>
            </a:r>
          </a:p>
        </p:txBody>
      </p:sp>
      <p:sp>
        <p:nvSpPr>
          <p:cNvPr id="9" name="TextBox 1"/>
          <p:cNvSpPr txBox="1"/>
          <p:nvPr/>
        </p:nvSpPr>
        <p:spPr>
          <a:xfrm>
            <a:off x="1892300" y="4445000"/>
            <a:ext cx="2765425" cy="1764030"/>
          </a:xfrm>
          <a:prstGeom prst="rect">
            <a:avLst/>
          </a:prstGeom>
          <a:noFill/>
        </p:spPr>
        <p:txBody>
          <a:bodyPr wrap="square" lIns="0" tIns="0" rIns="0" rtlCol="0">
            <a:spAutoFit/>
          </a:bodyPr>
          <a:lstStyle/>
          <a:p>
            <a:pPr>
              <a:lnSpc>
                <a:spcPts val="1500"/>
              </a:lnSpc>
            </a:pPr>
            <a:r>
              <a:rPr lang="en-US" altLang="zh-CN" sz="1200" dirty="0" smtClean="0">
                <a:solidFill>
                  <a:srgbClr val="262626"/>
                </a:solidFill>
                <a:latin typeface="微软雅黑" panose="020B0503020204020204" pitchFamily="18" charset="-122"/>
                <a:cs typeface="微软雅黑" panose="020B0503020204020204" pitchFamily="18" charset="-122"/>
              </a:rPr>
              <a:t>统一账号体系</a:t>
            </a:r>
          </a:p>
          <a:p>
            <a:pPr>
              <a:lnSpc>
                <a:spcPts val="1700"/>
              </a:lnSpc>
            </a:pPr>
            <a:r>
              <a:rPr lang="en-US" altLang="zh-CN" sz="1200" dirty="0" smtClean="0">
                <a:solidFill>
                  <a:srgbClr val="7F7F7F"/>
                </a:solidFill>
                <a:latin typeface="微软雅黑" panose="020B0503020204020204" pitchFamily="18" charset="-122"/>
                <a:cs typeface="微软雅黑" panose="020B0503020204020204" pitchFamily="18" charset="-122"/>
              </a:rPr>
              <a:t>一个平台一个账号</a:t>
            </a:r>
          </a:p>
          <a:p>
            <a:pPr>
              <a:lnSpc>
                <a:spcPts val="1700"/>
              </a:lnSpc>
            </a:pPr>
            <a:r>
              <a:rPr lang="en-US" altLang="zh-CN" sz="1200" dirty="0" smtClean="0">
                <a:solidFill>
                  <a:srgbClr val="262626"/>
                </a:solidFill>
                <a:latin typeface="微软雅黑" panose="020B0503020204020204" pitchFamily="18" charset="-122"/>
                <a:cs typeface="微软雅黑" panose="020B0503020204020204" pitchFamily="18" charset="-122"/>
              </a:rPr>
              <a:t>功能多样</a:t>
            </a:r>
          </a:p>
          <a:p>
            <a:pPr>
              <a:lnSpc>
                <a:spcPts val="1700"/>
              </a:lnSpc>
            </a:pPr>
            <a:r>
              <a:rPr lang="en-US" altLang="zh-CN" sz="1200" dirty="0" smtClean="0">
                <a:solidFill>
                  <a:srgbClr val="7F7F7F"/>
                </a:solidFill>
                <a:latin typeface="微软雅黑" panose="020B0503020204020204" pitchFamily="18" charset="-122"/>
                <a:cs typeface="微软雅黑" panose="020B0503020204020204" pitchFamily="18" charset="-122"/>
              </a:rPr>
              <a:t>学习+考核+互动+社交+统计分析等</a:t>
            </a:r>
          </a:p>
          <a:p>
            <a:pPr>
              <a:lnSpc>
                <a:spcPts val="1700"/>
              </a:lnSpc>
            </a:pPr>
            <a:r>
              <a:rPr lang="en-US" altLang="zh-CN" sz="1200" dirty="0" smtClean="0">
                <a:solidFill>
                  <a:srgbClr val="262626"/>
                </a:solidFill>
                <a:latin typeface="微软雅黑" panose="020B0503020204020204" pitchFamily="18" charset="-122"/>
                <a:cs typeface="微软雅黑" panose="020B0503020204020204" pitchFamily="18" charset="-122"/>
              </a:rPr>
              <a:t>平台整合</a:t>
            </a:r>
          </a:p>
          <a:p>
            <a:pPr>
              <a:lnSpc>
                <a:spcPts val="1700"/>
              </a:lnSpc>
            </a:pPr>
            <a:r>
              <a:rPr lang="en-US" altLang="zh-CN" sz="1200" dirty="0" smtClean="0">
                <a:solidFill>
                  <a:srgbClr val="7F7F7F"/>
                </a:solidFill>
                <a:latin typeface="微软雅黑" panose="020B0503020204020204" pitchFamily="18" charset="-122"/>
                <a:cs typeface="微软雅黑" panose="020B0503020204020204" pitchFamily="18" charset="-122"/>
              </a:rPr>
              <a:t>对接</a:t>
            </a:r>
            <a:r>
              <a:rPr lang="zh-CN" altLang="en-US" sz="1200" dirty="0" smtClean="0">
                <a:solidFill>
                  <a:srgbClr val="7F7F7F"/>
                </a:solidFill>
                <a:latin typeface="微软雅黑" panose="020B0503020204020204" pitchFamily="18" charset="-122"/>
                <a:cs typeface="微软雅黑" panose="020B0503020204020204" pitchFamily="18" charset="-122"/>
              </a:rPr>
              <a:t>电商</a:t>
            </a:r>
            <a:r>
              <a:rPr lang="en-US" altLang="zh-CN" sz="1200" dirty="0" smtClean="0">
                <a:solidFill>
                  <a:srgbClr val="7F7F7F"/>
                </a:solidFill>
                <a:latin typeface="微软雅黑" panose="020B0503020204020204" pitchFamily="18" charset="-122"/>
                <a:cs typeface="微软雅黑" panose="020B0503020204020204" pitchFamily="18" charset="-122"/>
              </a:rPr>
              <a:t>系统，管理一体化，数据全打通</a:t>
            </a:r>
          </a:p>
          <a:p>
            <a:pPr>
              <a:lnSpc>
                <a:spcPts val="1700"/>
              </a:lnSpc>
            </a:pPr>
            <a:r>
              <a:rPr lang="en-US" altLang="zh-CN" sz="1200" dirty="0" smtClean="0">
                <a:solidFill>
                  <a:srgbClr val="7F7F7F"/>
                </a:solidFill>
                <a:latin typeface="微软雅黑" panose="020B0503020204020204" pitchFamily="18" charset="-122"/>
                <a:cs typeface="微软雅黑" panose="020B0503020204020204" pitchFamily="18" charset="-122"/>
              </a:rPr>
              <a:t>学习+考勤+人事+销售实现一体化提高员工绩效平台</a:t>
            </a:r>
          </a:p>
        </p:txBody>
      </p:sp>
      <p:sp>
        <p:nvSpPr>
          <p:cNvPr id="10" name="TextBox 1"/>
          <p:cNvSpPr txBox="1"/>
          <p:nvPr/>
        </p:nvSpPr>
        <p:spPr>
          <a:xfrm>
            <a:off x="4787900" y="4597400"/>
            <a:ext cx="88900" cy="1231900"/>
          </a:xfrm>
          <a:prstGeom prst="rect">
            <a:avLst/>
          </a:prstGeom>
          <a:noFill/>
        </p:spPr>
        <p:txBody>
          <a:bodyPr wrap="none" lIns="0" tIns="0" rIns="0" rtlCol="0">
            <a:spAutoFit/>
          </a:bodyPr>
          <a:lstStyle/>
          <a:p>
            <a:pPr>
              <a:lnSpc>
                <a:spcPts val="1000"/>
              </a:lnSpc>
            </a:pPr>
            <a:r>
              <a:rPr lang="en-US" altLang="zh-CN" sz="960" dirty="0" smtClean="0">
                <a:solidFill>
                  <a:srgbClr val="A6A6A6"/>
                </a:solidFill>
                <a:latin typeface="Wingdings" panose="05000000000000000000" pitchFamily="18" charset="0"/>
                <a:cs typeface="Wingdings" panose="05000000000000000000"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100"/>
              </a:lnSpc>
            </a:pPr>
            <a:r>
              <a:rPr lang="en-US" altLang="zh-CN" sz="960" dirty="0" smtClean="0">
                <a:solidFill>
                  <a:srgbClr val="A6A6A6"/>
                </a:solidFill>
                <a:latin typeface="Wingdings" panose="05000000000000000000" pitchFamily="18" charset="0"/>
                <a:cs typeface="Wingdings" panose="05000000000000000000" pitchFamily="18" charset="0"/>
              </a:rPr>
              <a:t></a:t>
            </a:r>
          </a:p>
          <a:p>
            <a:pPr>
              <a:lnSpc>
                <a:spcPts val="1000"/>
              </a:lnSpc>
            </a:pPr>
            <a:endParaRPr lang="en-US" altLang="zh-CN" dirty="0" smtClean="0"/>
          </a:p>
          <a:p>
            <a:pPr>
              <a:lnSpc>
                <a:spcPts val="1000"/>
              </a:lnSpc>
            </a:pPr>
            <a:endParaRPr lang="en-US" altLang="zh-CN" dirty="0" smtClean="0"/>
          </a:p>
          <a:p>
            <a:pPr>
              <a:lnSpc>
                <a:spcPts val="1400"/>
              </a:lnSpc>
            </a:pPr>
            <a:r>
              <a:rPr lang="en-US" altLang="zh-CN" sz="960" dirty="0" smtClean="0">
                <a:solidFill>
                  <a:srgbClr val="A6A6A6"/>
                </a:solidFill>
                <a:latin typeface="Wingdings" panose="05000000000000000000" pitchFamily="18" charset="0"/>
                <a:cs typeface="Wingdings" panose="05000000000000000000" pitchFamily="18" charset="0"/>
              </a:rPr>
              <a:t></a:t>
            </a:r>
          </a:p>
        </p:txBody>
      </p:sp>
      <p:sp>
        <p:nvSpPr>
          <p:cNvPr id="11" name="TextBox 1"/>
          <p:cNvSpPr txBox="1"/>
          <p:nvPr/>
        </p:nvSpPr>
        <p:spPr>
          <a:xfrm>
            <a:off x="4953000" y="4559300"/>
            <a:ext cx="2895600" cy="1511300"/>
          </a:xfrm>
          <a:prstGeom prst="rect">
            <a:avLst/>
          </a:prstGeom>
          <a:noFill/>
        </p:spPr>
        <p:txBody>
          <a:bodyPr wrap="none" lIns="0" tIns="0" rIns="0" rtlCol="0">
            <a:spAutoFit/>
          </a:bodyPr>
          <a:lstStyle/>
          <a:p>
            <a:pPr>
              <a:lnSpc>
                <a:spcPts val="1500"/>
              </a:lnSpc>
            </a:pPr>
            <a:r>
              <a:rPr lang="en-US" altLang="zh-CN" sz="1200" dirty="0" smtClean="0">
                <a:solidFill>
                  <a:srgbClr val="262626"/>
                </a:solidFill>
                <a:latin typeface="微软雅黑" panose="020B0503020204020204" pitchFamily="18" charset="-122"/>
                <a:cs typeface="微软雅黑" panose="020B0503020204020204" pitchFamily="18" charset="-122"/>
              </a:rPr>
              <a:t>课程形式多样</a:t>
            </a:r>
          </a:p>
          <a:p>
            <a:pPr>
              <a:lnSpc>
                <a:spcPts val="1700"/>
              </a:lnSpc>
            </a:pPr>
            <a:r>
              <a:rPr lang="en-US" altLang="zh-CN" sz="1200" dirty="0" smtClean="0">
                <a:solidFill>
                  <a:srgbClr val="7F7F7F"/>
                </a:solidFill>
                <a:latin typeface="微软雅黑" panose="020B0503020204020204" pitchFamily="18" charset="-122"/>
                <a:cs typeface="微软雅黑" panose="020B0503020204020204" pitchFamily="18" charset="-122"/>
              </a:rPr>
              <a:t>视频、音频、文档、图文、H5，</a:t>
            </a:r>
          </a:p>
          <a:p>
            <a:pPr>
              <a:lnSpc>
                <a:spcPts val="1700"/>
              </a:lnSpc>
            </a:pPr>
            <a:r>
              <a:rPr lang="en-US" altLang="zh-CN" sz="1200" dirty="0" smtClean="0">
                <a:solidFill>
                  <a:srgbClr val="7F7F7F"/>
                </a:solidFill>
                <a:latin typeface="微软雅黑" panose="020B0503020204020204" pitchFamily="18" charset="-122"/>
                <a:cs typeface="微软雅黑" panose="020B0503020204020204" pitchFamily="18" charset="-122"/>
              </a:rPr>
              <a:t>Scorm课件打造多形式，丰富多彩的课程体</a:t>
            </a:r>
          </a:p>
          <a:p>
            <a:pPr>
              <a:lnSpc>
                <a:spcPts val="1700"/>
              </a:lnSpc>
            </a:pPr>
            <a:r>
              <a:rPr lang="en-US" altLang="zh-CN" sz="1200" dirty="0" smtClean="0">
                <a:solidFill>
                  <a:srgbClr val="262626"/>
                </a:solidFill>
                <a:latin typeface="微软雅黑" panose="020B0503020204020204" pitchFamily="18" charset="-122"/>
                <a:cs typeface="微软雅黑" panose="020B0503020204020204" pitchFamily="18" charset="-122"/>
              </a:rPr>
              <a:t>碎片化A</a:t>
            </a:r>
          </a:p>
          <a:p>
            <a:pPr>
              <a:lnSpc>
                <a:spcPts val="1700"/>
              </a:lnSpc>
            </a:pPr>
            <a:r>
              <a:rPr lang="en-US" altLang="zh-CN" sz="1200" dirty="0" smtClean="0">
                <a:solidFill>
                  <a:srgbClr val="7F7F7F"/>
                </a:solidFill>
                <a:latin typeface="微软雅黑" panose="020B0503020204020204" pitchFamily="18" charset="-122"/>
                <a:cs typeface="微软雅黑" panose="020B0503020204020204" pitchFamily="18" charset="-122"/>
              </a:rPr>
              <a:t>碎片化体系课程，随时随地学习</a:t>
            </a:r>
          </a:p>
          <a:p>
            <a:pPr>
              <a:lnSpc>
                <a:spcPts val="1700"/>
              </a:lnSpc>
            </a:pPr>
            <a:r>
              <a:rPr lang="en-US" altLang="zh-CN" sz="1200" dirty="0" smtClean="0">
                <a:solidFill>
                  <a:srgbClr val="262626"/>
                </a:solidFill>
                <a:latin typeface="微软雅黑" panose="020B0503020204020204" pitchFamily="18" charset="-122"/>
                <a:cs typeface="微软雅黑" panose="020B0503020204020204" pitchFamily="18" charset="-122"/>
              </a:rPr>
              <a:t>资源整合</a:t>
            </a:r>
          </a:p>
          <a:p>
            <a:pPr>
              <a:lnSpc>
                <a:spcPts val="1700"/>
              </a:lnSpc>
            </a:pPr>
            <a:r>
              <a:rPr lang="en-US" altLang="zh-CN" sz="1200" dirty="0" smtClean="0">
                <a:solidFill>
                  <a:srgbClr val="7F7F7F"/>
                </a:solidFill>
                <a:latin typeface="微软雅黑" panose="020B0503020204020204" pitchFamily="18" charset="-122"/>
                <a:cs typeface="微软雅黑" panose="020B0503020204020204" pitchFamily="18" charset="-122"/>
              </a:rPr>
              <a:t>整合内、外部优质课程、讲师</a:t>
            </a:r>
          </a:p>
        </p:txBody>
      </p:sp>
      <p:sp>
        <p:nvSpPr>
          <p:cNvPr id="12" name="TextBox 1"/>
          <p:cNvSpPr txBox="1"/>
          <p:nvPr/>
        </p:nvSpPr>
        <p:spPr>
          <a:xfrm>
            <a:off x="8255000" y="4572000"/>
            <a:ext cx="2870200" cy="1727200"/>
          </a:xfrm>
          <a:prstGeom prst="rect">
            <a:avLst/>
          </a:prstGeom>
          <a:noFill/>
        </p:spPr>
        <p:txBody>
          <a:bodyPr wrap="none" lIns="0" tIns="0" rIns="0" rtlCol="0">
            <a:spAutoFit/>
          </a:bodyPr>
          <a:lstStyle/>
          <a:p>
            <a:pPr>
              <a:lnSpc>
                <a:spcPts val="1500"/>
              </a:lnSpc>
              <a:tabLst>
                <a:tab pos="139700" algn="l"/>
                <a:tab pos="177800" algn="l"/>
              </a:tabLst>
            </a:pPr>
            <a:r>
              <a:rPr lang="en-US" altLang="zh-CN" sz="960" dirty="0" smtClean="0">
                <a:solidFill>
                  <a:srgbClr val="A6A6A6"/>
                </a:solidFill>
                <a:latin typeface="Wingdings" panose="05000000000000000000" pitchFamily="18" charset="0"/>
                <a:cs typeface="Wingdings" panose="05000000000000000000" pitchFamily="18" charset="0"/>
              </a:rPr>
              <a:t></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262626"/>
                </a:solidFill>
                <a:latin typeface="微软雅黑" panose="020B0503020204020204" pitchFamily="18" charset="-122"/>
                <a:cs typeface="微软雅黑" panose="020B0503020204020204" pitchFamily="18" charset="-122"/>
              </a:rPr>
              <a:t>数据统计</a:t>
            </a:r>
          </a:p>
          <a:p>
            <a:pPr>
              <a:lnSpc>
                <a:spcPts val="1700"/>
              </a:lnSpc>
              <a:tabLst>
                <a:tab pos="139700" algn="l"/>
                <a:tab pos="177800" algn="l"/>
              </a:tabLst>
            </a:pPr>
            <a:r>
              <a:rPr lang="en-US" altLang="zh-CN" dirty="0" smtClean="0"/>
              <a:t>	</a:t>
            </a:r>
            <a:r>
              <a:rPr lang="en-US" altLang="zh-CN" sz="1200" dirty="0" smtClean="0">
                <a:solidFill>
                  <a:srgbClr val="7F7F7F"/>
                </a:solidFill>
                <a:latin typeface="微软雅黑" panose="020B0503020204020204" pitchFamily="18" charset="-122"/>
                <a:cs typeface="微软雅黑" panose="020B0503020204020204" pitchFamily="18" charset="-122"/>
              </a:rPr>
              <a:t>学员信息、平台产生的所有学习数据均可</a:t>
            </a:r>
          </a:p>
          <a:p>
            <a:pPr>
              <a:lnSpc>
                <a:spcPts val="1700"/>
              </a:lnSpc>
              <a:tabLst>
                <a:tab pos="139700" algn="l"/>
                <a:tab pos="177800" algn="l"/>
              </a:tabLst>
            </a:pPr>
            <a:r>
              <a:rPr lang="en-US" altLang="zh-CN" sz="1200" dirty="0" smtClean="0">
                <a:solidFill>
                  <a:srgbClr val="7F7F7F"/>
                </a:solidFill>
                <a:latin typeface="微软雅黑" panose="020B0503020204020204" pitchFamily="18" charset="-122"/>
                <a:cs typeface="微软雅黑" panose="020B0503020204020204" pitchFamily="18" charset="-122"/>
              </a:rPr>
              <a:t>统计</a:t>
            </a:r>
          </a:p>
          <a:p>
            <a:pPr>
              <a:lnSpc>
                <a:spcPts val="1700"/>
              </a:lnSpc>
              <a:tabLst>
                <a:tab pos="139700" algn="l"/>
                <a:tab pos="177800" algn="l"/>
              </a:tabLst>
            </a:pPr>
            <a:r>
              <a:rPr lang="en-US" altLang="zh-CN" dirty="0" smtClean="0"/>
              <a:t>	</a:t>
            </a:r>
            <a:r>
              <a:rPr lang="en-US" altLang="zh-CN" sz="1200" dirty="0" smtClean="0">
                <a:solidFill>
                  <a:srgbClr val="7F7F7F"/>
                </a:solidFill>
                <a:latin typeface="微软雅黑" panose="020B0503020204020204" pitchFamily="18" charset="-122"/>
                <a:cs typeface="微软雅黑" panose="020B0503020204020204" pitchFamily="18" charset="-122"/>
              </a:rPr>
              <a:t>并生成报表，数据驱动效益</a:t>
            </a:r>
          </a:p>
          <a:p>
            <a:pPr>
              <a:lnSpc>
                <a:spcPts val="1700"/>
              </a:lnSpc>
              <a:tabLst>
                <a:tab pos="139700" algn="l"/>
                <a:tab pos="177800" algn="l"/>
              </a:tabLst>
            </a:pPr>
            <a:r>
              <a:rPr lang="en-US" altLang="zh-CN" sz="960" dirty="0" smtClean="0">
                <a:solidFill>
                  <a:srgbClr val="A6A6A6"/>
                </a:solidFill>
                <a:latin typeface="Wingdings" panose="05000000000000000000" pitchFamily="18" charset="0"/>
                <a:cs typeface="Wingdings" panose="05000000000000000000" pitchFamily="18" charset="0"/>
              </a:rPr>
              <a:t></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262626"/>
                </a:solidFill>
                <a:latin typeface="微软雅黑" panose="020B0503020204020204" pitchFamily="18" charset="-122"/>
                <a:cs typeface="微软雅黑" panose="020B0503020204020204" pitchFamily="18" charset="-122"/>
              </a:rPr>
              <a:t>UGC</a:t>
            </a:r>
          </a:p>
          <a:p>
            <a:pPr>
              <a:lnSpc>
                <a:spcPts val="1700"/>
              </a:lnSpc>
              <a:tabLst>
                <a:tab pos="139700" algn="l"/>
                <a:tab pos="177800" algn="l"/>
              </a:tabLst>
            </a:pPr>
            <a:r>
              <a:rPr lang="en-US" altLang="zh-CN" dirty="0" smtClean="0"/>
              <a:t>		</a:t>
            </a:r>
            <a:r>
              <a:rPr lang="en-US" altLang="zh-CN" sz="1200" dirty="0" smtClean="0">
                <a:solidFill>
                  <a:srgbClr val="7F7F7F"/>
                </a:solidFill>
                <a:latin typeface="微软雅黑" panose="020B0503020204020204" pitchFamily="18" charset="-122"/>
                <a:cs typeface="微软雅黑" panose="020B0503020204020204" pitchFamily="18" charset="-122"/>
              </a:rPr>
              <a:t>学员能够自己产生、分享课程、经验</a:t>
            </a:r>
          </a:p>
          <a:p>
            <a:pPr>
              <a:lnSpc>
                <a:spcPts val="1700"/>
              </a:lnSpc>
              <a:tabLst>
                <a:tab pos="139700" algn="l"/>
                <a:tab pos="177800" algn="l"/>
              </a:tabLst>
            </a:pPr>
            <a:r>
              <a:rPr lang="en-US" altLang="zh-CN" sz="960" dirty="0" smtClean="0">
                <a:solidFill>
                  <a:srgbClr val="A6A6A6"/>
                </a:solidFill>
                <a:latin typeface="Wingdings" panose="05000000000000000000" pitchFamily="18" charset="0"/>
                <a:cs typeface="Wingdings" panose="05000000000000000000" pitchFamily="18" charset="0"/>
              </a:rPr>
              <a:t></a:t>
            </a:r>
            <a:r>
              <a:rPr lang="en-US" altLang="zh-CN" sz="1200" dirty="0" smtClean="0">
                <a:latin typeface="Times New Roman" panose="02020603050405020304" pitchFamily="18" charset="0"/>
                <a:cs typeface="Times New Roman" panose="02020603050405020304" pitchFamily="18" charset="0"/>
              </a:rPr>
              <a:t>  </a:t>
            </a:r>
            <a:r>
              <a:rPr lang="en-US" altLang="zh-CN" sz="1200" dirty="0" smtClean="0">
                <a:solidFill>
                  <a:srgbClr val="262626"/>
                </a:solidFill>
                <a:latin typeface="微软雅黑" panose="020B0503020204020204" pitchFamily="18" charset="-122"/>
                <a:cs typeface="微软雅黑" panose="020B0503020204020204" pitchFamily="18" charset="-122"/>
              </a:rPr>
              <a:t>资源整合</a:t>
            </a:r>
          </a:p>
          <a:p>
            <a:pPr>
              <a:lnSpc>
                <a:spcPts val="1700"/>
              </a:lnSpc>
              <a:tabLst>
                <a:tab pos="139700" algn="l"/>
                <a:tab pos="177800" algn="l"/>
              </a:tabLst>
            </a:pPr>
            <a:r>
              <a:rPr lang="en-US" altLang="zh-CN" dirty="0" smtClean="0"/>
              <a:t>	</a:t>
            </a:r>
            <a:r>
              <a:rPr lang="en-US" altLang="zh-CN" sz="1200" dirty="0" smtClean="0">
                <a:solidFill>
                  <a:srgbClr val="7F7F7F"/>
                </a:solidFill>
                <a:latin typeface="微软雅黑" panose="020B0503020204020204" pitchFamily="18" charset="-122"/>
                <a:cs typeface="微软雅黑" panose="020B0503020204020204" pitchFamily="18" charset="-122"/>
              </a:rPr>
              <a:t>线上课程、直播等与线下培训活动、抽奖</a:t>
            </a:r>
          </a:p>
        </p:txBody>
      </p:sp>
      <p:sp>
        <p:nvSpPr>
          <p:cNvPr id="13" name="TextBox 1"/>
          <p:cNvSpPr txBox="1"/>
          <p:nvPr/>
        </p:nvSpPr>
        <p:spPr>
          <a:xfrm>
            <a:off x="8255000" y="6273800"/>
            <a:ext cx="2133600" cy="190500"/>
          </a:xfrm>
          <a:prstGeom prst="rect">
            <a:avLst/>
          </a:prstGeom>
          <a:noFill/>
        </p:spPr>
        <p:txBody>
          <a:bodyPr wrap="none" lIns="0" tIns="0" rIns="0" rtlCol="0">
            <a:spAutoFit/>
          </a:bodyPr>
          <a:lstStyle/>
          <a:p>
            <a:pPr>
              <a:lnSpc>
                <a:spcPts val="1500"/>
              </a:lnSpc>
            </a:pPr>
            <a:r>
              <a:rPr lang="en-US" altLang="zh-CN" sz="1200" dirty="0" smtClean="0">
                <a:solidFill>
                  <a:srgbClr val="7F7F7F"/>
                </a:solidFill>
                <a:latin typeface="微软雅黑" panose="020B0503020204020204" pitchFamily="18" charset="-122"/>
                <a:cs typeface="微软雅黑" panose="020B0503020204020204" pitchFamily="18" charset="-122"/>
              </a:rPr>
              <a:t>等相结合，实现多样化高效学习</a:t>
            </a:r>
          </a:p>
        </p:txBody>
      </p:sp>
      <p:sp>
        <p:nvSpPr>
          <p:cNvPr id="14" name="TextBox 1"/>
          <p:cNvSpPr txBox="1"/>
          <p:nvPr/>
        </p:nvSpPr>
        <p:spPr>
          <a:xfrm>
            <a:off x="2552700" y="2527300"/>
            <a:ext cx="800100" cy="1828800"/>
          </a:xfrm>
          <a:prstGeom prst="rect">
            <a:avLst/>
          </a:prstGeom>
          <a:noFill/>
        </p:spPr>
        <p:txBody>
          <a:bodyPr wrap="none" lIns="0" tIns="0" rIns="0" rtlCol="0">
            <a:spAutoFit/>
          </a:bodyPr>
          <a:lstStyle/>
          <a:p>
            <a:pPr>
              <a:lnSpc>
                <a:spcPts val="2600"/>
              </a:lnSpc>
              <a:tabLst>
                <a:tab pos="152400" algn="l"/>
              </a:tabLst>
            </a:pPr>
            <a:r>
              <a:rPr lang="en-US" altLang="zh-CN" dirty="0" smtClean="0"/>
              <a:t>	</a:t>
            </a:r>
            <a:r>
              <a:rPr lang="en-US" altLang="zh-CN" sz="2005" b="1" dirty="0" smtClean="0">
                <a:solidFill>
                  <a:srgbClr val="262626"/>
                </a:solidFill>
                <a:latin typeface="微软雅黑" panose="020B0503020204020204" pitchFamily="18" charset="-122"/>
                <a:cs typeface="微软雅黑" panose="020B0503020204020204" pitchFamily="18" charset="-122"/>
              </a:rPr>
              <a:t>平台</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800"/>
              </a:lnSpc>
              <a:tabLst>
                <a:tab pos="152400" algn="l"/>
              </a:tabLst>
            </a:pPr>
            <a:r>
              <a:rPr lang="en-US" altLang="zh-CN" sz="1595" b="1" dirty="0" smtClean="0">
                <a:solidFill>
                  <a:srgbClr val="D93A38"/>
                </a:solidFill>
                <a:latin typeface="微软雅黑" panose="020B0503020204020204" pitchFamily="18" charset="-122"/>
                <a:cs typeface="微软雅黑" panose="020B0503020204020204" pitchFamily="18" charset="-122"/>
              </a:rPr>
              <a:t>平台为基</a:t>
            </a:r>
          </a:p>
        </p:txBody>
      </p:sp>
      <p:sp>
        <p:nvSpPr>
          <p:cNvPr id="15" name="TextBox 1"/>
          <p:cNvSpPr txBox="1"/>
          <p:nvPr/>
        </p:nvSpPr>
        <p:spPr>
          <a:xfrm>
            <a:off x="5689600" y="2527300"/>
            <a:ext cx="800100" cy="1828800"/>
          </a:xfrm>
          <a:prstGeom prst="rect">
            <a:avLst/>
          </a:prstGeom>
          <a:noFill/>
        </p:spPr>
        <p:txBody>
          <a:bodyPr wrap="none" lIns="0" tIns="0" rIns="0" rtlCol="0">
            <a:spAutoFit/>
          </a:bodyPr>
          <a:lstStyle/>
          <a:p>
            <a:pPr>
              <a:lnSpc>
                <a:spcPts val="2600"/>
              </a:lnSpc>
              <a:tabLst>
                <a:tab pos="139700" algn="l"/>
              </a:tabLst>
            </a:pPr>
            <a:r>
              <a:rPr lang="en-US" altLang="zh-CN" dirty="0" smtClean="0"/>
              <a:t>	</a:t>
            </a:r>
            <a:r>
              <a:rPr lang="en-US" altLang="zh-CN" sz="2005" b="1" dirty="0" smtClean="0">
                <a:solidFill>
                  <a:srgbClr val="262626"/>
                </a:solidFill>
                <a:latin typeface="微软雅黑" panose="020B0503020204020204" pitchFamily="18" charset="-122"/>
                <a:cs typeface="微软雅黑" panose="020B0503020204020204" pitchFamily="18" charset="-122"/>
              </a:rPr>
              <a:t>内容</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800"/>
              </a:lnSpc>
              <a:tabLst>
                <a:tab pos="139700" algn="l"/>
              </a:tabLst>
            </a:pPr>
            <a:r>
              <a:rPr lang="en-US" altLang="zh-CN" sz="1595" b="1" dirty="0" smtClean="0">
                <a:solidFill>
                  <a:srgbClr val="D93A38"/>
                </a:solidFill>
                <a:latin typeface="微软雅黑" panose="020B0503020204020204" pitchFamily="18" charset="-122"/>
                <a:cs typeface="微软雅黑" panose="020B0503020204020204" pitchFamily="18" charset="-122"/>
              </a:rPr>
              <a:t>内容为本</a:t>
            </a:r>
          </a:p>
        </p:txBody>
      </p:sp>
      <p:sp>
        <p:nvSpPr>
          <p:cNvPr id="16" name="TextBox 1"/>
          <p:cNvSpPr txBox="1"/>
          <p:nvPr/>
        </p:nvSpPr>
        <p:spPr>
          <a:xfrm>
            <a:off x="8813800" y="2527300"/>
            <a:ext cx="800100" cy="1828800"/>
          </a:xfrm>
          <a:prstGeom prst="rect">
            <a:avLst/>
          </a:prstGeom>
          <a:noFill/>
        </p:spPr>
        <p:txBody>
          <a:bodyPr wrap="none" lIns="0" tIns="0" rIns="0" rtlCol="0">
            <a:spAutoFit/>
          </a:bodyPr>
          <a:lstStyle/>
          <a:p>
            <a:pPr>
              <a:lnSpc>
                <a:spcPts val="2600"/>
              </a:lnSpc>
              <a:tabLst>
                <a:tab pos="152400" algn="l"/>
              </a:tabLst>
            </a:pPr>
            <a:r>
              <a:rPr lang="en-US" altLang="zh-CN" dirty="0" smtClean="0"/>
              <a:t>	</a:t>
            </a:r>
            <a:r>
              <a:rPr lang="en-US" altLang="zh-CN" sz="2005" b="1" dirty="0" smtClean="0">
                <a:solidFill>
                  <a:srgbClr val="262626"/>
                </a:solidFill>
                <a:latin typeface="微软雅黑" panose="020B0503020204020204" pitchFamily="18" charset="-122"/>
                <a:cs typeface="微软雅黑" panose="020B0503020204020204" pitchFamily="18" charset="-122"/>
              </a:rPr>
              <a:t>运营</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800"/>
              </a:lnSpc>
              <a:tabLst>
                <a:tab pos="152400" algn="l"/>
              </a:tabLst>
            </a:pPr>
            <a:r>
              <a:rPr lang="en-US" altLang="zh-CN" sz="1595" b="1" dirty="0" smtClean="0">
                <a:solidFill>
                  <a:srgbClr val="D93A38"/>
                </a:solidFill>
                <a:latin typeface="微软雅黑" panose="020B0503020204020204" pitchFamily="18" charset="-122"/>
                <a:cs typeface="微软雅黑" panose="020B0503020204020204" pitchFamily="18" charset="-122"/>
              </a:rPr>
              <a:t>运营为王</a:t>
            </a:r>
          </a:p>
        </p:txBody>
      </p:sp>
      <p:sp>
        <p:nvSpPr>
          <p:cNvPr id="17" name="TextBox 1"/>
          <p:cNvSpPr txBox="1"/>
          <p:nvPr/>
        </p:nvSpPr>
        <p:spPr>
          <a:xfrm>
            <a:off x="939800" y="317500"/>
            <a:ext cx="3020060" cy="301625"/>
          </a:xfrm>
          <a:prstGeom prst="rect">
            <a:avLst/>
          </a:prstGeom>
          <a:noFill/>
        </p:spPr>
        <p:txBody>
          <a:bodyPr wrap="none" lIns="0" tIns="0" rIns="0" rtlCol="0">
            <a:spAutoFit/>
          </a:bodyPr>
          <a:lstStyle/>
          <a:p>
            <a:pPr>
              <a:lnSpc>
                <a:spcPts val="2000"/>
              </a:lnSpc>
            </a:pPr>
            <a:r>
              <a:rPr lang="zh-CN" altLang="en-US" sz="1600" dirty="0" smtClean="0">
                <a:solidFill>
                  <a:srgbClr val="7F7F7F"/>
                </a:solidFill>
                <a:latin typeface="微软雅黑" panose="020B0503020204020204" pitchFamily="18" charset="-122"/>
                <a:cs typeface="微软雅黑" panose="020B0503020204020204" pitchFamily="18" charset="-122"/>
              </a:rPr>
              <a:t>云</a:t>
            </a:r>
            <a:r>
              <a:rPr lang="en-US" altLang="zh-CN" sz="1600" dirty="0" smtClean="0">
                <a:solidFill>
                  <a:srgbClr val="7F7F7F"/>
                </a:solidFill>
                <a:latin typeface="微软雅黑" panose="020B0503020204020204" pitchFamily="18" charset="-122"/>
                <a:cs typeface="微软雅黑" panose="020B0503020204020204" pitchFamily="18" charset="-122"/>
              </a:rPr>
              <a:t>平台优势--让培训工作统一高效</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7490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0644" y="321563"/>
            <a:ext cx="272795" cy="274319"/>
          </a:xfrm>
          <a:custGeom>
            <a:avLst/>
            <a:gdLst>
              <a:gd name="connsiteX0" fmla="*/ 0 w 272795"/>
              <a:gd name="connsiteY0" fmla="*/ 0 h 274319"/>
              <a:gd name="connsiteX1" fmla="*/ 136397 w 272795"/>
              <a:gd name="connsiteY1" fmla="*/ 0 h 274319"/>
              <a:gd name="connsiteX2" fmla="*/ 272795 w 272795"/>
              <a:gd name="connsiteY2" fmla="*/ 137159 h 274319"/>
              <a:gd name="connsiteX3" fmla="*/ 136397 w 272795"/>
              <a:gd name="connsiteY3" fmla="*/ 274319 h 274319"/>
              <a:gd name="connsiteX4" fmla="*/ 0 w 272795"/>
              <a:gd name="connsiteY4" fmla="*/ 274319 h 274319"/>
              <a:gd name="connsiteX5" fmla="*/ 136397 w 272795"/>
              <a:gd name="connsiteY5" fmla="*/ 137159 h 274319"/>
              <a:gd name="connsiteX6" fmla="*/ 0 w 272795"/>
              <a:gd name="connsiteY6" fmla="*/ 0 h 27431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72795" h="274319">
                <a:moveTo>
                  <a:pt x="0" y="0"/>
                </a:moveTo>
                <a:lnTo>
                  <a:pt x="136397" y="0"/>
                </a:lnTo>
                <a:lnTo>
                  <a:pt x="272795" y="137159"/>
                </a:lnTo>
                <a:lnTo>
                  <a:pt x="136397" y="274319"/>
                </a:lnTo>
                <a:lnTo>
                  <a:pt x="0" y="274319"/>
                </a:lnTo>
                <a:lnTo>
                  <a:pt x="136397" y="137159"/>
                </a:lnTo>
                <a:lnTo>
                  <a:pt x="0" y="0"/>
                </a:lnTo>
              </a:path>
            </a:pathLst>
          </a:custGeom>
          <a:solidFill>
            <a:srgbClr val="26262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3813047" y="2657855"/>
            <a:ext cx="2240280" cy="2240279"/>
          </a:xfrm>
          <a:custGeom>
            <a:avLst/>
            <a:gdLst>
              <a:gd name="connsiteX0" fmla="*/ 0 w 2240280"/>
              <a:gd name="connsiteY0" fmla="*/ 1120140 h 2240279"/>
              <a:gd name="connsiteX1" fmla="*/ 1120140 w 2240280"/>
              <a:gd name="connsiteY1" fmla="*/ 0 h 2240279"/>
              <a:gd name="connsiteX2" fmla="*/ 2240280 w 2240280"/>
              <a:gd name="connsiteY2" fmla="*/ 1120140 h 2240279"/>
              <a:gd name="connsiteX3" fmla="*/ 1120140 w 2240280"/>
              <a:gd name="connsiteY3" fmla="*/ 2240279 h 2240279"/>
              <a:gd name="connsiteX4" fmla="*/ 0 w 2240280"/>
              <a:gd name="connsiteY4" fmla="*/ 1120140 h 22402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240280" h="2240279">
                <a:moveTo>
                  <a:pt x="0" y="1120140"/>
                </a:moveTo>
                <a:cubicBezTo>
                  <a:pt x="0" y="501523"/>
                  <a:pt x="501523" y="0"/>
                  <a:pt x="1120140" y="0"/>
                </a:cubicBezTo>
                <a:cubicBezTo>
                  <a:pt x="1738757" y="0"/>
                  <a:pt x="2240280" y="501523"/>
                  <a:pt x="2240280" y="1120140"/>
                </a:cubicBezTo>
                <a:cubicBezTo>
                  <a:pt x="2240280" y="1738757"/>
                  <a:pt x="1738757" y="2240279"/>
                  <a:pt x="1120140" y="2240279"/>
                </a:cubicBezTo>
                <a:cubicBezTo>
                  <a:pt x="501523" y="2240279"/>
                  <a:pt x="0" y="1738757"/>
                  <a:pt x="0" y="1120140"/>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5265420" y="1498091"/>
            <a:ext cx="3113532" cy="3115055"/>
          </a:xfrm>
          <a:custGeom>
            <a:avLst/>
            <a:gdLst>
              <a:gd name="connsiteX0" fmla="*/ 0 w 3113532"/>
              <a:gd name="connsiteY0" fmla="*/ 1557528 h 3115055"/>
              <a:gd name="connsiteX1" fmla="*/ 1556765 w 3113532"/>
              <a:gd name="connsiteY1" fmla="*/ 0 h 3115055"/>
              <a:gd name="connsiteX2" fmla="*/ 3113532 w 3113532"/>
              <a:gd name="connsiteY2" fmla="*/ 1557528 h 3115055"/>
              <a:gd name="connsiteX3" fmla="*/ 1556765 w 3113532"/>
              <a:gd name="connsiteY3" fmla="*/ 3115055 h 3115055"/>
              <a:gd name="connsiteX4" fmla="*/ 0 w 3113532"/>
              <a:gd name="connsiteY4" fmla="*/ 1557528 h 31150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13532" h="3115055">
                <a:moveTo>
                  <a:pt x="0" y="1557528"/>
                </a:moveTo>
                <a:cubicBezTo>
                  <a:pt x="0" y="697356"/>
                  <a:pt x="696976" y="0"/>
                  <a:pt x="1556765" y="0"/>
                </a:cubicBezTo>
                <a:cubicBezTo>
                  <a:pt x="2416555" y="0"/>
                  <a:pt x="3113532" y="697356"/>
                  <a:pt x="3113532" y="1557528"/>
                </a:cubicBezTo>
                <a:cubicBezTo>
                  <a:pt x="3113532" y="2417698"/>
                  <a:pt x="2416555" y="3115055"/>
                  <a:pt x="1556765" y="3115055"/>
                </a:cubicBezTo>
                <a:cubicBezTo>
                  <a:pt x="696976" y="3115055"/>
                  <a:pt x="0" y="2417698"/>
                  <a:pt x="0" y="1557528"/>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5205984" y="4194047"/>
            <a:ext cx="1315211" cy="1315211"/>
          </a:xfrm>
          <a:custGeom>
            <a:avLst/>
            <a:gdLst>
              <a:gd name="connsiteX0" fmla="*/ 0 w 1315211"/>
              <a:gd name="connsiteY0" fmla="*/ 657605 h 1315211"/>
              <a:gd name="connsiteX1" fmla="*/ 657605 w 1315211"/>
              <a:gd name="connsiteY1" fmla="*/ 0 h 1315211"/>
              <a:gd name="connsiteX2" fmla="*/ 1315211 w 1315211"/>
              <a:gd name="connsiteY2" fmla="*/ 657605 h 1315211"/>
              <a:gd name="connsiteX3" fmla="*/ 657605 w 1315211"/>
              <a:gd name="connsiteY3" fmla="*/ 1315211 h 1315211"/>
              <a:gd name="connsiteX4" fmla="*/ 0 w 1315211"/>
              <a:gd name="connsiteY4" fmla="*/ 657605 h 131521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15211" h="1315211">
                <a:moveTo>
                  <a:pt x="0" y="657605"/>
                </a:moveTo>
                <a:cubicBezTo>
                  <a:pt x="0" y="294386"/>
                  <a:pt x="294385" y="0"/>
                  <a:pt x="657605" y="0"/>
                </a:cubicBezTo>
                <a:cubicBezTo>
                  <a:pt x="1020825" y="0"/>
                  <a:pt x="1315211" y="294386"/>
                  <a:pt x="1315211" y="657605"/>
                </a:cubicBezTo>
                <a:cubicBezTo>
                  <a:pt x="1315211" y="1020826"/>
                  <a:pt x="1020825" y="1315211"/>
                  <a:pt x="657605" y="1315211"/>
                </a:cubicBezTo>
                <a:cubicBezTo>
                  <a:pt x="294385" y="1315211"/>
                  <a:pt x="0" y="1020826"/>
                  <a:pt x="0" y="657605"/>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5605510" y="4627562"/>
            <a:ext cx="516159" cy="429069"/>
          </a:xfrm>
          <a:custGeom>
            <a:avLst/>
            <a:gdLst>
              <a:gd name="connsiteX0" fmla="*/ 509031 w 516159"/>
              <a:gd name="connsiteY0" fmla="*/ 205295 h 429069"/>
              <a:gd name="connsiteX1" fmla="*/ 415559 w 516159"/>
              <a:gd name="connsiteY1" fmla="*/ 125285 h 429069"/>
              <a:gd name="connsiteX2" fmla="*/ 420004 w 516159"/>
              <a:gd name="connsiteY2" fmla="*/ 111950 h 429069"/>
              <a:gd name="connsiteX3" fmla="*/ 420004 w 516159"/>
              <a:gd name="connsiteY3" fmla="*/ 88201 h 429069"/>
              <a:gd name="connsiteX4" fmla="*/ 393207 w 516159"/>
              <a:gd name="connsiteY4" fmla="*/ 61531 h 429069"/>
              <a:gd name="connsiteX5" fmla="*/ 376951 w 516159"/>
              <a:gd name="connsiteY5" fmla="*/ 61531 h 429069"/>
              <a:gd name="connsiteX6" fmla="*/ 356123 w 516159"/>
              <a:gd name="connsiteY6" fmla="*/ 73342 h 429069"/>
              <a:gd name="connsiteX7" fmla="*/ 277383 w 516159"/>
              <a:gd name="connsiteY7" fmla="*/ 6667 h 429069"/>
              <a:gd name="connsiteX8" fmla="*/ 237251 w 516159"/>
              <a:gd name="connsiteY8" fmla="*/ 6667 h 429069"/>
              <a:gd name="connsiteX9" fmla="*/ 7127 w 516159"/>
              <a:gd name="connsiteY9" fmla="*/ 205295 h 429069"/>
              <a:gd name="connsiteX10" fmla="*/ 12969 w 516159"/>
              <a:gd name="connsiteY10" fmla="*/ 223075 h 429069"/>
              <a:gd name="connsiteX11" fmla="*/ 66436 w 516159"/>
              <a:gd name="connsiteY11" fmla="*/ 223075 h 429069"/>
              <a:gd name="connsiteX12" fmla="*/ 66436 w 516159"/>
              <a:gd name="connsiteY12" fmla="*/ 224599 h 429069"/>
              <a:gd name="connsiteX13" fmla="*/ 66436 w 516159"/>
              <a:gd name="connsiteY13" fmla="*/ 402399 h 429069"/>
              <a:gd name="connsiteX14" fmla="*/ 91709 w 516159"/>
              <a:gd name="connsiteY14" fmla="*/ 429069 h 429069"/>
              <a:gd name="connsiteX15" fmla="*/ 182387 w 516159"/>
              <a:gd name="connsiteY15" fmla="*/ 429069 h 429069"/>
              <a:gd name="connsiteX16" fmla="*/ 209057 w 516159"/>
              <a:gd name="connsiteY16" fmla="*/ 402399 h 429069"/>
              <a:gd name="connsiteX17" fmla="*/ 209057 w 516159"/>
              <a:gd name="connsiteY17" fmla="*/ 344614 h 429069"/>
              <a:gd name="connsiteX18" fmla="*/ 235854 w 516159"/>
              <a:gd name="connsiteY18" fmla="*/ 317944 h 429069"/>
              <a:gd name="connsiteX19" fmla="*/ 280304 w 516159"/>
              <a:gd name="connsiteY19" fmla="*/ 317944 h 429069"/>
              <a:gd name="connsiteX20" fmla="*/ 307101 w 516159"/>
              <a:gd name="connsiteY20" fmla="*/ 344614 h 429069"/>
              <a:gd name="connsiteX21" fmla="*/ 307101 w 516159"/>
              <a:gd name="connsiteY21" fmla="*/ 402399 h 429069"/>
              <a:gd name="connsiteX22" fmla="*/ 332374 w 516159"/>
              <a:gd name="connsiteY22" fmla="*/ 429069 h 429069"/>
              <a:gd name="connsiteX23" fmla="*/ 422925 w 516159"/>
              <a:gd name="connsiteY23" fmla="*/ 429069 h 429069"/>
              <a:gd name="connsiteX24" fmla="*/ 449722 w 516159"/>
              <a:gd name="connsiteY24" fmla="*/ 402399 h 429069"/>
              <a:gd name="connsiteX25" fmla="*/ 449722 w 516159"/>
              <a:gd name="connsiteY25" fmla="*/ 224599 h 429069"/>
              <a:gd name="connsiteX26" fmla="*/ 449722 w 516159"/>
              <a:gd name="connsiteY26" fmla="*/ 223075 h 429069"/>
              <a:gd name="connsiteX27" fmla="*/ 503189 w 516159"/>
              <a:gd name="connsiteY27" fmla="*/ 223075 h 429069"/>
              <a:gd name="connsiteX28" fmla="*/ 509031 w 516159"/>
              <a:gd name="connsiteY28" fmla="*/ 205295 h 42906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Lst>
            <a:rect l="l" t="t" r="r" b="b"/>
            <a:pathLst>
              <a:path w="516159" h="429069">
                <a:moveTo>
                  <a:pt x="509031" y="205295"/>
                </a:moveTo>
                <a:cubicBezTo>
                  <a:pt x="415559" y="125285"/>
                  <a:pt x="415559" y="125285"/>
                  <a:pt x="415559" y="125285"/>
                </a:cubicBezTo>
                <a:cubicBezTo>
                  <a:pt x="418480" y="120840"/>
                  <a:pt x="420004" y="117792"/>
                  <a:pt x="420004" y="111950"/>
                </a:cubicBezTo>
                <a:cubicBezTo>
                  <a:pt x="420004" y="88201"/>
                  <a:pt x="420004" y="88201"/>
                  <a:pt x="420004" y="88201"/>
                </a:cubicBezTo>
                <a:cubicBezTo>
                  <a:pt x="420004" y="73342"/>
                  <a:pt x="408066" y="61531"/>
                  <a:pt x="393207" y="61531"/>
                </a:cubicBezTo>
                <a:cubicBezTo>
                  <a:pt x="376951" y="61531"/>
                  <a:pt x="376951" y="61531"/>
                  <a:pt x="376951" y="61531"/>
                </a:cubicBezTo>
                <a:cubicBezTo>
                  <a:pt x="367934" y="61531"/>
                  <a:pt x="360568" y="65976"/>
                  <a:pt x="356123" y="73342"/>
                </a:cubicBezTo>
                <a:cubicBezTo>
                  <a:pt x="277383" y="6667"/>
                  <a:pt x="277383" y="6667"/>
                  <a:pt x="277383" y="6667"/>
                </a:cubicBezTo>
                <a:cubicBezTo>
                  <a:pt x="266969" y="-2222"/>
                  <a:pt x="249189" y="-2222"/>
                  <a:pt x="237251" y="6667"/>
                </a:cubicBezTo>
                <a:cubicBezTo>
                  <a:pt x="7127" y="205295"/>
                  <a:pt x="7127" y="205295"/>
                  <a:pt x="7127" y="205295"/>
                </a:cubicBezTo>
                <a:cubicBezTo>
                  <a:pt x="-4810" y="215709"/>
                  <a:pt x="-1889" y="223075"/>
                  <a:pt x="12969" y="223075"/>
                </a:cubicBezTo>
                <a:cubicBezTo>
                  <a:pt x="66436" y="223075"/>
                  <a:pt x="66436" y="223075"/>
                  <a:pt x="66436" y="223075"/>
                </a:cubicBezTo>
                <a:cubicBezTo>
                  <a:pt x="66436" y="223075"/>
                  <a:pt x="66436" y="223075"/>
                  <a:pt x="66436" y="224599"/>
                </a:cubicBezTo>
                <a:cubicBezTo>
                  <a:pt x="66436" y="402399"/>
                  <a:pt x="66436" y="402399"/>
                  <a:pt x="66436" y="402399"/>
                </a:cubicBezTo>
                <a:cubicBezTo>
                  <a:pt x="66436" y="417258"/>
                  <a:pt x="78374" y="429069"/>
                  <a:pt x="91709" y="429069"/>
                </a:cubicBezTo>
                <a:cubicBezTo>
                  <a:pt x="182387" y="429069"/>
                  <a:pt x="182387" y="429069"/>
                  <a:pt x="182387" y="429069"/>
                </a:cubicBezTo>
                <a:cubicBezTo>
                  <a:pt x="197246" y="429069"/>
                  <a:pt x="209057" y="417258"/>
                  <a:pt x="209057" y="402399"/>
                </a:cubicBezTo>
                <a:cubicBezTo>
                  <a:pt x="209057" y="344614"/>
                  <a:pt x="209057" y="344614"/>
                  <a:pt x="209057" y="344614"/>
                </a:cubicBezTo>
                <a:cubicBezTo>
                  <a:pt x="209057" y="329755"/>
                  <a:pt x="220995" y="317944"/>
                  <a:pt x="235854" y="317944"/>
                </a:cubicBezTo>
                <a:cubicBezTo>
                  <a:pt x="280304" y="317944"/>
                  <a:pt x="280304" y="317944"/>
                  <a:pt x="280304" y="317944"/>
                </a:cubicBezTo>
                <a:cubicBezTo>
                  <a:pt x="295163" y="317944"/>
                  <a:pt x="307101" y="329755"/>
                  <a:pt x="307101" y="344614"/>
                </a:cubicBezTo>
                <a:cubicBezTo>
                  <a:pt x="307101" y="402399"/>
                  <a:pt x="307101" y="402399"/>
                  <a:pt x="307101" y="402399"/>
                </a:cubicBezTo>
                <a:cubicBezTo>
                  <a:pt x="307101" y="417258"/>
                  <a:pt x="318912" y="429069"/>
                  <a:pt x="332374" y="429069"/>
                </a:cubicBezTo>
                <a:cubicBezTo>
                  <a:pt x="422925" y="429069"/>
                  <a:pt x="422925" y="429069"/>
                  <a:pt x="422925" y="429069"/>
                </a:cubicBezTo>
                <a:cubicBezTo>
                  <a:pt x="437784" y="429069"/>
                  <a:pt x="449722" y="417258"/>
                  <a:pt x="449722" y="402399"/>
                </a:cubicBezTo>
                <a:cubicBezTo>
                  <a:pt x="449722" y="224599"/>
                  <a:pt x="449722" y="224599"/>
                  <a:pt x="449722" y="224599"/>
                </a:cubicBezTo>
                <a:cubicBezTo>
                  <a:pt x="449722" y="223075"/>
                  <a:pt x="449722" y="223075"/>
                  <a:pt x="449722" y="223075"/>
                </a:cubicBezTo>
                <a:cubicBezTo>
                  <a:pt x="503189" y="223075"/>
                  <a:pt x="503189" y="223075"/>
                  <a:pt x="503189" y="223075"/>
                </a:cubicBezTo>
                <a:cubicBezTo>
                  <a:pt x="518048" y="223075"/>
                  <a:pt x="520969" y="215709"/>
                  <a:pt x="509031" y="205295"/>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282700" y="2667000"/>
            <a:ext cx="266700" cy="279400"/>
          </a:xfrm>
          <a:prstGeom prst="rect">
            <a:avLst/>
          </a:prstGeom>
          <a:noFill/>
        </p:spPr>
      </p:pic>
      <p:pic>
        <p:nvPicPr>
          <p:cNvPr id="13" name="Picture 3"/>
          <p:cNvPicPr>
            <a:picLocks noChangeAspect="1" noChangeArrowheads="1"/>
          </p:cNvPicPr>
          <p:nvPr/>
        </p:nvPicPr>
        <p:blipFill>
          <a:blip r:embed="rId3">
            <a:clrChange>
              <a:clrFrom>
                <a:srgbClr val="D63B37">
                  <a:alpha val="100000"/>
                </a:srgbClr>
              </a:clrFrom>
              <a:clrTo>
                <a:srgbClr val="D63B37">
                  <a:alpha val="100000"/>
                  <a:alpha val="0"/>
                </a:srgbClr>
              </a:clrTo>
            </a:clrChange>
          </a:blip>
          <a:srcRect/>
          <a:stretch>
            <a:fillRect/>
          </a:stretch>
        </p:blipFill>
        <p:spPr bwMode="auto">
          <a:xfrm>
            <a:off x="4546600" y="3416300"/>
            <a:ext cx="774700" cy="584200"/>
          </a:xfrm>
          <a:prstGeom prst="rect">
            <a:avLst/>
          </a:prstGeom>
          <a:noFill/>
        </p:spPr>
      </p:pic>
      <p:pic>
        <p:nvPicPr>
          <p:cNvPr id="14" name="Picture 3"/>
          <p:cNvPicPr>
            <a:picLocks noChangeAspect="1" noChangeArrowheads="1"/>
          </p:cNvPicPr>
          <p:nvPr/>
        </p:nvPicPr>
        <p:blipFill>
          <a:blip r:embed="rId4">
            <a:clrChange>
              <a:clrFrom>
                <a:srgbClr val="262626">
                  <a:alpha val="100000"/>
                </a:srgbClr>
              </a:clrFrom>
              <a:clrTo>
                <a:srgbClr val="262626">
                  <a:alpha val="100000"/>
                  <a:alpha val="0"/>
                </a:srgbClr>
              </a:clrTo>
            </a:clrChange>
          </a:blip>
          <a:srcRect/>
          <a:stretch>
            <a:fillRect/>
          </a:stretch>
        </p:blipFill>
        <p:spPr bwMode="auto">
          <a:xfrm>
            <a:off x="6337300" y="2616200"/>
            <a:ext cx="977900" cy="876300"/>
          </a:xfrm>
          <a:prstGeom prst="rect">
            <a:avLst/>
          </a:prstGeom>
          <a:noFill/>
        </p:spPr>
      </p:pic>
      <p:pic>
        <p:nvPicPr>
          <p:cNvPr id="15" name="Picture 3"/>
          <p:cNvPicPr>
            <a:picLocks noChangeAspect="1" noChangeArrowheads="1"/>
          </p:cNvPicPr>
          <p:nvPr/>
        </p:nvPicPr>
        <p:blipFill>
          <a:blip r:embed="rId5"/>
          <a:srcRect/>
          <a:stretch>
            <a:fillRect/>
          </a:stretch>
        </p:blipFill>
        <p:spPr bwMode="auto">
          <a:xfrm>
            <a:off x="8940800" y="1320800"/>
            <a:ext cx="279400" cy="279400"/>
          </a:xfrm>
          <a:prstGeom prst="rect">
            <a:avLst/>
          </a:prstGeom>
          <a:noFill/>
        </p:spPr>
      </p:pic>
      <p:pic>
        <p:nvPicPr>
          <p:cNvPr id="20" name="Picture 3"/>
          <p:cNvPicPr>
            <a:picLocks noChangeAspect="1" noChangeArrowheads="1"/>
          </p:cNvPicPr>
          <p:nvPr/>
        </p:nvPicPr>
        <p:blipFill>
          <a:blip r:embed="rId6"/>
          <a:srcRect/>
          <a:stretch>
            <a:fillRect/>
          </a:stretch>
        </p:blipFill>
        <p:spPr bwMode="auto">
          <a:xfrm>
            <a:off x="8940800" y="3987800"/>
            <a:ext cx="279400" cy="266700"/>
          </a:xfrm>
          <a:prstGeom prst="rect">
            <a:avLst/>
          </a:prstGeom>
          <a:noFill/>
        </p:spPr>
      </p:pic>
      <p:sp>
        <p:nvSpPr>
          <p:cNvPr id="24" name="TextBox 1"/>
          <p:cNvSpPr txBox="1"/>
          <p:nvPr/>
        </p:nvSpPr>
        <p:spPr>
          <a:xfrm>
            <a:off x="939800" y="317500"/>
            <a:ext cx="3223260" cy="301625"/>
          </a:xfrm>
          <a:prstGeom prst="rect">
            <a:avLst/>
          </a:prstGeom>
          <a:noFill/>
        </p:spPr>
        <p:txBody>
          <a:bodyPr wrap="none" lIns="0" tIns="0" rIns="0" rtlCol="0">
            <a:spAutoFit/>
          </a:bodyPr>
          <a:lstStyle/>
          <a:p>
            <a:pPr>
              <a:lnSpc>
                <a:spcPts val="2000"/>
              </a:lnSpc>
            </a:pPr>
            <a:r>
              <a:rPr lang="zh-CN" altLang="en-US" sz="1600" dirty="0" smtClean="0">
                <a:solidFill>
                  <a:srgbClr val="7F7F7F"/>
                </a:solidFill>
                <a:latin typeface="微软雅黑" panose="020B0503020204020204" pitchFamily="18" charset="-122"/>
                <a:cs typeface="微软雅黑" panose="020B0503020204020204" pitchFamily="18" charset="-122"/>
              </a:rPr>
              <a:t>云</a:t>
            </a:r>
            <a:r>
              <a:rPr lang="en-US" altLang="zh-CN" sz="1600" dirty="0" smtClean="0">
                <a:solidFill>
                  <a:srgbClr val="7F7F7F"/>
                </a:solidFill>
                <a:latin typeface="微软雅黑" panose="020B0503020204020204" pitchFamily="18" charset="-122"/>
                <a:cs typeface="微软雅黑" panose="020B0503020204020204" pitchFamily="18" charset="-122"/>
              </a:rPr>
              <a:t>平台优势--让培训工作有支撑主体</a:t>
            </a:r>
          </a:p>
        </p:txBody>
      </p:sp>
      <p:sp>
        <p:nvSpPr>
          <p:cNvPr id="25" name="文本框 24"/>
          <p:cNvSpPr txBox="1"/>
          <p:nvPr/>
        </p:nvSpPr>
        <p:spPr>
          <a:xfrm>
            <a:off x="1270635" y="3122295"/>
            <a:ext cx="2082165" cy="368300"/>
          </a:xfrm>
          <a:prstGeom prst="rect">
            <a:avLst/>
          </a:prstGeom>
          <a:noFill/>
        </p:spPr>
        <p:txBody>
          <a:bodyPr wrap="square" rtlCol="0">
            <a:spAutoFit/>
          </a:bodyPr>
          <a:lstStyle/>
          <a:p>
            <a:r>
              <a:rPr lang="zh-CN" altLang="en-US" b="1"/>
              <a:t>把企业知识数据化</a:t>
            </a:r>
          </a:p>
        </p:txBody>
      </p:sp>
      <p:sp>
        <p:nvSpPr>
          <p:cNvPr id="26" name="文本框 25"/>
          <p:cNvSpPr txBox="1"/>
          <p:nvPr/>
        </p:nvSpPr>
        <p:spPr>
          <a:xfrm>
            <a:off x="1296670" y="3513455"/>
            <a:ext cx="2055495" cy="460375"/>
          </a:xfrm>
          <a:prstGeom prst="rect">
            <a:avLst/>
          </a:prstGeom>
          <a:noFill/>
        </p:spPr>
        <p:txBody>
          <a:bodyPr wrap="square" rtlCol="0">
            <a:spAutoFit/>
          </a:bodyPr>
          <a:lstStyle/>
          <a:p>
            <a:r>
              <a:rPr lang="zh-CN" altLang="en-US" sz="1200">
                <a:solidFill>
                  <a:schemeClr val="tx1">
                    <a:lumMod val="65000"/>
                    <a:lumOff val="35000"/>
                  </a:schemeClr>
                </a:solidFill>
                <a:latin typeface="Microsoft JhengHei" panose="020B0604030504040204" charset="-120"/>
                <a:ea typeface="Microsoft JhengHei" panose="020B0604030504040204" charset="-120"/>
              </a:rPr>
              <a:t>知识、数据沉淀才是企业的本质和未来！</a:t>
            </a:r>
          </a:p>
        </p:txBody>
      </p:sp>
      <p:sp>
        <p:nvSpPr>
          <p:cNvPr id="27" name="文本框 26"/>
          <p:cNvSpPr txBox="1"/>
          <p:nvPr/>
        </p:nvSpPr>
        <p:spPr>
          <a:xfrm>
            <a:off x="8928100" y="1600200"/>
            <a:ext cx="2569845" cy="368300"/>
          </a:xfrm>
          <a:prstGeom prst="rect">
            <a:avLst/>
          </a:prstGeom>
          <a:noFill/>
        </p:spPr>
        <p:txBody>
          <a:bodyPr wrap="square" rtlCol="0">
            <a:spAutoFit/>
          </a:bodyPr>
          <a:lstStyle/>
          <a:p>
            <a:r>
              <a:rPr lang="zh-CN" altLang="en-US" b="1"/>
              <a:t>把培训实体化、持久化</a:t>
            </a:r>
          </a:p>
        </p:txBody>
      </p:sp>
      <p:sp>
        <p:nvSpPr>
          <p:cNvPr id="28" name="文本框 27"/>
          <p:cNvSpPr txBox="1"/>
          <p:nvPr/>
        </p:nvSpPr>
        <p:spPr>
          <a:xfrm>
            <a:off x="9010650" y="2065655"/>
            <a:ext cx="2242820" cy="275590"/>
          </a:xfrm>
          <a:prstGeom prst="rect">
            <a:avLst/>
          </a:prstGeom>
          <a:noFill/>
        </p:spPr>
        <p:txBody>
          <a:bodyPr wrap="square" rtlCol="0">
            <a:spAutoFit/>
          </a:bodyPr>
          <a:lstStyle/>
          <a:p>
            <a:r>
              <a:rPr lang="zh-CN" altLang="en-US" sz="1200">
                <a:solidFill>
                  <a:schemeClr val="tx1">
                    <a:lumMod val="65000"/>
                    <a:lumOff val="35000"/>
                  </a:schemeClr>
                </a:solidFill>
                <a:latin typeface="Microsoft JhengHei" panose="020B0604030504040204" charset="-120"/>
                <a:ea typeface="Microsoft JhengHei" panose="020B0604030504040204" charset="-120"/>
              </a:rPr>
              <a:t>看得见、摸的着、可控、可查</a:t>
            </a:r>
          </a:p>
        </p:txBody>
      </p:sp>
      <p:sp>
        <p:nvSpPr>
          <p:cNvPr id="29" name="文本框 28"/>
          <p:cNvSpPr txBox="1"/>
          <p:nvPr/>
        </p:nvSpPr>
        <p:spPr>
          <a:xfrm>
            <a:off x="8940800" y="4780915"/>
            <a:ext cx="2888615" cy="275590"/>
          </a:xfrm>
          <a:prstGeom prst="rect">
            <a:avLst/>
          </a:prstGeom>
          <a:noFill/>
        </p:spPr>
        <p:txBody>
          <a:bodyPr wrap="square" rtlCol="0">
            <a:spAutoFit/>
          </a:bodyPr>
          <a:lstStyle/>
          <a:p>
            <a:r>
              <a:rPr lang="zh-CN" altLang="en-US" sz="1200">
                <a:solidFill>
                  <a:schemeClr val="tx1">
                    <a:lumMod val="65000"/>
                    <a:lumOff val="35000"/>
                  </a:schemeClr>
                </a:solidFill>
                <a:latin typeface="Microsoft JhengHei" panose="020B0604030504040204" charset="-120"/>
                <a:ea typeface="Microsoft JhengHei" panose="020B0604030504040204" charset="-120"/>
              </a:rPr>
              <a:t>课程机构化、培训计划性、全员参与</a:t>
            </a:r>
          </a:p>
        </p:txBody>
      </p:sp>
      <p:sp>
        <p:nvSpPr>
          <p:cNvPr id="30" name="文本框 29"/>
          <p:cNvSpPr txBox="1"/>
          <p:nvPr/>
        </p:nvSpPr>
        <p:spPr>
          <a:xfrm>
            <a:off x="8928100" y="4325620"/>
            <a:ext cx="2569845" cy="368300"/>
          </a:xfrm>
          <a:prstGeom prst="rect">
            <a:avLst/>
          </a:prstGeom>
          <a:noFill/>
        </p:spPr>
        <p:txBody>
          <a:bodyPr wrap="square" rtlCol="0">
            <a:spAutoFit/>
          </a:bodyPr>
          <a:lstStyle/>
          <a:p>
            <a:r>
              <a:rPr lang="zh-CN" altLang="en-US" b="1"/>
              <a:t>让培训体系化</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2667</Words>
  <Application>Microsoft Office PowerPoint</Application>
  <PresentationFormat>宽屏</PresentationFormat>
  <Paragraphs>572</Paragraphs>
  <Slides>34</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Microsoft JhengHei</vt:lpstr>
      <vt:lpstr>宋体</vt:lpstr>
      <vt:lpstr>微软雅黑</vt:lpstr>
      <vt:lpstr>Arial</vt:lpstr>
      <vt:lpstr>Calibri</vt:lpstr>
      <vt:lpstr>Impact</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云平台架构</dc:title>
  <dc:creator>文家鹏</dc:creator>
  <cp:keywords>转型</cp:keywords>
  <cp:lastModifiedBy>Administrator</cp:lastModifiedBy>
  <cp:revision>76</cp:revision>
  <dcterms:created xsi:type="dcterms:W3CDTF">2006-08-16T00:00:00Z</dcterms:created>
  <dcterms:modified xsi:type="dcterms:W3CDTF">2019-12-13T03:23:06Z</dcterms:modified>
  <cp:category>云平台</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