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4" r:id="rId8"/>
    <p:sldId id="265" r:id="rId9"/>
    <p:sldId id="313" r:id="rId10"/>
    <p:sldId id="270" r:id="rId11"/>
    <p:sldId id="271" r:id="rId12"/>
    <p:sldId id="285" r:id="rId13"/>
    <p:sldId id="287" r:id="rId14"/>
    <p:sldId id="288" r:id="rId15"/>
    <p:sldId id="289" r:id="rId16"/>
    <p:sldId id="299" r:id="rId17"/>
    <p:sldId id="300" r:id="rId18"/>
    <p:sldId id="301" r:id="rId19"/>
    <p:sldId id="302" r:id="rId20"/>
    <p:sldId id="303" r:id="rId21"/>
    <p:sldId id="304" r:id="rId22"/>
    <p:sldId id="305" r:id="rId23"/>
    <p:sldId id="306" r:id="rId24"/>
    <p:sldId id="307" r:id="rId25"/>
    <p:sldId id="308" r:id="rId26"/>
    <p:sldId id="290" r:id="rId27"/>
    <p:sldId id="291" r:id="rId28"/>
    <p:sldId id="292" r:id="rId29"/>
    <p:sldId id="293" r:id="rId30"/>
    <p:sldId id="294" r:id="rId31"/>
    <p:sldId id="295" r:id="rId32"/>
    <p:sldId id="296" r:id="rId33"/>
    <p:sldId id="297" r:id="rId34"/>
    <p:sldId id="311" r:id="rId35"/>
    <p:sldId id="312" r:id="rId36"/>
    <p:sldId id="276" r:id="rId37"/>
    <p:sldId id="277" r:id="rId38"/>
    <p:sldId id="286" r:id="rId39"/>
    <p:sldId id="283" r:id="rId40"/>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neve"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DE"/>
    <a:srgbClr val="F1F0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23" d="100"/>
          <a:sy n="123" d="100"/>
        </p:scale>
        <p:origin x="-114" y="-30"/>
      </p:cViewPr>
      <p:guideLst>
        <p:guide orient="horz" pos="2192"/>
        <p:guide pos="3961"/>
      </p:guideLst>
    </p:cSldViewPr>
  </p:slideViewPr>
  <p:notesTextViewPr>
    <p:cViewPr>
      <p:scale>
        <a:sx n="1" d="1"/>
        <a:sy n="1" d="1"/>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gs" Target="tags/tag11.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E3CE0-6EF9-4BCD-931E-6C6B3F20DC7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367A7B-E814-457B-86E8-AE03BCBFFF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21</a:t>
            </a:r>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22</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22</a:t>
            </a: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28</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4</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9</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10</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10</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15</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EC61752-0BDE-4F1D-B103-7D90690324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853998-33E6-4D30-986B-264F3801B0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EC61752-0BDE-4F1D-B103-7D90690324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853998-33E6-4D30-986B-264F3801B0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EC61752-0BDE-4F1D-B103-7D90690324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853998-33E6-4D30-986B-264F3801B0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EC61752-0BDE-4F1D-B103-7D90690324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853998-33E6-4D30-986B-264F3801B0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EC61752-0BDE-4F1D-B103-7D90690324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853998-33E6-4D30-986B-264F3801B0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EC61752-0BDE-4F1D-B103-7D90690324B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853998-33E6-4D30-986B-264F3801B0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EC61752-0BDE-4F1D-B103-7D90690324B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853998-33E6-4D30-986B-264F3801B0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EC61752-0BDE-4F1D-B103-7D90690324B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853998-33E6-4D30-986B-264F3801B0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C61752-0BDE-4F1D-B103-7D90690324B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853998-33E6-4D30-986B-264F3801B0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EC61752-0BDE-4F1D-B103-7D90690324B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853998-33E6-4D30-986B-264F3801B0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EC61752-0BDE-4F1D-B103-7D90690324B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853998-33E6-4D30-986B-264F3801B0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0"/>
            <a:r>
              <a:rPr lang="zh-CN" altLang="en-US"/>
              <a:t>第二级</a:t>
            </a:r>
            <a:endParaRPr lang="zh-CN" altLang="en-US"/>
          </a:p>
          <a:p>
            <a:pPr lvl="0"/>
            <a:r>
              <a:rPr lang="zh-CN" altLang="en-US"/>
              <a:t>第三级</a:t>
            </a:r>
            <a:endParaRPr lang="zh-CN" altLang="en-US"/>
          </a:p>
          <a:p>
            <a:pPr lvl="0"/>
            <a:r>
              <a:rPr lang="zh-CN" altLang="en-US"/>
              <a:t>第四级</a:t>
            </a:r>
            <a:endParaRPr lang="zh-CN" altLang="en-US"/>
          </a:p>
          <a:p>
            <a:pPr lvl="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2018/8/6</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a:t>‹#›</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tags" Target="../tags/tag2.xml"/><Relationship Id="rId3" Type="http://schemas.openxmlformats.org/officeDocument/2006/relationships/image" Target="../media/image2.jpeg"/><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tags" Target="../tags/tag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2" Type="http://schemas.openxmlformats.org/officeDocument/2006/relationships/notesSlide" Target="../notesSlides/notesSlide12.xml"/><Relationship Id="rId11" Type="http://schemas.openxmlformats.org/officeDocument/2006/relationships/slideLayout" Target="../slideLayouts/slideLayout1.xml"/><Relationship Id="rId10" Type="http://schemas.openxmlformats.org/officeDocument/2006/relationships/image" Target="../media/image16.png"/><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29.png"/><Relationship Id="rId1" Type="http://schemas.openxmlformats.org/officeDocument/2006/relationships/image" Target="../media/image28.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31.png"/><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36.png"/><Relationship Id="rId1" Type="http://schemas.openxmlformats.org/officeDocument/2006/relationships/image" Target="../media/image35.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38.png"/><Relationship Id="rId1" Type="http://schemas.openxmlformats.org/officeDocument/2006/relationships/image" Target="../media/image37.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image" Target="../media/image40.png"/><Relationship Id="rId1" Type="http://schemas.openxmlformats.org/officeDocument/2006/relationships/image" Target="../media/image39.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xml"/><Relationship Id="rId2" Type="http://schemas.openxmlformats.org/officeDocument/2006/relationships/image" Target="../media/image44.png"/><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xml"/><Relationship Id="rId2" Type="http://schemas.openxmlformats.org/officeDocument/2006/relationships/image" Target="../media/image46.png"/><Relationship Id="rId1" Type="http://schemas.openxmlformats.org/officeDocument/2006/relationships/image" Target="../media/image45.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xml"/><Relationship Id="rId2" Type="http://schemas.openxmlformats.org/officeDocument/2006/relationships/image" Target="../media/image48.png"/><Relationship Id="rId1"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4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25" name="直接连接符 24"/>
          <p:cNvCxnSpPr/>
          <p:nvPr/>
        </p:nvCxnSpPr>
        <p:spPr>
          <a:xfrm>
            <a:off x="0" y="8128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10800000">
            <a:off x="0" y="60452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a:off x="844550" y="0"/>
            <a:ext cx="10502901" cy="812799"/>
            <a:chOff x="838199" y="0"/>
            <a:chExt cx="10502901" cy="812799"/>
          </a:xfrm>
        </p:grpSpPr>
        <p:cxnSp>
          <p:nvCxnSpPr>
            <p:cNvPr id="31" name="直接连接符 30"/>
            <p:cNvCxnSpPr/>
            <p:nvPr/>
          </p:nvCxnSpPr>
          <p:spPr>
            <a:xfrm flipV="1">
              <a:off x="11341100" y="0"/>
              <a:ext cx="0" cy="812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838199" y="0"/>
              <a:ext cx="0" cy="812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844550" y="6045201"/>
            <a:ext cx="10502901" cy="812799"/>
            <a:chOff x="838199" y="0"/>
            <a:chExt cx="10502901" cy="812799"/>
          </a:xfrm>
        </p:grpSpPr>
        <p:cxnSp>
          <p:nvCxnSpPr>
            <p:cNvPr id="37" name="直接连接符 36"/>
            <p:cNvCxnSpPr/>
            <p:nvPr/>
          </p:nvCxnSpPr>
          <p:spPr>
            <a:xfrm flipV="1">
              <a:off x="11341100" y="0"/>
              <a:ext cx="0" cy="812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838199" y="0"/>
              <a:ext cx="0" cy="812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文本框 38"/>
          <p:cNvSpPr txBox="1"/>
          <p:nvPr/>
        </p:nvSpPr>
        <p:spPr>
          <a:xfrm>
            <a:off x="845185" y="2157730"/>
            <a:ext cx="10502265" cy="922020"/>
          </a:xfrm>
          <a:prstGeom prst="rect">
            <a:avLst/>
          </a:prstGeom>
          <a:noFill/>
        </p:spPr>
        <p:txBody>
          <a:bodyPr wrap="square" rtlCol="0">
            <a:spAutoFit/>
          </a:bodyPr>
          <a:lstStyle/>
          <a:p>
            <a:pPr algn="ctr"/>
            <a:r>
              <a:rPr lang="zh-CN" altLang="en-US" sz="5400" b="1" dirty="0">
                <a:solidFill>
                  <a:schemeClr val="accent1"/>
                </a:solidFill>
                <a:latin typeface="微软雅黑" panose="020B0503020204020204" charset="-122"/>
                <a:ea typeface="微软雅黑" panose="020B0503020204020204" charset="-122"/>
              </a:rPr>
              <a:t>沿空留巷采煤工艺防灭火技术研究</a:t>
            </a:r>
            <a:endParaRPr lang="zh-CN" altLang="en-US" sz="5400" b="1" dirty="0">
              <a:solidFill>
                <a:schemeClr val="accent1"/>
              </a:solidFill>
              <a:latin typeface="微软雅黑" panose="020B0503020204020204" charset="-122"/>
              <a:ea typeface="微软雅黑" panose="020B0503020204020204" charset="-122"/>
            </a:endParaRPr>
          </a:p>
        </p:txBody>
      </p:sp>
      <p:sp>
        <p:nvSpPr>
          <p:cNvPr id="42" name="文本框 41"/>
          <p:cNvSpPr txBox="1"/>
          <p:nvPr/>
        </p:nvSpPr>
        <p:spPr>
          <a:xfrm>
            <a:off x="4762500" y="4424603"/>
            <a:ext cx="2667000" cy="1198880"/>
          </a:xfrm>
          <a:prstGeom prst="rect">
            <a:avLst/>
          </a:prstGeom>
          <a:noFill/>
        </p:spPr>
        <p:txBody>
          <a:bodyPr wrap="square" rtlCol="0">
            <a:spAutoFit/>
          </a:bodyPr>
          <a:lstStyle/>
          <a:p>
            <a:pPr algn="ctr">
              <a:lnSpc>
                <a:spcPct val="120000"/>
              </a:lnSpc>
            </a:pPr>
            <a:r>
              <a:rPr lang="zh-CN" altLang="en-US" sz="2000" b="1" dirty="0">
                <a:latin typeface="宋体" panose="02010600030101010101" pitchFamily="2" charset="-122"/>
                <a:ea typeface="宋体" panose="02010600030101010101" pitchFamily="2" charset="-122"/>
              </a:rPr>
              <a:t>答辩人</a:t>
            </a:r>
            <a:r>
              <a:rPr lang="zh-CN" altLang="en-US" sz="2000" b="1" dirty="0" smtClean="0">
                <a:latin typeface="宋体" panose="02010600030101010101" pitchFamily="2" charset="-122"/>
                <a:ea typeface="宋体" panose="02010600030101010101" pitchFamily="2" charset="-122"/>
              </a:rPr>
              <a:t>：赵梁梁</a:t>
            </a:r>
            <a:endParaRPr lang="zh-CN" altLang="en-US" sz="2000" b="1" dirty="0" smtClean="0">
              <a:latin typeface="微软雅黑" panose="020B0503020204020204" charset="-122"/>
              <a:ea typeface="微软雅黑" panose="020B0503020204020204" charset="-122"/>
            </a:endParaRPr>
          </a:p>
          <a:p>
            <a:pPr marL="0" lvl="0" indent="0" algn="ctr">
              <a:lnSpc>
                <a:spcPct val="120000"/>
              </a:lnSpc>
              <a:buNone/>
            </a:pPr>
            <a:r>
              <a:rPr lang="zh-CN" altLang="en-US" sz="2000" b="1" dirty="0">
                <a:solidFill>
                  <a:schemeClr val="tx1"/>
                </a:solidFill>
                <a:latin typeface="宋体" panose="02010600030101010101" pitchFamily="2" charset="-122"/>
                <a:ea typeface="宋体" panose="02010600030101010101" pitchFamily="2" charset="-122"/>
              </a:rPr>
              <a:t>指导老师：张九零</a:t>
            </a:r>
            <a:endParaRPr lang="zh-CN" altLang="en-US" sz="2000" b="1" dirty="0">
              <a:solidFill>
                <a:schemeClr val="tx1"/>
              </a:solidFill>
              <a:latin typeface="宋体" panose="02010600030101010101" pitchFamily="2" charset="-122"/>
              <a:ea typeface="宋体" panose="02010600030101010101" pitchFamily="2" charset="-122"/>
            </a:endParaRPr>
          </a:p>
          <a:p>
            <a:pPr marL="0" lvl="0" indent="0" algn="ctr">
              <a:lnSpc>
                <a:spcPct val="120000"/>
              </a:lnSpc>
              <a:buNone/>
            </a:pPr>
            <a:r>
              <a:rPr lang="zh-CN" altLang="en-US" sz="2000" b="1" dirty="0">
                <a:solidFill>
                  <a:schemeClr val="tx1"/>
                </a:solidFill>
                <a:latin typeface="宋体" panose="02010600030101010101" pitchFamily="2" charset="-122"/>
                <a:ea typeface="宋体" panose="02010600030101010101" pitchFamily="2" charset="-122"/>
              </a:rPr>
              <a:t>时间：</a:t>
            </a:r>
            <a:r>
              <a:rPr lang="en-US" altLang="zh-CN" sz="2000" b="1" dirty="0">
                <a:solidFill>
                  <a:schemeClr val="tx1"/>
                </a:solidFill>
                <a:latin typeface="宋体" panose="02010600030101010101" pitchFamily="2" charset="-122"/>
                <a:ea typeface="宋体" panose="02010600030101010101" pitchFamily="2" charset="-122"/>
              </a:rPr>
              <a:t>2023</a:t>
            </a:r>
            <a:r>
              <a:rPr lang="zh-CN" altLang="en-US" sz="2000" b="1" dirty="0">
                <a:solidFill>
                  <a:schemeClr val="tx1"/>
                </a:solidFill>
                <a:latin typeface="宋体" panose="02010600030101010101" pitchFamily="2" charset="-122"/>
                <a:ea typeface="宋体" panose="02010600030101010101" pitchFamily="2" charset="-122"/>
              </a:rPr>
              <a:t>年</a:t>
            </a:r>
            <a:r>
              <a:rPr lang="en-US" altLang="zh-CN" sz="2000" b="1" dirty="0">
                <a:solidFill>
                  <a:schemeClr val="tx1"/>
                </a:solidFill>
                <a:latin typeface="宋体" panose="02010600030101010101" pitchFamily="2" charset="-122"/>
                <a:ea typeface="宋体" panose="02010600030101010101" pitchFamily="2" charset="-122"/>
              </a:rPr>
              <a:t>6</a:t>
            </a:r>
            <a:r>
              <a:rPr lang="zh-CN" altLang="en-US" sz="2000" b="1" dirty="0">
                <a:solidFill>
                  <a:schemeClr val="tx1"/>
                </a:solidFill>
                <a:latin typeface="宋体" panose="02010600030101010101" pitchFamily="2" charset="-122"/>
                <a:ea typeface="宋体" panose="02010600030101010101" pitchFamily="2" charset="-122"/>
              </a:rPr>
              <a:t>月</a:t>
            </a:r>
            <a:r>
              <a:rPr lang="en-US" altLang="zh-CN" sz="2000" b="1" dirty="0">
                <a:solidFill>
                  <a:schemeClr val="tx1"/>
                </a:solidFill>
                <a:latin typeface="宋体" panose="02010600030101010101" pitchFamily="2" charset="-122"/>
                <a:ea typeface="宋体" panose="02010600030101010101" pitchFamily="2" charset="-122"/>
              </a:rPr>
              <a:t>5</a:t>
            </a:r>
            <a:r>
              <a:rPr lang="zh-CN" altLang="en-US" sz="2000" b="1" dirty="0">
                <a:solidFill>
                  <a:schemeClr val="tx1"/>
                </a:solidFill>
                <a:latin typeface="宋体" panose="02010600030101010101" pitchFamily="2" charset="-122"/>
                <a:ea typeface="宋体" panose="02010600030101010101" pitchFamily="2" charset="-122"/>
              </a:rPr>
              <a:t>日</a:t>
            </a:r>
            <a:endParaRPr lang="zh-CN" altLang="en-US" sz="2000" b="1" dirty="0">
              <a:solidFill>
                <a:schemeClr val="tx1"/>
              </a:solidFill>
              <a:latin typeface="宋体" panose="02010600030101010101" pitchFamily="2" charset="-122"/>
              <a:ea typeface="宋体" panose="02010600030101010101" pitchFamily="2" charset="-122"/>
            </a:endParaRPr>
          </a:p>
        </p:txBody>
      </p:sp>
      <p:pic>
        <p:nvPicPr>
          <p:cNvPr id="8" name="图片 1"/>
          <p:cNvPicPr>
            <a:picLocks noChangeAspect="1" noChangeArrowheads="1"/>
          </p:cNvPicPr>
          <p:nvPr>
            <p:custDataLst>
              <p:tags r:id="rId2"/>
            </p:custDataLst>
          </p:nvPr>
        </p:nvPicPr>
        <p:blipFill>
          <a:blip r:embed="rId3" cstate="print">
            <a:extLst>
              <a:ext uri="{28A0092B-C50C-407E-A947-70E740481C1C}">
                <a14:useLocalDpi xmlns:a14="http://schemas.microsoft.com/office/drawing/2010/main" val="0"/>
              </a:ext>
            </a:extLst>
          </a:blip>
          <a:srcRect/>
          <a:stretch>
            <a:fillRect/>
          </a:stretch>
        </p:blipFill>
        <p:spPr>
          <a:xfrm>
            <a:off x="3489325" y="1047750"/>
            <a:ext cx="838200" cy="839470"/>
          </a:xfrm>
          <a:prstGeom prst="rect">
            <a:avLst/>
          </a:prstGeom>
          <a:noFill/>
          <a:ln>
            <a:noFill/>
          </a:ln>
        </p:spPr>
      </p:pic>
      <p:pic>
        <p:nvPicPr>
          <p:cNvPr id="9" name="图片 2"/>
          <p:cNvPicPr>
            <a:picLocks noChangeAspect="1" noChangeArrowheads="1"/>
          </p:cNvPicPr>
          <p:nvPr>
            <p:custDataLst>
              <p:tags r:id="rId4"/>
            </p:custDataLst>
          </p:nvPr>
        </p:nvPicPr>
        <p:blipFill>
          <a:blip r:embed="rId5">
            <a:extLst>
              <a:ext uri="{28A0092B-C50C-407E-A947-70E740481C1C}">
                <a14:useLocalDpi xmlns:a14="http://schemas.microsoft.com/office/drawing/2010/main" val="0"/>
              </a:ext>
            </a:extLst>
          </a:blip>
          <a:srcRect/>
          <a:stretch>
            <a:fillRect/>
          </a:stretch>
        </p:blipFill>
        <p:spPr>
          <a:xfrm>
            <a:off x="4327525" y="1047750"/>
            <a:ext cx="3538220" cy="87503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latin typeface="宋体" panose="02010600030101010101" pitchFamily="2" charset="-122"/>
                <a:ea typeface="宋体" panose="02010600030101010101" pitchFamily="2" charset="-122"/>
              </a:rPr>
              <a:t>建立模型</a:t>
            </a:r>
            <a:endParaRPr lang="zh-CN" altLang="en-US" sz="4400" b="1" dirty="0">
              <a:latin typeface="宋体" panose="02010600030101010101" pitchFamily="2" charset="-122"/>
              <a:ea typeface="宋体" panose="02010600030101010101" pitchFamily="2" charset="-122"/>
            </a:endParaRPr>
          </a:p>
        </p:txBody>
      </p:sp>
      <p:grpSp>
        <p:nvGrpSpPr>
          <p:cNvPr id="60" name="b3b9a5df-d9b0-43e0-8890-a23b1255290e"/>
          <p:cNvGrpSpPr>
            <a:grpSpLocks noChangeAspect="1"/>
          </p:cNvGrpSpPr>
          <p:nvPr/>
        </p:nvGrpSpPr>
        <p:grpSpPr>
          <a:xfrm>
            <a:off x="254303" y="1720762"/>
            <a:ext cx="7337994" cy="4140344"/>
            <a:chOff x="253518" y="1720544"/>
            <a:chExt cx="7338581" cy="4140315"/>
          </a:xfrm>
        </p:grpSpPr>
        <p:sp>
          <p:nvSpPr>
            <p:cNvPr id="65" name="六边形 64"/>
            <p:cNvSpPr/>
            <p:nvPr/>
          </p:nvSpPr>
          <p:spPr>
            <a:xfrm>
              <a:off x="253518" y="1720544"/>
              <a:ext cx="949340" cy="818397"/>
            </a:xfrm>
            <a:prstGeom prst="hexagon">
              <a:avLst/>
            </a:prstGeom>
            <a:solidFill>
              <a:schemeClr val="accent1"/>
            </a:solidFill>
            <a:ln w="12700">
              <a:no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wrap="none" anchor="ctr">
              <a:normAutofit/>
            </a:bodyPr>
            <a:p>
              <a:pPr algn="ctr"/>
              <a:r>
                <a:rPr lang="zh-CN" altLang="en-US" sz="1400">
                  <a:solidFill>
                    <a:schemeClr val="bg1"/>
                  </a:solidFill>
                  <a:latin typeface="微软雅黑" panose="020B0503020204020204" charset="-122"/>
                  <a:ea typeface="微软雅黑" panose="020B0503020204020204" charset="-122"/>
                </a:rPr>
                <a:t>模型一</a:t>
              </a:r>
              <a:endParaRPr lang="zh-CN" altLang="en-US" sz="1400">
                <a:solidFill>
                  <a:schemeClr val="bg1"/>
                </a:solidFill>
                <a:latin typeface="微软雅黑" panose="020B0503020204020204" charset="-122"/>
                <a:ea typeface="微软雅黑" panose="020B0503020204020204" charset="-122"/>
              </a:endParaRPr>
            </a:p>
          </p:txBody>
        </p:sp>
        <p:sp>
          <p:nvSpPr>
            <p:cNvPr id="67" name="六边形 66"/>
            <p:cNvSpPr/>
            <p:nvPr/>
          </p:nvSpPr>
          <p:spPr>
            <a:xfrm>
              <a:off x="253518" y="5042462"/>
              <a:ext cx="949340" cy="818397"/>
            </a:xfrm>
            <a:prstGeom prst="hexagon">
              <a:avLst/>
            </a:prstGeom>
            <a:solidFill>
              <a:schemeClr val="accent3"/>
            </a:solidFill>
            <a:ln w="12700">
              <a:no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wrap="none" anchor="ctr">
              <a:normAutofit/>
            </a:bodyPr>
            <a:p>
              <a:pPr algn="ctr"/>
              <a:r>
                <a:rPr lang="zh-CN" altLang="en-US" sz="1400">
                  <a:solidFill>
                    <a:schemeClr val="bg1"/>
                  </a:solidFill>
                  <a:latin typeface="微软雅黑" panose="020B0503020204020204" charset="-122"/>
                  <a:ea typeface="微软雅黑" panose="020B0503020204020204" charset="-122"/>
                </a:rPr>
                <a:t>模型三</a:t>
              </a:r>
              <a:endParaRPr lang="zh-CN" altLang="en-US" sz="1400">
                <a:solidFill>
                  <a:schemeClr val="bg1"/>
                </a:solidFill>
                <a:latin typeface="微软雅黑" panose="020B0503020204020204" charset="-122"/>
                <a:ea typeface="微软雅黑" panose="020B0503020204020204" charset="-122"/>
              </a:endParaRPr>
            </a:p>
          </p:txBody>
        </p:sp>
        <p:sp>
          <p:nvSpPr>
            <p:cNvPr id="68" name="六边形 67"/>
            <p:cNvSpPr/>
            <p:nvPr/>
          </p:nvSpPr>
          <p:spPr>
            <a:xfrm>
              <a:off x="6642759" y="1720544"/>
              <a:ext cx="949340" cy="818397"/>
            </a:xfrm>
            <a:prstGeom prst="hexagon">
              <a:avLst/>
            </a:prstGeom>
            <a:solidFill>
              <a:schemeClr val="accent3"/>
            </a:solidFill>
            <a:ln w="12700">
              <a:no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wrap="none" anchor="ctr">
              <a:normAutofit/>
            </a:bodyPr>
            <a:p>
              <a:pPr algn="ctr"/>
              <a:r>
                <a:rPr lang="zh-CN" altLang="en-US" sz="1400">
                  <a:solidFill>
                    <a:schemeClr val="bg1"/>
                  </a:solidFill>
                  <a:latin typeface="微软雅黑" panose="020B0503020204020204" charset="-122"/>
                  <a:ea typeface="微软雅黑" panose="020B0503020204020204" charset="-122"/>
                </a:rPr>
                <a:t>模型二</a:t>
              </a:r>
              <a:endParaRPr lang="zh-CN" altLang="en-US" sz="1400">
                <a:solidFill>
                  <a:schemeClr val="bg1"/>
                </a:solidFill>
                <a:latin typeface="微软雅黑" panose="020B0503020204020204" charset="-122"/>
                <a:ea typeface="微软雅黑" panose="020B0503020204020204" charset="-122"/>
              </a:endParaRPr>
            </a:p>
          </p:txBody>
        </p:sp>
      </p:grpSp>
      <p:pic>
        <p:nvPicPr>
          <p:cNvPr id="78" name="图片 77" descr="图片1"/>
          <p:cNvPicPr>
            <a:picLocks noChangeAspect="1"/>
          </p:cNvPicPr>
          <p:nvPr/>
        </p:nvPicPr>
        <p:blipFill>
          <a:blip r:embed="rId1"/>
          <a:srcRect l="22200" t="5792" r="21838" b="21612"/>
          <a:stretch>
            <a:fillRect/>
          </a:stretch>
        </p:blipFill>
        <p:spPr>
          <a:xfrm>
            <a:off x="1553845" y="1253490"/>
            <a:ext cx="3525520" cy="2193290"/>
          </a:xfrm>
          <a:prstGeom prst="rect">
            <a:avLst/>
          </a:prstGeom>
        </p:spPr>
      </p:pic>
      <p:pic>
        <p:nvPicPr>
          <p:cNvPr id="79" name="图片 78" descr="图片2"/>
          <p:cNvPicPr>
            <a:picLocks noChangeAspect="1"/>
          </p:cNvPicPr>
          <p:nvPr/>
        </p:nvPicPr>
        <p:blipFill>
          <a:blip r:embed="rId2"/>
          <a:srcRect l="24182" t="8858" r="22396" b="28105"/>
          <a:stretch>
            <a:fillRect/>
          </a:stretch>
        </p:blipFill>
        <p:spPr>
          <a:xfrm>
            <a:off x="8218805" y="1383665"/>
            <a:ext cx="3755390" cy="2063115"/>
          </a:xfrm>
          <a:prstGeom prst="rect">
            <a:avLst/>
          </a:prstGeom>
        </p:spPr>
      </p:pic>
      <p:pic>
        <p:nvPicPr>
          <p:cNvPr id="83" name="图片 82" descr="图片4"/>
          <p:cNvPicPr>
            <a:picLocks noChangeAspect="1"/>
          </p:cNvPicPr>
          <p:nvPr/>
        </p:nvPicPr>
        <p:blipFill>
          <a:blip r:embed="rId3"/>
          <a:srcRect t="23718"/>
          <a:stretch>
            <a:fillRect/>
          </a:stretch>
        </p:blipFill>
        <p:spPr>
          <a:xfrm>
            <a:off x="3013075" y="3861435"/>
            <a:ext cx="6907530" cy="292100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latin typeface="宋体" panose="02010600030101010101" pitchFamily="2" charset="-122"/>
                <a:ea typeface="宋体" panose="02010600030101010101" pitchFamily="2" charset="-122"/>
              </a:rPr>
              <a:t>网格划分</a:t>
            </a:r>
            <a:endParaRPr lang="zh-CN" altLang="en-US" sz="4400" b="1" dirty="0">
              <a:latin typeface="宋体" panose="02010600030101010101" pitchFamily="2" charset="-122"/>
              <a:ea typeface="宋体" panose="02010600030101010101" pitchFamily="2" charset="-122"/>
            </a:endParaRPr>
          </a:p>
        </p:txBody>
      </p:sp>
      <p:sp>
        <p:nvSpPr>
          <p:cNvPr id="3" name="文本框 2"/>
          <p:cNvSpPr txBox="1"/>
          <p:nvPr/>
        </p:nvSpPr>
        <p:spPr>
          <a:xfrm>
            <a:off x="139700" y="1163320"/>
            <a:ext cx="11912600" cy="1506855"/>
          </a:xfrm>
          <a:prstGeom prst="rect">
            <a:avLst/>
          </a:prstGeom>
          <a:noFill/>
        </p:spPr>
        <p:txBody>
          <a:bodyPr wrap="square" rtlCol="0">
            <a:spAutoFit/>
          </a:bodyPr>
          <a:p>
            <a:pPr indent="584200" fontAlgn="auto">
              <a:extLst>
                <a:ext uri="{35155182-B16C-46BC-9424-99874614C6A1}">
                  <wpsdc:indentchars xmlns:wpsdc="http://www.wps.cn/officeDocument/2017/drawingmlCustomData" val="200" checksum="3059719554"/>
                </a:ext>
              </a:extLst>
            </a:pPr>
            <a:r>
              <a:rPr lang="zh-CN" altLang="en-US" sz="2300" b="1">
                <a:latin typeface="宋体" panose="02010600030101010101" pitchFamily="2" charset="-122"/>
                <a:ea typeface="宋体" panose="02010600030101010101" pitchFamily="2" charset="-122"/>
                <a:cs typeface="宋体" panose="02010600030101010101" pitchFamily="2" charset="-122"/>
              </a:rPr>
              <a:t>使用ANSYS Meshing工具，对模型进行网格划分。在燃烧区域和边界层附近使用较小的网格尺寸以获得更高的模拟精度，并根据模拟要求创建进风口和出风口，在不考虑沿空留巷的模型中创建一个进风口和一个出风口，在考虑沿空留巷的模型中创建两个进风口和一个出风口，或一个进风口两个出风口，图中蓝色箭头代表进风口，红色箭头代表出风口。</a:t>
            </a:r>
            <a:endParaRPr lang="zh-CN" altLang="en-US" sz="2300" b="1">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4" name="表格 3"/>
          <p:cNvGraphicFramePr/>
          <p:nvPr>
            <p:custDataLst>
              <p:tags r:id="rId1"/>
            </p:custDataLst>
          </p:nvPr>
        </p:nvGraphicFramePr>
        <p:xfrm>
          <a:off x="-635" y="2868930"/>
          <a:ext cx="12192000" cy="3991610"/>
        </p:xfrm>
        <a:graphic>
          <a:graphicData uri="http://schemas.openxmlformats.org/drawingml/2006/table">
            <a:tbl>
              <a:tblPr firstRow="1" bandRow="1">
                <a:tableStyleId>{5940675A-B579-460E-94D1-54222C63F5DA}</a:tableStyleId>
              </a:tblPr>
              <a:tblGrid>
                <a:gridCol w="6096000"/>
                <a:gridCol w="6096000"/>
              </a:tblGrid>
              <a:tr h="570230">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部件</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网格尺寸/m</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0230">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进风巷</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1</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570230">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工作面</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1</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570230">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回风巷</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1</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570230">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沿空留巷</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1</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570230">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冒落带</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5</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570230">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裂隙带</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solidFill>
                            <a:srgbClr val="111111"/>
                          </a:solidFill>
                          <a:latin typeface="宋体" panose="02010600030101010101" pitchFamily="2" charset="-122"/>
                          <a:ea typeface="宋体" panose="02010600030101010101" pitchFamily="2" charset="-122"/>
                          <a:cs typeface="宋体" panose="02010600030101010101" pitchFamily="2" charset="-122"/>
                        </a:rPr>
                        <a:t>12</a:t>
                      </a:r>
                      <a:endParaRPr lang="en-US" altLang="en-US" sz="2300" b="0">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latin typeface="宋体" panose="02010600030101010101" pitchFamily="2" charset="-122"/>
                <a:ea typeface="宋体" panose="02010600030101010101" pitchFamily="2" charset="-122"/>
              </a:rPr>
              <a:t>网格划分</a:t>
            </a:r>
            <a:endParaRPr lang="zh-CN" altLang="en-US" sz="4400" b="1" dirty="0">
              <a:latin typeface="宋体" panose="02010600030101010101" pitchFamily="2" charset="-122"/>
              <a:ea typeface="宋体" panose="02010600030101010101" pitchFamily="2" charset="-122"/>
            </a:endParaRPr>
          </a:p>
        </p:txBody>
      </p:sp>
      <p:graphicFrame>
        <p:nvGraphicFramePr>
          <p:cNvPr id="15" name="表格 14"/>
          <p:cNvGraphicFramePr/>
          <p:nvPr>
            <p:custDataLst>
              <p:tags r:id="rId1"/>
            </p:custDataLst>
          </p:nvPr>
        </p:nvGraphicFramePr>
        <p:xfrm>
          <a:off x="0" y="1074420"/>
          <a:ext cx="12192635" cy="5785485"/>
        </p:xfrm>
        <a:graphic>
          <a:graphicData uri="http://schemas.openxmlformats.org/drawingml/2006/table">
            <a:tbl>
              <a:tblPr firstRow="1" bandRow="1">
                <a:tableStyleId>{5C22544A-7EE6-4342-B048-85BDC9FD1C3A}</a:tableStyleId>
              </a:tblPr>
              <a:tblGrid>
                <a:gridCol w="458470"/>
                <a:gridCol w="3911388"/>
                <a:gridCol w="3911388"/>
                <a:gridCol w="3911388"/>
              </a:tblGrid>
              <a:tr h="459105">
                <a:tc>
                  <a:txBody>
                    <a:bodyPr/>
                    <a:p>
                      <a:pPr algn="ctr">
                        <a:buNone/>
                      </a:pPr>
                      <a:endParaRPr lang="zh-CN" altLang="en-US"/>
                    </a:p>
                  </a:txBody>
                  <a:tcPr>
                    <a:noFill/>
                  </a:tcPr>
                </a:tc>
                <a:tc>
                  <a:txBody>
                    <a:bodyPr/>
                    <a:p>
                      <a:pPr algn="ctr">
                        <a:buNone/>
                      </a:pPr>
                      <a:r>
                        <a:rPr lang="zh-CN" altLang="en-US">
                          <a:solidFill>
                            <a:schemeClr val="tx1"/>
                          </a:solidFill>
                          <a:latin typeface="宋体" panose="02010600030101010101" pitchFamily="2" charset="-122"/>
                          <a:ea typeface="宋体" panose="02010600030101010101" pitchFamily="2" charset="-122"/>
                        </a:rPr>
                        <a:t>单进风</a:t>
                      </a:r>
                      <a:endParaRPr lang="zh-CN" altLang="en-US">
                        <a:solidFill>
                          <a:schemeClr val="tx1"/>
                        </a:solidFill>
                        <a:latin typeface="宋体" panose="02010600030101010101" pitchFamily="2" charset="-122"/>
                        <a:ea typeface="宋体" panose="02010600030101010101" pitchFamily="2" charset="-122"/>
                      </a:endParaRPr>
                    </a:p>
                  </a:txBody>
                  <a:tcPr anchor="ctr" anchorCtr="0">
                    <a:noFill/>
                  </a:tcPr>
                </a:tc>
                <a:tc>
                  <a:txBody>
                    <a:bodyPr/>
                    <a:p>
                      <a:pPr algn="ctr">
                        <a:buNone/>
                      </a:pPr>
                      <a:r>
                        <a:rPr lang="zh-CN" altLang="en-US">
                          <a:solidFill>
                            <a:schemeClr val="tx1"/>
                          </a:solidFill>
                          <a:latin typeface="宋体" panose="02010600030101010101" pitchFamily="2" charset="-122"/>
                          <a:ea typeface="宋体" panose="02010600030101010101" pitchFamily="2" charset="-122"/>
                        </a:rPr>
                        <a:t>双进风</a:t>
                      </a:r>
                      <a:endParaRPr lang="zh-CN" altLang="en-US">
                        <a:solidFill>
                          <a:schemeClr val="tx1"/>
                        </a:solidFill>
                        <a:latin typeface="宋体" panose="02010600030101010101" pitchFamily="2" charset="-122"/>
                        <a:ea typeface="宋体" panose="02010600030101010101" pitchFamily="2" charset="-122"/>
                      </a:endParaRPr>
                    </a:p>
                  </a:txBody>
                  <a:tcPr anchor="ctr" anchorCtr="0">
                    <a:noFill/>
                  </a:tcPr>
                </a:tc>
                <a:tc>
                  <a:txBody>
                    <a:bodyPr/>
                    <a:p>
                      <a:pPr algn="ctr">
                        <a:buNone/>
                      </a:pPr>
                      <a:r>
                        <a:rPr lang="zh-CN" altLang="en-US">
                          <a:solidFill>
                            <a:schemeClr val="tx1"/>
                          </a:solidFill>
                          <a:latin typeface="宋体" panose="02010600030101010101" pitchFamily="2" charset="-122"/>
                          <a:ea typeface="宋体" panose="02010600030101010101" pitchFamily="2" charset="-122"/>
                        </a:rPr>
                        <a:t>双出风</a:t>
                      </a:r>
                      <a:endParaRPr lang="zh-CN" altLang="en-US">
                        <a:solidFill>
                          <a:schemeClr val="tx1"/>
                        </a:solidFill>
                        <a:latin typeface="宋体" panose="02010600030101010101" pitchFamily="2" charset="-122"/>
                        <a:ea typeface="宋体" panose="02010600030101010101" pitchFamily="2" charset="-122"/>
                      </a:endParaRPr>
                    </a:p>
                  </a:txBody>
                  <a:tcPr anchor="ctr" anchorCtr="0">
                    <a:noFill/>
                  </a:tcPr>
                </a:tc>
              </a:tr>
              <a:tr h="1775460">
                <a:tc>
                  <a:txBody>
                    <a:bodyPr/>
                    <a:p>
                      <a:pPr algn="ctr">
                        <a:buNone/>
                      </a:pPr>
                      <a:r>
                        <a:rPr lang="zh-CN" altLang="en-US" b="1">
                          <a:latin typeface="宋体" panose="02010600030101010101" pitchFamily="2" charset="-122"/>
                          <a:ea typeface="宋体" panose="02010600030101010101" pitchFamily="2" charset="-122"/>
                        </a:rPr>
                        <a:t>模型一</a:t>
                      </a:r>
                      <a:endParaRPr lang="zh-CN" altLang="en-US" b="1">
                        <a:latin typeface="宋体" panose="02010600030101010101" pitchFamily="2" charset="-122"/>
                        <a:ea typeface="宋体" panose="02010600030101010101" pitchFamily="2" charset="-122"/>
                      </a:endParaRPr>
                    </a:p>
                  </a:txBody>
                  <a:tcPr anchor="ctr" anchorCtr="0">
                    <a:noFill/>
                  </a:tcPr>
                </a:tc>
                <a:tc>
                  <a:txBody>
                    <a:bodyPr/>
                    <a:p>
                      <a:pPr algn="ctr">
                        <a:buNone/>
                      </a:pPr>
                      <a:endParaRPr lang="zh-CN" altLang="en-US"/>
                    </a:p>
                  </a:txBody>
                  <a:tcPr>
                    <a:noFill/>
                  </a:tcPr>
                </a:tc>
                <a:tc>
                  <a:txBody>
                    <a:bodyPr/>
                    <a:p>
                      <a:pPr algn="ctr">
                        <a:buNone/>
                      </a:pPr>
                      <a:endParaRPr lang="zh-CN" altLang="en-US"/>
                    </a:p>
                  </a:txBody>
                  <a:tcPr>
                    <a:noFill/>
                  </a:tcPr>
                </a:tc>
                <a:tc>
                  <a:txBody>
                    <a:bodyPr/>
                    <a:p>
                      <a:pPr algn="ctr">
                        <a:buNone/>
                      </a:pPr>
                      <a:endParaRPr lang="zh-CN" altLang="en-US"/>
                    </a:p>
                  </a:txBody>
                  <a:tcPr>
                    <a:noFill/>
                  </a:tcPr>
                </a:tc>
              </a:tr>
              <a:tr h="1775460">
                <a:tc>
                  <a:txBody>
                    <a:bodyPr/>
                    <a:p>
                      <a:pPr algn="ctr">
                        <a:buNone/>
                      </a:pPr>
                      <a:r>
                        <a:rPr lang="zh-CN" altLang="en-US" b="1">
                          <a:latin typeface="宋体" panose="02010600030101010101" pitchFamily="2" charset="-122"/>
                          <a:ea typeface="宋体" panose="02010600030101010101" pitchFamily="2" charset="-122"/>
                        </a:rPr>
                        <a:t>模型二</a:t>
                      </a:r>
                      <a:endParaRPr lang="zh-CN" altLang="en-US" b="1">
                        <a:latin typeface="宋体" panose="02010600030101010101" pitchFamily="2" charset="-122"/>
                        <a:ea typeface="宋体" panose="02010600030101010101" pitchFamily="2" charset="-122"/>
                      </a:endParaRPr>
                    </a:p>
                  </a:txBody>
                  <a:tcPr anchor="ctr" anchorCtr="0">
                    <a:noFill/>
                  </a:tcPr>
                </a:tc>
                <a:tc>
                  <a:txBody>
                    <a:bodyPr/>
                    <a:p>
                      <a:pPr algn="ctr">
                        <a:buNone/>
                      </a:pPr>
                      <a:endParaRPr lang="zh-CN" altLang="en-US"/>
                    </a:p>
                  </a:txBody>
                  <a:tcPr>
                    <a:noFill/>
                  </a:tcPr>
                </a:tc>
                <a:tc>
                  <a:txBody>
                    <a:bodyPr/>
                    <a:p>
                      <a:pPr algn="ctr">
                        <a:buNone/>
                      </a:pPr>
                      <a:endParaRPr lang="zh-CN" altLang="en-US"/>
                    </a:p>
                  </a:txBody>
                  <a:tcPr>
                    <a:noFill/>
                  </a:tcPr>
                </a:tc>
                <a:tc>
                  <a:txBody>
                    <a:bodyPr/>
                    <a:p>
                      <a:pPr algn="ctr">
                        <a:buNone/>
                      </a:pPr>
                      <a:endParaRPr lang="zh-CN" altLang="en-US"/>
                    </a:p>
                  </a:txBody>
                  <a:tcPr>
                    <a:noFill/>
                  </a:tcPr>
                </a:tc>
              </a:tr>
              <a:tr h="1775460">
                <a:tc>
                  <a:txBody>
                    <a:bodyPr/>
                    <a:p>
                      <a:pPr algn="ctr">
                        <a:buNone/>
                      </a:pPr>
                      <a:r>
                        <a:rPr lang="zh-CN" altLang="en-US" b="1">
                          <a:latin typeface="宋体" panose="02010600030101010101" pitchFamily="2" charset="-122"/>
                          <a:ea typeface="宋体" panose="02010600030101010101" pitchFamily="2" charset="-122"/>
                        </a:rPr>
                        <a:t>模型三</a:t>
                      </a:r>
                      <a:endParaRPr lang="zh-CN" altLang="en-US" b="1">
                        <a:latin typeface="宋体" panose="02010600030101010101" pitchFamily="2" charset="-122"/>
                        <a:ea typeface="宋体" panose="02010600030101010101" pitchFamily="2" charset="-122"/>
                      </a:endParaRPr>
                    </a:p>
                  </a:txBody>
                  <a:tcPr anchor="ctr" anchorCtr="0">
                    <a:noFill/>
                  </a:tcPr>
                </a:tc>
                <a:tc>
                  <a:txBody>
                    <a:bodyPr/>
                    <a:p>
                      <a:pPr algn="ctr">
                        <a:buNone/>
                      </a:pPr>
                      <a:endParaRPr lang="zh-CN" altLang="en-US"/>
                    </a:p>
                  </a:txBody>
                  <a:tcPr>
                    <a:noFill/>
                  </a:tcPr>
                </a:tc>
                <a:tc>
                  <a:txBody>
                    <a:bodyPr/>
                    <a:p>
                      <a:pPr algn="ctr">
                        <a:buNone/>
                      </a:pPr>
                      <a:endParaRPr lang="zh-CN" altLang="en-US"/>
                    </a:p>
                  </a:txBody>
                  <a:tcPr>
                    <a:noFill/>
                  </a:tcPr>
                </a:tc>
                <a:tc>
                  <a:txBody>
                    <a:bodyPr/>
                    <a:p>
                      <a:pPr algn="ctr">
                        <a:buNone/>
                      </a:pPr>
                      <a:endParaRPr lang="zh-CN" altLang="en-US"/>
                    </a:p>
                  </a:txBody>
                  <a:tcPr>
                    <a:noFill/>
                  </a:tcPr>
                </a:tc>
              </a:tr>
            </a:tbl>
          </a:graphicData>
        </a:graphic>
      </p:graphicFrame>
      <p:pic>
        <p:nvPicPr>
          <p:cNvPr id="16" name="图片 4"/>
          <p:cNvPicPr>
            <a:picLocks noChangeAspect="1"/>
          </p:cNvPicPr>
          <p:nvPr/>
        </p:nvPicPr>
        <p:blipFill>
          <a:blip r:embed="rId2"/>
          <a:srcRect t="14273" b="14822"/>
          <a:stretch>
            <a:fillRect/>
          </a:stretch>
        </p:blipFill>
        <p:spPr>
          <a:xfrm>
            <a:off x="683260" y="1537335"/>
            <a:ext cx="3420000" cy="1729937"/>
          </a:xfrm>
          <a:prstGeom prst="rect">
            <a:avLst/>
          </a:prstGeom>
          <a:noFill/>
          <a:ln>
            <a:noFill/>
          </a:ln>
        </p:spPr>
      </p:pic>
      <p:pic>
        <p:nvPicPr>
          <p:cNvPr id="18" name="图片 5"/>
          <p:cNvPicPr>
            <a:picLocks noChangeAspect="1"/>
          </p:cNvPicPr>
          <p:nvPr/>
        </p:nvPicPr>
        <p:blipFill>
          <a:blip r:embed="rId3"/>
          <a:srcRect t="15371" b="14822"/>
          <a:stretch>
            <a:fillRect/>
          </a:stretch>
        </p:blipFill>
        <p:spPr>
          <a:xfrm>
            <a:off x="4584700" y="1524635"/>
            <a:ext cx="3420000" cy="1703303"/>
          </a:xfrm>
          <a:prstGeom prst="rect">
            <a:avLst/>
          </a:prstGeom>
          <a:noFill/>
          <a:ln>
            <a:noFill/>
          </a:ln>
        </p:spPr>
      </p:pic>
      <p:pic>
        <p:nvPicPr>
          <p:cNvPr id="19" name="图片 1"/>
          <p:cNvPicPr>
            <a:picLocks noChangeAspect="1"/>
          </p:cNvPicPr>
          <p:nvPr/>
        </p:nvPicPr>
        <p:blipFill>
          <a:blip r:embed="rId4"/>
          <a:srcRect t="14782" b="15838"/>
          <a:stretch>
            <a:fillRect/>
          </a:stretch>
        </p:blipFill>
        <p:spPr>
          <a:xfrm>
            <a:off x="8432483" y="1524635"/>
            <a:ext cx="3420000" cy="1694131"/>
          </a:xfrm>
          <a:prstGeom prst="rect">
            <a:avLst/>
          </a:prstGeom>
          <a:noFill/>
          <a:ln>
            <a:noFill/>
          </a:ln>
        </p:spPr>
      </p:pic>
      <p:pic>
        <p:nvPicPr>
          <p:cNvPr id="66" name="图片 13"/>
          <p:cNvPicPr>
            <a:picLocks noChangeAspect="1"/>
          </p:cNvPicPr>
          <p:nvPr/>
        </p:nvPicPr>
        <p:blipFill>
          <a:blip r:embed="rId5"/>
          <a:srcRect t="12626" b="14822"/>
          <a:stretch>
            <a:fillRect/>
          </a:stretch>
        </p:blipFill>
        <p:spPr>
          <a:xfrm>
            <a:off x="683260" y="3339465"/>
            <a:ext cx="3420000" cy="1770274"/>
          </a:xfrm>
          <a:prstGeom prst="rect">
            <a:avLst/>
          </a:prstGeom>
          <a:noFill/>
          <a:ln>
            <a:noFill/>
          </a:ln>
        </p:spPr>
      </p:pic>
      <p:pic>
        <p:nvPicPr>
          <p:cNvPr id="79" name="图片 14"/>
          <p:cNvPicPr>
            <a:picLocks noChangeAspect="1"/>
          </p:cNvPicPr>
          <p:nvPr/>
        </p:nvPicPr>
        <p:blipFill>
          <a:blip r:embed="rId6"/>
          <a:srcRect t="12626" b="14822"/>
          <a:stretch>
            <a:fillRect/>
          </a:stretch>
        </p:blipFill>
        <p:spPr>
          <a:xfrm>
            <a:off x="4578350" y="3339465"/>
            <a:ext cx="3420000" cy="1770274"/>
          </a:xfrm>
          <a:prstGeom prst="rect">
            <a:avLst/>
          </a:prstGeom>
          <a:noFill/>
          <a:ln>
            <a:noFill/>
          </a:ln>
        </p:spPr>
      </p:pic>
      <p:pic>
        <p:nvPicPr>
          <p:cNvPr id="65" name="图片 12"/>
          <p:cNvPicPr>
            <a:picLocks noChangeAspect="1"/>
          </p:cNvPicPr>
          <p:nvPr/>
        </p:nvPicPr>
        <p:blipFill>
          <a:blip r:embed="rId7"/>
          <a:srcRect t="13175" b="14822"/>
          <a:stretch>
            <a:fillRect/>
          </a:stretch>
        </p:blipFill>
        <p:spPr>
          <a:xfrm>
            <a:off x="8498840" y="3339465"/>
            <a:ext cx="3420000" cy="1756880"/>
          </a:xfrm>
          <a:prstGeom prst="rect">
            <a:avLst/>
          </a:prstGeom>
          <a:noFill/>
          <a:ln>
            <a:noFill/>
          </a:ln>
        </p:spPr>
      </p:pic>
      <p:pic>
        <p:nvPicPr>
          <p:cNvPr id="89" name="图片 18"/>
          <p:cNvPicPr>
            <a:picLocks noChangeAspect="1"/>
          </p:cNvPicPr>
          <p:nvPr/>
        </p:nvPicPr>
        <p:blipFill>
          <a:blip r:embed="rId8"/>
          <a:srcRect t="15371" b="13724"/>
          <a:stretch>
            <a:fillRect/>
          </a:stretch>
        </p:blipFill>
        <p:spPr>
          <a:xfrm>
            <a:off x="683260" y="5109845"/>
            <a:ext cx="3420000" cy="1730091"/>
          </a:xfrm>
          <a:prstGeom prst="rect">
            <a:avLst/>
          </a:prstGeom>
          <a:noFill/>
          <a:ln>
            <a:noFill/>
          </a:ln>
        </p:spPr>
      </p:pic>
      <p:pic>
        <p:nvPicPr>
          <p:cNvPr id="91" name="图片 20"/>
          <p:cNvPicPr>
            <a:picLocks noChangeAspect="1"/>
          </p:cNvPicPr>
          <p:nvPr/>
        </p:nvPicPr>
        <p:blipFill>
          <a:blip r:embed="rId9"/>
          <a:srcRect t="15371" b="14822"/>
          <a:stretch>
            <a:fillRect/>
          </a:stretch>
        </p:blipFill>
        <p:spPr>
          <a:xfrm>
            <a:off x="4578350" y="5109845"/>
            <a:ext cx="3420000" cy="1703303"/>
          </a:xfrm>
          <a:prstGeom prst="rect">
            <a:avLst/>
          </a:prstGeom>
          <a:noFill/>
          <a:ln>
            <a:noFill/>
          </a:ln>
        </p:spPr>
      </p:pic>
      <p:pic>
        <p:nvPicPr>
          <p:cNvPr id="90" name="图片 19"/>
          <p:cNvPicPr>
            <a:picLocks noChangeAspect="1"/>
          </p:cNvPicPr>
          <p:nvPr/>
        </p:nvPicPr>
        <p:blipFill>
          <a:blip r:embed="rId10"/>
          <a:srcRect t="15371" b="14822"/>
          <a:stretch>
            <a:fillRect/>
          </a:stretch>
        </p:blipFill>
        <p:spPr>
          <a:xfrm>
            <a:off x="8505825" y="5106035"/>
            <a:ext cx="3420000" cy="170330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单进风模拟</a:t>
            </a:r>
            <a:endParaRPr lang="zh-CN" altLang="en-US" sz="4400" b="1" dirty="0">
              <a:latin typeface="宋体" panose="02010600030101010101" pitchFamily="2" charset="-122"/>
              <a:ea typeface="宋体" panose="02010600030101010101" pitchFamily="2" charset="-122"/>
            </a:endParaRPr>
          </a:p>
        </p:txBody>
      </p:sp>
      <p:sp>
        <p:nvSpPr>
          <p:cNvPr id="2" name="文本框 1"/>
          <p:cNvSpPr txBox="1"/>
          <p:nvPr/>
        </p:nvSpPr>
        <p:spPr>
          <a:xfrm>
            <a:off x="748665" y="1180465"/>
            <a:ext cx="10351135" cy="829945"/>
          </a:xfrm>
          <a:prstGeom prst="rect">
            <a:avLst/>
          </a:prstGeom>
          <a:noFill/>
        </p:spPr>
        <p:txBody>
          <a:bodyPr wrap="square" rtlCol="0">
            <a:spAutoFit/>
          </a:bodyPr>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rPr>
              <a:t>不考虑沿空留巷的影响，对三个模型进行数值模拟。设置进风巷风速为1.2m/s，氧气质量分数为23%，回风巷为自然出流，观察残差与收敛情况。</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 name="表格 2"/>
          <p:cNvGraphicFramePr/>
          <p:nvPr>
            <p:custDataLst>
              <p:tags r:id="rId1"/>
            </p:custDataLst>
          </p:nvPr>
        </p:nvGraphicFramePr>
        <p:xfrm>
          <a:off x="635" y="2437130"/>
          <a:ext cx="12191365" cy="4420870"/>
        </p:xfrm>
        <a:graphic>
          <a:graphicData uri="http://schemas.openxmlformats.org/drawingml/2006/table">
            <a:tbl>
              <a:tblPr firstRow="1" bandRow="1">
                <a:tableStyleId>{5940675A-B579-460E-94D1-54222C63F5DA}</a:tableStyleId>
              </a:tblPr>
              <a:tblGrid>
                <a:gridCol w="1740535"/>
                <a:gridCol w="1743710"/>
                <a:gridCol w="1740535"/>
                <a:gridCol w="1741805"/>
                <a:gridCol w="1740535"/>
                <a:gridCol w="1740535"/>
                <a:gridCol w="1743710"/>
              </a:tblGrid>
              <a:tr h="1276985">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模型</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采空区长度（</a:t>
                      </a:r>
                      <a:r>
                        <a:rPr lang="en-US" sz="2300" b="0">
                          <a:latin typeface="Times New Roman" panose="02020603050405020304" charset="0"/>
                          <a:cs typeface="Times New Roman" panose="02020603050405020304" charset="0"/>
                        </a:rPr>
                        <a:t>m</a:t>
                      </a:r>
                      <a:r>
                        <a:rPr lang="en-US" sz="2300" b="0">
                          <a:latin typeface="宋体" panose="02010600030101010101" pitchFamily="2" charset="-122"/>
                          <a:ea typeface="宋体" panose="02010600030101010101" pitchFamily="2" charset="-122"/>
                          <a:cs typeface="宋体" panose="02010600030101010101" pitchFamily="2" charset="-122"/>
                        </a:rPr>
                        <a:t>）</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进风巷风速（</a:t>
                      </a:r>
                      <a:r>
                        <a:rPr lang="en-US" sz="2300" b="0">
                          <a:latin typeface="Times New Roman" panose="02020603050405020304" charset="0"/>
                          <a:cs typeface="Times New Roman" panose="02020603050405020304" charset="0"/>
                        </a:rPr>
                        <a:t>m/s</a:t>
                      </a:r>
                      <a:r>
                        <a:rPr lang="en-US" sz="2300" b="0">
                          <a:latin typeface="宋体" panose="02010600030101010101" pitchFamily="2" charset="-122"/>
                          <a:ea typeface="宋体" panose="02010600030101010101" pitchFamily="2" charset="-122"/>
                          <a:cs typeface="宋体" panose="02010600030101010101" pitchFamily="2" charset="-122"/>
                        </a:rPr>
                        <a:t>）</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进风巷氧气质量分数</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散热带面积（</a:t>
                      </a:r>
                      <a:r>
                        <a:rPr lang="en-US" sz="2300" b="0">
                          <a:latin typeface="Times New Roman" panose="02020603050405020304" charset="0"/>
                          <a:cs typeface="Times New Roman" panose="02020603050405020304" charset="0"/>
                        </a:rPr>
                        <a:t>m</a:t>
                      </a:r>
                      <a:r>
                        <a:rPr lang="en-US" sz="2300" b="0" baseline="30000">
                          <a:latin typeface="宋体" panose="02010600030101010101" pitchFamily="2" charset="-122"/>
                          <a:ea typeface="宋体" panose="02010600030101010101" pitchFamily="2" charset="-122"/>
                          <a:cs typeface="宋体" panose="02010600030101010101" pitchFamily="2" charset="-122"/>
                        </a:rPr>
                        <a:t>2</a:t>
                      </a:r>
                      <a:r>
                        <a:rPr lang="en-US" sz="2300" b="0">
                          <a:latin typeface="宋体" panose="02010600030101010101" pitchFamily="2" charset="-122"/>
                          <a:ea typeface="宋体" panose="02010600030101010101" pitchFamily="2" charset="-122"/>
                          <a:cs typeface="宋体" panose="02010600030101010101" pitchFamily="2" charset="-122"/>
                        </a:rPr>
                        <a:t>）</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氧化带面积（</a:t>
                      </a:r>
                      <a:r>
                        <a:rPr lang="en-US" sz="2300" b="0">
                          <a:latin typeface="Times New Roman" panose="02020603050405020304" charset="0"/>
                          <a:cs typeface="Times New Roman" panose="02020603050405020304" charset="0"/>
                        </a:rPr>
                        <a:t>m</a:t>
                      </a:r>
                      <a:r>
                        <a:rPr lang="en-US" sz="2300" b="0" baseline="30000">
                          <a:latin typeface="宋体" panose="02010600030101010101" pitchFamily="2" charset="-122"/>
                          <a:ea typeface="宋体" panose="02010600030101010101" pitchFamily="2" charset="-122"/>
                          <a:cs typeface="宋体" panose="02010600030101010101" pitchFamily="2" charset="-122"/>
                        </a:rPr>
                        <a:t>2</a:t>
                      </a:r>
                      <a:r>
                        <a:rPr lang="en-US" sz="2300" b="0">
                          <a:latin typeface="宋体" panose="02010600030101010101" pitchFamily="2" charset="-122"/>
                          <a:ea typeface="宋体" panose="02010600030101010101" pitchFamily="2" charset="-122"/>
                          <a:cs typeface="宋体" panose="02010600030101010101" pitchFamily="2" charset="-122"/>
                        </a:rPr>
                        <a:t>）</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窒息带面积（</a:t>
                      </a:r>
                      <a:r>
                        <a:rPr lang="en-US" sz="2300" b="0">
                          <a:latin typeface="Times New Roman" panose="02020603050405020304" charset="0"/>
                          <a:cs typeface="Times New Roman" panose="02020603050405020304" charset="0"/>
                        </a:rPr>
                        <a:t>m</a:t>
                      </a:r>
                      <a:r>
                        <a:rPr lang="en-US" sz="2300" b="0" baseline="30000">
                          <a:latin typeface="宋体" panose="02010600030101010101" pitchFamily="2" charset="-122"/>
                          <a:ea typeface="宋体" panose="02010600030101010101" pitchFamily="2" charset="-122"/>
                          <a:cs typeface="宋体" panose="02010600030101010101" pitchFamily="2" charset="-122"/>
                        </a:rPr>
                        <a:t>2</a:t>
                      </a:r>
                      <a:r>
                        <a:rPr lang="en-US" sz="2300" b="0">
                          <a:latin typeface="宋体" panose="02010600030101010101" pitchFamily="2" charset="-122"/>
                          <a:ea typeface="宋体" panose="02010600030101010101" pitchFamily="2" charset="-122"/>
                          <a:cs typeface="宋体" panose="02010600030101010101" pitchFamily="2" charset="-122"/>
                        </a:rPr>
                        <a:t>）</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47115">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模型一</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100</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Times New Roman" panose="02020603050405020304" charset="0"/>
                          <a:cs typeface="Times New Roman" panose="02020603050405020304" charset="0"/>
                        </a:rPr>
                        <a:t>23%</a:t>
                      </a:r>
                      <a:endParaRPr lang="en-US" altLang="en-US" sz="2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7607.93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391.07</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8073.19</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1048385">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模型二</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150</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Times New Roman" panose="02020603050405020304" charset="0"/>
                          <a:cs typeface="Times New Roman" panose="02020603050405020304" charset="0"/>
                        </a:rPr>
                        <a:t>23%</a:t>
                      </a:r>
                      <a:endParaRPr lang="en-US" altLang="en-US" sz="2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8247.58</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3216.98</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12790.17</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1048385">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模型三</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200</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Times New Roman" panose="02020603050405020304" charset="0"/>
                          <a:cs typeface="Times New Roman" panose="02020603050405020304" charset="0"/>
                        </a:rPr>
                        <a:t>23%</a:t>
                      </a:r>
                      <a:endParaRPr lang="en-US" altLang="en-US" sz="2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6694.14</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3180.25</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22731.96</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模型一模拟结果</a:t>
            </a:r>
            <a:endParaRPr lang="zh-CN" altLang="en-US" sz="4400" b="1" dirty="0">
              <a:latin typeface="宋体" panose="02010600030101010101" pitchFamily="2" charset="-122"/>
              <a:ea typeface="宋体" panose="02010600030101010101" pitchFamily="2" charset="-122"/>
            </a:endParaRPr>
          </a:p>
        </p:txBody>
      </p:sp>
      <p:pic>
        <p:nvPicPr>
          <p:cNvPr id="5" name="图片 5" descr="area1"/>
          <p:cNvPicPr>
            <a:picLocks noChangeAspect="1"/>
          </p:cNvPicPr>
          <p:nvPr/>
        </p:nvPicPr>
        <p:blipFill>
          <a:blip r:embed="rId1"/>
          <a:srcRect l="5862" t="10392" r="10450" b="6308"/>
          <a:stretch>
            <a:fillRect/>
          </a:stretch>
        </p:blipFill>
        <p:spPr>
          <a:xfrm>
            <a:off x="146050" y="1253490"/>
            <a:ext cx="5857875" cy="5184775"/>
          </a:xfrm>
          <a:prstGeom prst="rect">
            <a:avLst/>
          </a:prstGeom>
        </p:spPr>
      </p:pic>
      <p:pic>
        <p:nvPicPr>
          <p:cNvPr id="70" name="图片 70" descr="E:\desktop\图片1.png图片1"/>
          <p:cNvPicPr>
            <a:picLocks noChangeAspect="1"/>
          </p:cNvPicPr>
          <p:nvPr/>
        </p:nvPicPr>
        <p:blipFill>
          <a:blip r:embed="rId2"/>
          <a:srcRect/>
          <a:stretch>
            <a:fillRect/>
          </a:stretch>
        </p:blipFill>
        <p:spPr>
          <a:xfrm>
            <a:off x="6410325" y="1253490"/>
            <a:ext cx="5864860" cy="5184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模型二模拟结果</a:t>
            </a:r>
            <a:endParaRPr lang="zh-CN" altLang="en-US" sz="4400" b="1" dirty="0">
              <a:latin typeface="宋体" panose="02010600030101010101" pitchFamily="2" charset="-122"/>
              <a:ea typeface="宋体" panose="02010600030101010101" pitchFamily="2" charset="-122"/>
            </a:endParaRPr>
          </a:p>
        </p:txBody>
      </p:sp>
      <p:pic>
        <p:nvPicPr>
          <p:cNvPr id="55" name="图片 55" descr="area1"/>
          <p:cNvPicPr>
            <a:picLocks noChangeAspect="1"/>
          </p:cNvPicPr>
          <p:nvPr/>
        </p:nvPicPr>
        <p:blipFill>
          <a:blip r:embed="rId1"/>
          <a:srcRect l="6117" t="10323" r="765" b="5448"/>
          <a:stretch>
            <a:fillRect/>
          </a:stretch>
        </p:blipFill>
        <p:spPr>
          <a:xfrm>
            <a:off x="0" y="1253490"/>
            <a:ext cx="5955665" cy="4791075"/>
          </a:xfrm>
          <a:prstGeom prst="rect">
            <a:avLst/>
          </a:prstGeom>
        </p:spPr>
      </p:pic>
      <p:pic>
        <p:nvPicPr>
          <p:cNvPr id="56" name="图片 56" descr="Fluent 150m 1"/>
          <p:cNvPicPr>
            <a:picLocks noChangeAspect="1"/>
          </p:cNvPicPr>
          <p:nvPr/>
        </p:nvPicPr>
        <p:blipFill>
          <a:blip r:embed="rId2"/>
          <a:srcRect r="19425"/>
          <a:stretch>
            <a:fillRect/>
          </a:stretch>
        </p:blipFill>
        <p:spPr>
          <a:xfrm>
            <a:off x="6184900" y="1253490"/>
            <a:ext cx="5865495" cy="4791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模型三模拟结果</a:t>
            </a:r>
            <a:endParaRPr lang="zh-CN" altLang="en-US" sz="4400" b="1" dirty="0">
              <a:latin typeface="宋体" panose="02010600030101010101" pitchFamily="2" charset="-122"/>
              <a:ea typeface="宋体" panose="02010600030101010101" pitchFamily="2" charset="-122"/>
            </a:endParaRPr>
          </a:p>
        </p:txBody>
      </p:sp>
      <p:pic>
        <p:nvPicPr>
          <p:cNvPr id="71" name="图片 71" descr="area1"/>
          <p:cNvPicPr>
            <a:picLocks noChangeAspect="1"/>
          </p:cNvPicPr>
          <p:nvPr/>
        </p:nvPicPr>
        <p:blipFill>
          <a:blip r:embed="rId1"/>
          <a:srcRect l="6117" t="10036" r="510" b="6022"/>
          <a:stretch>
            <a:fillRect/>
          </a:stretch>
        </p:blipFill>
        <p:spPr>
          <a:xfrm>
            <a:off x="139700" y="1258570"/>
            <a:ext cx="5952490" cy="4757420"/>
          </a:xfrm>
          <a:prstGeom prst="rect">
            <a:avLst/>
          </a:prstGeom>
        </p:spPr>
      </p:pic>
      <p:pic>
        <p:nvPicPr>
          <p:cNvPr id="72" name="图片 72" descr="Fluent 200m 1"/>
          <p:cNvPicPr>
            <a:picLocks noChangeAspect="1"/>
          </p:cNvPicPr>
          <p:nvPr/>
        </p:nvPicPr>
        <p:blipFill>
          <a:blip r:embed="rId2"/>
          <a:srcRect r="19944"/>
          <a:stretch>
            <a:fillRect/>
          </a:stretch>
        </p:blipFill>
        <p:spPr>
          <a:xfrm>
            <a:off x="6223000" y="1253490"/>
            <a:ext cx="5795010" cy="4762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模拟结果</a:t>
            </a:r>
            <a:endParaRPr lang="zh-CN" altLang="en-US" sz="4400" b="1" dirty="0">
              <a:latin typeface="宋体" panose="02010600030101010101" pitchFamily="2" charset="-122"/>
              <a:ea typeface="宋体" panose="02010600030101010101" pitchFamily="2" charset="-122"/>
            </a:endParaRPr>
          </a:p>
        </p:txBody>
      </p:sp>
      <p:pic>
        <p:nvPicPr>
          <p:cNvPr id="38" name="图片 38" descr="图片5"/>
          <p:cNvPicPr>
            <a:picLocks noChangeAspect="1"/>
          </p:cNvPicPr>
          <p:nvPr/>
        </p:nvPicPr>
        <p:blipFill>
          <a:blip r:embed="rId1"/>
          <a:stretch>
            <a:fillRect/>
          </a:stretch>
        </p:blipFill>
        <p:spPr>
          <a:xfrm>
            <a:off x="285750" y="1252855"/>
            <a:ext cx="3408045" cy="2047240"/>
          </a:xfrm>
          <a:prstGeom prst="rect">
            <a:avLst/>
          </a:prstGeom>
        </p:spPr>
      </p:pic>
      <p:pic>
        <p:nvPicPr>
          <p:cNvPr id="39" name="图片 39" descr="图片6"/>
          <p:cNvPicPr>
            <a:picLocks noChangeAspect="1"/>
          </p:cNvPicPr>
          <p:nvPr/>
        </p:nvPicPr>
        <p:blipFill>
          <a:blip r:embed="rId2"/>
          <a:stretch>
            <a:fillRect/>
          </a:stretch>
        </p:blipFill>
        <p:spPr>
          <a:xfrm>
            <a:off x="4453890" y="1254125"/>
            <a:ext cx="3406775" cy="2046605"/>
          </a:xfrm>
          <a:prstGeom prst="rect">
            <a:avLst/>
          </a:prstGeom>
        </p:spPr>
      </p:pic>
      <p:pic>
        <p:nvPicPr>
          <p:cNvPr id="40" name="图片 40" descr="图片7"/>
          <p:cNvPicPr>
            <a:picLocks noChangeAspect="1"/>
          </p:cNvPicPr>
          <p:nvPr/>
        </p:nvPicPr>
        <p:blipFill>
          <a:blip r:embed="rId3"/>
          <a:stretch>
            <a:fillRect/>
          </a:stretch>
        </p:blipFill>
        <p:spPr>
          <a:xfrm>
            <a:off x="8559165" y="1252855"/>
            <a:ext cx="3408045" cy="2047240"/>
          </a:xfrm>
          <a:prstGeom prst="rect">
            <a:avLst/>
          </a:prstGeom>
        </p:spPr>
      </p:pic>
      <p:sp>
        <p:nvSpPr>
          <p:cNvPr id="2" name="文本框 1"/>
          <p:cNvSpPr txBox="1"/>
          <p:nvPr/>
        </p:nvSpPr>
        <p:spPr>
          <a:xfrm>
            <a:off x="872490" y="3723005"/>
            <a:ext cx="10384790" cy="2306955"/>
          </a:xfrm>
          <a:prstGeom prst="rect">
            <a:avLst/>
          </a:prstGeom>
          <a:noFill/>
        </p:spPr>
        <p:txBody>
          <a:bodyPr wrap="square" rtlCol="0">
            <a:spAutoFit/>
          </a:bodyPr>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rPr>
              <a:t>随采空区长度不断扩大，在采空区内，散热带的面积占比不断减小，基本呈线性变化，采空区长度每增加50m，散热带所占比例减少13%。窒息带占比随采空区长度增而增大，整体呈加速趋势增大。氧化带变化并无明显规律，当采空区长度从100m增加到150m，氧化带面积从391.07m</a:t>
            </a:r>
            <a:r>
              <a:rPr lang="zh-CN" altLang="en-US" sz="2400" b="1" baseline="30000">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扩大到3216.98m</a:t>
            </a:r>
            <a:r>
              <a:rPr lang="zh-CN" altLang="en-US" sz="2400" b="1" baseline="30000">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，接近十倍。而当采空区长度从150m增加到200m，氧化带面积从3216.98m2缩小到3180.25m</a:t>
            </a:r>
            <a:r>
              <a:rPr lang="zh-CN" altLang="en-US" sz="2400" b="1" baseline="30000">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，变化并不明显。</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2286635" y="307975"/>
            <a:ext cx="761873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双进风模拟</a:t>
            </a:r>
            <a:endParaRPr lang="zh-CN" altLang="en-US" sz="4400" b="1" dirty="0">
              <a:latin typeface="宋体" panose="02010600030101010101" pitchFamily="2" charset="-122"/>
              <a:ea typeface="宋体" panose="02010600030101010101" pitchFamily="2" charset="-122"/>
            </a:endParaRPr>
          </a:p>
        </p:txBody>
      </p:sp>
      <p:sp>
        <p:nvSpPr>
          <p:cNvPr id="2" name="文本框 1"/>
          <p:cNvSpPr txBox="1"/>
          <p:nvPr/>
        </p:nvSpPr>
        <p:spPr>
          <a:xfrm>
            <a:off x="273685" y="1172210"/>
            <a:ext cx="11674475" cy="1198880"/>
          </a:xfrm>
          <a:prstGeom prst="rect">
            <a:avLst/>
          </a:prstGeom>
          <a:noFill/>
        </p:spPr>
        <p:txBody>
          <a:bodyPr wrap="square" rtlCol="0">
            <a:spAutoFit/>
          </a:bodyPr>
          <a:p>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rPr>
              <a:t>考虑沿空留巷的影响，对三个双进风模型进行数值模拟，设置进风巷风速为1.2m/s，氧气质量分数为23%，沿空留巷进风速度为0.33m/s，氧气质量分数为23%。观察残差与收敛情况。</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 name="表格 2"/>
          <p:cNvGraphicFramePr/>
          <p:nvPr>
            <p:custDataLst>
              <p:tags r:id="rId1"/>
            </p:custDataLst>
          </p:nvPr>
        </p:nvGraphicFramePr>
        <p:xfrm>
          <a:off x="0" y="2456180"/>
          <a:ext cx="12192000" cy="4401820"/>
        </p:xfrm>
        <a:graphic>
          <a:graphicData uri="http://schemas.openxmlformats.org/drawingml/2006/table">
            <a:tbl>
              <a:tblPr firstRow="1" bandRow="1">
                <a:tableStyleId>{5940675A-B579-460E-94D1-54222C63F5DA}</a:tableStyleId>
              </a:tblPr>
              <a:tblGrid>
                <a:gridCol w="1256665"/>
                <a:gridCol w="1218565"/>
                <a:gridCol w="1231265"/>
                <a:gridCol w="1350010"/>
                <a:gridCol w="1262380"/>
                <a:gridCol w="1528445"/>
                <a:gridCol w="1398270"/>
                <a:gridCol w="1415415"/>
                <a:gridCol w="1530985"/>
              </a:tblGrid>
              <a:tr h="1962785">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模型</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沿空留巷长度（m）</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进风巷风速（m/s）</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进风巷氧气质量分数</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沿空留巷风速（m/s）</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沿空留巷氧气质量分数（m/s）</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散热带面积（m2）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氧化带面积（m2）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窒息带面积（m2）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12800">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模型一</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100</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23%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0.33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23%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7110.38</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999.61</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7227.32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813435">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模型二</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150</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23%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0.33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23%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8675.68</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1305.34</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13196.76</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812800">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模型三</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200</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23%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0.33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23%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12147.84</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1527.97</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17123.89</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模型一模拟结果</a:t>
            </a:r>
            <a:endParaRPr lang="zh-CN" altLang="en-US" sz="4400" b="1" dirty="0">
              <a:latin typeface="宋体" panose="02010600030101010101" pitchFamily="2" charset="-122"/>
              <a:ea typeface="宋体" panose="02010600030101010101" pitchFamily="2" charset="-122"/>
            </a:endParaRPr>
          </a:p>
        </p:txBody>
      </p:sp>
      <p:pic>
        <p:nvPicPr>
          <p:cNvPr id="73" name="图片 73" descr="area1"/>
          <p:cNvPicPr>
            <a:picLocks noChangeAspect="1"/>
          </p:cNvPicPr>
          <p:nvPr/>
        </p:nvPicPr>
        <p:blipFill>
          <a:blip r:embed="rId1"/>
          <a:srcRect l="6372" t="9749" r="10705" b="5735"/>
          <a:stretch>
            <a:fillRect/>
          </a:stretch>
        </p:blipFill>
        <p:spPr>
          <a:xfrm>
            <a:off x="273685" y="1253490"/>
            <a:ext cx="5303520" cy="4805680"/>
          </a:xfrm>
          <a:prstGeom prst="rect">
            <a:avLst/>
          </a:prstGeom>
        </p:spPr>
      </p:pic>
      <p:pic>
        <p:nvPicPr>
          <p:cNvPr id="74" name="图片 74" descr="E:\desktop\图片2.png图片2"/>
          <p:cNvPicPr>
            <a:picLocks noChangeAspect="1"/>
          </p:cNvPicPr>
          <p:nvPr/>
        </p:nvPicPr>
        <p:blipFill>
          <a:blip r:embed="rId2"/>
          <a:srcRect/>
          <a:stretch>
            <a:fillRect/>
          </a:stretch>
        </p:blipFill>
        <p:spPr>
          <a:xfrm>
            <a:off x="6189345" y="1253490"/>
            <a:ext cx="5688965" cy="4846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1" name="菱形 40"/>
          <p:cNvSpPr/>
          <p:nvPr/>
        </p:nvSpPr>
        <p:spPr>
          <a:xfrm>
            <a:off x="1481654" y="1282700"/>
            <a:ext cx="4267200" cy="4292600"/>
          </a:xfrm>
          <a:prstGeom prst="diamond">
            <a:avLst/>
          </a:prstGeom>
          <a:noFill/>
          <a:ln>
            <a:solidFill>
              <a:schemeClr val="accent1">
                <a:shade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菱形 43"/>
          <p:cNvSpPr/>
          <p:nvPr/>
        </p:nvSpPr>
        <p:spPr>
          <a:xfrm>
            <a:off x="770454" y="2571750"/>
            <a:ext cx="1704355" cy="1714500"/>
          </a:xfrm>
          <a:prstGeom prst="diamond">
            <a:avLst/>
          </a:prstGeom>
          <a:noFill/>
          <a:ln>
            <a:solidFill>
              <a:schemeClr val="accent1">
                <a:shade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a:off x="3818454" y="1587500"/>
            <a:ext cx="1473200" cy="1473200"/>
          </a:xfrm>
          <a:prstGeom prst="line">
            <a:avLst/>
          </a:prstGeom>
          <a:ln w="127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V="1">
            <a:off x="3818454" y="3797300"/>
            <a:ext cx="1473200" cy="1473200"/>
          </a:xfrm>
          <a:prstGeom prst="line">
            <a:avLst/>
          </a:prstGeom>
          <a:ln w="127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4811609" y="2723515"/>
            <a:ext cx="565785" cy="565785"/>
          </a:xfrm>
          <a:prstGeom prst="line">
            <a:avLst/>
          </a:prstGeom>
          <a:ln w="127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4811609" y="3568700"/>
            <a:ext cx="565785" cy="565785"/>
          </a:xfrm>
          <a:prstGeom prst="line">
            <a:avLst/>
          </a:prstGeom>
          <a:ln w="127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2020376" y="2088227"/>
            <a:ext cx="908973" cy="908973"/>
          </a:xfrm>
          <a:prstGeom prst="line">
            <a:avLst/>
          </a:prstGeom>
          <a:ln>
            <a:solidFill>
              <a:schemeClr val="accent1">
                <a:alpha val="42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flipV="1">
            <a:off x="2053312" y="3863975"/>
            <a:ext cx="908973" cy="908973"/>
          </a:xfrm>
          <a:prstGeom prst="line">
            <a:avLst/>
          </a:prstGeom>
          <a:ln>
            <a:solidFill>
              <a:schemeClr val="accent1">
                <a:alpha val="42000"/>
              </a:schemeClr>
            </a:solidFill>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5973585" y="1421469"/>
            <a:ext cx="4858682" cy="4015063"/>
            <a:chOff x="5528997" y="1421468"/>
            <a:chExt cx="4858682" cy="4015063"/>
          </a:xfrm>
        </p:grpSpPr>
        <p:grpSp>
          <p:nvGrpSpPr>
            <p:cNvPr id="79" name="组合 78"/>
            <p:cNvGrpSpPr/>
            <p:nvPr/>
          </p:nvGrpSpPr>
          <p:grpSpPr>
            <a:xfrm>
              <a:off x="5528997" y="1421468"/>
              <a:ext cx="4858682" cy="688222"/>
              <a:chOff x="5128598" y="1748010"/>
              <a:chExt cx="4858682" cy="688222"/>
            </a:xfrm>
          </p:grpSpPr>
          <p:grpSp>
            <p:nvGrpSpPr>
              <p:cNvPr id="98" name="组合 97"/>
              <p:cNvGrpSpPr/>
              <p:nvPr/>
            </p:nvGrpSpPr>
            <p:grpSpPr>
              <a:xfrm>
                <a:off x="5128598" y="1748010"/>
                <a:ext cx="733722" cy="681313"/>
                <a:chOff x="4886960" y="1584960"/>
                <a:chExt cx="568960" cy="528320"/>
              </a:xfrm>
            </p:grpSpPr>
            <p:sp>
              <p:nvSpPr>
                <p:cNvPr id="101" name="矩形 100"/>
                <p:cNvSpPr/>
                <p:nvPr/>
              </p:nvSpPr>
              <p:spPr>
                <a:xfrm>
                  <a:off x="4907280" y="1584960"/>
                  <a:ext cx="528320" cy="52832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2" name="文本框 101"/>
                <p:cNvSpPr txBox="1"/>
                <p:nvPr/>
              </p:nvSpPr>
              <p:spPr>
                <a:xfrm>
                  <a:off x="4886960" y="1584960"/>
                  <a:ext cx="568960" cy="501194"/>
                </a:xfrm>
                <a:prstGeom prst="rect">
                  <a:avLst/>
                </a:prstGeom>
                <a:noFill/>
              </p:spPr>
              <p:txBody>
                <a:bodyPr wrap="square" rtlCol="0">
                  <a:spAutoFit/>
                </a:bodyPr>
                <a:lstStyle/>
                <a:p>
                  <a:pPr algn="ctr"/>
                  <a:r>
                    <a:rPr lang="en-US" altLang="zh-CN" sz="3600">
                      <a:latin typeface="微软雅黑" panose="020B0503020204020204" charset="-122"/>
                      <a:ea typeface="微软雅黑" panose="020B0503020204020204" charset="-122"/>
                    </a:rPr>
                    <a:t>01</a:t>
                  </a:r>
                  <a:endParaRPr lang="en-US" altLang="zh-CN" sz="3600" dirty="0">
                    <a:latin typeface="微软雅黑" panose="020B0503020204020204" charset="-122"/>
                    <a:ea typeface="微软雅黑" panose="020B0503020204020204" charset="-122"/>
                  </a:endParaRPr>
                </a:p>
              </p:txBody>
            </p:sp>
          </p:grpSp>
          <p:cxnSp>
            <p:nvCxnSpPr>
              <p:cNvPr id="99" name="直接连接符 98"/>
              <p:cNvCxnSpPr/>
              <p:nvPr/>
            </p:nvCxnSpPr>
            <p:spPr>
              <a:xfrm>
                <a:off x="5994400" y="2436232"/>
                <a:ext cx="399288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6395720" y="1809566"/>
                <a:ext cx="3190240" cy="523220"/>
              </a:xfrm>
              <a:prstGeom prst="rect">
                <a:avLst/>
              </a:prstGeom>
              <a:noFill/>
            </p:spPr>
            <p:txBody>
              <a:bodyPr wrap="square" rtlCol="0">
                <a:spAutoFit/>
              </a:bodyPr>
              <a:lstStyle/>
              <a:p>
                <a:pPr algn="ctr"/>
                <a:r>
                  <a:rPr lang="zh-CN" altLang="en-US" sz="2800" b="1">
                    <a:latin typeface="微软雅黑" panose="020B0503020204020204" charset="-122"/>
                    <a:ea typeface="微软雅黑" panose="020B0503020204020204" charset="-122"/>
                  </a:rPr>
                  <a:t>选题背景与意义</a:t>
                </a:r>
                <a:endParaRPr lang="zh-CN" altLang="en-US" sz="2800" b="1" dirty="0">
                  <a:latin typeface="微软雅黑" panose="020B0503020204020204" charset="-122"/>
                  <a:ea typeface="微软雅黑" panose="020B0503020204020204" charset="-122"/>
                </a:endParaRPr>
              </a:p>
            </p:txBody>
          </p:sp>
        </p:grpSp>
        <p:grpSp>
          <p:nvGrpSpPr>
            <p:cNvPr id="80" name="组合 79"/>
            <p:cNvGrpSpPr/>
            <p:nvPr/>
          </p:nvGrpSpPr>
          <p:grpSpPr>
            <a:xfrm>
              <a:off x="5528997" y="2530415"/>
              <a:ext cx="4858682" cy="688222"/>
              <a:chOff x="5128598" y="1748010"/>
              <a:chExt cx="4858682" cy="688222"/>
            </a:xfrm>
          </p:grpSpPr>
          <p:grpSp>
            <p:nvGrpSpPr>
              <p:cNvPr id="93" name="组合 92"/>
              <p:cNvGrpSpPr/>
              <p:nvPr/>
            </p:nvGrpSpPr>
            <p:grpSpPr>
              <a:xfrm>
                <a:off x="5128598" y="1748010"/>
                <a:ext cx="733722" cy="681313"/>
                <a:chOff x="4886960" y="1584960"/>
                <a:chExt cx="568960" cy="528320"/>
              </a:xfrm>
            </p:grpSpPr>
            <p:sp>
              <p:nvSpPr>
                <p:cNvPr id="96" name="矩形 95"/>
                <p:cNvSpPr/>
                <p:nvPr/>
              </p:nvSpPr>
              <p:spPr>
                <a:xfrm>
                  <a:off x="4907280" y="1584960"/>
                  <a:ext cx="528320" cy="52832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7" name="文本框 96"/>
                <p:cNvSpPr txBox="1"/>
                <p:nvPr/>
              </p:nvSpPr>
              <p:spPr>
                <a:xfrm>
                  <a:off x="4886960" y="1584960"/>
                  <a:ext cx="568960" cy="501194"/>
                </a:xfrm>
                <a:prstGeom prst="rect">
                  <a:avLst/>
                </a:prstGeom>
                <a:noFill/>
              </p:spPr>
              <p:txBody>
                <a:bodyPr wrap="square" rtlCol="0">
                  <a:spAutoFit/>
                </a:bodyPr>
                <a:lstStyle/>
                <a:p>
                  <a:pPr algn="ctr"/>
                  <a:r>
                    <a:rPr lang="en-US" altLang="zh-CN" sz="3600">
                      <a:latin typeface="微软雅黑" panose="020B0503020204020204" charset="-122"/>
                      <a:ea typeface="微软雅黑" panose="020B0503020204020204" charset="-122"/>
                    </a:rPr>
                    <a:t>02</a:t>
                  </a:r>
                  <a:endParaRPr lang="en-US" altLang="zh-CN" sz="3600" dirty="0">
                    <a:latin typeface="微软雅黑" panose="020B0503020204020204" charset="-122"/>
                    <a:ea typeface="微软雅黑" panose="020B0503020204020204" charset="-122"/>
                  </a:endParaRPr>
                </a:p>
              </p:txBody>
            </p:sp>
          </p:grpSp>
          <p:cxnSp>
            <p:nvCxnSpPr>
              <p:cNvPr id="94" name="直接连接符 93"/>
              <p:cNvCxnSpPr/>
              <p:nvPr/>
            </p:nvCxnSpPr>
            <p:spPr>
              <a:xfrm>
                <a:off x="5994400" y="2436232"/>
                <a:ext cx="399288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6395720" y="1809566"/>
                <a:ext cx="3190240" cy="521970"/>
              </a:xfrm>
              <a:prstGeom prst="rect">
                <a:avLst/>
              </a:prstGeom>
              <a:noFill/>
            </p:spPr>
            <p:txBody>
              <a:bodyPr wrap="square" rtlCol="0">
                <a:spAutoFit/>
              </a:bodyPr>
              <a:lstStyle/>
              <a:p>
                <a:pPr algn="ctr"/>
                <a:r>
                  <a:rPr lang="zh-CN" altLang="en-US" sz="2800" b="1">
                    <a:latin typeface="微软雅黑" panose="020B0503020204020204" charset="-122"/>
                    <a:ea typeface="微软雅黑" panose="020B0503020204020204" charset="-122"/>
                  </a:rPr>
                  <a:t>研究方法与原理</a:t>
                </a:r>
                <a:endParaRPr lang="zh-CN" altLang="en-US" sz="2800" b="1" dirty="0">
                  <a:latin typeface="微软雅黑" panose="020B0503020204020204" charset="-122"/>
                  <a:ea typeface="微软雅黑" panose="020B0503020204020204" charset="-122"/>
                </a:endParaRPr>
              </a:p>
            </p:txBody>
          </p:sp>
        </p:grpSp>
        <p:grpSp>
          <p:nvGrpSpPr>
            <p:cNvPr id="81" name="组合 80"/>
            <p:cNvGrpSpPr/>
            <p:nvPr/>
          </p:nvGrpSpPr>
          <p:grpSpPr>
            <a:xfrm>
              <a:off x="5528997" y="3639362"/>
              <a:ext cx="4858682" cy="688222"/>
              <a:chOff x="5128598" y="1748010"/>
              <a:chExt cx="4858682" cy="688222"/>
            </a:xfrm>
          </p:grpSpPr>
          <p:grpSp>
            <p:nvGrpSpPr>
              <p:cNvPr id="88" name="组合 87"/>
              <p:cNvGrpSpPr/>
              <p:nvPr/>
            </p:nvGrpSpPr>
            <p:grpSpPr>
              <a:xfrm>
                <a:off x="5128598" y="1748010"/>
                <a:ext cx="733722" cy="681313"/>
                <a:chOff x="4886960" y="1584960"/>
                <a:chExt cx="568960" cy="528320"/>
              </a:xfrm>
            </p:grpSpPr>
            <p:sp>
              <p:nvSpPr>
                <p:cNvPr id="91" name="矩形 90"/>
                <p:cNvSpPr/>
                <p:nvPr/>
              </p:nvSpPr>
              <p:spPr>
                <a:xfrm>
                  <a:off x="4907280" y="1584960"/>
                  <a:ext cx="528320" cy="52832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2" name="文本框 91"/>
                <p:cNvSpPr txBox="1"/>
                <p:nvPr/>
              </p:nvSpPr>
              <p:spPr>
                <a:xfrm>
                  <a:off x="4886960" y="1584960"/>
                  <a:ext cx="568960" cy="501194"/>
                </a:xfrm>
                <a:prstGeom prst="rect">
                  <a:avLst/>
                </a:prstGeom>
                <a:noFill/>
              </p:spPr>
              <p:txBody>
                <a:bodyPr wrap="square" rtlCol="0">
                  <a:spAutoFit/>
                </a:bodyPr>
                <a:lstStyle/>
                <a:p>
                  <a:pPr algn="ctr"/>
                  <a:r>
                    <a:rPr lang="en-US" altLang="zh-CN" sz="3600">
                      <a:latin typeface="微软雅黑" panose="020B0503020204020204" charset="-122"/>
                      <a:ea typeface="微软雅黑" panose="020B0503020204020204" charset="-122"/>
                    </a:rPr>
                    <a:t>03</a:t>
                  </a:r>
                  <a:endParaRPr lang="en-US" altLang="zh-CN" sz="3600" dirty="0">
                    <a:latin typeface="微软雅黑" panose="020B0503020204020204" charset="-122"/>
                    <a:ea typeface="微软雅黑" panose="020B0503020204020204" charset="-122"/>
                  </a:endParaRPr>
                </a:p>
              </p:txBody>
            </p:sp>
          </p:grpSp>
          <p:cxnSp>
            <p:nvCxnSpPr>
              <p:cNvPr id="89" name="直接连接符 88"/>
              <p:cNvCxnSpPr/>
              <p:nvPr/>
            </p:nvCxnSpPr>
            <p:spPr>
              <a:xfrm>
                <a:off x="5994400" y="2436232"/>
                <a:ext cx="399288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6395720" y="1809566"/>
                <a:ext cx="3190240" cy="521970"/>
              </a:xfrm>
              <a:prstGeom prst="rect">
                <a:avLst/>
              </a:prstGeom>
              <a:noFill/>
            </p:spPr>
            <p:txBody>
              <a:bodyPr wrap="square" rtlCol="0">
                <a:spAutoFit/>
              </a:bodyPr>
              <a:lstStyle/>
              <a:p>
                <a:pPr algn="ctr"/>
                <a:r>
                  <a:rPr lang="zh-CN" altLang="en-US" sz="2800" b="1" dirty="0">
                    <a:latin typeface="微软雅黑" panose="020B0503020204020204" charset="-122"/>
                    <a:ea typeface="微软雅黑" panose="020B0503020204020204" charset="-122"/>
                  </a:rPr>
                  <a:t>数值模拟</a:t>
                </a:r>
                <a:endParaRPr lang="zh-CN" altLang="en-US" sz="2800" b="1" dirty="0">
                  <a:latin typeface="微软雅黑" panose="020B0503020204020204" charset="-122"/>
                  <a:ea typeface="微软雅黑" panose="020B0503020204020204" charset="-122"/>
                </a:endParaRPr>
              </a:p>
            </p:txBody>
          </p:sp>
        </p:grpSp>
        <p:grpSp>
          <p:nvGrpSpPr>
            <p:cNvPr id="82" name="组合 81"/>
            <p:cNvGrpSpPr/>
            <p:nvPr/>
          </p:nvGrpSpPr>
          <p:grpSpPr>
            <a:xfrm>
              <a:off x="5528997" y="4748309"/>
              <a:ext cx="4858682" cy="688222"/>
              <a:chOff x="5128598" y="1748010"/>
              <a:chExt cx="4858682" cy="688222"/>
            </a:xfrm>
          </p:grpSpPr>
          <p:grpSp>
            <p:nvGrpSpPr>
              <p:cNvPr id="83" name="组合 82"/>
              <p:cNvGrpSpPr/>
              <p:nvPr/>
            </p:nvGrpSpPr>
            <p:grpSpPr>
              <a:xfrm>
                <a:off x="5128598" y="1748010"/>
                <a:ext cx="733722" cy="681313"/>
                <a:chOff x="4886960" y="1584960"/>
                <a:chExt cx="568960" cy="528320"/>
              </a:xfrm>
            </p:grpSpPr>
            <p:sp>
              <p:nvSpPr>
                <p:cNvPr id="86" name="矩形 85"/>
                <p:cNvSpPr/>
                <p:nvPr/>
              </p:nvSpPr>
              <p:spPr>
                <a:xfrm>
                  <a:off x="4907280" y="1584960"/>
                  <a:ext cx="528320" cy="52832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7" name="文本框 86"/>
                <p:cNvSpPr txBox="1"/>
                <p:nvPr/>
              </p:nvSpPr>
              <p:spPr>
                <a:xfrm>
                  <a:off x="4886960" y="1584960"/>
                  <a:ext cx="568960" cy="501194"/>
                </a:xfrm>
                <a:prstGeom prst="rect">
                  <a:avLst/>
                </a:prstGeom>
                <a:noFill/>
              </p:spPr>
              <p:txBody>
                <a:bodyPr wrap="square" rtlCol="0">
                  <a:spAutoFit/>
                </a:bodyPr>
                <a:lstStyle/>
                <a:p>
                  <a:pPr algn="ctr"/>
                  <a:r>
                    <a:rPr lang="en-US" altLang="zh-CN" sz="3600">
                      <a:latin typeface="微软雅黑" panose="020B0503020204020204" charset="-122"/>
                      <a:ea typeface="微软雅黑" panose="020B0503020204020204" charset="-122"/>
                    </a:rPr>
                    <a:t>04</a:t>
                  </a:r>
                  <a:endParaRPr lang="en-US" altLang="zh-CN" sz="3600" dirty="0">
                    <a:latin typeface="微软雅黑" panose="020B0503020204020204" charset="-122"/>
                    <a:ea typeface="微软雅黑" panose="020B0503020204020204" charset="-122"/>
                  </a:endParaRPr>
                </a:p>
              </p:txBody>
            </p:sp>
          </p:grpSp>
          <p:cxnSp>
            <p:nvCxnSpPr>
              <p:cNvPr id="84" name="直接连接符 83"/>
              <p:cNvCxnSpPr/>
              <p:nvPr/>
            </p:nvCxnSpPr>
            <p:spPr>
              <a:xfrm>
                <a:off x="5994400" y="2436232"/>
                <a:ext cx="399288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6395720" y="1809566"/>
                <a:ext cx="3190240" cy="521970"/>
              </a:xfrm>
              <a:prstGeom prst="rect">
                <a:avLst/>
              </a:prstGeom>
              <a:noFill/>
            </p:spPr>
            <p:txBody>
              <a:bodyPr wrap="square" rtlCol="0">
                <a:spAutoFit/>
              </a:bodyPr>
              <a:lstStyle/>
              <a:p>
                <a:pPr algn="ctr"/>
                <a:r>
                  <a:rPr lang="zh-CN" altLang="en-US" sz="2800" b="1">
                    <a:latin typeface="微软雅黑" panose="020B0503020204020204" charset="-122"/>
                    <a:ea typeface="微软雅黑" panose="020B0503020204020204" charset="-122"/>
                  </a:rPr>
                  <a:t>结论</a:t>
                </a:r>
                <a:endParaRPr lang="zh-CN" altLang="en-US" sz="2800" b="1" dirty="0">
                  <a:latin typeface="微软雅黑" panose="020B0503020204020204" charset="-122"/>
                  <a:ea typeface="微软雅黑" panose="020B0503020204020204" charset="-122"/>
                </a:endParaRPr>
              </a:p>
            </p:txBody>
          </p:sp>
        </p:grpSp>
      </p:grpSp>
      <p:sp>
        <p:nvSpPr>
          <p:cNvPr id="3" name="文本框 2"/>
          <p:cNvSpPr txBox="1"/>
          <p:nvPr/>
        </p:nvSpPr>
        <p:spPr>
          <a:xfrm>
            <a:off x="3076575" y="2275840"/>
            <a:ext cx="1524000" cy="2306955"/>
          </a:xfrm>
          <a:prstGeom prst="rect">
            <a:avLst/>
          </a:prstGeom>
          <a:noFill/>
        </p:spPr>
        <p:txBody>
          <a:bodyPr wrap="square" rtlCol="0">
            <a:spAutoFit/>
          </a:bodyPr>
          <a:lstStyle/>
          <a:p>
            <a:r>
              <a:rPr lang="zh-CN" altLang="en-US" sz="7200">
                <a:latin typeface="微软雅黑" panose="020B0503020204020204" charset="-122"/>
                <a:ea typeface="微软雅黑" panose="020B0503020204020204" charset="-122"/>
              </a:rPr>
              <a:t>目</a:t>
            </a:r>
            <a:endParaRPr lang="zh-CN" altLang="en-US" sz="7200">
              <a:latin typeface="微软雅黑" panose="020B0503020204020204" charset="-122"/>
              <a:ea typeface="微软雅黑" panose="020B0503020204020204" charset="-122"/>
            </a:endParaRPr>
          </a:p>
          <a:p>
            <a:r>
              <a:rPr lang="zh-CN" altLang="en-US" sz="7200">
                <a:latin typeface="微软雅黑" panose="020B0503020204020204" charset="-122"/>
                <a:ea typeface="微软雅黑" panose="020B0503020204020204" charset="-122"/>
              </a:rPr>
              <a:t>录</a:t>
            </a:r>
            <a:endParaRPr lang="zh-CN" altLang="en-US" sz="72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模型二模拟结果</a:t>
            </a:r>
            <a:endParaRPr lang="zh-CN" altLang="en-US" sz="4400" b="1" dirty="0">
              <a:latin typeface="宋体" panose="02010600030101010101" pitchFamily="2" charset="-122"/>
              <a:ea typeface="宋体" panose="02010600030101010101" pitchFamily="2" charset="-122"/>
            </a:endParaRPr>
          </a:p>
        </p:txBody>
      </p:sp>
      <p:pic>
        <p:nvPicPr>
          <p:cNvPr id="75" name="图片 75" descr="area1"/>
          <p:cNvPicPr>
            <a:picLocks noChangeAspect="1"/>
          </p:cNvPicPr>
          <p:nvPr/>
        </p:nvPicPr>
        <p:blipFill>
          <a:blip r:embed="rId1"/>
          <a:srcRect l="6117" t="9749" r="765" b="4875"/>
          <a:stretch>
            <a:fillRect/>
          </a:stretch>
        </p:blipFill>
        <p:spPr>
          <a:xfrm>
            <a:off x="398145" y="1253490"/>
            <a:ext cx="5612765" cy="4575810"/>
          </a:xfrm>
          <a:prstGeom prst="rect">
            <a:avLst/>
          </a:prstGeom>
        </p:spPr>
      </p:pic>
      <p:pic>
        <p:nvPicPr>
          <p:cNvPr id="76" name="图片 76" descr="Fluent 150m 2"/>
          <p:cNvPicPr>
            <a:picLocks noChangeAspect="1"/>
          </p:cNvPicPr>
          <p:nvPr/>
        </p:nvPicPr>
        <p:blipFill>
          <a:blip r:embed="rId2"/>
          <a:srcRect r="21048"/>
          <a:stretch>
            <a:fillRect/>
          </a:stretch>
        </p:blipFill>
        <p:spPr>
          <a:xfrm>
            <a:off x="6393180" y="1253490"/>
            <a:ext cx="5491480" cy="4575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模型三模拟结果</a:t>
            </a:r>
            <a:endParaRPr lang="zh-CN" altLang="en-US" sz="4400" b="1" dirty="0">
              <a:latin typeface="宋体" panose="02010600030101010101" pitchFamily="2" charset="-122"/>
              <a:ea typeface="宋体" panose="02010600030101010101" pitchFamily="2" charset="-122"/>
            </a:endParaRPr>
          </a:p>
        </p:txBody>
      </p:sp>
      <p:pic>
        <p:nvPicPr>
          <p:cNvPr id="77" name="图片 77" descr="area1"/>
          <p:cNvPicPr>
            <a:picLocks noChangeAspect="1"/>
          </p:cNvPicPr>
          <p:nvPr/>
        </p:nvPicPr>
        <p:blipFill>
          <a:blip r:embed="rId1"/>
          <a:srcRect l="5607" t="8889" r="510" b="6308"/>
          <a:stretch>
            <a:fillRect/>
          </a:stretch>
        </p:blipFill>
        <p:spPr>
          <a:xfrm>
            <a:off x="301625" y="1253490"/>
            <a:ext cx="5614670" cy="4509770"/>
          </a:xfrm>
          <a:prstGeom prst="rect">
            <a:avLst/>
          </a:prstGeom>
        </p:spPr>
      </p:pic>
      <p:pic>
        <p:nvPicPr>
          <p:cNvPr id="78" name="图片 78" descr="Fluent 200m 2"/>
          <p:cNvPicPr>
            <a:picLocks noChangeAspect="1"/>
          </p:cNvPicPr>
          <p:nvPr/>
        </p:nvPicPr>
        <p:blipFill>
          <a:blip r:embed="rId2"/>
          <a:srcRect r="18209"/>
          <a:stretch>
            <a:fillRect/>
          </a:stretch>
        </p:blipFill>
        <p:spPr>
          <a:xfrm>
            <a:off x="6290310" y="1253490"/>
            <a:ext cx="5606415" cy="45091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模拟结果</a:t>
            </a:r>
            <a:endParaRPr lang="zh-CN" altLang="en-US" sz="4400" b="1" dirty="0">
              <a:latin typeface="宋体" panose="02010600030101010101" pitchFamily="2" charset="-122"/>
              <a:ea typeface="宋体" panose="02010600030101010101" pitchFamily="2" charset="-122"/>
            </a:endParaRPr>
          </a:p>
        </p:txBody>
      </p:sp>
      <p:pic>
        <p:nvPicPr>
          <p:cNvPr id="41" name="图片 41" descr="图片8"/>
          <p:cNvPicPr>
            <a:picLocks noChangeAspect="1"/>
          </p:cNvPicPr>
          <p:nvPr/>
        </p:nvPicPr>
        <p:blipFill>
          <a:blip r:embed="rId1"/>
          <a:stretch>
            <a:fillRect/>
          </a:stretch>
        </p:blipFill>
        <p:spPr>
          <a:xfrm>
            <a:off x="372110" y="1253490"/>
            <a:ext cx="3567430" cy="2142490"/>
          </a:xfrm>
          <a:prstGeom prst="rect">
            <a:avLst/>
          </a:prstGeom>
        </p:spPr>
      </p:pic>
      <p:pic>
        <p:nvPicPr>
          <p:cNvPr id="42" name="图片 42" descr="图片9"/>
          <p:cNvPicPr>
            <a:picLocks noChangeAspect="1"/>
          </p:cNvPicPr>
          <p:nvPr/>
        </p:nvPicPr>
        <p:blipFill>
          <a:blip r:embed="rId2"/>
          <a:stretch>
            <a:fillRect/>
          </a:stretch>
        </p:blipFill>
        <p:spPr>
          <a:xfrm>
            <a:off x="4391660" y="1253490"/>
            <a:ext cx="3566160" cy="2141855"/>
          </a:xfrm>
          <a:prstGeom prst="rect">
            <a:avLst/>
          </a:prstGeom>
        </p:spPr>
      </p:pic>
      <p:pic>
        <p:nvPicPr>
          <p:cNvPr id="43" name="图片 43" descr="图片10"/>
          <p:cNvPicPr>
            <a:picLocks noChangeAspect="1"/>
          </p:cNvPicPr>
          <p:nvPr/>
        </p:nvPicPr>
        <p:blipFill>
          <a:blip r:embed="rId3"/>
          <a:stretch>
            <a:fillRect/>
          </a:stretch>
        </p:blipFill>
        <p:spPr>
          <a:xfrm>
            <a:off x="8394700" y="1256030"/>
            <a:ext cx="3561715" cy="2139315"/>
          </a:xfrm>
          <a:prstGeom prst="rect">
            <a:avLst/>
          </a:prstGeom>
        </p:spPr>
      </p:pic>
      <p:sp>
        <p:nvSpPr>
          <p:cNvPr id="2" name="文本框 1"/>
          <p:cNvSpPr txBox="1"/>
          <p:nvPr/>
        </p:nvSpPr>
        <p:spPr>
          <a:xfrm>
            <a:off x="527685" y="3860165"/>
            <a:ext cx="10425430" cy="1568450"/>
          </a:xfrm>
          <a:prstGeom prst="rect">
            <a:avLst/>
          </a:prstGeom>
          <a:noFill/>
        </p:spPr>
        <p:txBody>
          <a:bodyPr wrap="square" rtlCol="0">
            <a:spAutoFit/>
          </a:bodyPr>
          <a:p>
            <a:r>
              <a:rPr lang="en-US" altLang="zh-CN" sz="3200" b="1">
                <a:latin typeface="宋体" panose="02010600030101010101" pitchFamily="2" charset="-122"/>
                <a:ea typeface="宋体" panose="02010600030101010101" pitchFamily="2" charset="-122"/>
                <a:cs typeface="宋体" panose="02010600030101010101" pitchFamily="2" charset="-122"/>
              </a:rPr>
              <a:t>    </a:t>
            </a:r>
            <a:r>
              <a:rPr lang="zh-CN" altLang="en-US" sz="3200" b="1">
                <a:latin typeface="宋体" panose="02010600030101010101" pitchFamily="2" charset="-122"/>
                <a:ea typeface="宋体" panose="02010600030101010101" pitchFamily="2" charset="-122"/>
                <a:cs typeface="宋体" panose="02010600030101010101" pitchFamily="2" charset="-122"/>
              </a:rPr>
              <a:t>随着沿空留巷的长度不断增加，自燃三带面积不断增加，占采空区总面积比例变化较小，散热带占比40%左右，氧化带占比6%左右，窒息带占比50%左右。</a:t>
            </a:r>
            <a:endParaRPr lang="zh-CN" altLang="en-US" sz="32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双出风模拟</a:t>
            </a:r>
            <a:endParaRPr lang="zh-CN" altLang="en-US" sz="4400" b="1" dirty="0">
              <a:latin typeface="宋体" panose="02010600030101010101" pitchFamily="2" charset="-122"/>
              <a:ea typeface="宋体" panose="02010600030101010101" pitchFamily="2" charset="-122"/>
            </a:endParaRPr>
          </a:p>
        </p:txBody>
      </p:sp>
      <p:sp>
        <p:nvSpPr>
          <p:cNvPr id="2" name="文本框 1"/>
          <p:cNvSpPr txBox="1"/>
          <p:nvPr/>
        </p:nvSpPr>
        <p:spPr>
          <a:xfrm>
            <a:off x="325120" y="1253490"/>
            <a:ext cx="11470005" cy="829945"/>
          </a:xfrm>
          <a:prstGeom prst="rect">
            <a:avLst/>
          </a:prstGeom>
          <a:noFill/>
        </p:spPr>
        <p:txBody>
          <a:bodyPr wrap="square" rtlCol="0">
            <a:spAutoFit/>
          </a:bodyPr>
          <a:p>
            <a:r>
              <a:rPr lang="en-US" altLang="zh-CN"/>
              <a:t>       </a:t>
            </a:r>
            <a:r>
              <a:rPr lang="zh-CN" altLang="en-US" sz="2400" b="1">
                <a:latin typeface="宋体" panose="02010600030101010101" pitchFamily="2" charset="-122"/>
                <a:ea typeface="宋体" panose="02010600030101010101" pitchFamily="2" charset="-122"/>
                <a:cs typeface="宋体" panose="02010600030101010101" pitchFamily="2" charset="-122"/>
              </a:rPr>
              <a:t>考虑沿空留巷的影响，对三个双出风模型进行数值模拟，设置进风巷风速为1.2m/s，两个出风口为自然出流，氧气质量分数为23%。观察残差与收敛情况。</a:t>
            </a:r>
            <a:r>
              <a:rPr lang="en-US" altLang="zh-CN" sz="2400" b="1"/>
              <a:t> </a:t>
            </a:r>
            <a:endParaRPr lang="en-US" altLang="zh-CN" sz="2400" b="1"/>
          </a:p>
        </p:txBody>
      </p:sp>
      <p:graphicFrame>
        <p:nvGraphicFramePr>
          <p:cNvPr id="7" name="表格 6"/>
          <p:cNvGraphicFramePr/>
          <p:nvPr>
            <p:custDataLst>
              <p:tags r:id="rId1"/>
            </p:custDataLst>
          </p:nvPr>
        </p:nvGraphicFramePr>
        <p:xfrm>
          <a:off x="635" y="2083435"/>
          <a:ext cx="12191365" cy="4759960"/>
        </p:xfrm>
        <a:graphic>
          <a:graphicData uri="http://schemas.openxmlformats.org/drawingml/2006/table">
            <a:tbl>
              <a:tblPr firstRow="1" bandRow="1">
                <a:tableStyleId>{5940675A-B579-460E-94D1-54222C63F5DA}</a:tableStyleId>
              </a:tblPr>
              <a:tblGrid>
                <a:gridCol w="1629410"/>
                <a:gridCol w="1579880"/>
                <a:gridCol w="1597660"/>
                <a:gridCol w="1751330"/>
                <a:gridCol w="1814830"/>
                <a:gridCol w="1830070"/>
                <a:gridCol w="1988185"/>
              </a:tblGrid>
              <a:tr h="1142365">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模型</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沿空留巷长度（m）</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进风巷风速（m/s）</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进风巷氧气质量分数</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散热带面积（m</a:t>
                      </a:r>
                      <a:r>
                        <a:rPr lang="en-US" sz="2400" b="0" baseline="30000">
                          <a:latin typeface="宋体" panose="02010600030101010101" pitchFamily="2" charset="-122"/>
                          <a:ea typeface="宋体" panose="02010600030101010101" pitchFamily="2" charset="-122"/>
                          <a:cs typeface="宋体" panose="02010600030101010101" pitchFamily="2" charset="-122"/>
                        </a:rPr>
                        <a:t>2</a:t>
                      </a:r>
                      <a:r>
                        <a:rPr lang="en-US" sz="2400" b="0">
                          <a:latin typeface="宋体" panose="02010600030101010101" pitchFamily="2" charset="-122"/>
                          <a:ea typeface="宋体" panose="02010600030101010101" pitchFamily="2" charset="-122"/>
                          <a:cs typeface="宋体" panose="02010600030101010101" pitchFamily="2" charset="-122"/>
                        </a:rPr>
                        <a:t>）</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氧化带面积（m</a:t>
                      </a:r>
                      <a:r>
                        <a:rPr lang="en-US" sz="2400" b="0" baseline="30000">
                          <a:latin typeface="宋体" panose="02010600030101010101" pitchFamily="2" charset="-122"/>
                          <a:ea typeface="宋体" panose="02010600030101010101" pitchFamily="2" charset="-122"/>
                          <a:cs typeface="宋体" panose="02010600030101010101" pitchFamily="2" charset="-122"/>
                        </a:rPr>
                        <a:t>2</a:t>
                      </a:r>
                      <a:r>
                        <a:rPr lang="en-US" sz="2400" b="0">
                          <a:latin typeface="宋体" panose="02010600030101010101" pitchFamily="2" charset="-122"/>
                          <a:ea typeface="宋体" panose="02010600030101010101" pitchFamily="2" charset="-122"/>
                          <a:cs typeface="宋体" panose="02010600030101010101" pitchFamily="2" charset="-122"/>
                        </a:rPr>
                        <a:t>）</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窒息带面积（m</a:t>
                      </a:r>
                      <a:r>
                        <a:rPr lang="en-US" sz="2400" b="0" baseline="30000">
                          <a:latin typeface="宋体" panose="02010600030101010101" pitchFamily="2" charset="-122"/>
                          <a:ea typeface="宋体" panose="02010600030101010101" pitchFamily="2" charset="-122"/>
                          <a:cs typeface="宋体" panose="02010600030101010101" pitchFamily="2" charset="-122"/>
                        </a:rPr>
                        <a:t>2</a:t>
                      </a:r>
                      <a:r>
                        <a:rPr lang="en-US" sz="2400" b="0">
                          <a:latin typeface="宋体" panose="02010600030101010101" pitchFamily="2" charset="-122"/>
                          <a:ea typeface="宋体" panose="02010600030101010101" pitchFamily="2" charset="-122"/>
                          <a:cs typeface="宋体" panose="02010600030101010101" pitchFamily="2" charset="-122"/>
                        </a:rPr>
                        <a:t>）</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42365">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模型一</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100</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1.2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23%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lnSpc>
                          <a:spcPct val="90000"/>
                        </a:lnSpc>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11589.07</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lnSpc>
                          <a:spcPct val="90000"/>
                        </a:lnSpc>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790.42</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lnSpc>
                          <a:spcPct val="90000"/>
                        </a:lnSpc>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2996.23</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r>
              <a:tr h="1142365">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模型二</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150</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1.2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23%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16566.25</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1238.24</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5555.47</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r>
              <a:tr h="1332865">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模型三</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200</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1.2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23%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14351.6</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1517.13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lnSpc>
                          <a:spcPct val="90000"/>
                        </a:lnSpc>
                        <a:buNone/>
                      </a:pPr>
                      <a:r>
                        <a:rPr lang="en-US" sz="2400" b="0">
                          <a:latin typeface="宋体" panose="02010600030101010101" pitchFamily="2" charset="-122"/>
                          <a:ea typeface="宋体" panose="02010600030101010101" pitchFamily="2" charset="-122"/>
                          <a:cs typeface="宋体" panose="02010600030101010101" pitchFamily="2" charset="-122"/>
                        </a:rPr>
                        <a:t>14681.48</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微软雅黑" panose="020B0503020204020204" charset="-122"/>
                <a:ea typeface="微软雅黑" panose="020B0503020204020204" charset="-122"/>
                <a:sym typeface="+mn-ea"/>
              </a:rPr>
              <a:t>模型一数值模拟</a:t>
            </a:r>
            <a:endParaRPr lang="zh-CN" altLang="en-US" sz="4400" b="1" dirty="0">
              <a:latin typeface="微软雅黑" panose="020B0503020204020204" charset="-122"/>
              <a:ea typeface="微软雅黑" panose="020B0503020204020204" charset="-122"/>
            </a:endParaRPr>
          </a:p>
        </p:txBody>
      </p:sp>
      <p:pic>
        <p:nvPicPr>
          <p:cNvPr id="16" name="图片 16" descr="area"/>
          <p:cNvPicPr>
            <a:picLocks noChangeAspect="1"/>
          </p:cNvPicPr>
          <p:nvPr/>
        </p:nvPicPr>
        <p:blipFill>
          <a:blip r:embed="rId1"/>
          <a:srcRect l="6129" t="10917" r="11747" b="7766"/>
          <a:stretch>
            <a:fillRect/>
          </a:stretch>
        </p:blipFill>
        <p:spPr>
          <a:xfrm>
            <a:off x="250190" y="1234440"/>
            <a:ext cx="5507990" cy="4848225"/>
          </a:xfrm>
          <a:prstGeom prst="rect">
            <a:avLst/>
          </a:prstGeom>
        </p:spPr>
      </p:pic>
      <p:pic>
        <p:nvPicPr>
          <p:cNvPr id="7" name="图片 17" descr="E:\desktop\图片3.png图片3"/>
          <p:cNvPicPr>
            <a:picLocks noChangeAspect="1"/>
          </p:cNvPicPr>
          <p:nvPr/>
        </p:nvPicPr>
        <p:blipFill>
          <a:blip r:embed="rId2"/>
          <a:srcRect/>
          <a:stretch>
            <a:fillRect/>
          </a:stretch>
        </p:blipFill>
        <p:spPr>
          <a:xfrm>
            <a:off x="6464300" y="1253490"/>
            <a:ext cx="5475605" cy="4788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模型二数值模拟</a:t>
            </a:r>
            <a:endPar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endParaRPr>
          </a:p>
        </p:txBody>
      </p:sp>
      <p:pic>
        <p:nvPicPr>
          <p:cNvPr id="22" name="图片 22" descr="area"/>
          <p:cNvPicPr>
            <a:picLocks noChangeAspect="1"/>
          </p:cNvPicPr>
          <p:nvPr/>
        </p:nvPicPr>
        <p:blipFill>
          <a:blip r:embed="rId1"/>
          <a:srcRect l="6129" t="10342" b="6608"/>
          <a:stretch>
            <a:fillRect/>
          </a:stretch>
        </p:blipFill>
        <p:spPr>
          <a:xfrm>
            <a:off x="334010" y="1253490"/>
            <a:ext cx="5640705" cy="4436110"/>
          </a:xfrm>
          <a:prstGeom prst="rect">
            <a:avLst/>
          </a:prstGeom>
        </p:spPr>
      </p:pic>
      <p:pic>
        <p:nvPicPr>
          <p:cNvPr id="24" name="图片 24" descr="FLU 17"/>
          <p:cNvPicPr>
            <a:picLocks noChangeAspect="1"/>
          </p:cNvPicPr>
          <p:nvPr/>
        </p:nvPicPr>
        <p:blipFill>
          <a:blip r:embed="rId2"/>
          <a:srcRect r="19936"/>
          <a:stretch>
            <a:fillRect/>
          </a:stretch>
        </p:blipFill>
        <p:spPr>
          <a:xfrm>
            <a:off x="6463030" y="1253490"/>
            <a:ext cx="5396230" cy="44335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890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模型三数值模拟</a:t>
            </a:r>
            <a:endPar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endParaRPr>
          </a:p>
        </p:txBody>
      </p:sp>
      <p:pic>
        <p:nvPicPr>
          <p:cNvPr id="25" name="图片 25" descr="area"/>
          <p:cNvPicPr>
            <a:picLocks noChangeAspect="1"/>
          </p:cNvPicPr>
          <p:nvPr/>
        </p:nvPicPr>
        <p:blipFill>
          <a:blip r:embed="rId1"/>
          <a:srcRect l="6640" t="10917" b="6608"/>
          <a:stretch>
            <a:fillRect/>
          </a:stretch>
        </p:blipFill>
        <p:spPr>
          <a:xfrm>
            <a:off x="186690" y="1253490"/>
            <a:ext cx="5812790" cy="4566285"/>
          </a:xfrm>
          <a:prstGeom prst="rect">
            <a:avLst/>
          </a:prstGeom>
        </p:spPr>
      </p:pic>
      <p:pic>
        <p:nvPicPr>
          <p:cNvPr id="29" name="图片 29" descr="FLU 16"/>
          <p:cNvPicPr>
            <a:picLocks noChangeAspect="1"/>
          </p:cNvPicPr>
          <p:nvPr/>
        </p:nvPicPr>
        <p:blipFill>
          <a:blip r:embed="rId2"/>
          <a:srcRect r="17636"/>
          <a:stretch>
            <a:fillRect/>
          </a:stretch>
        </p:blipFill>
        <p:spPr>
          <a:xfrm>
            <a:off x="6304915" y="1253490"/>
            <a:ext cx="5716270" cy="4565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模拟结果</a:t>
            </a:r>
            <a:endPar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endParaRPr>
          </a:p>
        </p:txBody>
      </p:sp>
      <p:pic>
        <p:nvPicPr>
          <p:cNvPr id="51" name="图片 51" descr="E:\desktop\图片3.png图片3"/>
          <p:cNvPicPr>
            <a:picLocks noChangeAspect="1"/>
          </p:cNvPicPr>
          <p:nvPr/>
        </p:nvPicPr>
        <p:blipFill>
          <a:blip r:embed="rId1"/>
          <a:srcRect/>
          <a:stretch>
            <a:fillRect/>
          </a:stretch>
        </p:blipFill>
        <p:spPr>
          <a:xfrm>
            <a:off x="365125" y="1249045"/>
            <a:ext cx="3565525" cy="2141855"/>
          </a:xfrm>
          <a:prstGeom prst="rect">
            <a:avLst/>
          </a:prstGeom>
        </p:spPr>
      </p:pic>
      <p:pic>
        <p:nvPicPr>
          <p:cNvPr id="52" name="图片 52" descr="E:\desktop\图片2.png图片2"/>
          <p:cNvPicPr>
            <a:picLocks noChangeAspect="1"/>
          </p:cNvPicPr>
          <p:nvPr/>
        </p:nvPicPr>
        <p:blipFill>
          <a:blip r:embed="rId2"/>
          <a:srcRect/>
          <a:stretch>
            <a:fillRect/>
          </a:stretch>
        </p:blipFill>
        <p:spPr>
          <a:xfrm>
            <a:off x="4458335" y="1249045"/>
            <a:ext cx="3573145" cy="2139950"/>
          </a:xfrm>
          <a:prstGeom prst="rect">
            <a:avLst/>
          </a:prstGeom>
        </p:spPr>
      </p:pic>
      <p:pic>
        <p:nvPicPr>
          <p:cNvPr id="53" name="图片 53" descr="E:\desktop\图片1.png图片1"/>
          <p:cNvPicPr>
            <a:picLocks noChangeAspect="1"/>
          </p:cNvPicPr>
          <p:nvPr/>
        </p:nvPicPr>
        <p:blipFill>
          <a:blip r:embed="rId3"/>
          <a:srcRect/>
          <a:stretch>
            <a:fillRect/>
          </a:stretch>
        </p:blipFill>
        <p:spPr>
          <a:xfrm>
            <a:off x="8484235" y="1249045"/>
            <a:ext cx="3565525" cy="2139315"/>
          </a:xfrm>
          <a:prstGeom prst="rect">
            <a:avLst/>
          </a:prstGeom>
        </p:spPr>
      </p:pic>
      <p:sp>
        <p:nvSpPr>
          <p:cNvPr id="2" name="文本框 1"/>
          <p:cNvSpPr txBox="1"/>
          <p:nvPr/>
        </p:nvSpPr>
        <p:spPr>
          <a:xfrm>
            <a:off x="518160" y="3606165"/>
            <a:ext cx="11460480" cy="2306955"/>
          </a:xfrm>
          <a:prstGeom prst="rect">
            <a:avLst/>
          </a:prstGeom>
          <a:noFill/>
        </p:spPr>
        <p:txBody>
          <a:bodyPr wrap="square" rtlCol="0">
            <a:spAutoFit/>
          </a:bodyPr>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rPr>
              <a:t>观察图像可得，在双出风模型中，氧气从进风巷进入，沿X轴和Y轴方向扩散，沿Y轴方向，氧气的横向渗透距离不断减小，在左侧出风口处达到最小。沿X轴方向，氧气的纵向渗透距离大致呈不断减少的趋势，在右侧出风口处达到最小，但在距离右侧出风口一定距离内，氧气的纵向渗透距离会在小范围内回弹（图中右侧凸起）。</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rPr>
              <a:t>随着沿空留巷长度的不断增加，氧化带的面积占比不断减小，散热带的面积占比保持不变，窒息带的面积占比不断增加。</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风速模拟</a:t>
            </a:r>
            <a:endPar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endParaRPr>
          </a:p>
        </p:txBody>
      </p:sp>
      <p:sp>
        <p:nvSpPr>
          <p:cNvPr id="2" name="文本框 1"/>
          <p:cNvSpPr txBox="1"/>
          <p:nvPr/>
        </p:nvSpPr>
        <p:spPr>
          <a:xfrm>
            <a:off x="740410" y="1408430"/>
            <a:ext cx="10100945" cy="829945"/>
          </a:xfrm>
          <a:prstGeom prst="rect">
            <a:avLst/>
          </a:prstGeom>
          <a:noFill/>
        </p:spPr>
        <p:txBody>
          <a:bodyPr wrap="square" rtlCol="0">
            <a:spAutoFit/>
          </a:bodyPr>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rPr>
              <a:t>以模型二（双进风）为例，分别考虑沿空留巷的影响，对不同的沿空留巷风速进行数值模拟，分析风速对自燃三带分布的影响。</a:t>
            </a:r>
            <a:endParaRPr lang="zh-CN" altLang="en-US" sz="2400" b="1">
              <a:latin typeface="宋体" panose="02010600030101010101" pitchFamily="2" charset="-122"/>
              <a:ea typeface="宋体" panose="02010600030101010101" pitchFamily="2" charset="-122"/>
            </a:endParaRPr>
          </a:p>
        </p:txBody>
      </p:sp>
      <p:graphicFrame>
        <p:nvGraphicFramePr>
          <p:cNvPr id="3" name="表格 2"/>
          <p:cNvGraphicFramePr/>
          <p:nvPr>
            <p:custDataLst>
              <p:tags r:id="rId1"/>
            </p:custDataLst>
          </p:nvPr>
        </p:nvGraphicFramePr>
        <p:xfrm>
          <a:off x="0" y="2327275"/>
          <a:ext cx="12192000" cy="4530725"/>
        </p:xfrm>
        <a:graphic>
          <a:graphicData uri="http://schemas.openxmlformats.org/drawingml/2006/table">
            <a:tbl>
              <a:tblPr firstRow="1" bandRow="1">
                <a:tableStyleId>{5940675A-B579-460E-94D1-54222C63F5DA}</a:tableStyleId>
              </a:tblPr>
              <a:tblGrid>
                <a:gridCol w="1241425"/>
                <a:gridCol w="1466215"/>
                <a:gridCol w="1355725"/>
                <a:gridCol w="1157605"/>
                <a:gridCol w="1379855"/>
                <a:gridCol w="1368425"/>
                <a:gridCol w="1393825"/>
                <a:gridCol w="1412240"/>
                <a:gridCol w="1416685"/>
              </a:tblGrid>
              <a:tr h="1602740">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模型</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沿空留巷长度（m）</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进风巷风速（m/s）</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进风巷氧气质量分数</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沿空留巷风速（m/s）</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沿空留巷氧气质量分数</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散热带面积（m2）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氧化带面积（m2）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窒息带面积（m2）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75995">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模型二</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150</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23%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0.33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0.23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8675.68</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1305.34</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13196.76</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975995">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模型二</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150</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23%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0.5</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0.23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8874.62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1578.58</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12556.69</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975995">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模型二</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150</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1.2</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23%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0.8</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0.23</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10170.36</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1737.46</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0">
                          <a:latin typeface="宋体" panose="02010600030101010101" pitchFamily="2" charset="-122"/>
                          <a:ea typeface="宋体" panose="02010600030101010101" pitchFamily="2" charset="-122"/>
                          <a:cs typeface="宋体" panose="02010600030101010101" pitchFamily="2" charset="-122"/>
                        </a:rPr>
                        <a:t>11256.50 </a:t>
                      </a:r>
                      <a:endParaRPr lang="en-US" altLang="en-US" sz="23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latin typeface="宋体" panose="02010600030101010101" pitchFamily="2" charset="-122"/>
                <a:ea typeface="宋体" panose="02010600030101010101" pitchFamily="2" charset="-122"/>
                <a:cs typeface="宋体" panose="02010600030101010101" pitchFamily="2" charset="-122"/>
              </a:rPr>
              <a:t>风速：</a:t>
            </a:r>
            <a:r>
              <a:rPr lang="en-US" altLang="zh-CN" sz="4400" b="1" dirty="0">
                <a:latin typeface="宋体" panose="02010600030101010101" pitchFamily="2" charset="-122"/>
                <a:ea typeface="宋体" panose="02010600030101010101" pitchFamily="2" charset="-122"/>
                <a:cs typeface="宋体" panose="02010600030101010101" pitchFamily="2" charset="-122"/>
              </a:rPr>
              <a:t>0.33m/s</a:t>
            </a:r>
            <a:endParaRPr lang="en-US" altLang="zh-CN" sz="4400" b="1" dirty="0">
              <a:latin typeface="宋体" panose="02010600030101010101" pitchFamily="2" charset="-122"/>
              <a:ea typeface="宋体" panose="02010600030101010101" pitchFamily="2" charset="-122"/>
              <a:cs typeface="宋体" panose="02010600030101010101" pitchFamily="2" charset="-122"/>
            </a:endParaRPr>
          </a:p>
        </p:txBody>
      </p:sp>
      <p:pic>
        <p:nvPicPr>
          <p:cNvPr id="7" name="图片 7" descr="area1"/>
          <p:cNvPicPr>
            <a:picLocks noChangeAspect="1"/>
          </p:cNvPicPr>
          <p:nvPr/>
        </p:nvPicPr>
        <p:blipFill>
          <a:blip r:embed="rId1"/>
          <a:srcRect l="6627" t="9462" r="255" b="6022"/>
          <a:stretch>
            <a:fillRect/>
          </a:stretch>
        </p:blipFill>
        <p:spPr>
          <a:xfrm>
            <a:off x="338455" y="1253490"/>
            <a:ext cx="5462905" cy="4408170"/>
          </a:xfrm>
          <a:prstGeom prst="rect">
            <a:avLst/>
          </a:prstGeom>
        </p:spPr>
      </p:pic>
      <p:pic>
        <p:nvPicPr>
          <p:cNvPr id="8" name="图片 8" descr="E:\desktop\图片5.png图片5"/>
          <p:cNvPicPr>
            <a:picLocks noChangeAspect="1"/>
          </p:cNvPicPr>
          <p:nvPr/>
        </p:nvPicPr>
        <p:blipFill>
          <a:blip r:embed="rId2"/>
          <a:srcRect/>
          <a:stretch>
            <a:fillRect/>
          </a:stretch>
        </p:blipFill>
        <p:spPr>
          <a:xfrm>
            <a:off x="6344920" y="1253490"/>
            <a:ext cx="5544820" cy="4408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组合 7"/>
          <p:cNvGrpSpPr/>
          <p:nvPr/>
        </p:nvGrpSpPr>
        <p:grpSpPr>
          <a:xfrm>
            <a:off x="3016765" y="2817102"/>
            <a:ext cx="6158469" cy="1320362"/>
            <a:chOff x="3016765" y="2817102"/>
            <a:chExt cx="6158469" cy="1320362"/>
          </a:xfrm>
        </p:grpSpPr>
        <p:sp>
          <p:nvSpPr>
            <p:cNvPr id="42" name="文本框 41"/>
            <p:cNvSpPr txBox="1"/>
            <p:nvPr/>
          </p:nvSpPr>
          <p:spPr>
            <a:xfrm>
              <a:off x="3016765" y="2817102"/>
              <a:ext cx="6158469" cy="1106805"/>
            </a:xfrm>
            <a:prstGeom prst="rect">
              <a:avLst/>
            </a:prstGeom>
            <a:noFill/>
          </p:spPr>
          <p:txBody>
            <a:bodyPr wrap="square" rtlCol="0">
              <a:spAutoFit/>
            </a:bodyPr>
            <a:lstStyle/>
            <a:p>
              <a:pPr algn="ctr"/>
              <a:r>
                <a:rPr lang="zh-CN" altLang="en-US" sz="6600" b="1">
                  <a:solidFill>
                    <a:schemeClr val="tx1">
                      <a:lumMod val="85000"/>
                      <a:lumOff val="15000"/>
                    </a:schemeClr>
                  </a:solidFill>
                  <a:latin typeface="宋体" panose="02010600030101010101" pitchFamily="2" charset="-122"/>
                  <a:ea typeface="宋体" panose="02010600030101010101" pitchFamily="2" charset="-122"/>
                </a:rPr>
                <a:t>选题背景与意义</a:t>
              </a:r>
              <a:endParaRPr lang="zh-CN" altLang="en-US" sz="6600" b="1" dirty="0">
                <a:solidFill>
                  <a:schemeClr val="tx1">
                    <a:lumMod val="85000"/>
                    <a:lumOff val="15000"/>
                  </a:schemeClr>
                </a:solidFill>
                <a:latin typeface="宋体" panose="02010600030101010101" pitchFamily="2" charset="-122"/>
                <a:ea typeface="宋体" panose="02010600030101010101" pitchFamily="2" charset="-122"/>
              </a:endParaRPr>
            </a:p>
          </p:txBody>
        </p:sp>
        <p:sp>
          <p:nvSpPr>
            <p:cNvPr id="43" name="文本框 42"/>
            <p:cNvSpPr txBox="1"/>
            <p:nvPr/>
          </p:nvSpPr>
          <p:spPr>
            <a:xfrm>
              <a:off x="3126474" y="3829687"/>
              <a:ext cx="5939051" cy="307777"/>
            </a:xfrm>
            <a:prstGeom prst="rect">
              <a:avLst/>
            </a:prstGeom>
            <a:noFill/>
          </p:spPr>
          <p:txBody>
            <a:bodyPr wrap="square" rtlCol="0">
              <a:spAutoFit/>
            </a:bodyPr>
            <a:lstStyle/>
            <a:p>
              <a:pPr algn="dist"/>
              <a:r>
                <a:rPr lang="en-US" altLang="zh-CN" sz="1400">
                  <a:solidFill>
                    <a:schemeClr val="tx1">
                      <a:lumMod val="85000"/>
                      <a:lumOff val="15000"/>
                    </a:schemeClr>
                  </a:solidFill>
                  <a:latin typeface="微软雅黑" panose="020B0503020204020204" charset="-122"/>
                  <a:ea typeface="微软雅黑" panose="020B0503020204020204" charset="-122"/>
                  <a:cs typeface="Arial" panose="020B0604020202020204" pitchFamily="34" charset="0"/>
                </a:rPr>
                <a:t>Background and significance of the selected topic</a:t>
              </a:r>
              <a:endParaRPr lang="en-US" altLang="zh-CN" sz="1400" dirty="0">
                <a:solidFill>
                  <a:schemeClr val="tx1">
                    <a:lumMod val="85000"/>
                    <a:lumOff val="15000"/>
                  </a:schemeClr>
                </a:solidFill>
                <a:latin typeface="微软雅黑" panose="020B0503020204020204" charset="-122"/>
                <a:ea typeface="微软雅黑" panose="020B0503020204020204" charset="-122"/>
                <a:cs typeface="Arial" panose="020B0604020202020204" pitchFamily="34" charset="0"/>
              </a:endParaRPr>
            </a:p>
          </p:txBody>
        </p:sp>
      </p:grpSp>
      <p:grpSp>
        <p:nvGrpSpPr>
          <p:cNvPr id="6" name="组合 5"/>
          <p:cNvGrpSpPr/>
          <p:nvPr/>
        </p:nvGrpSpPr>
        <p:grpSpPr>
          <a:xfrm>
            <a:off x="1212832" y="2823649"/>
            <a:ext cx="9766336" cy="1313815"/>
            <a:chOff x="1113253" y="2823649"/>
            <a:chExt cx="9766336" cy="1313815"/>
          </a:xfrm>
        </p:grpSpPr>
        <p:grpSp>
          <p:nvGrpSpPr>
            <p:cNvPr id="2" name="组合 1"/>
            <p:cNvGrpSpPr/>
            <p:nvPr/>
          </p:nvGrpSpPr>
          <p:grpSpPr>
            <a:xfrm>
              <a:off x="1113253" y="2823649"/>
              <a:ext cx="1704355" cy="1313815"/>
              <a:chOff x="1168768" y="2772092"/>
              <a:chExt cx="1704355" cy="1313815"/>
            </a:xfrm>
          </p:grpSpPr>
          <p:sp>
            <p:nvSpPr>
              <p:cNvPr id="38" name="菱形 37"/>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flipH="1">
              <a:off x="9175234" y="2823649"/>
              <a:ext cx="1704355" cy="1313815"/>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latin typeface="宋体" panose="02010600030101010101" pitchFamily="2" charset="-122"/>
                <a:ea typeface="宋体" panose="02010600030101010101" pitchFamily="2" charset="-122"/>
                <a:cs typeface="宋体" panose="02010600030101010101" pitchFamily="2" charset="-122"/>
                <a:sym typeface="+mn-ea"/>
              </a:rPr>
              <a:t>风速：</a:t>
            </a:r>
            <a:r>
              <a:rPr lang="en-US" altLang="zh-CN" sz="4400" b="1" dirty="0">
                <a:latin typeface="宋体" panose="02010600030101010101" pitchFamily="2" charset="-122"/>
                <a:ea typeface="宋体" panose="02010600030101010101" pitchFamily="2" charset="-122"/>
                <a:cs typeface="宋体" panose="02010600030101010101" pitchFamily="2" charset="-122"/>
                <a:sym typeface="+mn-ea"/>
              </a:rPr>
              <a:t>0.5m/s</a:t>
            </a:r>
            <a:endParaRPr lang="zh-CN" altLang="en-US" sz="4400" b="1" dirty="0">
              <a:latin typeface="宋体" panose="02010600030101010101" pitchFamily="2" charset="-122"/>
              <a:ea typeface="宋体" panose="02010600030101010101" pitchFamily="2" charset="-122"/>
              <a:cs typeface="宋体" panose="02010600030101010101" pitchFamily="2" charset="-122"/>
            </a:endParaRPr>
          </a:p>
        </p:txBody>
      </p:sp>
      <p:pic>
        <p:nvPicPr>
          <p:cNvPr id="9" name="图片 9" descr="area1"/>
          <p:cNvPicPr>
            <a:picLocks noChangeAspect="1"/>
          </p:cNvPicPr>
          <p:nvPr/>
        </p:nvPicPr>
        <p:blipFill>
          <a:blip r:embed="rId1"/>
          <a:srcRect l="5607" t="9749" b="5735"/>
          <a:stretch>
            <a:fillRect/>
          </a:stretch>
        </p:blipFill>
        <p:spPr>
          <a:xfrm>
            <a:off x="354965" y="1253490"/>
            <a:ext cx="5568315" cy="4431665"/>
          </a:xfrm>
          <a:prstGeom prst="rect">
            <a:avLst/>
          </a:prstGeom>
        </p:spPr>
      </p:pic>
      <p:pic>
        <p:nvPicPr>
          <p:cNvPr id="2" name="图片 13" descr="Fluent 150m 2"/>
          <p:cNvPicPr>
            <a:picLocks noChangeAspect="1"/>
          </p:cNvPicPr>
          <p:nvPr/>
        </p:nvPicPr>
        <p:blipFill>
          <a:blip r:embed="rId2"/>
          <a:srcRect r="20535"/>
          <a:stretch>
            <a:fillRect/>
          </a:stretch>
        </p:blipFill>
        <p:spPr>
          <a:xfrm>
            <a:off x="6577330" y="1253490"/>
            <a:ext cx="5332730" cy="4415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latin typeface="宋体" panose="02010600030101010101" pitchFamily="2" charset="-122"/>
                <a:ea typeface="宋体" panose="02010600030101010101" pitchFamily="2" charset="-122"/>
                <a:cs typeface="宋体" panose="02010600030101010101" pitchFamily="2" charset="-122"/>
                <a:sym typeface="+mn-ea"/>
              </a:rPr>
              <a:t>风速：</a:t>
            </a:r>
            <a:r>
              <a:rPr lang="en-US" altLang="zh-CN" sz="4400" b="1" dirty="0">
                <a:latin typeface="宋体" panose="02010600030101010101" pitchFamily="2" charset="-122"/>
                <a:ea typeface="宋体" panose="02010600030101010101" pitchFamily="2" charset="-122"/>
                <a:cs typeface="宋体" panose="02010600030101010101" pitchFamily="2" charset="-122"/>
                <a:sym typeface="+mn-ea"/>
              </a:rPr>
              <a:t>0.8m/s</a:t>
            </a:r>
            <a:endParaRPr lang="zh-CN" altLang="en-US" sz="4400" b="1" dirty="0">
              <a:latin typeface="宋体" panose="02010600030101010101" pitchFamily="2" charset="-122"/>
              <a:ea typeface="宋体" panose="02010600030101010101" pitchFamily="2" charset="-122"/>
              <a:cs typeface="宋体" panose="02010600030101010101" pitchFamily="2" charset="-122"/>
            </a:endParaRPr>
          </a:p>
        </p:txBody>
      </p:sp>
      <p:pic>
        <p:nvPicPr>
          <p:cNvPr id="18" name="图片 18" descr="area1"/>
          <p:cNvPicPr>
            <a:picLocks noChangeAspect="1"/>
          </p:cNvPicPr>
          <p:nvPr/>
        </p:nvPicPr>
        <p:blipFill>
          <a:blip r:embed="rId1"/>
          <a:srcRect l="6117" t="9749" b="5735"/>
          <a:stretch>
            <a:fillRect/>
          </a:stretch>
        </p:blipFill>
        <p:spPr>
          <a:xfrm>
            <a:off x="433705" y="1253490"/>
            <a:ext cx="5501640" cy="4403090"/>
          </a:xfrm>
          <a:prstGeom prst="rect">
            <a:avLst/>
          </a:prstGeom>
        </p:spPr>
      </p:pic>
      <p:pic>
        <p:nvPicPr>
          <p:cNvPr id="19" name="图片 19" descr="Fluent 150m 2"/>
          <p:cNvPicPr>
            <a:picLocks noChangeAspect="1"/>
          </p:cNvPicPr>
          <p:nvPr/>
        </p:nvPicPr>
        <p:blipFill>
          <a:blip r:embed="rId2"/>
          <a:srcRect r="20535"/>
          <a:stretch>
            <a:fillRect/>
          </a:stretch>
        </p:blipFill>
        <p:spPr>
          <a:xfrm>
            <a:off x="6544310" y="1253490"/>
            <a:ext cx="5325110" cy="4408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模拟结果</a:t>
            </a:r>
            <a:endPar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endParaRPr>
          </a:p>
        </p:txBody>
      </p:sp>
      <p:pic>
        <p:nvPicPr>
          <p:cNvPr id="67" name="图片 67" descr="图片12"/>
          <p:cNvPicPr>
            <a:picLocks noChangeAspect="1"/>
          </p:cNvPicPr>
          <p:nvPr/>
        </p:nvPicPr>
        <p:blipFill>
          <a:blip r:embed="rId1"/>
          <a:stretch>
            <a:fillRect/>
          </a:stretch>
        </p:blipFill>
        <p:spPr>
          <a:xfrm>
            <a:off x="1616710" y="1253490"/>
            <a:ext cx="8958580" cy="53860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模拟结果</a:t>
            </a:r>
            <a:endPar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endParaRPr>
          </a:p>
        </p:txBody>
      </p:sp>
      <p:sp>
        <p:nvSpPr>
          <p:cNvPr id="2" name="文本框 1"/>
          <p:cNvSpPr txBox="1"/>
          <p:nvPr/>
        </p:nvSpPr>
        <p:spPr>
          <a:xfrm>
            <a:off x="740410" y="1580515"/>
            <a:ext cx="10668635" cy="2676525"/>
          </a:xfrm>
          <a:prstGeom prst="rect">
            <a:avLst/>
          </a:prstGeom>
          <a:noFill/>
        </p:spPr>
        <p:txBody>
          <a:bodyPr wrap="square" rtlCol="0">
            <a:spAutoFit/>
          </a:bodyPr>
          <a:p>
            <a:pPr indent="609600" fontAlgn="auto">
              <a:extLst>
                <a:ext uri="{35155182-B16C-46BC-9424-99874614C6A1}">
                  <wpsdc:indentchars xmlns:wpsdc="http://www.wps.cn/officeDocument/2017/drawingmlCustomData" val="200" checksum="4158780845"/>
                </a:ext>
              </a:extLst>
            </a:pPr>
            <a:r>
              <a:rPr lang="en-US" altLang="zh-CN" sz="2400" b="1">
                <a:latin typeface="宋体" panose="02010600030101010101" pitchFamily="2" charset="-122"/>
                <a:ea typeface="宋体" panose="02010600030101010101" pitchFamily="2" charset="-122"/>
                <a:cs typeface="宋体" panose="02010600030101010101" pitchFamily="2" charset="-122"/>
              </a:rPr>
              <a:t>观察数值模拟结果可得：在加入沿空留巷后，随着风速增加，散热带面积缓慢增加，呈线性变化，总面积都在2000m</a:t>
            </a:r>
            <a:r>
              <a:rPr lang="en-US" altLang="zh-CN" sz="2400" b="1" baseline="30000">
                <a:latin typeface="宋体" panose="02010600030101010101" pitchFamily="2" charset="-122"/>
                <a:ea typeface="宋体" panose="02010600030101010101" pitchFamily="2" charset="-122"/>
                <a:cs typeface="宋体" panose="02010600030101010101" pitchFamily="2" charset="-122"/>
              </a:rPr>
              <a:t>2</a:t>
            </a:r>
            <a:r>
              <a:rPr lang="en-US" altLang="zh-CN" sz="2400" b="1">
                <a:latin typeface="宋体" panose="02010600030101010101" pitchFamily="2" charset="-122"/>
                <a:ea typeface="宋体" panose="02010600030101010101" pitchFamily="2" charset="-122"/>
                <a:cs typeface="宋体" panose="02010600030101010101" pitchFamily="2" charset="-122"/>
              </a:rPr>
              <a:t>以下。在工作面右侧散热带依旧呈下宽上窄的近似梯形分布，在距离出风口较近处呈圆弧状。随沿空留巷侧的风速逐渐增大，工作面一侧的散热带面积逐渐减小。在沿空留巷一侧的散热带整体呈“凸”字形分布，随风速增大范围不断扩大。氧化带整体呈“W”形分布，随风速扩大范围不断扩大，呈先慢后快的变化趋势。窒息带范围随风速的扩大不断减少，大致呈线性变化。</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3016885" y="2816860"/>
            <a:ext cx="6158230" cy="1106805"/>
          </a:xfrm>
          <a:prstGeom prst="rect">
            <a:avLst/>
          </a:prstGeom>
          <a:noFill/>
        </p:spPr>
        <p:txBody>
          <a:bodyPr wrap="square" rtlCol="0">
            <a:spAutoFit/>
          </a:bodyPr>
          <a:lstStyle/>
          <a:p>
            <a:pPr algn="ctr"/>
            <a:r>
              <a:rPr lang="zh-CN" altLang="en-US" sz="6600" b="1">
                <a:solidFill>
                  <a:schemeClr val="tx1">
                    <a:lumMod val="85000"/>
                    <a:lumOff val="15000"/>
                  </a:schemeClr>
                </a:solidFill>
                <a:latin typeface="微软雅黑" panose="020B0503020204020204" charset="-122"/>
                <a:ea typeface="微软雅黑" panose="020B0503020204020204" charset="-122"/>
              </a:rPr>
              <a:t>结论</a:t>
            </a:r>
            <a:endParaRPr lang="zh-CN" altLang="en-US" sz="6600" b="1" dirty="0">
              <a:solidFill>
                <a:schemeClr val="tx1">
                  <a:lumMod val="85000"/>
                  <a:lumOff val="15000"/>
                </a:schemeClr>
              </a:solidFill>
              <a:latin typeface="微软雅黑" panose="020B0503020204020204" charset="-122"/>
              <a:ea typeface="微软雅黑" panose="020B0503020204020204" charset="-122"/>
            </a:endParaRPr>
          </a:p>
        </p:txBody>
      </p:sp>
      <p:grpSp>
        <p:nvGrpSpPr>
          <p:cNvPr id="6" name="组合 5"/>
          <p:cNvGrpSpPr/>
          <p:nvPr/>
        </p:nvGrpSpPr>
        <p:grpSpPr>
          <a:xfrm>
            <a:off x="1212832" y="2823649"/>
            <a:ext cx="9766336" cy="1313815"/>
            <a:chOff x="1113253" y="2823649"/>
            <a:chExt cx="9766336" cy="1313815"/>
          </a:xfrm>
        </p:grpSpPr>
        <p:grpSp>
          <p:nvGrpSpPr>
            <p:cNvPr id="2" name="组合 1"/>
            <p:cNvGrpSpPr/>
            <p:nvPr/>
          </p:nvGrpSpPr>
          <p:grpSpPr>
            <a:xfrm>
              <a:off x="1113253" y="2823649"/>
              <a:ext cx="1704355" cy="1313815"/>
              <a:chOff x="1168768" y="2772092"/>
              <a:chExt cx="1704355" cy="1313815"/>
            </a:xfrm>
          </p:grpSpPr>
          <p:sp>
            <p:nvSpPr>
              <p:cNvPr id="38" name="菱形 37"/>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flipH="1">
              <a:off x="9175234" y="2823649"/>
              <a:ext cx="1704355" cy="1313815"/>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a:latin typeface="微软雅黑" panose="020B0503020204020204" charset="-122"/>
                <a:ea typeface="微软雅黑" panose="020B0503020204020204" charset="-122"/>
              </a:rPr>
              <a:t>结论</a:t>
            </a:r>
            <a:endParaRPr lang="zh-CN" altLang="en-US" sz="4400" b="1" dirty="0">
              <a:latin typeface="微软雅黑" panose="020B0503020204020204" charset="-122"/>
              <a:ea typeface="微软雅黑" panose="020B0503020204020204" charset="-122"/>
            </a:endParaRPr>
          </a:p>
        </p:txBody>
      </p:sp>
      <p:sp>
        <p:nvSpPr>
          <p:cNvPr id="2" name="文本框 1"/>
          <p:cNvSpPr txBox="1"/>
          <p:nvPr/>
        </p:nvSpPr>
        <p:spPr>
          <a:xfrm>
            <a:off x="994410" y="1256030"/>
            <a:ext cx="10303510" cy="3415030"/>
          </a:xfrm>
          <a:prstGeom prst="rect">
            <a:avLst/>
          </a:prstGeom>
          <a:noFill/>
        </p:spPr>
        <p:txBody>
          <a:bodyPr wrap="square" rtlCol="0">
            <a:spAutoFit/>
          </a:bodyPr>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rPr>
              <a:t>沿空留巷自然发火的机理主要是由于采空区内遗煤的氧化反应和地应力分布的变化引起的。氧化反应会导致遗煤温度升高，地应力分布的变化会导致岩层移动或断裂，从而形成新鲜裂隙和漏风通道，加速氧化反应的进行。当遗煤温度达到自然发火点时，就会发生自然发火现象。 </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rPr>
              <a:t>沿空留巷自然发火的规律主要表现在以下几个方面：一是自然发火的位置主要集中在采空区内部和巷旁充填墙后；二是自然发火的时间主要受到漏风量、氧浓度、温度等因素的影响；三是自然发火的范围主要受到地质条件、开采方式、防灭火措施等因素的影响。 </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a:latin typeface="微软雅黑" panose="020B0503020204020204" charset="-122"/>
                <a:ea typeface="微软雅黑" panose="020B0503020204020204" charset="-122"/>
              </a:rPr>
              <a:t>结论</a:t>
            </a:r>
            <a:endParaRPr lang="zh-CN" altLang="en-US" sz="4400" b="1" dirty="0">
              <a:latin typeface="微软雅黑" panose="020B0503020204020204" charset="-122"/>
              <a:ea typeface="微软雅黑" panose="020B0503020204020204" charset="-122"/>
            </a:endParaRPr>
          </a:p>
        </p:txBody>
      </p:sp>
      <p:sp>
        <p:nvSpPr>
          <p:cNvPr id="2" name="文本框 1"/>
          <p:cNvSpPr txBox="1"/>
          <p:nvPr/>
        </p:nvSpPr>
        <p:spPr>
          <a:xfrm>
            <a:off x="567690" y="1286510"/>
            <a:ext cx="11228070" cy="5262245"/>
          </a:xfrm>
          <a:prstGeom prst="rect">
            <a:avLst/>
          </a:prstGeom>
          <a:noFill/>
        </p:spPr>
        <p:txBody>
          <a:bodyPr wrap="square" rtlCol="0">
            <a:spAutoFit/>
          </a:bodyPr>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沿空留巷综合防灭火技术方案主要包括以下几个方面：</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一是漏风控制技术，通过加固沿空留巷墙体、设置堵塞墙、改变通风系统等方式，减少漏风量，降低氧浓度，抑制遗煤氧化反应；</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二是注氮技术，通过在采空区内设置注氮点或注氮管道等方式，在遗煤表面形成一层低氧环境，抑制遗煤自然发火；</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三是注浆技术，通过在采空区内设置注浆点或注浆管道等方式，在遗煤表面形成一层隔离层或填充裂隙等方式，阻断漏风通道和遗煤接触；</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四是阻化剂喷洒技术，通过在采空区内设置喷洒点或喷洒管道等方式，在遗煤表面喷洒一定浓度的阻化剂液体或粉体等方式，改变遗煤的物理化学性质，降低其可自然发火性；</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五是监测预警技术，通过在采空区内设置温度传感器、气体传感器、红外摄像机等设备，在实时监测采空区内温度、气体、图像等参数，并进行数据分析和预警判断等方式，及时发现并处理自然发火现象。 </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83970" y="2497455"/>
            <a:ext cx="9624695" cy="1198880"/>
          </a:xfrm>
          <a:prstGeom prst="rect">
            <a:avLst/>
          </a:prstGeom>
          <a:noFill/>
        </p:spPr>
        <p:txBody>
          <a:bodyPr wrap="square" rtlCol="0">
            <a:spAutoFit/>
          </a:bodyPr>
          <a:lstStyle/>
          <a:p>
            <a:pPr algn="ctr"/>
            <a:r>
              <a:rPr lang="zh-CN" altLang="en-US" sz="7200">
                <a:latin typeface="宋体" panose="02010600030101010101" pitchFamily="2" charset="-122"/>
                <a:ea typeface="宋体" panose="02010600030101010101" pitchFamily="2" charset="-122"/>
              </a:rPr>
              <a:t>感谢各位老师批评指正</a:t>
            </a:r>
            <a:endParaRPr lang="zh-CN" altLang="en-US" sz="7200" dirty="0">
              <a:latin typeface="宋体" panose="02010600030101010101" pitchFamily="2" charset="-122"/>
              <a:ea typeface="宋体" panose="02010600030101010101" pitchFamily="2" charset="-122"/>
            </a:endParaRPr>
          </a:p>
        </p:txBody>
      </p:sp>
      <p:grpSp>
        <p:nvGrpSpPr>
          <p:cNvPr id="31" name="组合 30"/>
          <p:cNvGrpSpPr/>
          <p:nvPr/>
        </p:nvGrpSpPr>
        <p:grpSpPr>
          <a:xfrm>
            <a:off x="8104825" y="1844585"/>
            <a:ext cx="2949701" cy="274320"/>
            <a:chOff x="8100673" y="2426602"/>
            <a:chExt cx="2949701" cy="274320"/>
          </a:xfrm>
        </p:grpSpPr>
        <p:cxnSp>
          <p:nvCxnSpPr>
            <p:cNvPr id="20" name="直接连接符 19"/>
            <p:cNvCxnSpPr/>
            <p:nvPr/>
          </p:nvCxnSpPr>
          <p:spPr>
            <a:xfrm rot="10800000">
              <a:off x="8483141" y="2577101"/>
              <a:ext cx="2567233" cy="0"/>
            </a:xfrm>
            <a:prstGeom prst="line">
              <a:avLst/>
            </a:prstGeom>
            <a:ln w="12700">
              <a:solidFill>
                <a:schemeClr val="tx1">
                  <a:lumMod val="85000"/>
                  <a:lumOff val="15000"/>
                  <a:alpha val="23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8100673" y="2426602"/>
              <a:ext cx="458209" cy="274320"/>
              <a:chOff x="8087973" y="2426602"/>
              <a:chExt cx="458209" cy="274320"/>
            </a:xfrm>
          </p:grpSpPr>
          <p:cxnSp>
            <p:nvCxnSpPr>
              <p:cNvPr id="23" name="直接连接符 22"/>
              <p:cNvCxnSpPr/>
              <p:nvPr/>
            </p:nvCxnSpPr>
            <p:spPr>
              <a:xfrm flipH="1">
                <a:off x="8381541" y="2426602"/>
                <a:ext cx="164641" cy="274320"/>
              </a:xfrm>
              <a:prstGeom prst="line">
                <a:avLst/>
              </a:prstGeom>
              <a:ln>
                <a:solidFill>
                  <a:schemeClr val="accent1">
                    <a:alpha val="68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8234757" y="2426602"/>
                <a:ext cx="164641" cy="274320"/>
              </a:xfrm>
              <a:prstGeom prst="line">
                <a:avLst/>
              </a:prstGeom>
              <a:ln>
                <a:solidFill>
                  <a:schemeClr val="accent1">
                    <a:alpha val="68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8087973" y="2426602"/>
                <a:ext cx="164641" cy="274320"/>
              </a:xfrm>
              <a:prstGeom prst="line">
                <a:avLst/>
              </a:prstGeom>
              <a:ln>
                <a:solidFill>
                  <a:schemeClr val="accent1">
                    <a:alpha val="68000"/>
                  </a:schemeClr>
                </a:solidFill>
              </a:ln>
            </p:spPr>
            <p:style>
              <a:lnRef idx="1">
                <a:schemeClr val="accent1"/>
              </a:lnRef>
              <a:fillRef idx="0">
                <a:schemeClr val="accent1"/>
              </a:fillRef>
              <a:effectRef idx="0">
                <a:schemeClr val="accent1"/>
              </a:effectRef>
              <a:fontRef idx="minor">
                <a:schemeClr val="tx1"/>
              </a:fontRef>
            </p:style>
          </p:cxnSp>
        </p:grpSp>
      </p:grpSp>
      <p:grpSp>
        <p:nvGrpSpPr>
          <p:cNvPr id="32" name="组合 31"/>
          <p:cNvGrpSpPr/>
          <p:nvPr/>
        </p:nvGrpSpPr>
        <p:grpSpPr>
          <a:xfrm>
            <a:off x="1145778" y="3937307"/>
            <a:ext cx="2962401" cy="274320"/>
            <a:chOff x="1141626" y="4143739"/>
            <a:chExt cx="2962401" cy="274320"/>
          </a:xfrm>
        </p:grpSpPr>
        <p:cxnSp>
          <p:nvCxnSpPr>
            <p:cNvPr id="12" name="直接连接符 11"/>
            <p:cNvCxnSpPr/>
            <p:nvPr/>
          </p:nvCxnSpPr>
          <p:spPr>
            <a:xfrm>
              <a:off x="1141626" y="4280899"/>
              <a:ext cx="2567233" cy="0"/>
            </a:xfrm>
            <a:prstGeom prst="line">
              <a:avLst/>
            </a:prstGeom>
            <a:ln w="12700">
              <a:solidFill>
                <a:schemeClr val="tx1">
                  <a:lumMod val="85000"/>
                  <a:lumOff val="15000"/>
                  <a:alpha val="23000"/>
                </a:schemeClr>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3645818" y="4143739"/>
              <a:ext cx="458209" cy="274320"/>
              <a:chOff x="8087973" y="2426602"/>
              <a:chExt cx="458209" cy="274320"/>
            </a:xfrm>
          </p:grpSpPr>
          <p:cxnSp>
            <p:nvCxnSpPr>
              <p:cNvPr id="28" name="直接连接符 27"/>
              <p:cNvCxnSpPr/>
              <p:nvPr/>
            </p:nvCxnSpPr>
            <p:spPr>
              <a:xfrm flipH="1">
                <a:off x="8381541" y="2426602"/>
                <a:ext cx="164641" cy="274320"/>
              </a:xfrm>
              <a:prstGeom prst="line">
                <a:avLst/>
              </a:prstGeom>
              <a:ln>
                <a:solidFill>
                  <a:schemeClr val="accent1">
                    <a:alpha val="68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234757" y="2426602"/>
                <a:ext cx="164641" cy="274320"/>
              </a:xfrm>
              <a:prstGeom prst="line">
                <a:avLst/>
              </a:prstGeom>
              <a:ln>
                <a:solidFill>
                  <a:schemeClr val="accent1">
                    <a:alpha val="68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087973" y="2426602"/>
                <a:ext cx="164641" cy="274320"/>
              </a:xfrm>
              <a:prstGeom prst="line">
                <a:avLst/>
              </a:prstGeom>
              <a:ln>
                <a:solidFill>
                  <a:schemeClr val="accent1">
                    <a:alpha val="68000"/>
                  </a:schemeClr>
                </a:solidFill>
              </a:ln>
            </p:spPr>
            <p:style>
              <a:lnRef idx="1">
                <a:schemeClr val="accent1"/>
              </a:lnRef>
              <a:fillRef idx="0">
                <a:schemeClr val="accent1"/>
              </a:fillRef>
              <a:effectRef idx="0">
                <a:schemeClr val="accent1"/>
              </a:effectRef>
              <a:fontRef idx="minor">
                <a:schemeClr val="tx1"/>
              </a:fontRef>
            </p:style>
          </p:cxnSp>
        </p:grpSp>
      </p:grpSp>
      <p:sp>
        <p:nvSpPr>
          <p:cNvPr id="36" name="矩形 35"/>
          <p:cNvSpPr/>
          <p:nvPr/>
        </p:nvSpPr>
        <p:spPr>
          <a:xfrm>
            <a:off x="8287670" y="3924195"/>
            <a:ext cx="2374900" cy="260982"/>
          </a:xfrm>
          <a:prstGeom prst="rect">
            <a:avLst/>
          </a:prstGeom>
          <a:noFill/>
          <a:ln>
            <a:solidFill>
              <a:schemeClr val="accent1">
                <a:shade val="50000"/>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537736" y="1782772"/>
            <a:ext cx="2374900" cy="260982"/>
          </a:xfrm>
          <a:prstGeom prst="rect">
            <a:avLst/>
          </a:prstGeom>
          <a:noFill/>
          <a:ln>
            <a:solidFill>
              <a:schemeClr val="accent1">
                <a:shade val="50000"/>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a:off x="3912636" y="1913263"/>
            <a:ext cx="3363574" cy="0"/>
          </a:xfrm>
          <a:prstGeom prst="line">
            <a:avLst/>
          </a:prstGeom>
          <a:ln w="15875">
            <a:solidFill>
              <a:schemeClr val="accent1">
                <a:alpha val="26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4911396" y="4057124"/>
            <a:ext cx="3363574" cy="0"/>
          </a:xfrm>
          <a:prstGeom prst="line">
            <a:avLst/>
          </a:prstGeom>
          <a:ln w="15875">
            <a:solidFill>
              <a:schemeClr val="accent1">
                <a:alpha val="26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191037" y="4172477"/>
            <a:ext cx="1440718" cy="0"/>
          </a:xfrm>
          <a:prstGeom prst="line">
            <a:avLst/>
          </a:prstGeom>
          <a:ln w="15875">
            <a:solidFill>
              <a:schemeClr val="accent1">
                <a:alpha val="26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593183" y="1782772"/>
            <a:ext cx="1440718" cy="0"/>
          </a:xfrm>
          <a:prstGeom prst="line">
            <a:avLst/>
          </a:prstGeom>
          <a:ln w="15875">
            <a:solidFill>
              <a:schemeClr val="accent1">
                <a:alpha val="26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168021" y="1998790"/>
            <a:ext cx="749724" cy="0"/>
          </a:xfrm>
          <a:prstGeom prst="line">
            <a:avLst/>
          </a:prstGeom>
          <a:ln w="15875">
            <a:solidFill>
              <a:schemeClr val="accent1">
                <a:alpha val="26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282559" y="3982910"/>
            <a:ext cx="749724" cy="0"/>
          </a:xfrm>
          <a:prstGeom prst="line">
            <a:avLst/>
          </a:prstGeom>
          <a:ln w="15875">
            <a:solidFill>
              <a:schemeClr val="accent1">
                <a:alpha val="26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88012" y="1913263"/>
            <a:ext cx="749724" cy="0"/>
          </a:xfrm>
          <a:prstGeom prst="line">
            <a:avLst/>
          </a:prstGeom>
          <a:ln w="15875">
            <a:solidFill>
              <a:schemeClr val="accent1">
                <a:alpha val="26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0654264" y="4061767"/>
            <a:ext cx="749724" cy="0"/>
          </a:xfrm>
          <a:prstGeom prst="line">
            <a:avLst/>
          </a:prstGeom>
          <a:ln w="15875">
            <a:solidFill>
              <a:schemeClr val="accent1">
                <a:alpha val="26000"/>
              </a:schemeClr>
            </a:solidFill>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4727575" y="4939983"/>
            <a:ext cx="2736850" cy="668038"/>
            <a:chOff x="4727575" y="4939983"/>
            <a:chExt cx="2736850" cy="668038"/>
          </a:xfrm>
        </p:grpSpPr>
        <p:sp>
          <p:nvSpPr>
            <p:cNvPr id="59" name="文本框 58"/>
            <p:cNvSpPr txBox="1"/>
            <p:nvPr/>
          </p:nvSpPr>
          <p:spPr>
            <a:xfrm>
              <a:off x="4727575" y="5073947"/>
              <a:ext cx="2736850" cy="398780"/>
            </a:xfrm>
            <a:prstGeom prst="rect">
              <a:avLst/>
            </a:prstGeom>
            <a:noFill/>
          </p:spPr>
          <p:txBody>
            <a:bodyPr wrap="square" rtlCol="0">
              <a:spAutoFit/>
            </a:bodyPr>
            <a:lstStyle/>
            <a:p>
              <a:pPr algn="ctr"/>
              <a:r>
                <a:rPr lang="zh-CN" altLang="en-US" sz="2000" b="1" dirty="0">
                  <a:latin typeface="微软雅黑" panose="020B0503020204020204" charset="-122"/>
                  <a:ea typeface="微软雅黑" panose="020B0503020204020204" charset="-122"/>
                </a:rPr>
                <a:t>答辩人</a:t>
              </a:r>
              <a:r>
                <a:rPr lang="zh-CN" altLang="en-US" sz="2000" b="1" dirty="0" smtClean="0">
                  <a:latin typeface="微软雅黑" panose="020B0503020204020204" charset="-122"/>
                  <a:ea typeface="微软雅黑" panose="020B0503020204020204" charset="-122"/>
                </a:rPr>
                <a:t>：赵梁梁</a:t>
              </a:r>
              <a:endParaRPr lang="en-US" altLang="zh-CN" sz="2000" b="1" dirty="0" smtClean="0">
                <a:latin typeface="微软雅黑" panose="020B0503020204020204" charset="-122"/>
                <a:ea typeface="微软雅黑" panose="020B0503020204020204" charset="-122"/>
              </a:endParaRPr>
            </a:p>
          </p:txBody>
        </p:sp>
        <p:grpSp>
          <p:nvGrpSpPr>
            <p:cNvPr id="64" name="组合 63"/>
            <p:cNvGrpSpPr/>
            <p:nvPr/>
          </p:nvGrpSpPr>
          <p:grpSpPr>
            <a:xfrm>
              <a:off x="4849348" y="4939983"/>
              <a:ext cx="2493305" cy="668038"/>
              <a:chOff x="4849347" y="4939983"/>
              <a:chExt cx="2493305" cy="668038"/>
            </a:xfrm>
          </p:grpSpPr>
          <p:grpSp>
            <p:nvGrpSpPr>
              <p:cNvPr id="58" name="组合 57"/>
              <p:cNvGrpSpPr/>
              <p:nvPr/>
            </p:nvGrpSpPr>
            <p:grpSpPr>
              <a:xfrm>
                <a:off x="4849347" y="5516880"/>
                <a:ext cx="2493305" cy="91141"/>
                <a:chOff x="4446883" y="5994400"/>
                <a:chExt cx="2146300" cy="114300"/>
              </a:xfrm>
            </p:grpSpPr>
            <p:cxnSp>
              <p:nvCxnSpPr>
                <p:cNvPr id="55" name="直接连接符 54"/>
                <p:cNvCxnSpPr/>
                <p:nvPr/>
              </p:nvCxnSpPr>
              <p:spPr>
                <a:xfrm>
                  <a:off x="4446883" y="5994400"/>
                  <a:ext cx="2146300" cy="0"/>
                </a:xfrm>
                <a:prstGeom prst="line">
                  <a:avLst/>
                </a:prstGeom>
                <a:ln w="12700">
                  <a:solidFill>
                    <a:schemeClr val="accent1">
                      <a:alpha val="33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955825" y="6108700"/>
                  <a:ext cx="1128417" cy="0"/>
                </a:xfrm>
                <a:prstGeom prst="line">
                  <a:avLst/>
                </a:prstGeom>
                <a:ln w="12700">
                  <a:solidFill>
                    <a:schemeClr val="accent1">
                      <a:alpha val="33000"/>
                    </a:schemeClr>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flipV="1">
                <a:off x="4849347" y="4939983"/>
                <a:ext cx="2493305" cy="91141"/>
                <a:chOff x="4446883" y="5994400"/>
                <a:chExt cx="2146300" cy="114300"/>
              </a:xfrm>
            </p:grpSpPr>
            <p:cxnSp>
              <p:nvCxnSpPr>
                <p:cNvPr id="61" name="直接连接符 60"/>
                <p:cNvCxnSpPr/>
                <p:nvPr/>
              </p:nvCxnSpPr>
              <p:spPr>
                <a:xfrm>
                  <a:off x="4446883" y="5994400"/>
                  <a:ext cx="2146300" cy="0"/>
                </a:xfrm>
                <a:prstGeom prst="line">
                  <a:avLst/>
                </a:prstGeom>
                <a:ln w="12700">
                  <a:solidFill>
                    <a:schemeClr val="accent1">
                      <a:alpha val="33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955825" y="6108700"/>
                  <a:ext cx="1128417" cy="0"/>
                </a:xfrm>
                <a:prstGeom prst="line">
                  <a:avLst/>
                </a:prstGeom>
                <a:ln w="12700">
                  <a:solidFill>
                    <a:schemeClr val="accent1">
                      <a:alpha val="33000"/>
                    </a:schemeClr>
                  </a:solidFill>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a:latin typeface="宋体" panose="02010600030101010101" pitchFamily="2" charset="-122"/>
                <a:ea typeface="宋体" panose="02010600030101010101" pitchFamily="2" charset="-122"/>
              </a:rPr>
              <a:t>选题背景与意义</a:t>
            </a:r>
            <a:endParaRPr lang="zh-CN" altLang="en-US" sz="4400" b="1" dirty="0">
              <a:latin typeface="宋体" panose="02010600030101010101" pitchFamily="2" charset="-122"/>
              <a:ea typeface="宋体" panose="02010600030101010101" pitchFamily="2" charset="-122"/>
            </a:endParaRPr>
          </a:p>
        </p:txBody>
      </p:sp>
      <p:sp>
        <p:nvSpPr>
          <p:cNvPr id="2" name="文本框 1"/>
          <p:cNvSpPr txBox="1"/>
          <p:nvPr/>
        </p:nvSpPr>
        <p:spPr>
          <a:xfrm>
            <a:off x="324485" y="1047750"/>
            <a:ext cx="11572875" cy="5631180"/>
          </a:xfrm>
          <a:prstGeom prst="rect">
            <a:avLst/>
          </a:prstGeom>
          <a:noFill/>
        </p:spPr>
        <p:txBody>
          <a:bodyPr wrap="square" rtlCol="0">
            <a:spAutoFit/>
          </a:bodyPr>
          <a:p>
            <a:pPr indent="609600" fontAlgn="auto">
              <a:lnSpc>
                <a:spcPct val="100000"/>
              </a:lnSpc>
              <a:extLst>
                <a:ext uri="{35155182-B16C-46BC-9424-99874614C6A1}">
                  <wpsdc:indentchars xmlns:wpsdc="http://www.wps.cn/officeDocument/2017/drawingmlCustomData" val="200" checksum="4158780845"/>
                </a:ext>
              </a:extLst>
            </a:pPr>
            <a:endParaRPr lang="zh-CN" altLang="en-US" sz="2400" b="1">
              <a:latin typeface="宋体" panose="02010600030101010101" pitchFamily="2" charset="-122"/>
              <a:ea typeface="宋体" panose="02010600030101010101" pitchFamily="2" charset="-122"/>
            </a:endParaRPr>
          </a:p>
          <a:p>
            <a:pPr indent="609600" fontAlgn="auto">
              <a:lnSpc>
                <a:spcPct val="100000"/>
              </a:lnSpc>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rPr>
              <a:t>沿空留巷是指在采煤工作面后方沿采空区边缘维护原回采巷道，利用特定的方法对前一个区段的通道进行再次加固，以便下一个区段继续使用，是无煤柱开采技术中的一种方式。沿空留巷可以最大限度回收资源，避免煤体损失。</a:t>
            </a:r>
            <a:r>
              <a:rPr lang="zh-CN" altLang="en-US" sz="2400" b="1">
                <a:latin typeface="宋体" panose="02010600030101010101" pitchFamily="2" charset="-122"/>
                <a:ea typeface="宋体" panose="02010600030101010101" pitchFamily="2" charset="-122"/>
                <a:sym typeface="+mn-ea"/>
              </a:rPr>
              <a:t>但由于采空区内遗煤的氧化反应导致遗煤温度升高，沿空留巷也存在着自然发火的危险性，需要采取有效的防灭火措施。本文分析了影响自然发火的因素，如煤层自燃倾向性、采空区遗煤量、漏风量、温度等，建立了沿空留巷自然发火的数学模型和风险评价模型，通过计算流体力学方法，模拟了采空区内的温度场、氧浓度场，并确定了自然发火的预警参数。</a:t>
            </a:r>
            <a:endParaRPr lang="zh-CN" altLang="en-US" sz="2400" b="1">
              <a:latin typeface="宋体" panose="02010600030101010101" pitchFamily="2" charset="-122"/>
              <a:ea typeface="宋体" panose="02010600030101010101" pitchFamily="2" charset="-122"/>
            </a:endParaRPr>
          </a:p>
          <a:p>
            <a:pPr indent="609600" algn="l">
              <a:buClrTx/>
              <a:buSzTx/>
              <a:buFontTx/>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rPr>
              <a:t>沿空留巷采煤工艺防灭火技术是指在沿空留巷工作面回采过程中，采用综合的技术手段和措施，有效地防止或减少采空区内物质自然发火的可能性，及时地发现和处理已经发生或即将发生的自然发火现象，消除或降低火灾风险的技术。本文设计了沿空留巷工作面回采期间的综合防灭火技术方案，包括漏风控制技术、注氮降温技术、注浆密闭技术、阻化剂喷洒技术、监测预警技术等，并分析了各种技术手段和措施的效果和优劣。本课题旨在为沿空留巷技术在易燃煤层中的安全推广提供理论依据和技术支持。</a:t>
            </a:r>
            <a:endParaRPr lang="zh-CN" altLang="en-US" sz="2400" b="1">
              <a:latin typeface="宋体" panose="02010600030101010101" pitchFamily="2" charset="-122"/>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016765" y="2817102"/>
            <a:ext cx="6158469" cy="1320362"/>
            <a:chOff x="3016765" y="2817102"/>
            <a:chExt cx="6158469" cy="1320362"/>
          </a:xfrm>
        </p:grpSpPr>
        <p:sp>
          <p:nvSpPr>
            <p:cNvPr id="42" name="文本框 41"/>
            <p:cNvSpPr txBox="1"/>
            <p:nvPr/>
          </p:nvSpPr>
          <p:spPr>
            <a:xfrm>
              <a:off x="3016765" y="2817102"/>
              <a:ext cx="6158469" cy="1106805"/>
            </a:xfrm>
            <a:prstGeom prst="rect">
              <a:avLst/>
            </a:prstGeom>
            <a:noFill/>
          </p:spPr>
          <p:txBody>
            <a:bodyPr wrap="square" rtlCol="0">
              <a:spAutoFit/>
            </a:bodyPr>
            <a:lstStyle/>
            <a:p>
              <a:pPr algn="ctr"/>
              <a:r>
                <a:rPr lang="zh-CN" altLang="en-US" sz="6600" b="1" dirty="0">
                  <a:solidFill>
                    <a:schemeClr val="tx1">
                      <a:lumMod val="85000"/>
                      <a:lumOff val="15000"/>
                    </a:schemeClr>
                  </a:solidFill>
                  <a:latin typeface="宋体" panose="02010600030101010101" pitchFamily="2" charset="-122"/>
                  <a:ea typeface="宋体" panose="02010600030101010101" pitchFamily="2" charset="-122"/>
                </a:rPr>
                <a:t>研究方法与原理</a:t>
              </a:r>
              <a:endParaRPr lang="zh-CN" altLang="en-US" sz="6600" b="1" dirty="0">
                <a:solidFill>
                  <a:schemeClr val="tx1">
                    <a:lumMod val="85000"/>
                    <a:lumOff val="15000"/>
                  </a:schemeClr>
                </a:solidFill>
                <a:latin typeface="宋体" panose="02010600030101010101" pitchFamily="2" charset="-122"/>
                <a:ea typeface="宋体" panose="02010600030101010101" pitchFamily="2" charset="-122"/>
              </a:endParaRPr>
            </a:p>
          </p:txBody>
        </p:sp>
        <p:sp>
          <p:nvSpPr>
            <p:cNvPr id="43" name="文本框 42"/>
            <p:cNvSpPr txBox="1"/>
            <p:nvPr/>
          </p:nvSpPr>
          <p:spPr>
            <a:xfrm>
              <a:off x="3126474" y="3829687"/>
              <a:ext cx="5939051" cy="307777"/>
            </a:xfrm>
            <a:prstGeom prst="rect">
              <a:avLst/>
            </a:prstGeom>
            <a:noFill/>
          </p:spPr>
          <p:txBody>
            <a:bodyPr wrap="square" rtlCol="0">
              <a:spAutoFit/>
            </a:bodyPr>
            <a:lstStyle/>
            <a:p>
              <a:pPr algn="dist"/>
              <a:r>
                <a:rPr lang="en-US" altLang="zh-CN" sz="1400">
                  <a:solidFill>
                    <a:schemeClr val="tx1">
                      <a:lumMod val="85000"/>
                      <a:lumOff val="15000"/>
                    </a:schemeClr>
                  </a:solidFill>
                  <a:latin typeface="微软雅黑" panose="020B0503020204020204" charset="-122"/>
                  <a:ea typeface="微软雅黑" panose="020B0503020204020204" charset="-122"/>
                  <a:cs typeface="Arial" panose="020B0604020202020204" pitchFamily="34" charset="0"/>
                </a:rPr>
                <a:t>Framework and content</a:t>
              </a:r>
              <a:endParaRPr lang="en-US" altLang="zh-CN" sz="1400" dirty="0">
                <a:solidFill>
                  <a:schemeClr val="tx1">
                    <a:lumMod val="85000"/>
                    <a:lumOff val="15000"/>
                  </a:schemeClr>
                </a:solidFill>
                <a:latin typeface="微软雅黑" panose="020B0503020204020204" charset="-122"/>
                <a:ea typeface="微软雅黑" panose="020B0503020204020204" charset="-122"/>
                <a:cs typeface="Arial" panose="020B0604020202020204" pitchFamily="34" charset="0"/>
              </a:endParaRPr>
            </a:p>
          </p:txBody>
        </p:sp>
      </p:grpSp>
      <p:grpSp>
        <p:nvGrpSpPr>
          <p:cNvPr id="6" name="组合 5"/>
          <p:cNvGrpSpPr/>
          <p:nvPr/>
        </p:nvGrpSpPr>
        <p:grpSpPr>
          <a:xfrm>
            <a:off x="1212832" y="2823649"/>
            <a:ext cx="9766336" cy="1313815"/>
            <a:chOff x="1113253" y="2823649"/>
            <a:chExt cx="9766336" cy="1313815"/>
          </a:xfrm>
        </p:grpSpPr>
        <p:grpSp>
          <p:nvGrpSpPr>
            <p:cNvPr id="2" name="组合 1"/>
            <p:cNvGrpSpPr/>
            <p:nvPr/>
          </p:nvGrpSpPr>
          <p:grpSpPr>
            <a:xfrm>
              <a:off x="1113253" y="2823649"/>
              <a:ext cx="1704355" cy="1313815"/>
              <a:chOff x="1168768" y="2772092"/>
              <a:chExt cx="1704355" cy="1313815"/>
            </a:xfrm>
          </p:grpSpPr>
          <p:sp>
            <p:nvSpPr>
              <p:cNvPr id="38" name="菱形 37"/>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flipH="1">
              <a:off x="9175234" y="2823649"/>
              <a:ext cx="1704355" cy="1313815"/>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研究方法与原理</a:t>
            </a:r>
            <a:endPar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endParaRPr>
          </a:p>
        </p:txBody>
      </p:sp>
      <p:sp>
        <p:nvSpPr>
          <p:cNvPr id="2" name="文本框 1"/>
          <p:cNvSpPr txBox="1"/>
          <p:nvPr/>
        </p:nvSpPr>
        <p:spPr>
          <a:xfrm>
            <a:off x="648970" y="1403350"/>
            <a:ext cx="11075670" cy="4154170"/>
          </a:xfrm>
          <a:prstGeom prst="rect">
            <a:avLst/>
          </a:prstGeom>
          <a:noFill/>
        </p:spPr>
        <p:txBody>
          <a:bodyPr wrap="square" rtlCol="0">
            <a:spAutoFit/>
          </a:bodyPr>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rPr>
              <a:t>计算流体力学（CFD）是一种利用数值方法和计算机模拟来分析和解决流体流动问题的技术。CFD可以模拟复杂的流动现象，如湍流、多相流、化学反应等，为工程设计和优化提供有价值的信息。CFD的基本原理是将流动区域离散化为有限数量的控制体积或网格单元，然后在每个单元上应用质量守恒、动量守恒和能量守恒等基本方程，求解出流场的压力、速度、温度等物理量。</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rPr>
              <a:t>本文采用了Fluent软件作为CFD求解器，利用有限体积法对沿空留巷工作面自然发火的温度场、氧浓度场、氧化反应速率场等参数进行了数值模拟。Fluent软件是一种广泛应用于工程领域的通用CFD软件，具有强大的物理模型库、网格生成工具、后处理功能和用户自定义能力。</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indent="609600" fontAlgn="auto">
              <a:extLst>
                <a:ext uri="{35155182-B16C-46BC-9424-99874614C6A1}">
                  <wpsdc:indentchars xmlns:wpsdc="http://www.wps.cn/officeDocument/2017/drawingmlCustomData" val="200" checksum="4158780845"/>
                </a:ext>
              </a:extLst>
            </a:pPr>
            <a:r>
              <a:rPr lang="zh-CN" altLang="en-US" sz="2400" b="1">
                <a:latin typeface="宋体" panose="02010600030101010101" pitchFamily="2" charset="-122"/>
                <a:ea typeface="宋体" panose="02010600030101010101" pitchFamily="2" charset="-122"/>
                <a:cs typeface="宋体" panose="02010600030101010101" pitchFamily="2" charset="-122"/>
              </a:rPr>
              <a:t>本文使用了Fluent软件中的标准k-ε湍流模型、稳态求解器、UDF用户自定义函数等技术，对沿空留巷工作面自然发火的流动现象进行了模拟计算。</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7637"/>
            <a:ext cx="4330140" cy="768350"/>
          </a:xfrm>
          <a:prstGeom prst="rect">
            <a:avLst/>
          </a:prstGeom>
          <a:noFill/>
        </p:spPr>
        <p:txBody>
          <a:bodyPr wrap="square" rtlCol="0">
            <a:spAutoFit/>
          </a:bodyPr>
          <a:lstStyle/>
          <a:p>
            <a:pPr algn="ctr"/>
            <a:r>
              <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rPr>
              <a:t>技术路线图</a:t>
            </a:r>
            <a:endParaRPr lang="zh-CN" altLang="en-US" sz="4400" b="1" dirty="0">
              <a:solidFill>
                <a:schemeClr val="tx1">
                  <a:lumMod val="85000"/>
                  <a:lumOff val="15000"/>
                </a:schemeClr>
              </a:solidFill>
              <a:latin typeface="宋体" panose="02010600030101010101" pitchFamily="2" charset="-122"/>
              <a:ea typeface="宋体" panose="02010600030101010101" pitchFamily="2" charset="-122"/>
              <a:sym typeface="+mn-ea"/>
            </a:endParaRPr>
          </a:p>
        </p:txBody>
      </p:sp>
      <p:pic>
        <p:nvPicPr>
          <p:cNvPr id="6" name="图片 6" descr="E:\desktop\沿空留巷采煤工艺防灭火技术研究.png沿空留巷采煤工艺防灭火技术研究"/>
          <p:cNvPicPr>
            <a:picLocks noChangeAspect="1"/>
          </p:cNvPicPr>
          <p:nvPr/>
        </p:nvPicPr>
        <p:blipFill>
          <a:blip r:embed="rId1"/>
          <a:srcRect l="4557" r="5156" b="7551"/>
          <a:stretch>
            <a:fillRect/>
          </a:stretch>
        </p:blipFill>
        <p:spPr>
          <a:xfrm>
            <a:off x="2051685" y="1035050"/>
            <a:ext cx="8088630" cy="56343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3016885" y="2816860"/>
            <a:ext cx="6158230" cy="1106805"/>
          </a:xfrm>
          <a:prstGeom prst="rect">
            <a:avLst/>
          </a:prstGeom>
          <a:noFill/>
        </p:spPr>
        <p:txBody>
          <a:bodyPr wrap="square" rtlCol="0">
            <a:spAutoFit/>
          </a:bodyPr>
          <a:lstStyle/>
          <a:p>
            <a:pPr algn="ctr"/>
            <a:r>
              <a:rPr lang="zh-CN" altLang="en-US" sz="6600" b="1" dirty="0">
                <a:solidFill>
                  <a:schemeClr val="tx1">
                    <a:lumMod val="85000"/>
                    <a:lumOff val="15000"/>
                  </a:schemeClr>
                </a:solidFill>
                <a:latin typeface="宋体" panose="02010600030101010101" pitchFamily="2" charset="-122"/>
                <a:ea typeface="宋体" panose="02010600030101010101" pitchFamily="2" charset="-122"/>
              </a:rPr>
              <a:t>数值模拟</a:t>
            </a:r>
            <a:endParaRPr lang="zh-CN" altLang="en-US" sz="6600" b="1" dirty="0">
              <a:solidFill>
                <a:schemeClr val="tx1">
                  <a:lumMod val="85000"/>
                  <a:lumOff val="15000"/>
                </a:schemeClr>
              </a:solidFill>
              <a:latin typeface="宋体" panose="02010600030101010101" pitchFamily="2" charset="-122"/>
              <a:ea typeface="宋体" panose="02010600030101010101" pitchFamily="2" charset="-122"/>
            </a:endParaRPr>
          </a:p>
        </p:txBody>
      </p:sp>
      <p:grpSp>
        <p:nvGrpSpPr>
          <p:cNvPr id="6" name="组合 5"/>
          <p:cNvGrpSpPr/>
          <p:nvPr/>
        </p:nvGrpSpPr>
        <p:grpSpPr>
          <a:xfrm>
            <a:off x="1212832" y="2823649"/>
            <a:ext cx="9766336" cy="1313815"/>
            <a:chOff x="1113253" y="2823649"/>
            <a:chExt cx="9766336" cy="1313815"/>
          </a:xfrm>
        </p:grpSpPr>
        <p:grpSp>
          <p:nvGrpSpPr>
            <p:cNvPr id="2" name="组合 1"/>
            <p:cNvGrpSpPr/>
            <p:nvPr/>
          </p:nvGrpSpPr>
          <p:grpSpPr>
            <a:xfrm>
              <a:off x="1113253" y="2823649"/>
              <a:ext cx="1704355" cy="1313815"/>
              <a:chOff x="1168768" y="2772092"/>
              <a:chExt cx="1704355" cy="1313815"/>
            </a:xfrm>
          </p:grpSpPr>
          <p:sp>
            <p:nvSpPr>
              <p:cNvPr id="38" name="菱形 37"/>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flipH="1">
              <a:off x="9175234" y="2823649"/>
              <a:ext cx="1704355" cy="1313815"/>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flipH="1">
            <a:off x="8218806" y="130909"/>
            <a:ext cx="1456687" cy="1122898"/>
            <a:chOff x="1168768" y="2772092"/>
            <a:chExt cx="1704355" cy="1313815"/>
          </a:xfrm>
        </p:grpSpPr>
        <p:sp>
          <p:nvSpPr>
            <p:cNvPr id="45" name="菱形 44"/>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菱形 46"/>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16506" y="130909"/>
            <a:ext cx="1456687" cy="1122898"/>
            <a:chOff x="1168768" y="2772092"/>
            <a:chExt cx="1704355" cy="1313815"/>
          </a:xfrm>
        </p:grpSpPr>
        <p:sp>
          <p:nvSpPr>
            <p:cNvPr id="13" name="菱形 12"/>
            <p:cNvSpPr/>
            <p:nvPr/>
          </p:nvSpPr>
          <p:spPr>
            <a:xfrm>
              <a:off x="1168768" y="2772092"/>
              <a:ext cx="1306041" cy="1313815"/>
            </a:xfrm>
            <a:prstGeom prst="diamond">
              <a:avLst/>
            </a:prstGeom>
            <a:no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菱形 13"/>
            <p:cNvSpPr/>
            <p:nvPr/>
          </p:nvSpPr>
          <p:spPr>
            <a:xfrm>
              <a:off x="2076495" y="3028315"/>
              <a:ext cx="796628" cy="801370"/>
            </a:xfrm>
            <a:prstGeom prst="diamond">
              <a:avLst/>
            </a:prstGeom>
            <a:no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930930" y="308272"/>
            <a:ext cx="4330140" cy="768350"/>
          </a:xfrm>
          <a:prstGeom prst="rect">
            <a:avLst/>
          </a:prstGeom>
          <a:noFill/>
        </p:spPr>
        <p:txBody>
          <a:bodyPr wrap="square" rtlCol="0">
            <a:spAutoFit/>
          </a:bodyPr>
          <a:lstStyle/>
          <a:p>
            <a:pPr algn="ctr"/>
            <a:r>
              <a:rPr lang="zh-CN" altLang="en-US" sz="4400" b="1" dirty="0">
                <a:latin typeface="宋体" panose="02010600030101010101" pitchFamily="2" charset="-122"/>
                <a:ea typeface="宋体" panose="02010600030101010101" pitchFamily="2" charset="-122"/>
              </a:rPr>
              <a:t>建立模型</a:t>
            </a:r>
            <a:endParaRPr lang="zh-CN" altLang="en-US" sz="4400" b="1" dirty="0">
              <a:latin typeface="宋体" panose="02010600030101010101" pitchFamily="2" charset="-122"/>
              <a:ea typeface="宋体" panose="02010600030101010101" pitchFamily="2" charset="-122"/>
            </a:endParaRPr>
          </a:p>
        </p:txBody>
      </p:sp>
      <p:sp>
        <p:nvSpPr>
          <p:cNvPr id="5" name="文本框 4"/>
          <p:cNvSpPr txBox="1"/>
          <p:nvPr/>
        </p:nvSpPr>
        <p:spPr>
          <a:xfrm>
            <a:off x="283845" y="1443355"/>
            <a:ext cx="11674475" cy="645160"/>
          </a:xfrm>
          <a:prstGeom prst="rect">
            <a:avLst/>
          </a:prstGeom>
          <a:noFill/>
        </p:spPr>
        <p:txBody>
          <a:bodyPr wrap="square" rtlCol="0">
            <a:spAutoFit/>
          </a:bodyPr>
          <a:p>
            <a:pPr indent="457200" fontAlgn="auto">
              <a:extLst>
                <a:ext uri="{35155182-B16C-46BC-9424-99874614C6A1}">
                  <wpsdc:indentchars xmlns:wpsdc="http://www.wps.cn/officeDocument/2017/drawingmlCustomData" val="200" checksum="59296752"/>
                </a:ext>
              </a:extLst>
            </a:pPr>
            <a:r>
              <a:rPr lang="zh-CN" altLang="en-US"/>
              <a:t>在ANSYS DesignModeler软件中创建要模拟的几何模型。分别创建采空区长度为100m，150m，200m的几何模型，包含进风巷，回风巷，工作面，沿空留巷等部件，具体参数如下表：</a:t>
            </a:r>
            <a:endParaRPr lang="zh-CN" altLang="en-US"/>
          </a:p>
        </p:txBody>
      </p:sp>
      <p:graphicFrame>
        <p:nvGraphicFramePr>
          <p:cNvPr id="6" name="表格 5"/>
          <p:cNvGraphicFramePr/>
          <p:nvPr>
            <p:custDataLst>
              <p:tags r:id="rId1"/>
            </p:custDataLst>
          </p:nvPr>
        </p:nvGraphicFramePr>
        <p:xfrm>
          <a:off x="-635" y="2278380"/>
          <a:ext cx="12193270" cy="4541520"/>
        </p:xfrm>
        <a:graphic>
          <a:graphicData uri="http://schemas.openxmlformats.org/drawingml/2006/table">
            <a:tbl>
              <a:tblPr firstRow="1" bandRow="1">
                <a:tableStyleId>{5940675A-B579-460E-94D1-54222C63F5DA}</a:tableStyleId>
              </a:tblPr>
              <a:tblGrid>
                <a:gridCol w="3048635"/>
                <a:gridCol w="3045460"/>
                <a:gridCol w="3050540"/>
                <a:gridCol w="3048635"/>
              </a:tblGrid>
              <a:tr h="36576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部件</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长度/m</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宽度/m</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高度/m</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798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进风巷</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20</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5.38</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2.6</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34798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工作面</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167</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6.7</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2.6</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34798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回风巷</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20</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4</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2.6</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34798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沿空留巷（模型一）</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100</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4.8</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2.8</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34798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冒落带（模型一）</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100</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167</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9</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34798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裂隙带（模型一）</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100</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167</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35</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34798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沿空留巷（模型二）</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150</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4.8</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2.8</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34798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冒落带（模型二）</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150</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167</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9</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34798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裂隙带（模型二）</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150</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167</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35</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34798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沿空留巷（模型三）</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200</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4.8</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2.8</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34798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冒落带（模型三）</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200</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167</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9</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347980">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裂隙带（模型三）</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200</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167</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300" b="1">
                          <a:solidFill>
                            <a:srgbClr val="111111"/>
                          </a:solidFill>
                          <a:latin typeface="宋体" panose="02010600030101010101" pitchFamily="2" charset="-122"/>
                          <a:ea typeface="宋体" panose="02010600030101010101" pitchFamily="2" charset="-122"/>
                          <a:cs typeface="宋体" panose="02010600030101010101" pitchFamily="2" charset="-122"/>
                        </a:rPr>
                        <a:t>35</a:t>
                      </a:r>
                      <a:endParaRPr lang="en-US" altLang="en-US" sz="2300" b="1">
                        <a:solidFill>
                          <a:srgbClr val="11111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UNIT_TABLE_BEAUTIFY" val="smartTable{29a8e55f-2be2-4746-9946-bae77162b26f}"/>
  <p:tag name="TABLE_ENDDRAG_ORIGIN_RECT" val="960*356"/>
  <p:tag name="TABLE_ENDDRAG_RECT" val="0*183*960*356"/>
</p:tagLst>
</file>

<file path=ppt/tags/tag11.xml><?xml version="1.0" encoding="utf-8"?>
<p:tagLst xmlns:p="http://schemas.openxmlformats.org/presentationml/2006/main">
  <p:tag name="ISPRING_ULTRA_SCORM_COURSE_ID" val="F2791B7A-B348-4979-8664-4D9CC0888CC5"/>
  <p:tag name="ISPRING_SCORM_RATE_SLIDES" val="1"/>
  <p:tag name="ISPRINGONLINEFOLDERID" val="0"/>
  <p:tag name="ISPRINGONLINEFOLDERPATH" val="Content List"/>
  <p:tag name="ISPRINGCLOUDFOLDERID" val="0"/>
  <p:tag name="ISPRINGCLOUDFOLDERPATH" val="Content List"/>
  <p:tag name="ISPRING_PLAYERS_CUSTOMIZATION" val="UEsDBBQAAgAIAMhUF09QF1AfdgQAABERAAAdAAAAdW5pdmVyc2FsL2NvbW1vbl9tZXNzYWdlcy5sbmetWN1u2zYUvi/QdyAEFNiALW0HtCiGxIEsMTYRmXIlOk72A4GRGJuoJGb6cZtd9Xp7iV3tGXqxpxm699ghJSdxfyApCWADJuXzncNzvvND7R++y1K0EUUpVX5gPd97ZiGRxyqR+erAWrCj719ZqKx4nvBU5eLAypWFDkePH+2nPF/VfCXg9+NHCO1noixhWY706maNZHJgzceR48/mNj2LPH/iR2MysUaOyi55foU8tVK/FN/88PLVu+cvXn67/7SV7AMUzmzP24VCBunFsx5AlAW+FwEa9iKKT5k1+vjhz48f3v/3z1/DhP0F8wjF1qj9MUx6HuATrfqPnqoXQYApi0KPuDgiYUR9ZrziYYZda3SmarTmG4EqhTZSvEXVWkBMK1kIVKYyMQ9iBRt5LbqUuf7MJjQKcMgC4jDiU2sUqqK4+s7A8rpaqwLUlSiRJT9PRWJ0AnvM88tClKCaV8AuBJ9qLeGfKuMy3+tUHdhLQicR830vjDB1tzvWCOcJcguu1QxECewQBwBQ8FIUd5CNDN+MOLLTdBjClEymHnyZNmEqV+sUvtVQO+YYYjAXeZcUcAQHQLEwXPqBq50GqhBHl7ws36oi2eHH7UB1ARPq+EBBh90CZxpjCwwxllBDikLEVRfYDIehPcHR2D8FIlsj6g+R8I8h546HSJzhEFIEh10y1D4hE1sTXqfYlv/b/Iq5pnN6hXgcg5x230aquoQd7VLIApNp5d4wNSF+vYCwEdv7Sho3qOBds1rJjQA7ikQUnYqgyDjY1Sx6vSA/RUc28bAbAa1cfxkxU/y0xoxfoVxViCcbnscCnYuY18D1K3iWyMQ803E2+n+r5e+IV21VedIWJOri0ydD7dmpYV8wqy7BpqoS2WXVpVo7rDX/LlZoTn/VhD5Hv5v+0MHUDoj/MJEpZVanTdW9d3yuLRsao04j7ump/tF6aEvCpraOCRSssVT9JTB0U90/oAGm/aUIPQJF86ZEQw0n+cUAndRvAahCd8U4AVftmHACLhwgv8TjkDAYkJbivJRV59hhsrEJ0JdDG8PEl4pK3CTjubhQMOGkgm+a6QO6kIl0Z0BvDTc7rYIR5oHJFABXDXkAMpUZ2J/0wFzM8NYDTYHfOclS1WlikjeVb0yRB9/Wmfh8bLooVGZ2U15uyds0mcP7WNEcLmiUzge0/+v86x2fW+l39yiF2A6caeTY1MF65Ne5mvYUghTQrvBYGHn2WItDLmS8itfQTC9UnSc9gZqB3cVHNoC1Zw4FL+L1v+//7onxiSXNLmp3fxwEAomtqyC+BvuZqkqUv3aBMHu8K2cWfaTaC85Wrud9hxFg4YPcIXjTWjKVwdZet14geRs0mzHbmc4gD0JDe1UXMLoNQZjZwTHUMjOFW6MZL95AIWRKpYNQjKs1Aath2m/umHWVylwMkb1fK9EHZmQe2a5rbt2QfKmM3zQ9M4EbRdxev1O4fvcFc6Y2hTr7CZ5IZDUQ0LSmbRWCRG/WN2m++bxTXa9K8/Ji/+mtdxn/A1BLAwQUAAIACADIVBdPuxPRJTkDAACQDAAAJwAAAHVuaXZlcnNhbC9mbGFzaF9wdWJsaXNoaW5nX3NldHRpbmdzLnhtbNVX3W7aMBS+5yksT70saTu6diihqgpo1VpAhWnrVWViQ6w6dhY7UHrV6+0ldrVn6MWeZureY8cxUFC7Lv1B2oQQ8fn5zv+J8fcuYoFGLNVcyQBvljcwYjJUlMthgD/0muu7GGlDJCVCSRZgqTDaq5X8JOsLrqMuMwZENQIYqauJCXBkTFL1vPF4XOY6SS1XicwAvi6HKvaSlGkmDUu9RJAJ/JhJwjSeIhQAgG+s5FStVioh5DukY0UzwRCn4LnkNigimoLoCHtOrE/C82GqMkkPlFApSof9AL/a3befmYyDqvOYSZsTXQOiJZsqoZRbL4jo8kuGIsaHEbi7U8FozKmJArxVsSgg7d1FybFd6MSiHCjIgTRT+JgZQokh7ujsGXZh9IzgSHQiSczDHnCQjT/A9d7Zu9NO4+TosPX+rNduH/UOO86JXMdbxvG9ZUM+OKSyNGRzOz4xhoQR+A06AyI0871F0kxsoOSSc/aM+kpA7nMtaKO4z2iLxGyhGt1zLpsguYnRAAIRkwDvp5wIjLghgodzZZ31teEmr3pzURIBFrQnQ8ddfGveZSeMSKrZolszjrY5D2sfVSYomqgMCX7OkFEI4s9ieIoYWiwOGqQqzqnQPgZpwcHiiLMxo3t5TqeAfzJ0CibiDDShVxPBjLPwOeOXqM8GKgVcRkbQ2UDn2uGXHwWcEK1vQcnMx7Xu0WG9cXbYqjc+rdkACR0RGT4SHArO4sSsBJ9MkFRmpgfpCEmmWV4UymnOKxJb+ell0DzOhCvzSxdjAXqFJVmNlccU5q8eFDYbkVE+iHa4cmgYQQ4lcZjACGFdcJmxooAhkUhJMUEkhLWm7ViPuMo0UNwAO2j9dA+dPuIyPw1htYHFlLK0EOTG5tbryvabnd231bL38+r7+oNK04XfEcSacxv/4MGVP1/7d7eh79ktff/SNmn2b+7sm+svN9dXv358K5Lcm+uvxYVPG90iYq12Ean2+yJSJ+5101l41RRyAdbT0I0bLCjBY24Yfclme0LDPOst77ptNQ2zwpifMyT/TcjuNL8wLt0Qfe/eK6zlxFzyGBJhl+P83lvbrmzAnfNeVqkEaMv/Imql31BLAwQUAAIACADIVBdPfh21ZrcCAABQCgAAIQAAAHVuaXZlcnNhbC9mbGFzaF9za2luX3NldHRpbmdzLnhtbJVWbW/aMBD+vl+B2HfSvdJJKRKlTKrUrdVa9buTHImFY0e2Q8e/n8+xGxsIZJwq4bvn8b347miqtpQvPkwmaS6YkM+gNeWlQo3XTWhxM81arQWf5YJr4HrGhawJmy4+/rSfNLHISyyxAzmWsyE59G7m9jOG4nx8m6MMEXJRN4TvH0QpZhnJt6UULS8uhlbtG5CM8q1BXv2Yr9aDDhhV+l5DHcW0vkYZR2kkKAUY0vc1ykUWIxkw7+nKfkZyelfnsz+g7aii2tKWn1CGaA0pIS7y9RJlGM/N7fGrzFHOEzT81Qb65TPKIJSRPcj48ruvKIMM0bTN//RII0WJBY055x/xncMEKcz4YVRXKBcJmBA6uvgKrjw217sA5L6Gc5/iuErBnrCuBwsBHz1jsNCyhTTxp86mKvH22GozH7DYEKYMIFT1oCcT9BNplb8m1vW4P/BGeRGAnKJHvArW1rDq4g2Asb7Hr1a3dlWE8b3rggAl7JwyiLBX9sjfpqxHyEDZI58ZLeCRs/0R/NDScfwT3xL3mOerb6zAiTn6evmTt6KnBxxcFbh2Co+pRQELheG80Brw1dLE6rqQkqOYUk52tCSaCv4LcdneJqPS5MDgOu10X6Waagan2s3GaJZ0+F72HHejs8bt2P0o9Ml154k2O/xmSrQmeVWbHyU1nTieGRJTmGlymoFb0sBB3vONGMmpidyCfBGCjfXChYYQazMbAotusobgaRKUIE1OFzl1l5yqPm/rDOTaPBoF3zWxrsNVtKyY+dOvFN6giAkDxo6pK3MdJ/S9KQOF6wAgMq98y3aHzlK3TFMGO/CDHyhswkOZpcq06FC3LfUDbHTYb04zqiHdnugbJcTFhhOEVxOXiDdOaBjR85pkymYWjb3fwP3N0U72qwxbL9xi9uw6KbrY2I8raJT4n+Q/UEsDBBQAAgAIAMhUF097Gdv7DAMAAKELAAAmAAAAdW5pdmVyc2FsL2h0bWxfcHVibGlzaGluZ19zZXR0aW5ncy54bWzNVt9OWjEYv+cpmi5eylHnpiMHjBGMRCdEWDavTDktnMae9qztAfHK6+0ldrVn8GJPs7j32NdTQIiOHY0sCyHQ78/v+/+14d5VItCQacOVrOLN8gZGTEaKcjmo4g/dw/VdjIwlkhKhJKtiqTDaq5XCNOsJbuIOsxZEDQIYaSqpreLY2rQSBKPRqMxNqh1XicwCvilHKglSzQyTlukgFWQMP3acMoMnCAUA4JsoOVGrlUoIhR7pvaKZYIhT8FxyFxQRRzYROPBSPRJdDrTKJD1QQmmkB70qfrW77z5TGY9U5wmTLiWmBkRHthVCKXdOENHh1wzFjA9i8HZnG6MRpzau4q1thwLSwUOUHNtHThzKgYIUSDuBT5gllFjij96eZVfWTAmeRMeSJDzqAge58Ku43r04Om83zk6ap8cX3VbrpNtseydynWARJwwWDYXgkMp0xGZ2QmItiWLwG3T6RBgWBvOkqVhfyQXn3Bn1lIDU51oY9cFTMa7ifc2JwIhbIng041qiB8wecgExON3Ncl9afA/o441iog2bNzTlGJfFqPZRZYKiscqQ4JcMWYUgoiyBfzFD8+lGfa2SnCqIscgIThkacjZidC/P0gTwT4bOwUSSgSY0XyqY9RY+Z/wa9VhfacBlZAitCnRuPH75ScApMeYelEx9XOucNOuNi+ZpvfFpzQVI6JDI6IngUEKWpHYl+GSMpLJTPUhHRDLD8qJQTnNekdjKzy+D4UkmfJlfuhhz0CssyWqsPKUwf/WgsNmYDPNBdMOVQ8MIciiJxwRGBOPOZcaKAkZEIiXFGJEIFpVxYz3kKjNA8QPsoc3zPfT6iMv8NICbAyxqynQhyI3Nrdfbb97u7L6rlIOfN9/XlypNVnhbEGfO7/CDpUt8tsgfbsMwcLvz8TVsdfavtvDd7Ze725tfP74VSdfd7dfiwueNThGx01YRqdZxEakzf4G05y6PQi7Awhn4AYKVI3jCLaMv2T7PaIHlN7FvkBdqgRVGsbSR/98g/Gn28Fp4aYXBo0/BEtAXn9W10m9QSwMEFAACAAgAyFQXT/7ZBl2gAQAALQYAAB8AAAB1bml2ZXJzYWwvaHRtbF9za2luX3NldHRpbmdzLmpzjZRNb8IwDIbv/Ioqu06IfcJ2Q4NJSBwmjdu0QyimVKRxlIQOhvjvq8NX06aD+NK8ffo6duVsW1GxWMyi12jrnt3+w987DUizegW3vi4a9Ix0ZkQ6g0magUglsAqSHz89ybszETJm0plON59ka0p+DOnNnAtTxlXAQgc0E9DygPYT0NahxL9eZYeq9hWV2jxdWYuyHaO0IG1bos64Y9jNu1vlAisw5qAvoHMeg2fadauJPDs+dSnKXIyZ4nIzxgTbUx4vE40rOWvKv9go0MUPX+6Bzkv3bejZidTYkYWsmnjYo2gmlQZj4JD3eUgRhAWfgij5dtz6B/WM6wVV6Dw1qT3S/TuKMq14ArUu9foUPiYLr1o3uxR1zsLa7omHewqPEHwDumY1eKTwQFQrdcUPVBoT6kgNrff8hArks1Qmh9QdiiBHhyXbpu6dC3XHHzBvhLAyQovARGZNF8cVU2+Dg2sqWcehmRchMZQXA5oKfZyfRO80tnqN0P4rYtxaHi+y4nYobkbqOJjiGfRIzpGEjOsl6AmiKOr5vnTyavLW7g9QSwMEFAACAAgAyFQXTz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yFQXTwzStqxuAAAAbgAAABwAAAB1bml2ZXJzYWwvbG9jYWxfc2V0dGluZ3MueG1ss7GvyM1RKEstKs7Mz7NVMtQzUFJIzUvOT8nMS7dVCg1x07VQUiguScxLSczJz0u1VcrLV1Kwt+OyyclPTswJTi0pASosVijISaxMLQpJzQUySlL9EnOBKp+2rnjZvEJBV+HJ/nXPpuxU0rfjAg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yFQXTzXb2a1oAQAA8wIAACkAAAB1bml2ZXJzYWwvc2tpbl9jdXN0b21pemF0aW9uX3NldHRpbmdzLnhtbI1S22obMRB9z1eI/IAljW4LW4OuxZCHQhPyvPWqYYmjLSuFhKKPrzatcdy6tJqnmXPmDDM6fX6ckn3OZX6avg9lmtPnWMqUHvL2CqF+Px/m5dMScyx5c6rcT2mcX3bp67zWWjWXIY3DMtoVzVuMwttDSmrlVMuYYRRJ5qlXyHluG9aB68A2zFFi+81vEj91l7iPqVxW7Tdn6J8Nu5TjUnZpjK9bOGe/h843+LgM49R4eSvYGvU4tTq2BmKES+4r1QAgkOWOOFyl7KQmyGPGMVSjKFBAhHPSiUok5dCy0ImmwnwnEJOMUVepp60baW0ctVVCR4hu07zqbA3BSIwRIQSYq1xAMBg1NjQNDWo9IDgwIKo2mihAwQYTWPXOC8uRol5gXJkxgPHpuKft3p/rVP3vdY7n/IfgxS+4iK7e2lwwV79/XpZGvo1P3w5DiejLkONu/HAd7m5urn958s2/R8Zq1LbxX339A1BLAwQUAAIACADIVBdPYnNrracMAADaIQAAFwAAAHVuaXZlcnNhbC91bml2ZXJzYWwucG5n7ZppWFPX1scPSh2qDFqVKgjaFmgrEi3FMAg4UJAyWUQZJEIblYqSECBGhiStE72iphYFlKl9URQD5I3cJCQxRByI3gBpMRAhHIKGQU4MXIlJyMg9Cbf33g/3w/u8n/Mh5zx7n/3ba+21/vvs9Zwnf9kbF+nw/rr3AQBwiNoTngAA9jEAsBC3ZBHcY97lEwnf7PISIncBLT1uk3DDPnNn7E4AoFOWGb99D24vzdmTkgcAjo8sPzsB9s5hANiIjQrfmXjqkBKMLz08phO8LIgtsCuwG1iUZo/sqDnbduG03ZOzHbgVXqc3LHrcdsN56dLWtbt2uEQkOq9aEf74+qUI5/yT9fVL1QbwiPvE5PQQCtWHyjTfbFnoAu6b2K6uhqbWQcX6aiiPeoyNk3dCz+PDUCheIV55xikUdgmYrftSH8n4Oesj1czuLToJ39znaFlOgH1fROc9R690ono/dyPc8WBjYwTcRmKHTyAtXEB439c9ffgg8Gu48cPuxObRoUgPorjF/s9n+E2WYY7XMxbAN2f7DyzDNlRa+uw7LIM2LPGyNHZusYOvS04vha87nGMsXadtiA2xITbEhtgQG2JDbIgNsSE2xIbYEBtiQ2yIDbEhNuT/jDxk0/jmQssn2Aeb/99TBezfwiaZ9NDfrm2iTtSRSep3z+Np7kVv6EVxyiRlujJTidUGWCaqF+jArRov/wajmkYGJ2e5zOat6GKCrEpc6UnRERy96shmHfTMu+4EQXNov+GgAQxxt3w1PSxpQUmlz5zxRpRW0u1Hzdb0rcmSsa7nJQUvLouu8GUEn6JRTVPuohTTGIKcoui/lT6nl1CpSbThkwZX7H164RR7ot88KwgbZtaO3Z8zG8KKlXNmLd8jBUlOz+IWgE3tmWguon321VMOzsCUSeSkCM1WQZQU1ZbzrVy+ncpOnpaHyZ/XfnU0DABGyoPYGR60yEwE711CsKSJOdlZeyDkPLHuU3reFrasx3dtFp8ryFuDH9HVe5i+JzoPNsc7hbz7PZu1/0SjVDFy3zjqHZZC7lImRxCVm66KJcYrke66jTcSr34oK515sNDJzZWblUZsojPA5KQwl9Ubs8DZYnfppNWnBiVE7zdJRLnNdQKlsDezoY+IVdXVm+DwHoRcsl0Qh06k76vdj5Q1ueYdUCdrdMJHNWeiWPu0pVNvqw+sz+j/8TixaeHvmKqU9ScIi1vxER3FP6dqGd0m3Ek1vk6+uwb1zZWboaI7e3FN7Unqgq9a3oa4dhw5kRTmJL9Y/76zamBDmPktRfr6CzetX+5gILT1ogiZnUQpMG5HrI6Zenz9mLT6zyAFs4s2s53A4lZMV6gYDY0HO3SMXu28tUy66HLQSK1TIUW+vCz4dru3jkf9370efof7JuRvKBfWfZyceOpD6dW3qr1bPxKtaSRj9cPu87ZU+sCQY9wVceNSTfaz1s/O36ivKrLaKlLXeoCKp8TJ8Wo8WvPbocXTClOMfZnfusU0kJNiWkQ2O5BvO/YKUpb70AzDlzJ+eftrqOj13k7NozYRxlB2+jEu7OPMGrRUGTfIb31dS4l+PV6LR5f/3h2i6PT5rcoVAKB714h8bBQ0XgMbuOXbPTk+dC0jN0I+wjiIFC7sT1n/iaSQPtoDtRMIfpX52nT7MiU+T8TZOj/T5YNm40QYS4qtt8ylMZ2n1mCGU5BH6yDRaoJqateWwHrc3webXaEvSuXMxuSE6fV/8AjvCe8Ks8b3+PNLosBQX+5nqqLKriwDLip67TQigXXJsG4br+RZQ92V1h668iQhuPK+cUZIdQqdzVDDO6g6aGX+v+1zxnzoN/PzFgI5L4aLVd0ahrzd6p1BM8WdZuZhFS3vlaUxUYQ1oDyQmn066snPcnPa8fVnKUip28yO8iNiCfthx+ywWPtd+JX3V6qJjb/6/0//kk/VuLPnCmJAkdtHnyd0ob9I7YrTrw3sdlPnsYXtQ80ZMwbZHEk9kFln0g6YTTMUsrEe1HwCDsF6iLosrUjlSKOR2ibXMuEx/qJWDAYAHCW95GZcf3eYovPNwZD+VqN6T8foRWgkz+0nd29EyYedtwImbxrQZOg4quL+1RV7OjkXVqFRNX1bMXWyd/jHV+mgkeeKq8fQKFXfhRNlXKnw2MQdg9uKo1XEgVXZPXeLQsv1Tm+otHb9tB+RYb4f/Gh0ZkyowOMNDXMjXHYmWCkXb2cgGPkKCpdnDR97qA2HXl/GyWb1dTsAD16mQvFLCBwdPNKzegyW2AcZOFBFv7jhG2GD3+dQQk1BwUQNYbASFo5QSVE9XIZoOvMkeRwvl8nRt6uK+i+tjQ5h0sWh1WNIABwCALeGwnjKlL88gUOshPWWO6j1WxHzwxO8SBB08LDP6qWc7PPy8os+cMgKpH899kw5TqnBTKUgG8pxR7uNjEbhtTjXWA7bDgjY7kGa/dZQiIsCSV1w0u/SdrI8qpZ4PXjFmZAHHL/pyxhYZQ91Z0zc6uHc2ZtQ4TzGhOccIjGPrVVw5+f0Quy+6/c9RK8d66225kJUM0sNaJRSYJlGqf1fa9AfdNgnp2mL3YQKGn+4xWM8OjGr0c+Xo/zakkS/E6md+qn5RU4mfhooNFRa9XaKI7kQrdCg+y+lpFpdci02vhVQw4wvnRSywyKImSq5ZIeRhHgIcnvTzzSq8eVRRLdoFmrSItvzscJkGfGNNRNSqKcpMA6JBICS20XNbX/FhB0FK2/hDfS/ZPTe+TBhsSffOIZIEm1XdUGw4kJeGXUqaokH6RTvUs4Cb0UtBR04ubzsN6ZrNKvdOt+jhiNN06EnOZasZ4sHtoGeQYKac73WLBfoJ29LJaXRkNXvBKIDx/QifMvSdJJuDEri6/uCLoixDIrqVSmihdWYfTyGkP5ACwd6dlmg2t0L1CdWvBLnsnyfXWdVhc0bKBOnT60VusVCaFMwC2HNfK3kUFEzkdd207oQzz7Jr1JKrH3Z3syft5tn5dmfTIqZ/g1cxEgRqMKZo7d4o8r3iRj0tPZiNthgXUCNbqYu9T+kNdBp9KfuSZhroTDypQRL7Ctr4eNU8y91JVB40pKyJV5lWhmZTGyMjbhStn125AyVb1JiqdrhIoqhaxPt/r32dxfkfWuXg6ojLrC0xQOe6EDfG+K8E+E/6tsmEZDVtqDRL2jbk5/kGIR1NzPHv/8CATLnFa2Q0LDFm3lYMNSixDuCtD/NFvpJCkW/LP8Iv0ErIpvzmkNFaovppPgQdWLRjh4erdTerS8k/eQfIR7CturDPnh2bIjg/NvbJYIEEWuKdN6i0qNlehHDdz3U39cLHrKGFiWWeFVguPOvDzjhL9oxabuQc02urWcJMiKrhuxK2Fw55ADKr5teufCT5w4UXN6I15PdMyTZqm34QpGIpGmVMuXm399bcBmqRXDht/9uXsHMKfIv8vILn6uH3nSKrHY851X4t6dflmOkVmvSa5uSBiWXDf2WU+KN9FZ0xSCb5VkZ4174+rePN97MX/zCk2WYjCcPYgQ82rJ/rS0T7xV57qluZU0qJFNLcEzTPo41iCvnpejmEp01yZweXwT8UOqCYNI8tI1VBDi7t/XUgNu8VZnOMV6nn30LLbCLxIsqUPkiged/vOfhE8sBACxV1KvpzN7uYNiv54zjksECwsbKGE50LsRbMANwMVUsXFSPqfmfPuG8h9PujsP8gBMAzB7isSK1QbnpnEDYG2KBqhspDSTAq4JECwlYvR6i0sw5Oai6CX3hc4le9VC1M0BL8XXOSdQWD3yFCn4R4q09VqX4QLkYAIbujSp6Me1w0jw0uqBTExm53iQ/ztlsklTffxDb7OTo91P16ETYnA6KJ+v3FW3p4SmVLFn7ZscccT0ldDA0/ST93WdkvMw/EqntIsEV6jf4J+HaGzM+kGk3h32UEYvU+ED0/Lya/p6O0Tjj0fyl0gMN3rWnvsObjbptF/OzpOuegy450ajdbY/Jnfg6blrd99bCxJN0ndX9VtsufbiS/+VQYKWPqeoPzzcz5wxw3SqZPjJTJTM2OHzyqBTR3jbcAJeoIBEudh/wWkgvmTS5MZvC1w6sgUjls7de9nTc9FHDcPU4q3n1DsgUAyWc1VfSRwl8A6hPOJfqXQ6Xrzl8qQBnbhHICOgeVPXnlW4X4K2fjX/58Jy6zrW2L5vR4roQHjY091+q7WrDeBV2cLWlp+RO6jM2lm9ioixFd85Pd69VG+B99PzffyxoNpNx5ZaHD7SZFeJ7jl6MYi1IUJ630r8OPk0mLfFiGOFD+RB4v6B1vYX7O/9O6h7/KweFWWqy77aSI/lDqS2W4VFfxYW37Mo4/Q9QSwMEFAACAAgAyFQXT5XukX5LAAAAawAAABsAAAB1bml2ZXJzYWwvdW5pdmVyc2FsLnBuZy54bWyzsa/IzVEoSy0qzszPs1Uy1DNQsrfj5bIpKEoty0wtV6gAigEFIUBJoRLINUJwyzNTSjKAQgbmZgjBjNTM9IwSWyULA3O4oD7QTABQSwECAAAUAAIACADIVBdPUBdQH3YEAAAREQAAHQAAAAAAAAABAAAAAAAAAAAAdW5pdmVyc2FsL2NvbW1vbl9tZXNzYWdlcy5sbmdQSwECAAAUAAIACADIVBdPuxPRJTkDAACQDAAAJwAAAAAAAAABAAAAAACxBAAAdW5pdmVyc2FsL2ZsYXNoX3B1Ymxpc2hpbmdfc2V0dGluZ3MueG1sUEsBAgAAFAACAAgAyFQXT34dtWa3AgAAUAoAACEAAAAAAAAAAQAAAAAALwgAAHVuaXZlcnNhbC9mbGFzaF9za2luX3NldHRpbmdzLnhtbFBLAQIAABQAAgAIAMhUF097Gdv7DAMAAKELAAAmAAAAAAAAAAEAAAAAACULAAB1bml2ZXJzYWwvaHRtbF9wdWJsaXNoaW5nX3NldHRpbmdzLnhtbFBLAQIAABQAAgAIAMhUF0/+2QZdoAEAAC0GAAAfAAAAAAAAAAEAAAAAAHUOAAB1bml2ZXJzYWwvaHRtbF9za2luX3NldHRpbmdzLmpzUEsBAgAAFAACAAgAyFQXTz08L9HBAAAA5QEAABoAAAAAAAAAAQAAAAAAUhAAAHVuaXZlcnNhbC9pMThuX3ByZXNldHMueG1sUEsBAgAAFAACAAgAyFQXTwzStqxuAAAAbgAAABwAAAAAAAAAAQAAAAAASxEAAHVuaXZlcnNhbC9sb2NhbF9zZXR0aW5ncy54bWxQSwECAAAUAAIACABElFdHI7RO+/sCAACwCAAAFAAAAAAAAAABAAAAAADzEQAAdW5pdmVyc2FsL3BsYXllci54bWxQSwECAAAUAAIACADIVBdPNdvZrWgBAADzAgAAKQAAAAAAAAABAAAAAAAgFQAAdW5pdmVyc2FsL3NraW5fY3VzdG9taXphdGlvbl9zZXR0aW5ncy54bWxQSwECAAAUAAIACADIVBdPYnNrracMAADaIQAAFwAAAAAAAAAAAAAAAADPFgAAdW5pdmVyc2FsL3VuaXZlcnNhbC5wbmdQSwECAAAUAAIACADIVBdPle6RfksAAABrAAAAGwAAAAAAAAABAAAAAACrIwAAdW5pdmVyc2FsL3VuaXZlcnNhbC5wbmcueG1sUEsFBgAAAAALAAsASQMAAC8kAAAAAA=="/>
  <p:tag name="ISPRING_SCORM_ENDPOINT" val="&lt;endpoint&gt;&lt;enable&gt;0&lt;/enable&gt;&lt;lrs&gt;http://&lt;/lrs&gt;&lt;auth&gt;0&lt;/auth&gt;&lt;login&gt;&lt;/login&gt;&lt;password&gt;&lt;/password&gt;&lt;key&gt;&lt;/key&gt;&lt;name&gt;&lt;/name&gt;&lt;email&gt;&lt;/email&gt;&lt;/endpoint&gt;&#10;"/>
  <p:tag name="ISPRING_PRESENTATION_TITLE" val="32995"/>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UNIT_TABLE_BEAUTIFY" val="smartTable{0e85eac2-a81e-46a9-adc5-6f99b5b9bdd8}"/>
  <p:tag name="TABLE_ENDDRAG_ORIGIN_RECT" val="918*355"/>
  <p:tag name="TABLE_ENDDRAG_RECT" val="41*184*918*355"/>
</p:tagLst>
</file>

<file path=ppt/tags/tag4.xml><?xml version="1.0" encoding="utf-8"?>
<p:tagLst xmlns:p="http://schemas.openxmlformats.org/presentationml/2006/main">
  <p:tag name="KSO_WM_UNIT_FLASH_PICTURE_TYPE" val="1"/>
</p:tagLst>
</file>

<file path=ppt/tags/tag5.xml><?xml version="1.0" encoding="utf-8"?>
<p:tagLst xmlns:p="http://schemas.openxmlformats.org/presentationml/2006/main">
  <p:tag name="KSO_WM_UNIT_TABLE_BEAUTIFY" val="smartTable{56f6d7db-e7be-4d6e-9fde-a29ae4bc16bf}"/>
  <p:tag name="TABLE_ENDDRAG_ORIGIN_RECT" val="959*314"/>
  <p:tag name="TABLE_ENDDRAG_RECT" val="0*226*960*314"/>
</p:tagLst>
</file>

<file path=ppt/tags/tag6.xml><?xml version="1.0" encoding="utf-8"?>
<p:tagLst xmlns:p="http://schemas.openxmlformats.org/presentationml/2006/main">
  <p:tag name="KSO_WM_UNIT_TABLE_BEAUTIFY" val="smartTable{23b34eb5-f057-471b-a3e1-93e51de1880d}"/>
  <p:tag name="TABLE_ENDDRAG_ORIGIN_RECT" val="960*455"/>
  <p:tag name="TABLE_ENDDRAG_RECT" val="0*84*960*455"/>
</p:tagLst>
</file>

<file path=ppt/tags/tag7.xml><?xml version="1.0" encoding="utf-8"?>
<p:tagLst xmlns:p="http://schemas.openxmlformats.org/presentationml/2006/main">
  <p:tag name="KSO_WM_UNIT_TABLE_BEAUTIFY" val="smartTable{79fc806b-1698-4a56-b19d-a65105b6cbd4}"/>
  <p:tag name="TABLE_ENDDRAG_ORIGIN_RECT" val="959*348"/>
  <p:tag name="TABLE_ENDDRAG_RECT" val="0*191*959*348"/>
</p:tagLst>
</file>

<file path=ppt/tags/tag8.xml><?xml version="1.0" encoding="utf-8"?>
<p:tagLst xmlns:p="http://schemas.openxmlformats.org/presentationml/2006/main">
  <p:tag name="KSO_WM_UNIT_TABLE_BEAUTIFY" val="smartTable{959bd92b-9e79-477c-926e-b4f88ff021c6}"/>
  <p:tag name="TABLE_ENDDRAG_ORIGIN_RECT" val="960*309"/>
  <p:tag name="TABLE_ENDDRAG_RECT" val="0*230*960*309"/>
</p:tagLst>
</file>

<file path=ppt/tags/tag9.xml><?xml version="1.0" encoding="utf-8"?>
<p:tagLst xmlns:p="http://schemas.openxmlformats.org/presentationml/2006/main">
  <p:tag name="KSO_WM_UNIT_TABLE_BEAUTIFY" val="smartTable{2e93a4d0-8f64-4dd1-b75e-6b0e4871c103}"/>
  <p:tag name="TABLE_ENDDRAG_ORIGIN_RECT" val="955*377"/>
  <p:tag name="TABLE_ENDDRAG_RECT" val="0*164*955*377"/>
</p:tagLst>
</file>

<file path=ppt/theme/theme1.xml><?xml version="1.0" encoding="utf-8"?>
<a:theme xmlns:a="http://schemas.openxmlformats.org/drawingml/2006/main" name="Office 主题​​">
  <a:themeElements>
    <a:clrScheme name="自定义 7">
      <a:dk1>
        <a:sysClr val="windowText" lastClr="000000"/>
      </a:dk1>
      <a:lt1>
        <a:sysClr val="window" lastClr="FFFFFF"/>
      </a:lt1>
      <a:dk2>
        <a:srgbClr val="44546A"/>
      </a:dk2>
      <a:lt2>
        <a:srgbClr val="E7E6E6"/>
      </a:lt2>
      <a:accent1>
        <a:srgbClr val="262626"/>
      </a:accent1>
      <a:accent2>
        <a:srgbClr val="595959"/>
      </a:accent2>
      <a:accent3>
        <a:srgbClr val="262626"/>
      </a:accent3>
      <a:accent4>
        <a:srgbClr val="595959"/>
      </a:accent4>
      <a:accent5>
        <a:srgbClr val="262626"/>
      </a:accent5>
      <a:accent6>
        <a:srgbClr val="595959"/>
      </a:accent6>
      <a:hlink>
        <a:srgbClr val="262626"/>
      </a:hlink>
      <a:folHlink>
        <a:srgbClr val="595959"/>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7">
    <a:dk1>
      <a:sysClr val="windowText" lastClr="000000"/>
    </a:dk1>
    <a:lt1>
      <a:sysClr val="window" lastClr="FFFFFF"/>
    </a:lt1>
    <a:dk2>
      <a:srgbClr val="44546A"/>
    </a:dk2>
    <a:lt2>
      <a:srgbClr val="E7E6E6"/>
    </a:lt2>
    <a:accent1>
      <a:srgbClr val="262626"/>
    </a:accent1>
    <a:accent2>
      <a:srgbClr val="595959"/>
    </a:accent2>
    <a:accent3>
      <a:srgbClr val="262626"/>
    </a:accent3>
    <a:accent4>
      <a:srgbClr val="595959"/>
    </a:accent4>
    <a:accent5>
      <a:srgbClr val="262626"/>
    </a:accent5>
    <a:accent6>
      <a:srgbClr val="595959"/>
    </a:accent6>
    <a:hlink>
      <a:srgbClr val="262626"/>
    </a:hlink>
    <a:folHlink>
      <a:srgbClr val="595959"/>
    </a:folHlink>
  </a:clrScheme>
</a:themeOverride>
</file>

<file path=docProps/app.xml><?xml version="1.0" encoding="utf-8"?>
<Properties xmlns="http://schemas.openxmlformats.org/officeDocument/2006/extended-properties" xmlns:vt="http://schemas.openxmlformats.org/officeDocument/2006/docPropsVTypes">
  <TotalTime>0</TotalTime>
  <Words>4030</Words>
  <Application>WPS 演示</Application>
  <PresentationFormat>自定义</PresentationFormat>
  <Paragraphs>547</Paragraphs>
  <Slides>37</Slides>
  <Notes>29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Arial</vt:lpstr>
      <vt:lpstr>宋体</vt:lpstr>
      <vt:lpstr>Wingdings</vt:lpstr>
      <vt:lpstr>微软雅黑</vt:lpstr>
      <vt:lpstr>Arial Unicode MS</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灰色简约风时尚毕业答辩PPT模板</dc:title>
  <dc:creator>极简办公</dc:creator>
  <cp:keywords>www.jjppt.com</cp:keywords>
  <dc:description>www.jjppt.com</dc:description>
  <dc:subject> </dc:subject>
  <cp:category> </cp:category>
  <cp:lastModifiedBy>潆</cp:lastModifiedBy>
  <cp:revision>35</cp:revision>
  <dcterms:created xsi:type="dcterms:W3CDTF">2017-12-01T03:32:00Z</dcterms:created>
  <dcterms:modified xsi:type="dcterms:W3CDTF">2023-06-05T08:11:58Z</dcterms:modified>
  <cp:version>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526472D4E64B4DF3B77C4CC9545A6CFB</vt:lpwstr>
  </property>
</Properties>
</file>