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90CF023-A18C-4549-A619-787F1E40B1F1}" type="datetimeFigureOut">
              <a:rPr lang="ru-RU" smtClean="0"/>
              <a:pPr/>
              <a:t>21.10.2017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3105F63-ED3F-4AFD-A717-7F8188E9C95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Специальность</a:t>
            </a:r>
            <a:r>
              <a:rPr lang="ru-RU" smtClean="0"/>
              <a:t>: 09.02.03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Курс: 4</a:t>
            </a:r>
          </a:p>
          <a:p>
            <a:r>
              <a:rPr lang="ru-RU" dirty="0" smtClean="0"/>
              <a:t>Дисциплина: ТРПП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Функционально-ориентированные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274320">
              <a:buNone/>
            </a:pPr>
            <a:r>
              <a:rPr lang="ru-RU" dirty="0" smtClean="0"/>
              <a:t>Каждой из выявленных характеристик ставится в соответствие сложность. Для этого характеристике назначается низкий, средний или высокий ранг, а затем формируется числовая оценка ранга.</a:t>
            </a:r>
          </a:p>
          <a:p>
            <a:pPr indent="274320">
              <a:buNone/>
            </a:pPr>
            <a:r>
              <a:rPr lang="ru-RU" dirty="0" smtClean="0"/>
              <a:t>Для транзакций ранжирование основано на количестве ссылок на файлы и количестве типов элементов данных. </a:t>
            </a:r>
          </a:p>
          <a:p>
            <a:pPr indent="274320">
              <a:buNone/>
            </a:pPr>
            <a:r>
              <a:rPr lang="ru-RU" dirty="0" smtClean="0"/>
              <a:t>Для файлов ранжирование основано на количестве типов элементов-записей и типов элементов данных, входящих в файл.</a:t>
            </a:r>
          </a:p>
          <a:p>
            <a:pPr indent="274320">
              <a:buNone/>
            </a:pPr>
            <a:endParaRPr lang="ru-RU" dirty="0" smtClean="0"/>
          </a:p>
          <a:p>
            <a:pPr indent="27432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Функционально-ориентированные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Количество функциональных указателей вычисляется по формуле:</a:t>
            </a:r>
          </a:p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где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i="1" cap="small" dirty="0" smtClean="0"/>
              <a:t> </a:t>
            </a:r>
            <a:r>
              <a:rPr lang="ru-RU" dirty="0" smtClean="0"/>
              <a:t>— коэффициенты регулировки сложности.</a:t>
            </a:r>
          </a:p>
          <a:p>
            <a:pPr>
              <a:buNone/>
            </a:pPr>
            <a:r>
              <a:rPr lang="ru-RU" dirty="0" smtClean="0"/>
              <a:t>Каждый коэффициент может принимать следующие значения:</a:t>
            </a:r>
          </a:p>
          <a:p>
            <a:pPr>
              <a:buNone/>
            </a:pPr>
            <a:r>
              <a:rPr lang="ru-RU" dirty="0" smtClean="0"/>
              <a:t> 0 — нет влияния,</a:t>
            </a:r>
          </a:p>
          <a:p>
            <a:pPr>
              <a:buNone/>
            </a:pPr>
            <a:r>
              <a:rPr lang="ru-RU" dirty="0" smtClean="0"/>
              <a:t> 1 — случайное, 2 — небольшое, 3 — среднее, </a:t>
            </a:r>
          </a:p>
          <a:p>
            <a:pPr>
              <a:buNone/>
            </a:pPr>
            <a:r>
              <a:rPr lang="ru-RU" dirty="0" smtClean="0"/>
              <a:t>4 — важное, 5 — основное.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4282" y="2357430"/>
          <a:ext cx="7715304" cy="881062"/>
        </p:xfrm>
        <a:graphic>
          <a:graphicData uri="http://schemas.openxmlformats.org/presentationml/2006/ole">
            <p:oleObj spid="_x0000_s2052" name="Формула" r:id="rId3" imgW="5499100" imgH="63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214290"/>
            <a:ext cx="7239000" cy="114300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Определение системных параметров приложения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>
          <a:xfrm>
            <a:off x="457200" y="1857364"/>
            <a:ext cx="7239000" cy="4598372"/>
          </a:xfrm>
        </p:spPr>
        <p:txBody>
          <a:bodyPr>
            <a:normAutofit/>
          </a:bodyPr>
          <a:lstStyle/>
          <a:p>
            <a:pPr indent="274320">
              <a:buNone/>
            </a:pPr>
            <a:r>
              <a:rPr lang="ru-RU" sz="2800" dirty="0" smtClean="0"/>
              <a:t>Значения выбираются эмпирически в результате ответа на 14 вопросов, которые характеризуют системные параметры приложения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 indent="27432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системных параметров приложения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9722"/>
          <a:ext cx="7239000" cy="5027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46"/>
                <a:gridCol w="3068654"/>
                <a:gridCol w="2413000"/>
              </a:tblGrid>
              <a:tr h="806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Системный параметр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</a:tr>
              <a:tr h="806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Передачи данных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Сколько средств связи требуется для передачи или обмена информацией с приложением или системой?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806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Распределенная обработка данных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Как обрабатываются распределенные данные и функции обработки?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806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Производительность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Нуждается ли пользователь в фиксации времени ответа или производительности?.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806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Распространенность используемой конфигурации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Насколько распространена текущая аппаратная платформа, на которой будет выполняться приложение?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системных параметров приложения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5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Скорость транзакций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Как часто выполняются транзакции? (каждый день, каждую неделю, каждый месяц) </a:t>
                      </a: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Оперативный ввод данных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Какой процент информации надо вводить в режиме онлайн?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Эффективность работы конечного пользователя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Приложение проектировалось для обеспечения эффективной работы конечного пользователя?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Оперативное обновление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Как много внутренних файлов обновляется в онлайновой транзакции?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Сложность обработки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Выполняет ли приложение интенсивную логическую или математическую обработку?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Повторная используемость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Приложение разрабатывалось для удовлетворения требований одного или многих пользователей?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системных параметров приложения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Легкость инсталляции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Насколько трудны преобразование и инсталляция приложения?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Легкость эксплуатации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Насколько эффективны и/или автоматизированы процедуры запуска, резервирования и восстановления?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Разнообразные условия размещения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Была ли спроектирована, разработана и поддержана возможность инсталляции приложения в разных местах для различных организаций?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Простота изменений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Была ли спроектирована, разработана и поддержана в приложении простота изменений?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08762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После вычисления </a:t>
            </a:r>
            <a:r>
              <a:rPr lang="en-US" sz="2400" dirty="0" smtClean="0"/>
              <a:t>FP</a:t>
            </a:r>
            <a:r>
              <a:rPr lang="ru-RU" sz="2400" dirty="0" smtClean="0"/>
              <a:t> на его основе формируются метрики производительности, качества и т. д.:</a:t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7239000" cy="4384058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8800" y="2133600"/>
          <a:ext cx="6781800" cy="800100"/>
        </p:xfrm>
        <a:graphic>
          <a:graphicData uri="http://schemas.openxmlformats.org/presentationml/2006/ole">
            <p:oleObj spid="_x0000_s3082" name="Формула" r:id="rId3" imgW="6781800" imgH="8001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00034" y="3143248"/>
          <a:ext cx="5054600" cy="800100"/>
        </p:xfrm>
        <a:graphic>
          <a:graphicData uri="http://schemas.openxmlformats.org/presentationml/2006/ole">
            <p:oleObj spid="_x0000_s3083" name="Формула" r:id="rId4" imgW="5054600" imgH="8001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00034" y="4143380"/>
          <a:ext cx="6261100" cy="800100"/>
        </p:xfrm>
        <a:graphic>
          <a:graphicData uri="http://schemas.openxmlformats.org/presentationml/2006/ole">
            <p:oleObj spid="_x0000_s3084" name="Формула" r:id="rId5" imgW="6261100" imgH="80010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28596" y="5286388"/>
          <a:ext cx="7251700" cy="800100"/>
        </p:xfrm>
        <a:graphic>
          <a:graphicData uri="http://schemas.openxmlformats.org/presentationml/2006/ole">
            <p:oleObj spid="_x0000_s3085" name="Формула" r:id="rId6" imgW="7251700" imgH="800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Функционально-ориентированные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>
              <a:buNone/>
            </a:pPr>
            <a:r>
              <a:rPr lang="ru-RU" dirty="0" smtClean="0"/>
              <a:t>Область применения метода </a:t>
            </a:r>
            <a:r>
              <a:rPr lang="ru-RU" dirty="0" err="1" smtClean="0"/>
              <a:t>функцио-нальных</a:t>
            </a:r>
            <a:r>
              <a:rPr lang="ru-RU" dirty="0" smtClean="0"/>
              <a:t> указателей — коммерческие информационные системы. Для продуктов с высокой алгоритмической сложностью используются метрики </a:t>
            </a:r>
            <a:r>
              <a:rPr lang="ru-RU" i="1" dirty="0" smtClean="0"/>
              <a:t>указателей свойств </a:t>
            </a:r>
            <a:r>
              <a:rPr lang="ru-RU" dirty="0" smtClean="0"/>
              <a:t>(</a:t>
            </a:r>
            <a:r>
              <a:rPr lang="en-US" dirty="0" smtClean="0"/>
              <a:t>Features Points</a:t>
            </a:r>
            <a:r>
              <a:rPr lang="ru-RU" dirty="0" smtClean="0"/>
              <a:t>). Они применимы к системному и инженерному ПО, ПО реального времени и встроенному ПО.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Функционально-ориентированные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>
              <a:buNone/>
            </a:pPr>
            <a:r>
              <a:rPr lang="ru-RU" dirty="0" smtClean="0"/>
              <a:t>Для вычисления указателя свойств добавляется одна характеристика — </a:t>
            </a:r>
            <a:r>
              <a:rPr lang="ru-RU" i="1" dirty="0" smtClean="0"/>
              <a:t>количество алгоритмов. </a:t>
            </a:r>
            <a:r>
              <a:rPr lang="ru-RU" dirty="0" smtClean="0"/>
              <a:t>Алгоритм здесь определяется как ограниченная подпрограмма вычислений, которая включается в общую компьютерную программу. Примеры алгоритмов: обработка прерываний, инвертирование матрицы, расшифровка битовой строки.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Исходные данные для расчета указателя свойств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1781196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№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Характеристика</a:t>
                      </a:r>
                      <a:r>
                        <a:rPr lang="ru-RU" sz="1800" b="1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</a:t>
                      </a:r>
                      <a:r>
                        <a:rPr lang="ru-RU" sz="1800" b="1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Сложность</a:t>
                      </a:r>
                      <a:r>
                        <a:rPr lang="ru-RU" sz="1800" b="1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Итого</a:t>
                      </a:r>
                      <a:r>
                        <a:rPr lang="ru-RU" sz="1800" b="1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Вводы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х4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= 0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Выводы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180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х5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=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180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Запросы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х4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=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180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Логические файлы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180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х7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=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180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Интерфейсные файлы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180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х7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=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180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алгоритмов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ru-RU" sz="18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х3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=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Общее количество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=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Размерно-ориентированные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>
              <a:buNone/>
            </a:pPr>
            <a:r>
              <a:rPr lang="ru-RU" dirty="0" smtClean="0"/>
              <a:t>Размерно-ориентированные метрики прямо измеряют программный продукт и процесс его разработки. </a:t>
            </a:r>
          </a:p>
          <a:p>
            <a:pPr indent="274320">
              <a:buNone/>
            </a:pPr>
            <a:r>
              <a:rPr lang="ru-RU" dirty="0" smtClean="0"/>
              <a:t>Основываются </a:t>
            </a:r>
            <a:r>
              <a:rPr lang="ru-RU" dirty="0" err="1" smtClean="0"/>
              <a:t>размерно-ориентирован-ные</a:t>
            </a:r>
            <a:r>
              <a:rPr lang="ru-RU" dirty="0" smtClean="0"/>
              <a:t> метрики на </a:t>
            </a:r>
            <a:r>
              <a:rPr lang="en-US" dirty="0" smtClean="0"/>
              <a:t>LOC</a:t>
            </a:r>
            <a:r>
              <a:rPr lang="ru-RU" dirty="0" smtClean="0"/>
              <a:t>-оценках (</a:t>
            </a:r>
            <a:r>
              <a:rPr lang="en-US" dirty="0" smtClean="0"/>
              <a:t>Lines Of Code</a:t>
            </a:r>
            <a:r>
              <a:rPr lang="ru-RU" dirty="0" smtClean="0"/>
              <a:t>). </a:t>
            </a:r>
            <a:r>
              <a:rPr lang="en-US" dirty="0" smtClean="0"/>
              <a:t>LOC</a:t>
            </a:r>
            <a:r>
              <a:rPr lang="ru-RU" dirty="0" smtClean="0"/>
              <a:t>-оценка — это количество строк в программном продукте.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Функционально-ориентированные метрики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i="1" dirty="0" smtClean="0"/>
              <a:t>Достоинства функционально-ориентированных метрик: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1. Не зависят от языка программирования.</a:t>
            </a:r>
          </a:p>
          <a:p>
            <a:pPr>
              <a:buNone/>
            </a:pPr>
            <a:r>
              <a:rPr lang="ru-RU" dirty="0" smtClean="0"/>
              <a:t>2. Легко вычисляются на любой стадии проекта.</a:t>
            </a:r>
          </a:p>
          <a:p>
            <a:pPr>
              <a:buNone/>
            </a:pPr>
            <a:r>
              <a:rPr lang="ru-RU" i="1" dirty="0" smtClean="0"/>
              <a:t>Недостаток функционально-ориентированных метрик:</a:t>
            </a:r>
          </a:p>
          <a:p>
            <a:pPr>
              <a:buNone/>
            </a:pPr>
            <a:r>
              <a:rPr lang="ru-RU" dirty="0" smtClean="0"/>
              <a:t>1</a:t>
            </a:r>
            <a:r>
              <a:rPr lang="ru-RU" i="1" dirty="0" smtClean="0"/>
              <a:t>. </a:t>
            </a:r>
            <a:r>
              <a:rPr lang="ru-RU" dirty="0" smtClean="0"/>
              <a:t>Результаты основаны на субъективных данных, используются не прямые, а косвенные измерения. </a:t>
            </a:r>
            <a:r>
              <a:rPr lang="en-US" dirty="0" smtClean="0"/>
              <a:t>FP</a:t>
            </a:r>
            <a:r>
              <a:rPr lang="ru-RU" dirty="0" smtClean="0"/>
              <a:t>-оценки легко пересчитать в </a:t>
            </a:r>
            <a:r>
              <a:rPr lang="en-US" dirty="0" smtClean="0"/>
              <a:t>LOC</a:t>
            </a:r>
            <a:r>
              <a:rPr lang="ru-RU" dirty="0" smtClean="0"/>
              <a:t>-оценки.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965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Исходные данные для расчета </a:t>
            </a:r>
            <a:r>
              <a:rPr lang="en-US" dirty="0" smtClean="0"/>
              <a:t>LOC</a:t>
            </a:r>
            <a:r>
              <a:rPr lang="ru-RU" dirty="0" smtClean="0"/>
              <a:t>-метрик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43890740"/>
              </p:ext>
            </p:extLst>
          </p:nvPr>
        </p:nvGraphicFramePr>
        <p:xfrm>
          <a:off x="457200" y="2285991"/>
          <a:ext cx="7239001" cy="3864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3"/>
                <a:gridCol w="1034143"/>
                <a:gridCol w="1034143"/>
                <a:gridCol w="1034143"/>
                <a:gridCol w="1034143"/>
                <a:gridCol w="1034143"/>
                <a:gridCol w="1034143"/>
              </a:tblGrid>
              <a:tr h="678661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Затраты, чел.-мес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Стоимость, тыс. $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KLOC</a:t>
                      </a:r>
                      <a:r>
                        <a:rPr lang="ru-RU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тыс.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LOC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16205"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Прогр. док- ты, страниц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Ошибки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Люди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</a:tr>
              <a:tr h="678661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ааа01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24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168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12,1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365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29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678661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bbb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02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62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440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27,2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1224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86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  <a:tr h="678661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ссс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03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43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314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20,2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1050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64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25400" marR="2540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2608894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На основе таблицы вычисляются размерно-ориентированные метрики производительности и качества (для каждого проекта):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43182"/>
            <a:ext cx="7239000" cy="3812554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15939" y="2714625"/>
          <a:ext cx="5556259" cy="785813"/>
        </p:xfrm>
        <a:graphic>
          <a:graphicData uri="http://schemas.openxmlformats.org/presentationml/2006/ole">
            <p:oleObj spid="_x0000_s1034" name="Формула" r:id="rId3" imgW="5600700" imgH="8001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0034" y="3643314"/>
          <a:ext cx="4500594" cy="800100"/>
        </p:xfrm>
        <a:graphic>
          <a:graphicData uri="http://schemas.openxmlformats.org/presentationml/2006/ole">
            <p:oleObj spid="_x0000_s1035" name="Формула" r:id="rId4" imgW="4140200" imgH="8001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28596" y="4572008"/>
          <a:ext cx="5857916" cy="800100"/>
        </p:xfrm>
        <a:graphic>
          <a:graphicData uri="http://schemas.openxmlformats.org/presentationml/2006/ole">
            <p:oleObj spid="_x0000_s1036" name="Формула" r:id="rId5" imgW="5422900" imgH="8001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00034" y="5572140"/>
          <a:ext cx="6143668" cy="682610"/>
        </p:xfrm>
        <a:graphic>
          <a:graphicData uri="http://schemas.openxmlformats.org/presentationml/2006/ole">
            <p:oleObj spid="_x0000_s1037" name="Формула" r:id="rId6" imgW="3733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428604"/>
            <a:ext cx="7239000" cy="1857388"/>
          </a:xfrm>
        </p:spPr>
        <p:txBody>
          <a:bodyPr>
            <a:normAutofit fontScale="90000"/>
          </a:bodyPr>
          <a:lstStyle/>
          <a:p>
            <a:r>
              <a:rPr lang="ru-RU" sz="3600" i="1" dirty="0" smtClean="0"/>
              <a:t>Достоинства и Недостатки размерно-ориентированных метрик: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2071678"/>
            <a:ext cx="7239000" cy="438405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i="1" dirty="0" smtClean="0"/>
              <a:t>Достоинства:</a:t>
            </a:r>
          </a:p>
          <a:p>
            <a:pPr>
              <a:buNone/>
            </a:pPr>
            <a:r>
              <a:rPr lang="ru-RU" dirty="0" smtClean="0"/>
              <a:t>1) широко распространены;</a:t>
            </a:r>
          </a:p>
          <a:p>
            <a:pPr>
              <a:buNone/>
            </a:pPr>
            <a:r>
              <a:rPr lang="ru-RU" dirty="0" smtClean="0"/>
              <a:t>2) просты и легко вычисляются. </a:t>
            </a:r>
          </a:p>
          <a:p>
            <a:pPr>
              <a:buNone/>
            </a:pPr>
            <a:r>
              <a:rPr lang="ru-RU" sz="2800" i="1" dirty="0" smtClean="0"/>
              <a:t>Недостатки</a:t>
            </a:r>
            <a:r>
              <a:rPr lang="ru-RU" i="1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1) зависимы от языка программирования;</a:t>
            </a:r>
          </a:p>
          <a:p>
            <a:pPr>
              <a:buNone/>
            </a:pPr>
            <a:r>
              <a:rPr lang="ru-RU" dirty="0" smtClean="0"/>
              <a:t>2) требуют исходных данных, которые трудно получить на начальной стадии проекта;</a:t>
            </a:r>
          </a:p>
          <a:p>
            <a:pPr>
              <a:buNone/>
            </a:pPr>
            <a:r>
              <a:rPr lang="ru-RU" dirty="0" smtClean="0"/>
              <a:t>3) не приспособлены к непроцедурным языкам программирования.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087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Функционально-ориентированные метрики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3116"/>
            <a:ext cx="7239000" cy="3929090"/>
          </a:xfrm>
        </p:spPr>
        <p:txBody>
          <a:bodyPr/>
          <a:lstStyle/>
          <a:p>
            <a:pPr indent="274320">
              <a:buNone/>
            </a:pPr>
            <a:r>
              <a:rPr lang="ru-RU" dirty="0" smtClean="0"/>
              <a:t>Функционально-ориентированные метрики косвенно измеряют программный продукт и процесс его разработки. </a:t>
            </a:r>
          </a:p>
          <a:p>
            <a:pPr indent="274320">
              <a:buNone/>
            </a:pPr>
            <a:r>
              <a:rPr lang="ru-RU" dirty="0" smtClean="0"/>
              <a:t>Вместо подсчета </a:t>
            </a:r>
            <a:r>
              <a:rPr lang="en-US" dirty="0" smtClean="0"/>
              <a:t>LOC</a:t>
            </a:r>
            <a:r>
              <a:rPr lang="ru-RU" dirty="0" smtClean="0"/>
              <a:t>-оценки при этом рассматривается не размер, а </a:t>
            </a:r>
            <a:r>
              <a:rPr lang="ru-RU" dirty="0" err="1" smtClean="0"/>
              <a:t>функцио-нальность</a:t>
            </a:r>
            <a:r>
              <a:rPr lang="ru-RU" dirty="0" smtClean="0"/>
              <a:t> или полезность продукта.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6588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информационные характеристики Функционально-ориентированных метрик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7239000" cy="478634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1.	</a:t>
            </a:r>
            <a:r>
              <a:rPr lang="ru-RU" i="1" dirty="0" smtClean="0"/>
              <a:t>Количество внешних вводов. </a:t>
            </a:r>
            <a:r>
              <a:rPr lang="ru-RU" dirty="0" smtClean="0"/>
              <a:t>Подсчитываются все вводы пользователя, по которым поступают разные прикладные данные. Вводы должны быть отделены от запросов, которые подсчитываются отдельно.</a:t>
            </a:r>
          </a:p>
          <a:p>
            <a:r>
              <a:rPr lang="ru-RU" dirty="0" smtClean="0"/>
              <a:t>2.	</a:t>
            </a:r>
            <a:r>
              <a:rPr lang="ru-RU" i="1" dirty="0" smtClean="0"/>
              <a:t>Количество внешних выводов. </a:t>
            </a:r>
            <a:r>
              <a:rPr lang="ru-RU" dirty="0" smtClean="0"/>
              <a:t>Подсчитываются все выводы, по которым к пользователю поступают результаты, вычисленные программным приложением. В этом контексте выводы означают отчеты, экраны, распечатки, сообщения об ошибках. Индивидуальные единицы данных внутри отчета отдельно не подсчитываются.</a:t>
            </a:r>
          </a:p>
          <a:p>
            <a:r>
              <a:rPr lang="ru-RU" dirty="0" smtClean="0"/>
              <a:t>3.	</a:t>
            </a:r>
            <a:r>
              <a:rPr lang="ru-RU" i="1" dirty="0" smtClean="0"/>
              <a:t>Количество внешних запросов. </a:t>
            </a:r>
            <a:r>
              <a:rPr lang="ru-RU" dirty="0" smtClean="0"/>
              <a:t>Под запросом понимается диалоговый ввод, который приводит к немедленному программному ответу в форме диалогового вывода. При этом диалоговый ввод в приложении не сохраняется, а диалоговый вывод не требует выполнения вычислений. Подсчитываются все запросы — каждый учитывается отдельно.</a:t>
            </a:r>
          </a:p>
          <a:p>
            <a:r>
              <a:rPr lang="ru-RU" dirty="0" smtClean="0"/>
              <a:t>4.	</a:t>
            </a:r>
            <a:r>
              <a:rPr lang="ru-RU" i="1" dirty="0" smtClean="0"/>
              <a:t>Количество внутренних логических файлов. </a:t>
            </a:r>
            <a:r>
              <a:rPr lang="ru-RU" dirty="0" smtClean="0"/>
              <a:t>Подсчитываются все логические файлы (то есть логические группы данных, которые могут быть частью базы данных или отдельным файлом).</a:t>
            </a:r>
          </a:p>
          <a:p>
            <a:r>
              <a:rPr lang="ru-RU" dirty="0" smtClean="0"/>
              <a:t>5.	</a:t>
            </a:r>
            <a:r>
              <a:rPr lang="ru-RU" i="1" dirty="0" smtClean="0"/>
              <a:t>Количество внешних интерфейсных файлов. </a:t>
            </a:r>
            <a:r>
              <a:rPr lang="ru-RU" dirty="0" smtClean="0"/>
              <a:t>Подсчитываются все логические файлы из других приложений, на которые ссылается данное приложение.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32301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Функционально-ориентированные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214554"/>
            <a:ext cx="7429552" cy="4241182"/>
          </a:xfrm>
        </p:spPr>
        <p:txBody>
          <a:bodyPr>
            <a:normAutofit/>
          </a:bodyPr>
          <a:lstStyle/>
          <a:p>
            <a:pPr indent="274320">
              <a:buNone/>
            </a:pPr>
            <a:r>
              <a:rPr lang="ru-RU" dirty="0" smtClean="0"/>
              <a:t>Вводы, выводы и запросы относят к категории </a:t>
            </a:r>
            <a:r>
              <a:rPr lang="ru-RU" i="1" dirty="0" smtClean="0"/>
              <a:t>транзакция. </a:t>
            </a:r>
          </a:p>
          <a:p>
            <a:pPr indent="274320">
              <a:buNone/>
            </a:pPr>
            <a:r>
              <a:rPr lang="ru-RU" dirty="0" smtClean="0"/>
              <a:t>Транзакция — это элементарный процесс, различаемый пользователем и перемещающий данные между внешней средой и программным приложением. </a:t>
            </a:r>
          </a:p>
          <a:p>
            <a:pPr indent="274320">
              <a:buNone/>
            </a:pPr>
            <a:r>
              <a:rPr lang="ru-RU" dirty="0" smtClean="0"/>
              <a:t>В своей работе транзакции используют внутренние и внешние файлы.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Функционально-ориентированные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i="1" dirty="0" smtClean="0"/>
              <a:t>Внешний ввод </a:t>
            </a:r>
            <a:r>
              <a:rPr lang="ru-RU" dirty="0" smtClean="0"/>
              <a:t>— элементарный процесс, перемещающий данные из внешней среды в приложение.</a:t>
            </a:r>
          </a:p>
          <a:p>
            <a:r>
              <a:rPr lang="ru-RU" i="1" dirty="0" smtClean="0"/>
              <a:t>Внешний вывод — </a:t>
            </a:r>
            <a:r>
              <a:rPr lang="ru-RU" dirty="0" smtClean="0"/>
              <a:t>элементарный процесс, перемещающий данные, вычисленные в приложении, во внешнюю среду.</a:t>
            </a:r>
          </a:p>
          <a:p>
            <a:r>
              <a:rPr lang="ru-RU" i="1" dirty="0" smtClean="0"/>
              <a:t>Внешний запрос — </a:t>
            </a:r>
            <a:r>
              <a:rPr lang="ru-RU" dirty="0" smtClean="0"/>
              <a:t>элементарный процесс, работающий как с вводимыми, так и с выводимыми данными. Его результат — данные, возвращаемые из внутренних логических файлов и внешних интерфейсных файлов.</a:t>
            </a:r>
          </a:p>
          <a:p>
            <a:r>
              <a:rPr lang="ru-RU" i="1" dirty="0" smtClean="0"/>
              <a:t>Внутренний логический файл </a:t>
            </a:r>
            <a:r>
              <a:rPr lang="ru-RU" dirty="0" smtClean="0"/>
              <a:t>— распознаваемая пользователем группа логически связанных данных, которая размещена внутри приложения и обслуживается через внешние вводы.</a:t>
            </a:r>
          </a:p>
          <a:p>
            <a:r>
              <a:rPr lang="ru-RU" i="1" dirty="0" smtClean="0"/>
              <a:t>Внешний интерфейсный файл — </a:t>
            </a:r>
            <a:r>
              <a:rPr lang="ru-RU" dirty="0" smtClean="0"/>
              <a:t>распознаваемая пользователем группа логически связанных данных, которая размещена внутри другого приложения и поддерживается им.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344</TotalTime>
  <Words>836</Words>
  <Application>Microsoft Office PowerPoint</Application>
  <PresentationFormat>Экран (4:3)</PresentationFormat>
  <Paragraphs>176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Изящная</vt:lpstr>
      <vt:lpstr>Формула</vt:lpstr>
      <vt:lpstr>Метрики</vt:lpstr>
      <vt:lpstr>Размерно-ориентированные метрики</vt:lpstr>
      <vt:lpstr>  Исходные данные для расчета LOC-метрик </vt:lpstr>
      <vt:lpstr>На основе таблицы вычисляются размерно-ориентированные метрики производительности и качества (для каждого проекта): </vt:lpstr>
      <vt:lpstr>Достоинства и Недостатки размерно-ориентированных метрик: </vt:lpstr>
      <vt:lpstr>Функционально-ориентированные метрики </vt:lpstr>
      <vt:lpstr>информационные характеристики Функционально-ориентированных метрик</vt:lpstr>
      <vt:lpstr>Функционально-ориентированные метрики</vt:lpstr>
      <vt:lpstr>Функционально-ориентированные метрики</vt:lpstr>
      <vt:lpstr>Функционально-ориентированные метрики</vt:lpstr>
      <vt:lpstr>Функционально-ориентированные метрики</vt:lpstr>
      <vt:lpstr>Определение системных параметров приложения</vt:lpstr>
      <vt:lpstr>Определение системных параметров приложения</vt:lpstr>
      <vt:lpstr>Определение системных параметров приложения</vt:lpstr>
      <vt:lpstr>Определение системных параметров приложения</vt:lpstr>
      <vt:lpstr>После вычисления FP на его основе формируются метрики производительности, качества и т. д.: </vt:lpstr>
      <vt:lpstr>Функционально-ориентированные метрики</vt:lpstr>
      <vt:lpstr>Функционально-ориентированные метрики</vt:lpstr>
      <vt:lpstr>Исходные данные для расчета указателя свойств</vt:lpstr>
      <vt:lpstr>Функционально-ориентированные метрики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Метрики</dc:title>
  <dc:creator>www.PHILka.RU</dc:creator>
  <cp:lastModifiedBy>admin</cp:lastModifiedBy>
  <cp:revision>24</cp:revision>
  <dcterms:created xsi:type="dcterms:W3CDTF">2010-10-05T05:58:03Z</dcterms:created>
  <dcterms:modified xsi:type="dcterms:W3CDTF">2017-10-21T06:27:18Z</dcterms:modified>
</cp:coreProperties>
</file>