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3" r:id="rId11"/>
    <p:sldId id="269" r:id="rId12"/>
    <p:sldId id="271" r:id="rId13"/>
    <p:sldId id="281" r:id="rId14"/>
    <p:sldId id="267" r:id="rId15"/>
    <p:sldId id="268" r:id="rId16"/>
    <p:sldId id="279" r:id="rId17"/>
    <p:sldId id="290" r:id="rId18"/>
    <p:sldId id="285" r:id="rId19"/>
    <p:sldId id="288" r:id="rId20"/>
    <p:sldId id="270" r:id="rId21"/>
    <p:sldId id="286" r:id="rId22"/>
    <p:sldId id="287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4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219517" y="1768476"/>
            <a:ext cx="1052474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03512" y="3219165"/>
            <a:ext cx="7042751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469298" y="6349998"/>
            <a:ext cx="3098701" cy="43581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60" name="Picture 12" descr="C:\Users\t-huiliu\Desktop\Picture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27174"/>
            <a:ext cx="4628995" cy="263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789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1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9DC6-F9F7-43CB-98C7-C2AF98055864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C607-5D3D-401F-9849-358DE6D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5835" y="613316"/>
            <a:ext cx="8686799" cy="3283275"/>
          </a:xfrm>
        </p:spPr>
        <p:txBody>
          <a:bodyPr>
            <a:normAutofit fontScale="92500" lnSpcReduction="10000"/>
          </a:bodyPr>
          <a:lstStyle/>
          <a:p>
            <a:endParaRPr lang="en-US" sz="4000" dirty="0">
              <a:cs typeface="Segoe UI Light" panose="020B0502040204020203" pitchFamily="34" charset="0"/>
            </a:endParaRPr>
          </a:p>
          <a:p>
            <a:r>
              <a:rPr lang="en-US" sz="4000" dirty="0">
                <a:cs typeface="Segoe UI Light" panose="020B0502040204020203" pitchFamily="34" charset="0"/>
              </a:rPr>
              <a:t>Web Direct- </a:t>
            </a:r>
            <a:r>
              <a:rPr lang="en-US" sz="4300" dirty="0">
                <a:latin typeface="+mn-lt"/>
                <a:cs typeface="Segoe UI" panose="020B0502040204020203" pitchFamily="34" charset="0"/>
              </a:rPr>
              <a:t>Azure.cn (New UI)</a:t>
            </a:r>
            <a:br>
              <a:rPr lang="en-US" sz="4300" dirty="0">
                <a:latin typeface="+mn-lt"/>
                <a:cs typeface="Segoe UI" panose="020B0502040204020203" pitchFamily="34" charset="0"/>
              </a:rPr>
            </a:br>
            <a:endParaRPr lang="en-US" sz="4300" dirty="0">
              <a:latin typeface="+mn-lt"/>
              <a:cs typeface="Segoe UI" panose="020B0502040204020203" pitchFamily="34" charset="0"/>
            </a:endParaRPr>
          </a:p>
          <a:p>
            <a:r>
              <a:rPr lang="en-US" sz="4300" dirty="0">
                <a:latin typeface="+mn-lt"/>
                <a:cs typeface="Segoe UI Light" panose="020B0502040204020203" pitchFamily="34" charset="0"/>
              </a:rPr>
              <a:t>1RMB Sign-up Process (Desktop Version)</a:t>
            </a:r>
          </a:p>
          <a:p>
            <a:endParaRPr lang="en-US" sz="2800" dirty="0">
              <a:latin typeface="+mn-lt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 Light" panose="020B0502040204020203" pitchFamily="34" charset="0"/>
              </a:rPr>
              <a:t>		September, 2016</a:t>
            </a:r>
            <a:endParaRPr lang="en-US" sz="2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9972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729574"/>
            <a:ext cx="10515600" cy="4260715"/>
          </a:xfrm>
        </p:spPr>
        <p:txBody>
          <a:bodyPr>
            <a:normAutofit fontScale="90000"/>
          </a:bodyPr>
          <a:lstStyle/>
          <a:p>
            <a:r>
              <a:rPr lang="en-US" dirty="0"/>
              <a:t>1RMB Trial-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Happy Path for Real Name Check Passed Individual, directly sign-up at Account Portal; meanwhile receive a notification email with promo code.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Account Portal for Creating Account and Subscription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8" y="807523"/>
            <a:ext cx="7409104" cy="5524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10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588" y="242782"/>
            <a:ext cx="11499710" cy="544659"/>
          </a:xfrm>
        </p:spPr>
        <p:txBody>
          <a:bodyPr>
            <a:noAutofit/>
          </a:bodyPr>
          <a:lstStyle/>
          <a:p>
            <a:r>
              <a:rPr lang="en-US" sz="2400" dirty="0"/>
              <a:t>Notification Email with Sign-up Promo Code Link for Real Name Check Passed Customer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8" y="933319"/>
            <a:ext cx="6160998" cy="5835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59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1RMB Trial- Form for Enterprise</a:t>
            </a:r>
          </a:p>
        </p:txBody>
      </p:sp>
    </p:spTree>
    <p:extLst>
      <p:ext uri="{BB962C8B-B14F-4D97-AF65-F5344CB8AC3E}">
        <p14:creationId xmlns:p14="http://schemas.microsoft.com/office/powerpoint/2010/main" val="4856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8" t="15848" r="2742" b="477"/>
          <a:stretch/>
        </p:blipFill>
        <p:spPr>
          <a:xfrm>
            <a:off x="551041" y="785446"/>
            <a:ext cx="6573268" cy="5826369"/>
          </a:xfrm>
          <a:prstGeom prst="rect">
            <a:avLst/>
          </a:prstGeom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[OR] 1RMB Trial- Real Name Authentication Form - Enterprise</a:t>
            </a:r>
          </a:p>
        </p:txBody>
      </p:sp>
    </p:spTree>
    <p:extLst>
      <p:ext uri="{BB962C8B-B14F-4D97-AF65-F5344CB8AC3E}">
        <p14:creationId xmlns:p14="http://schemas.microsoft.com/office/powerpoint/2010/main" val="208621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1" y="785446"/>
            <a:ext cx="6602540" cy="5791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1RMB Trial -Input Enterprise Real Name Authentication Data</a:t>
            </a:r>
          </a:p>
        </p:txBody>
      </p:sp>
    </p:spTree>
    <p:extLst>
      <p:ext uri="{BB962C8B-B14F-4D97-AF65-F5344CB8AC3E}">
        <p14:creationId xmlns:p14="http://schemas.microsoft.com/office/powerpoint/2010/main" val="4105131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6866"/>
          </a:xfrm>
        </p:spPr>
        <p:txBody>
          <a:bodyPr/>
          <a:lstStyle/>
          <a:p>
            <a:r>
              <a:rPr lang="en-US" dirty="0"/>
              <a:t>1RMB Trial- </a:t>
            </a:r>
            <a:br>
              <a:rPr lang="en-US" dirty="0"/>
            </a:br>
            <a:r>
              <a:rPr lang="en-US" dirty="0"/>
              <a:t>Real Name Check Risk Rule &amp;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76152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1174300" cy="544659"/>
          </a:xfrm>
        </p:spPr>
        <p:txBody>
          <a:bodyPr>
            <a:noAutofit/>
          </a:bodyPr>
          <a:lstStyle/>
          <a:p>
            <a:r>
              <a:rPr lang="en-US" sz="2800" dirty="0"/>
              <a:t>Risk Rule (Phone)- 1RMB Trial One ID + One Phone can only apply once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347787"/>
            <a:ext cx="99726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1174300" cy="544659"/>
          </a:xfrm>
        </p:spPr>
        <p:txBody>
          <a:bodyPr>
            <a:noAutofit/>
          </a:bodyPr>
          <a:lstStyle/>
          <a:p>
            <a:r>
              <a:rPr lang="en-US" sz="2800" dirty="0"/>
              <a:t>Risk Rule (ID)- 1RMB Trial One ID + One Phone can only apply once</a:t>
            </a:r>
          </a:p>
        </p:txBody>
      </p:sp>
      <p:pic>
        <p:nvPicPr>
          <p:cNvPr id="2050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5" y="1390903"/>
            <a:ext cx="9591474" cy="294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53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1174300" cy="544659"/>
          </a:xfrm>
        </p:spPr>
        <p:txBody>
          <a:bodyPr>
            <a:noAutofit/>
          </a:bodyPr>
          <a:lstStyle/>
          <a:p>
            <a:r>
              <a:rPr lang="en-US" sz="2800" dirty="0"/>
              <a:t>Risk Rule- 1RMB Submit Daily Limit Message</a:t>
            </a:r>
          </a:p>
        </p:txBody>
      </p:sp>
      <p:pic>
        <p:nvPicPr>
          <p:cNvPr id="3074" name="Picture 2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2" y="1368575"/>
            <a:ext cx="10573966" cy="35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53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1RMB Trial- Happy Path for Individual</a:t>
            </a:r>
          </a:p>
        </p:txBody>
      </p:sp>
    </p:spTree>
    <p:extLst>
      <p:ext uri="{BB962C8B-B14F-4D97-AF65-F5344CB8AC3E}">
        <p14:creationId xmlns:p14="http://schemas.microsoft.com/office/powerpoint/2010/main" val="387681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1174300" cy="544659"/>
          </a:xfrm>
        </p:spPr>
        <p:txBody>
          <a:bodyPr>
            <a:noAutofit/>
          </a:bodyPr>
          <a:lstStyle/>
          <a:p>
            <a:r>
              <a:rPr lang="en-US" sz="2800" dirty="0"/>
              <a:t>Real Name Check Failed Error Page-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7" y="1183932"/>
            <a:ext cx="10204315" cy="378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60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1174300" cy="544659"/>
          </a:xfrm>
        </p:spPr>
        <p:txBody>
          <a:bodyPr>
            <a:noAutofit/>
          </a:bodyPr>
          <a:lstStyle/>
          <a:p>
            <a:r>
              <a:rPr lang="en-US" sz="2800" dirty="0"/>
              <a:t>Error Message for NCIIC API or 21V Web Service Issue/ Outage</a:t>
            </a:r>
          </a:p>
        </p:txBody>
      </p:sp>
      <p:pic>
        <p:nvPicPr>
          <p:cNvPr id="1026" name="Picture 3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77" y="1240710"/>
            <a:ext cx="10822609" cy="358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69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1174300" cy="544659"/>
          </a:xfrm>
        </p:spPr>
        <p:txBody>
          <a:bodyPr>
            <a:noAutofit/>
          </a:bodyPr>
          <a:lstStyle/>
          <a:p>
            <a:r>
              <a:rPr lang="en-US" sz="2800" dirty="0"/>
              <a:t>Error Message for 1RMB Submit Network Issue</a:t>
            </a:r>
          </a:p>
        </p:txBody>
      </p:sp>
      <p:pic>
        <p:nvPicPr>
          <p:cNvPr id="2050" name="Picture 4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0" y="1225194"/>
            <a:ext cx="10572042" cy="35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79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5835" y="613316"/>
            <a:ext cx="8686799" cy="3283275"/>
          </a:xfrm>
        </p:spPr>
        <p:txBody>
          <a:bodyPr>
            <a:normAutofit/>
          </a:bodyPr>
          <a:lstStyle/>
          <a:p>
            <a:endParaRPr lang="en-US" sz="4000" dirty="0">
              <a:cs typeface="Segoe UI Light" panose="020B0502040204020203" pitchFamily="34" charset="0"/>
            </a:endParaRPr>
          </a:p>
          <a:p>
            <a:r>
              <a:rPr lang="en-US" sz="4300" dirty="0">
                <a:latin typeface="+mn-lt"/>
                <a:cs typeface="Segoe UI Light" panose="020B0502040204020203" pitchFamily="34" charset="0"/>
              </a:rPr>
              <a:t>1RMB Sign-up Process (Mobile Version)</a:t>
            </a:r>
          </a:p>
          <a:p>
            <a:endParaRPr lang="en-US" sz="2800" dirty="0">
              <a:latin typeface="+mn-lt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 Light" panose="020B0502040204020203" pitchFamily="34" charset="0"/>
              </a:rPr>
              <a:t>		</a:t>
            </a:r>
            <a:endParaRPr lang="en-US" sz="2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6427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234342" y="82689"/>
            <a:ext cx="10515600" cy="5446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800" dirty="0"/>
              <a:t>1RMB Trail Real Name Authentication – Mobile Sample Pages</a:t>
            </a:r>
          </a:p>
        </p:txBody>
      </p:sp>
      <p:pic>
        <p:nvPicPr>
          <p:cNvPr id="5126" name="Picture 3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65" y="627348"/>
            <a:ext cx="3179514" cy="623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5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679" y="627348"/>
            <a:ext cx="3010542" cy="623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785" y="627348"/>
            <a:ext cx="2962275" cy="622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115" y="627348"/>
            <a:ext cx="30194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1RMB Trial Application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" y="1219808"/>
            <a:ext cx="10058096" cy="49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1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Enter Mobile phone number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18" y="1025255"/>
            <a:ext cx="9931637" cy="49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Get SMS Verification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26" y="797169"/>
            <a:ext cx="9413558" cy="53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6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Verify SMS Verification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02" y="880860"/>
            <a:ext cx="9659566" cy="55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6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1" y="878742"/>
            <a:ext cx="8870449" cy="563928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Select Real Name Authentication Type – Individual or Enterprise</a:t>
            </a:r>
          </a:p>
        </p:txBody>
      </p:sp>
    </p:spTree>
    <p:extLst>
      <p:ext uri="{BB962C8B-B14F-4D97-AF65-F5344CB8AC3E}">
        <p14:creationId xmlns:p14="http://schemas.microsoft.com/office/powerpoint/2010/main" val="416589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3" t="12592" r="1180" b="2087"/>
          <a:stretch/>
        </p:blipFill>
        <p:spPr>
          <a:xfrm>
            <a:off x="551041" y="877715"/>
            <a:ext cx="6573269" cy="5593423"/>
          </a:xfrm>
          <a:prstGeom prst="rect">
            <a:avLst/>
          </a:prstGeom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Real Name Authentication Form - Individual</a:t>
            </a:r>
          </a:p>
        </p:txBody>
      </p:sp>
    </p:spTree>
    <p:extLst>
      <p:ext uri="{BB962C8B-B14F-4D97-AF65-F5344CB8AC3E}">
        <p14:creationId xmlns:p14="http://schemas.microsoft.com/office/powerpoint/2010/main" val="111879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0" y="877715"/>
            <a:ext cx="6590347" cy="5657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2588" y="252510"/>
            <a:ext cx="10515600" cy="544659"/>
          </a:xfrm>
        </p:spPr>
        <p:txBody>
          <a:bodyPr>
            <a:noAutofit/>
          </a:bodyPr>
          <a:lstStyle/>
          <a:p>
            <a:r>
              <a:rPr lang="en-US" sz="2800" dirty="0"/>
              <a:t>Input/Submit Individual Real Name Authentication Data</a:t>
            </a:r>
          </a:p>
        </p:txBody>
      </p:sp>
    </p:spTree>
    <p:extLst>
      <p:ext uri="{BB962C8B-B14F-4D97-AF65-F5344CB8AC3E}">
        <p14:creationId xmlns:p14="http://schemas.microsoft.com/office/powerpoint/2010/main" val="6165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183</Words>
  <Application>Microsoft Office PowerPoint</Application>
  <PresentationFormat>宽屏</PresentationFormat>
  <Paragraphs>31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Segoe UI Light</vt:lpstr>
      <vt:lpstr>Office Theme</vt:lpstr>
      <vt:lpstr>PowerPoint 演示文稿</vt:lpstr>
      <vt:lpstr>1RMB Trial- Happy Path for Individual</vt:lpstr>
      <vt:lpstr>1RMB Trial Application Page</vt:lpstr>
      <vt:lpstr>Enter Mobile phone number </vt:lpstr>
      <vt:lpstr>Get SMS Verification Code </vt:lpstr>
      <vt:lpstr>Verify SMS Verification Code </vt:lpstr>
      <vt:lpstr>Select Real Name Authentication Type – Individual or Enterprise</vt:lpstr>
      <vt:lpstr>Real Name Authentication Form - Individual</vt:lpstr>
      <vt:lpstr>Input/Submit Individual Real Name Authentication Data</vt:lpstr>
      <vt:lpstr>1RMB Trial-   Happy Path for Real Name Check Passed Individual, directly sign-up at Account Portal; meanwhile receive a notification email with promo code.  </vt:lpstr>
      <vt:lpstr>Account Portal for Creating Account and Subscription</vt:lpstr>
      <vt:lpstr>Notification Email with Sign-up Promo Code Link for Real Name Check Passed Customer</vt:lpstr>
      <vt:lpstr>1RMB Trial- Form for Enterprise</vt:lpstr>
      <vt:lpstr>[OR] 1RMB Trial- Real Name Authentication Form - Enterprise</vt:lpstr>
      <vt:lpstr>1RMB Trial -Input Enterprise Real Name Authentication Data</vt:lpstr>
      <vt:lpstr>1RMB Trial-  Real Name Check Risk Rule &amp; Error Handling</vt:lpstr>
      <vt:lpstr>Risk Rule (Phone)- 1RMB Trial One ID + One Phone can only apply once</vt:lpstr>
      <vt:lpstr>Risk Rule (ID)- 1RMB Trial One ID + One Phone can only apply once</vt:lpstr>
      <vt:lpstr>Risk Rule- 1RMB Submit Daily Limit Message</vt:lpstr>
      <vt:lpstr>Real Name Check Failed Error Page-</vt:lpstr>
      <vt:lpstr>Error Message for NCIIC API or 21V Web Service Issue/ Outage</vt:lpstr>
      <vt:lpstr>Error Message for 1RMB Submit Network Issue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Realname Check Progress in Azure.cn</dc:title>
  <dc:creator>Lynn Zhu</dc:creator>
  <cp:lastModifiedBy>Jichao Bao</cp:lastModifiedBy>
  <cp:revision>53</cp:revision>
  <dcterms:created xsi:type="dcterms:W3CDTF">2016-09-13T04:41:03Z</dcterms:created>
  <dcterms:modified xsi:type="dcterms:W3CDTF">2017-01-03T11:59:03Z</dcterms:modified>
</cp:coreProperties>
</file>