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D6CB-8D74-4E56-89AD-07F062ED6C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82B-9CBF-4AE8-8732-F93039460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8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D6CB-8D74-4E56-89AD-07F062ED6C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82B-9CBF-4AE8-8732-F93039460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D6CB-8D74-4E56-89AD-07F062ED6C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82B-9CBF-4AE8-8732-F93039460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2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D6CB-8D74-4E56-89AD-07F062ED6C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82B-9CBF-4AE8-8732-F93039460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6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D6CB-8D74-4E56-89AD-07F062ED6C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82B-9CBF-4AE8-8732-F93039460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6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D6CB-8D74-4E56-89AD-07F062ED6C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82B-9CBF-4AE8-8732-F93039460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D6CB-8D74-4E56-89AD-07F062ED6C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82B-9CBF-4AE8-8732-F93039460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9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D6CB-8D74-4E56-89AD-07F062ED6C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82B-9CBF-4AE8-8732-F93039460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D6CB-8D74-4E56-89AD-07F062ED6C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82B-9CBF-4AE8-8732-F93039460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D6CB-8D74-4E56-89AD-07F062ED6C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82B-9CBF-4AE8-8732-F93039460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1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D6CB-8D74-4E56-89AD-07F062ED6C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82B-9CBF-4AE8-8732-F93039460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5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D6CB-8D74-4E56-89AD-07F062ED6C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B482B-9CBF-4AE8-8732-F93039460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731" y="1574850"/>
            <a:ext cx="9144000" cy="2387600"/>
          </a:xfrm>
        </p:spPr>
        <p:txBody>
          <a:bodyPr/>
          <a:lstStyle/>
          <a:p>
            <a:r>
              <a:rPr lang="en-US" altLang="zh-CN" dirty="0"/>
              <a:t>Retrospective previous 6 chapters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6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 -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1075" y="1690688"/>
            <a:ext cx="10372725" cy="904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1.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O</a:t>
            </a:r>
            <a:r>
              <a:rPr lang="en-US" altLang="zh-CN" sz="2400" dirty="0"/>
              <a:t>bject Studio does not have a Main Page but it does have </a:t>
            </a:r>
            <a:r>
              <a:rPr lang="en-US" altLang="zh-CN" sz="2400" b="1" dirty="0"/>
              <a:t>two default pages</a:t>
            </a:r>
            <a:r>
              <a:rPr lang="en-US" sz="2400" dirty="0"/>
              <a:t> (one is </a:t>
            </a:r>
            <a:r>
              <a:rPr lang="en-US" sz="2400" b="1" dirty="0" err="1"/>
              <a:t>initialise</a:t>
            </a:r>
            <a:r>
              <a:rPr lang="en-US" sz="2400" dirty="0"/>
              <a:t>, other is </a:t>
            </a:r>
            <a:r>
              <a:rPr lang="en-US" sz="2400" b="1" dirty="0"/>
              <a:t>clean up</a:t>
            </a:r>
            <a:r>
              <a:rPr lang="en-US" sz="2400" dirty="0"/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1074" y="2859876"/>
            <a:ext cx="10372725" cy="9048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2.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Pages are organized as a </a:t>
            </a:r>
            <a:r>
              <a:rPr lang="en-US" altLang="zh-CN" sz="2400" b="1" dirty="0">
                <a:solidFill>
                  <a:schemeClr val="tx1"/>
                </a:solidFill>
              </a:rPr>
              <a:t>flat</a:t>
            </a:r>
            <a:r>
              <a:rPr lang="en-US" altLang="zh-CN" sz="2400" dirty="0">
                <a:solidFill>
                  <a:schemeClr val="tx1"/>
                </a:solidFill>
              </a:rPr>
              <a:t> group rather than the hierarchy we have seen in Process Studio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94" y="4029064"/>
            <a:ext cx="9601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3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 – Logical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1075" y="1446848"/>
            <a:ext cx="10372725" cy="11844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/>
              <a:t>Business Object pages</a:t>
            </a:r>
            <a:r>
              <a:rPr lang="zh-CN" altLang="en-US" sz="2400" dirty="0"/>
              <a:t> </a:t>
            </a:r>
            <a:r>
              <a:rPr lang="en-US" altLang="zh-CN" sz="2400" dirty="0"/>
              <a:t>run one at a time and are usually not interconnected like the pages of a Business Process. A Process can select which Business Object pages to use and use them in any order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27" y="2631335"/>
            <a:ext cx="7506653" cy="415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2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3647" cy="1325563"/>
          </a:xfrm>
        </p:spPr>
        <p:txBody>
          <a:bodyPr/>
          <a:lstStyle/>
          <a:p>
            <a:r>
              <a:rPr lang="en-US" dirty="0"/>
              <a:t>Business object – Application Modeler &amp; Stage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1075" y="1446848"/>
            <a:ext cx="10372725" cy="8155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Usage of Application </a:t>
            </a:r>
            <a:r>
              <a:rPr lang="en-US" altLang="zh-CN" sz="2400" dirty="0">
                <a:solidFill>
                  <a:schemeClr val="tx1"/>
                </a:solidFill>
              </a:rPr>
              <a:t>Modeler?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72001" y="3344156"/>
            <a:ext cx="2564091" cy="21775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Special Stages?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4863" y="2784159"/>
            <a:ext cx="1450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Navigate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360" y="4171342"/>
            <a:ext cx="864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2970" y="5558525"/>
            <a:ext cx="99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3636875" y="4171342"/>
            <a:ext cx="91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275424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784874" y="1606135"/>
            <a:ext cx="10002097" cy="5096935"/>
            <a:chOff x="115569" y="163834"/>
            <a:chExt cx="10002097" cy="5096935"/>
          </a:xfrm>
        </p:grpSpPr>
        <p:sp>
          <p:nvSpPr>
            <p:cNvPr id="4" name="Rectangle 3"/>
            <p:cNvSpPr/>
            <p:nvPr/>
          </p:nvSpPr>
          <p:spPr>
            <a:xfrm>
              <a:off x="3939271" y="163834"/>
              <a:ext cx="2460396" cy="8182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Process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39271" y="1459235"/>
              <a:ext cx="2460396" cy="8013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Business Objects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39271" y="2737702"/>
              <a:ext cx="2460396" cy="7674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 Modeler</a:t>
              </a:r>
            </a:p>
          </p:txBody>
        </p:sp>
        <p:sp>
          <p:nvSpPr>
            <p:cNvPr id="9" name="Rectangle: Top Corners Snipped 8"/>
            <p:cNvSpPr/>
            <p:nvPr/>
          </p:nvSpPr>
          <p:spPr>
            <a:xfrm>
              <a:off x="3983786" y="4058501"/>
              <a:ext cx="2371366" cy="1202268"/>
            </a:xfrm>
            <a:prstGeom prst="snip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  <a:p>
              <a:pPr algn="ctr"/>
              <a:r>
                <a:rPr lang="en-US" dirty="0"/>
                <a:t>(Windows exe/Java app/Browser app)</a:t>
              </a:r>
            </a:p>
          </p:txBody>
        </p:sp>
        <p:cxnSp>
          <p:nvCxnSpPr>
            <p:cNvPr id="11" name="Straight Arrow Connector 10"/>
            <p:cNvCxnSpPr>
              <a:stCxn id="9" idx="3"/>
              <a:endCxn id="6" idx="2"/>
            </p:cNvCxnSpPr>
            <p:nvPr/>
          </p:nvCxnSpPr>
          <p:spPr>
            <a:xfrm flipV="1">
              <a:off x="5169469" y="3505200"/>
              <a:ext cx="0" cy="553301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0"/>
              <a:endCxn id="5" idx="2"/>
            </p:cNvCxnSpPr>
            <p:nvPr/>
          </p:nvCxnSpPr>
          <p:spPr>
            <a:xfrm flipV="1">
              <a:off x="5169469" y="2260600"/>
              <a:ext cx="0" cy="47710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Callout: Line with Border and Accent Bar 21"/>
            <p:cNvSpPr/>
            <p:nvPr/>
          </p:nvSpPr>
          <p:spPr>
            <a:xfrm>
              <a:off x="7049069" y="3271101"/>
              <a:ext cx="3068597" cy="787400"/>
            </a:xfrm>
            <a:prstGeom prst="accentBorderCallout1">
              <a:avLst>
                <a:gd name="adj1" fmla="val 18750"/>
                <a:gd name="adj2" fmla="val -8333"/>
                <a:gd name="adj3" fmla="val 70813"/>
                <a:gd name="adj4" fmla="val -60729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application provides </a:t>
              </a:r>
              <a:r>
                <a:rPr lang="en-US" sz="2400" b="1" dirty="0"/>
                <a:t>data</a:t>
              </a:r>
              <a:r>
                <a:rPr lang="en-US" dirty="0"/>
                <a:t> to Application Modeler</a:t>
              </a:r>
            </a:p>
          </p:txBody>
        </p:sp>
        <p:sp>
          <p:nvSpPr>
            <p:cNvPr id="23" name="Callout: Line with Border and Accent Bar 22"/>
            <p:cNvSpPr/>
            <p:nvPr/>
          </p:nvSpPr>
          <p:spPr>
            <a:xfrm>
              <a:off x="7049069" y="1866900"/>
              <a:ext cx="3068597" cy="787400"/>
            </a:xfrm>
            <a:prstGeom prst="accentBorderCallout1">
              <a:avLst>
                <a:gd name="adj1" fmla="val 18750"/>
                <a:gd name="adj2" fmla="val -8333"/>
                <a:gd name="adj3" fmla="val 81566"/>
                <a:gd name="adj4" fmla="val -59901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 Modeler forms </a:t>
              </a:r>
              <a:r>
                <a:rPr lang="en-US" sz="2400" b="1" dirty="0"/>
                <a:t>attributes</a:t>
              </a:r>
              <a:r>
                <a:rPr lang="en-US" dirty="0"/>
                <a:t> into elements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478867" y="2260600"/>
              <a:ext cx="0" cy="47710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allout: Line with Border and Accent Bar 37"/>
            <p:cNvSpPr/>
            <p:nvPr/>
          </p:nvSpPr>
          <p:spPr>
            <a:xfrm>
              <a:off x="115569" y="2483701"/>
              <a:ext cx="3318932" cy="787400"/>
            </a:xfrm>
            <a:prstGeom prst="accentBorderCallout1">
              <a:avLst>
                <a:gd name="adj1" fmla="val 48858"/>
                <a:gd name="adj2" fmla="val 104516"/>
                <a:gd name="adj3" fmla="val -10907"/>
                <a:gd name="adj4" fmla="val 130469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Studio uses </a:t>
              </a:r>
              <a:r>
                <a:rPr lang="en-US" sz="2400" b="1" dirty="0"/>
                <a:t>elements</a:t>
              </a:r>
              <a:r>
                <a:rPr lang="en-US" dirty="0"/>
                <a:t> to manipulate the application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478867" y="3505200"/>
              <a:ext cx="0" cy="553301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" idx="2"/>
              <a:endCxn id="5" idx="0"/>
            </p:cNvCxnSpPr>
            <p:nvPr/>
          </p:nvCxnSpPr>
          <p:spPr>
            <a:xfrm>
              <a:off x="5169469" y="982133"/>
              <a:ext cx="0" cy="477102"/>
            </a:xfrm>
            <a:prstGeom prst="straightConnector1">
              <a:avLst/>
            </a:prstGeom>
            <a:ln w="41275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Callout: Line with Border and Accent Bar 42"/>
            <p:cNvSpPr/>
            <p:nvPr/>
          </p:nvSpPr>
          <p:spPr>
            <a:xfrm>
              <a:off x="7049069" y="572983"/>
              <a:ext cx="3068597" cy="787400"/>
            </a:xfrm>
            <a:prstGeom prst="accentBorderCallout1">
              <a:avLst>
                <a:gd name="adj1" fmla="val 18750"/>
                <a:gd name="adj2" fmla="val -8333"/>
                <a:gd name="adj3" fmla="val 82641"/>
                <a:gd name="adj4" fmla="val -61281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</a:t>
              </a:r>
              <a:r>
                <a:rPr lang="en-US" altLang="zh-CN" dirty="0"/>
                <a:t>uses </a:t>
              </a:r>
              <a:r>
                <a:rPr lang="en-US" altLang="zh-CN" sz="2400" b="1" dirty="0"/>
                <a:t>Action</a:t>
              </a:r>
              <a:r>
                <a:rPr lang="en-US" dirty="0"/>
                <a:t> </a:t>
              </a:r>
              <a:r>
                <a:rPr lang="en-US" dirty="0" err="1"/>
                <a:t>empoly</a:t>
              </a:r>
              <a:r>
                <a:rPr lang="en-US" dirty="0"/>
                <a:t> </a:t>
              </a:r>
              <a:r>
                <a:rPr lang="en-US" sz="2400" b="1" dirty="0"/>
                <a:t>Objects</a:t>
              </a:r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784874" y="280571"/>
            <a:ext cx="1064364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84874" y="309468"/>
            <a:ext cx="10515600" cy="1058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Basic Architecture of PRA</a:t>
            </a:r>
          </a:p>
        </p:txBody>
      </p:sp>
    </p:spTree>
    <p:extLst>
      <p:ext uri="{BB962C8B-B14F-4D97-AF65-F5344CB8AC3E}">
        <p14:creationId xmlns:p14="http://schemas.microsoft.com/office/powerpoint/2010/main" val="199770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 of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</a:t>
            </a:r>
          </a:p>
          <a:p>
            <a:r>
              <a:rPr lang="en-US" dirty="0"/>
              <a:t>Layer and H</a:t>
            </a:r>
            <a:r>
              <a:rPr lang="en-US" altLang="zh-CN" dirty="0"/>
              <a:t>ierarchy</a:t>
            </a:r>
          </a:p>
          <a:p>
            <a:r>
              <a:rPr lang="en-US" dirty="0"/>
              <a:t>Input &amp; Output parameter</a:t>
            </a:r>
          </a:p>
          <a:p>
            <a:r>
              <a:rPr lang="en-US" dirty="0"/>
              <a:t>Local &amp; Global variable</a:t>
            </a:r>
          </a:p>
          <a:p>
            <a:r>
              <a:rPr lang="en-US" dirty="0"/>
              <a:t>Data Type</a:t>
            </a:r>
          </a:p>
          <a:p>
            <a:r>
              <a:rPr lang="en-US" dirty="0"/>
              <a:t>Publish</a:t>
            </a:r>
          </a:p>
          <a:p>
            <a:r>
              <a:rPr lang="en-US" dirty="0"/>
              <a:t>Business object</a:t>
            </a:r>
          </a:p>
          <a:p>
            <a:r>
              <a:rPr lang="en-US" dirty="0"/>
              <a:t>Basic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29320" y="2511859"/>
            <a:ext cx="3855563" cy="25597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Which stages are usually used?</a:t>
            </a:r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94279" y="1982725"/>
            <a:ext cx="1569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Calculation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8611" y="2382196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Decision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00248" y="3385486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Collection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71004" y="4353572"/>
            <a:ext cx="1408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Item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53055" y="496898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Loop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47357" y="5125031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78551" y="4834128"/>
            <a:ext cx="779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08247" y="387386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08246" y="2977867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Anchor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60970" y="2173085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44254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and H</a:t>
            </a:r>
            <a:r>
              <a:rPr lang="en-US" altLang="zh-CN" dirty="0"/>
              <a:t>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5" y="16779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14375" y="2811463"/>
            <a:ext cx="3438525" cy="1758949"/>
            <a:chOff x="933450" y="2811463"/>
            <a:chExt cx="3438525" cy="1758949"/>
          </a:xfrm>
        </p:grpSpPr>
        <p:sp>
          <p:nvSpPr>
            <p:cNvPr id="4" name="Rectangle 3"/>
            <p:cNvSpPr/>
            <p:nvPr/>
          </p:nvSpPr>
          <p:spPr>
            <a:xfrm>
              <a:off x="933450" y="2811463"/>
              <a:ext cx="1428750" cy="6381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Process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933700" y="2811463"/>
              <a:ext cx="1428750" cy="6381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 Process1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43225" y="3932237"/>
              <a:ext cx="1428750" cy="6381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 Process2</a:t>
              </a:r>
            </a:p>
          </p:txBody>
        </p:sp>
        <p:cxnSp>
          <p:nvCxnSpPr>
            <p:cNvPr id="11" name="Straight Arrow Connector 10"/>
            <p:cNvCxnSpPr>
              <a:stCxn id="4" idx="3"/>
              <a:endCxn id="5" idx="1"/>
            </p:cNvCxnSpPr>
            <p:nvPr/>
          </p:nvCxnSpPr>
          <p:spPr>
            <a:xfrm>
              <a:off x="2362200" y="3130551"/>
              <a:ext cx="571500" cy="0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6" idx="1"/>
            </p:cNvCxnSpPr>
            <p:nvPr/>
          </p:nvCxnSpPr>
          <p:spPr>
            <a:xfrm>
              <a:off x="2362200" y="3130551"/>
              <a:ext cx="581025" cy="1120774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62500" y="3932237"/>
            <a:ext cx="3676650" cy="1833563"/>
            <a:chOff x="4981575" y="3932237"/>
            <a:chExt cx="3676650" cy="1833563"/>
          </a:xfrm>
        </p:grpSpPr>
        <p:sp>
          <p:nvSpPr>
            <p:cNvPr id="7" name="Rectangle 6"/>
            <p:cNvSpPr/>
            <p:nvPr/>
          </p:nvSpPr>
          <p:spPr>
            <a:xfrm>
              <a:off x="4981575" y="3932237"/>
              <a:ext cx="1428750" cy="6381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Page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29475" y="3932237"/>
              <a:ext cx="1428750" cy="6381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 Page1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29475" y="5127625"/>
              <a:ext cx="1428750" cy="6381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 Page2</a:t>
              </a:r>
            </a:p>
          </p:txBody>
        </p:sp>
        <p:cxnSp>
          <p:nvCxnSpPr>
            <p:cNvPr id="14" name="Straight Arrow Connector 13"/>
            <p:cNvCxnSpPr>
              <a:stCxn id="7" idx="3"/>
              <a:endCxn id="9" idx="1"/>
            </p:cNvCxnSpPr>
            <p:nvPr/>
          </p:nvCxnSpPr>
          <p:spPr>
            <a:xfrm>
              <a:off x="6410325" y="4251325"/>
              <a:ext cx="819150" cy="119538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  <a:endCxn id="8" idx="1"/>
            </p:cNvCxnSpPr>
            <p:nvPr/>
          </p:nvCxnSpPr>
          <p:spPr>
            <a:xfrm>
              <a:off x="6410325" y="4251325"/>
              <a:ext cx="819150" cy="0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>
            <a:endCxn id="7" idx="1"/>
          </p:cNvCxnSpPr>
          <p:nvPr/>
        </p:nvCxnSpPr>
        <p:spPr>
          <a:xfrm>
            <a:off x="4143375" y="4251324"/>
            <a:ext cx="619125" cy="1"/>
          </a:xfrm>
          <a:prstGeom prst="straightConnector1">
            <a:avLst/>
          </a:prstGeom>
          <a:ln w="603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319365" y="2379944"/>
            <a:ext cx="1716066" cy="7506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Upper Page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319365" y="5100963"/>
            <a:ext cx="1716066" cy="6513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Lower Page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158608" y="3130551"/>
            <a:ext cx="12526" cy="1970412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25040" y="3789659"/>
            <a:ext cx="210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Page Reference</a:t>
            </a:r>
          </a:p>
        </p:txBody>
      </p:sp>
    </p:spTree>
    <p:extLst>
      <p:ext uri="{BB962C8B-B14F-4D97-AF65-F5344CB8AC3E}">
        <p14:creationId xmlns:p14="http://schemas.microsoft.com/office/powerpoint/2010/main" val="167994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&amp; Output parameter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395662" y="1828800"/>
            <a:ext cx="2926080" cy="4379494"/>
            <a:chOff x="1395662" y="1828800"/>
            <a:chExt cx="2926080" cy="4379494"/>
          </a:xfrm>
        </p:grpSpPr>
        <p:sp>
          <p:nvSpPr>
            <p:cNvPr id="4" name="Rectangle 3"/>
            <p:cNvSpPr/>
            <p:nvPr/>
          </p:nvSpPr>
          <p:spPr>
            <a:xfrm>
              <a:off x="1395662" y="1828800"/>
              <a:ext cx="2926080" cy="43794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12734" y="2147070"/>
              <a:ext cx="1966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 Page/Process</a:t>
              </a:r>
            </a:p>
          </p:txBody>
        </p:sp>
      </p:grpSp>
      <p:sp>
        <p:nvSpPr>
          <p:cNvPr id="6" name="Rectangle: Rounded Corners 5"/>
          <p:cNvSpPr/>
          <p:nvPr/>
        </p:nvSpPr>
        <p:spPr>
          <a:xfrm>
            <a:off x="1857673" y="2794898"/>
            <a:ext cx="2021305" cy="702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Data Item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1857673" y="5058082"/>
            <a:ext cx="2021305" cy="702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Data Item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221930" y="1828800"/>
            <a:ext cx="3659204" cy="4379494"/>
            <a:chOff x="6221930" y="1828800"/>
            <a:chExt cx="3659204" cy="4379494"/>
          </a:xfrm>
        </p:grpSpPr>
        <p:sp>
          <p:nvSpPr>
            <p:cNvPr id="7" name="Rectangle 6"/>
            <p:cNvSpPr/>
            <p:nvPr/>
          </p:nvSpPr>
          <p:spPr>
            <a:xfrm>
              <a:off x="6221930" y="1828800"/>
              <a:ext cx="3659204" cy="43794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34935" y="2146417"/>
              <a:ext cx="1833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Page/Process</a:t>
              </a:r>
            </a:p>
          </p:txBody>
        </p:sp>
      </p:grpSp>
      <p:sp>
        <p:nvSpPr>
          <p:cNvPr id="10" name="Rectangle: Rounded Corners 9"/>
          <p:cNvSpPr/>
          <p:nvPr/>
        </p:nvSpPr>
        <p:spPr>
          <a:xfrm>
            <a:off x="6525928" y="2717681"/>
            <a:ext cx="3051209" cy="8917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Start</a:t>
            </a:r>
            <a:r>
              <a:rPr lang="en-US" dirty="0"/>
              <a:t> stage get input data by an input parameter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525928" y="4957076"/>
            <a:ext cx="3051209" cy="904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End </a:t>
            </a:r>
            <a:r>
              <a:rPr lang="en-US" dirty="0"/>
              <a:t> stage output a data by</a:t>
            </a:r>
          </a:p>
          <a:p>
            <a:r>
              <a:rPr lang="en-US" dirty="0"/>
              <a:t>A output parameter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6525928" y="3811406"/>
            <a:ext cx="3051209" cy="89179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some logic…</a:t>
            </a:r>
          </a:p>
        </p:txBody>
      </p:sp>
      <p:cxnSp>
        <p:nvCxnSpPr>
          <p:cNvPr id="17" name="Straight Arrow Connector 16"/>
          <p:cNvCxnSpPr>
            <a:stCxn id="6" idx="3"/>
            <a:endCxn id="10" idx="1"/>
          </p:cNvCxnSpPr>
          <p:nvPr/>
        </p:nvCxnSpPr>
        <p:spPr>
          <a:xfrm>
            <a:off x="3878978" y="3146221"/>
            <a:ext cx="2646950" cy="173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1"/>
            <a:endCxn id="12" idx="3"/>
          </p:cNvCxnSpPr>
          <p:nvPr/>
        </p:nvCxnSpPr>
        <p:spPr>
          <a:xfrm flipH="1" flipV="1">
            <a:off x="3878978" y="5409405"/>
            <a:ext cx="264695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41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0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&amp; Global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042"/>
            <a:ext cx="2964582" cy="4569544"/>
          </a:xfrm>
        </p:spPr>
        <p:txBody>
          <a:bodyPr/>
          <a:lstStyle/>
          <a:p>
            <a:r>
              <a:rPr lang="en-US" altLang="zh-CN" sz="2000" dirty="0"/>
              <a:t>By default, </a:t>
            </a:r>
            <a:r>
              <a:rPr lang="en-US" altLang="zh-CN" sz="2000" b="1" dirty="0"/>
              <a:t>Data Items</a:t>
            </a:r>
            <a:r>
              <a:rPr lang="en-US" altLang="zh-CN" sz="2000" dirty="0"/>
              <a:t> can only be used by stages on the same page as them, but this can be changed if necessary</a:t>
            </a:r>
            <a:r>
              <a:rPr lang="en-US" sz="2000" dirty="0"/>
              <a:t>.</a:t>
            </a:r>
          </a:p>
          <a:p>
            <a:r>
              <a:rPr lang="en-US" sz="2000" b="1" dirty="0"/>
              <a:t>Local Variable</a:t>
            </a:r>
            <a:r>
              <a:rPr lang="en-US" sz="2000" dirty="0"/>
              <a:t>: visibility is on the same page</a:t>
            </a:r>
          </a:p>
          <a:p>
            <a:r>
              <a:rPr lang="en-US" sz="2000" b="1" dirty="0"/>
              <a:t>Global Variable</a:t>
            </a:r>
            <a:r>
              <a:rPr lang="en-US" sz="2000" dirty="0"/>
              <a:t>: visibility is on all of page</a:t>
            </a:r>
          </a:p>
          <a:p>
            <a:r>
              <a:rPr lang="en-US" altLang="zh-CN" sz="2000" dirty="0"/>
              <a:t>There are error message when you try to create a </a:t>
            </a:r>
            <a:r>
              <a:rPr lang="en-US" altLang="zh-CN" sz="2000" b="1" dirty="0"/>
              <a:t>local variable with the same name of global</a:t>
            </a:r>
            <a:endParaRPr lang="en-US" sz="2000" b="1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1026" name="Picture 2" descr="Machine generated alternative text:&#10;Local Al &#10;Local A2 &#10;Local A3 &#10;Page A &#10;Page C &#10;Global Al &#10;Global DI &#10;Global Al &#10;Global DI &#10;Local Bl &#10;Local B2 &#10;Page B &#10;Page D &#10;Global Al &#10;Global DI &#10;Global Al &#10;Global DI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782" y="1434164"/>
            <a:ext cx="7967209" cy="496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64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Rectangle 2"/>
          <p:cNvSpPr/>
          <p:nvPr/>
        </p:nvSpPr>
        <p:spPr>
          <a:xfrm>
            <a:off x="4048125" y="2752725"/>
            <a:ext cx="2628900" cy="18669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Commonly used Data Type?</a:t>
            </a:r>
            <a:endParaRPr lang="en-US" sz="2800" dirty="0"/>
          </a:p>
        </p:txBody>
      </p:sp>
      <p:pic>
        <p:nvPicPr>
          <p:cNvPr id="1026" name="Picture 2" descr="Machine generated alternative text:&#10;data types most commonly used are as follows: &#10;Data Type &#10;Number &#10;Text &#10;Flag &#10;Date &#10;Password &#10;Description &#10;Used for any numeric value &#10;Used for any alphanumeric value &#10;Used for True or False values &#10;Used for date values &#10;Used for sensitive data &#10;The less common data types are as follows: &#10;Data Type &#10;Datetime &#10;Time &#10;Timespan &#10;Image &#10;Binary &#10;Description &#10;Used for date and time data &#10;Used for time values &#10;Used to store a length of time &#10;Used to hold an image in a Data Item &#10;Used to store binary data, like the contents of a binary fil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40" y="1562100"/>
            <a:ext cx="7259031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55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Process &amp; Objects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1074" y="1895474"/>
            <a:ext cx="10372725" cy="904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1.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Only “published” Processes are visible in </a:t>
            </a:r>
            <a:r>
              <a:rPr lang="en-US" altLang="zh-CN" sz="2400" b="1" dirty="0">
                <a:solidFill>
                  <a:schemeClr val="tx1"/>
                </a:solidFill>
              </a:rPr>
              <a:t>Control Room</a:t>
            </a:r>
            <a:r>
              <a:rPr lang="en-US" altLang="zh-CN" sz="2400" dirty="0">
                <a:solidFill>
                  <a:schemeClr val="tx1"/>
                </a:solidFill>
              </a:rPr>
              <a:t>, and new Processes are always “unpublished” to begin with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1071" y="3212301"/>
            <a:ext cx="10372725" cy="9048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2.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Machines</a:t>
            </a:r>
            <a:r>
              <a:rPr lang="en-US" altLang="zh-CN" sz="2400" dirty="0">
                <a:solidFill>
                  <a:schemeClr val="tx1"/>
                </a:solidFill>
              </a:rPr>
              <a:t> installed with Blue Prism are known as </a:t>
            </a:r>
            <a:r>
              <a:rPr lang="en-US" altLang="zh-CN" sz="2400" b="1" dirty="0">
                <a:solidFill>
                  <a:schemeClr val="tx1"/>
                </a:solidFill>
              </a:rPr>
              <a:t>Resources</a:t>
            </a:r>
            <a:r>
              <a:rPr lang="en-US" altLang="zh-CN" sz="2400" dirty="0">
                <a:solidFill>
                  <a:schemeClr val="tx1"/>
                </a:solidFill>
              </a:rPr>
              <a:t>, and an instance of a Process running on a Resource is known as a </a:t>
            </a:r>
            <a:r>
              <a:rPr lang="en-US" altLang="zh-CN" sz="2400" b="1" dirty="0">
                <a:solidFill>
                  <a:schemeClr val="tx1"/>
                </a:solidFill>
              </a:rPr>
              <a:t>Session</a:t>
            </a:r>
            <a:r>
              <a:rPr lang="en-US" altLang="zh-CN" sz="2400" dirty="0">
                <a:solidFill>
                  <a:schemeClr val="tx1"/>
                </a:solidFill>
              </a:rPr>
              <a:t>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1071" y="4529128"/>
            <a:ext cx="10372725" cy="9048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3.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A </a:t>
            </a:r>
            <a:r>
              <a:rPr lang="en-US" altLang="zh-CN" sz="2400" b="1" dirty="0">
                <a:solidFill>
                  <a:schemeClr val="tx1"/>
                </a:solidFill>
              </a:rPr>
              <a:t>Session</a:t>
            </a:r>
            <a:r>
              <a:rPr lang="en-US" altLang="zh-CN" sz="2400" dirty="0">
                <a:solidFill>
                  <a:schemeClr val="tx1"/>
                </a:solidFill>
              </a:rPr>
              <a:t> can </a:t>
            </a:r>
            <a:r>
              <a:rPr lang="en-US" altLang="zh-CN" sz="2400" b="1" dirty="0">
                <a:solidFill>
                  <a:schemeClr val="tx1"/>
                </a:solidFill>
              </a:rPr>
              <a:t>only run once</a:t>
            </a:r>
            <a:r>
              <a:rPr lang="en-US" altLang="zh-CN" sz="2400" dirty="0">
                <a:solidFill>
                  <a:schemeClr val="tx1"/>
                </a:solidFill>
              </a:rPr>
              <a:t>; to run a Process again a new session must be created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64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 - Usage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0650" y="2247900"/>
            <a:ext cx="8963025" cy="2609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Object Studio is used to capture the functionality of an application so that it can be employed by Processes. A Process is used to combine the application functionality with business rules in order to perform useful work. This application functionality is known as a </a:t>
            </a:r>
            <a:r>
              <a:rPr lang="en-US" altLang="zh-CN" sz="2400" b="1" dirty="0"/>
              <a:t>Business 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005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465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DengXian</vt:lpstr>
      <vt:lpstr>等线 Light</vt:lpstr>
      <vt:lpstr>Arial</vt:lpstr>
      <vt:lpstr>Calibri</vt:lpstr>
      <vt:lpstr>Calibri Light</vt:lpstr>
      <vt:lpstr>Office Theme</vt:lpstr>
      <vt:lpstr>Retrospective previous 6 chapters</vt:lpstr>
      <vt:lpstr>Content of Table</vt:lpstr>
      <vt:lpstr>Stage</vt:lpstr>
      <vt:lpstr>Layer and Hierarchy</vt:lpstr>
      <vt:lpstr>Input &amp; Output parameter</vt:lpstr>
      <vt:lpstr>Local &amp; Global variable</vt:lpstr>
      <vt:lpstr>Data Type</vt:lpstr>
      <vt:lpstr>Publish Process &amp; Objects</vt:lpstr>
      <vt:lpstr>Business object - Usage</vt:lpstr>
      <vt:lpstr>Business object - Structure</vt:lpstr>
      <vt:lpstr>Business object – Logical Flow</vt:lpstr>
      <vt:lpstr>Business object – Application Modeler &amp; Stage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Chengyi</dc:creator>
  <cp:lastModifiedBy>Tan, Chengyi</cp:lastModifiedBy>
  <cp:revision>40</cp:revision>
  <dcterms:created xsi:type="dcterms:W3CDTF">2017-08-31T09:42:09Z</dcterms:created>
  <dcterms:modified xsi:type="dcterms:W3CDTF">2017-09-07T09:58:14Z</dcterms:modified>
</cp:coreProperties>
</file>