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customXml/itemProps2.xml" ContentType="application/vnd.openxmlformats-officedocument.customXmlProperties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Default Extension="emf" ContentType="image/x-emf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31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Default Extension="wmf" ContentType="image/x-wmf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87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tags/tag150.xml" ContentType="application/vnd.openxmlformats-officedocument.presentationml.tags+xml"/>
  <Default Extension="jpeg" ContentType="image/jpeg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Default Extension="bin" ContentType="application/vnd.openxmlformats-officedocument.oleObject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Default Extension="wdp" ContentType="image/vnd.ms-photo"/>
  <Override PartName="/ppt/tags/tag17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Default Extension="gif" ContentType="image/gif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13.xml" ContentType="application/vnd.openxmlformats-officedocument.presentationml.tag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Default Extension="rels" ContentType="application/vnd.openxmlformats-package.relationship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14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21" r:id="rId1"/>
    <p:sldMasterId id="2147483725" r:id="rId2"/>
  </p:sldMasterIdLst>
  <p:notesMasterIdLst>
    <p:notesMasterId r:id="rId29"/>
  </p:notesMasterIdLst>
  <p:handoutMasterIdLst>
    <p:handoutMasterId r:id="rId30"/>
  </p:handoutMasterIdLst>
  <p:sldIdLst>
    <p:sldId id="1502" r:id="rId3"/>
    <p:sldId id="1499" r:id="rId4"/>
    <p:sldId id="1508" r:id="rId5"/>
    <p:sldId id="1509" r:id="rId6"/>
    <p:sldId id="1500" r:id="rId7"/>
    <p:sldId id="1518" r:id="rId8"/>
    <p:sldId id="1486" r:id="rId9"/>
    <p:sldId id="1484" r:id="rId10"/>
    <p:sldId id="1503" r:id="rId11"/>
    <p:sldId id="1514" r:id="rId12"/>
    <p:sldId id="1515" r:id="rId13"/>
    <p:sldId id="1513" r:id="rId14"/>
    <p:sldId id="1504" r:id="rId15"/>
    <p:sldId id="1497" r:id="rId16"/>
    <p:sldId id="1498" r:id="rId17"/>
    <p:sldId id="1506" r:id="rId18"/>
    <p:sldId id="1505" r:id="rId19"/>
    <p:sldId id="1511" r:id="rId20"/>
    <p:sldId id="1512" r:id="rId21"/>
    <p:sldId id="1521" r:id="rId22"/>
    <p:sldId id="1522" r:id="rId23"/>
    <p:sldId id="1516" r:id="rId24"/>
    <p:sldId id="1517" r:id="rId25"/>
    <p:sldId id="1520" r:id="rId26"/>
    <p:sldId id="1519" r:id="rId27"/>
    <p:sldId id="1523" r:id="rId28"/>
  </p:sldIdLst>
  <p:sldSz cx="12192000" cy="6858000"/>
  <p:notesSz cx="6807200" cy="9939338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31" orient="horz" pos="3203" userDrawn="1">
          <p15:clr>
            <a:srgbClr val="A4A3A4"/>
          </p15:clr>
        </p15:guide>
        <p15:guide id="36" orient="horz" pos="935" userDrawn="1">
          <p15:clr>
            <a:srgbClr val="A4A3A4"/>
          </p15:clr>
        </p15:guide>
        <p15:guide id="3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2" name="Author" initials="A" lastIdx="0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99"/>
    <a:srgbClr val="0000FF"/>
    <a:srgbClr val="FF9999"/>
    <a:srgbClr val="FFCC99"/>
    <a:srgbClr val="FF66FF"/>
    <a:srgbClr val="FF99CC"/>
    <a:srgbClr val="FF6600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1" autoAdjust="0"/>
    <p:restoredTop sz="94434" autoAdjust="0"/>
  </p:normalViewPr>
  <p:slideViewPr>
    <p:cSldViewPr snapToObjects="1" showGuides="1">
      <p:cViewPr varScale="1">
        <p:scale>
          <a:sx n="89" d="100"/>
          <a:sy n="89" d="100"/>
        </p:scale>
        <p:origin x="845" y="82"/>
      </p:cViewPr>
      <p:guideLst>
        <p:guide orient="horz" pos="3203"/>
        <p:guide orient="horz" pos="93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96" d="100"/>
          <a:sy n="96" d="100"/>
        </p:scale>
        <p:origin x="-3606" y="-108"/>
      </p:cViewPr>
      <p:guideLst>
        <p:guide orient="horz" pos="3131"/>
        <p:guide pos="2144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gfa Rotis Sans Serif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gfa Rotis Sans Serif" pitchFamily="2" charset="0"/>
              </a:rPr>
              <a:pPr>
                <a:defRPr/>
              </a:pPr>
              <a:t>9/26/2017</a:t>
            </a:fld>
            <a:endParaRPr lang="en-US" dirty="0">
              <a:latin typeface="Agfa Rotis Sans Serif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gfa Rotis Sans Serif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gfa Rotis Sans Serif" pitchFamily="2" charset="0"/>
              </a:rPr>
              <a:pPr>
                <a:defRPr/>
              </a:pPr>
              <a:t>‹#›</a:t>
            </a:fld>
            <a:endParaRPr lang="en-US" dirty="0">
              <a:latin typeface="Agfa Rotis Sans Seri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gfa Rotis Sans Serif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gfa Rotis Sans Serif" pitchFamily="2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9/26/2017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gfa Rotis Sans Serif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gfa Rotis Sans Serif" pitchFamily="2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itchFamily="2" charset="0"/>
        <a:ea typeface="Geneva" pitchFamily="-105" charset="-128"/>
        <a:cs typeface="Geneva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itchFamily="2" charset="0"/>
        <a:ea typeface="Geneva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itchFamily="2" charset="0"/>
        <a:ea typeface="Geneva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itchFamily="2" charset="0"/>
        <a:ea typeface="Geneva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itchFamily="2" charset="0"/>
        <a:ea typeface="Geneva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w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4" descr="95763949_22_Crop.jpg"/>
          <p:cNvPicPr>
            <a:picLocks noChangeAspect="1"/>
          </p:cNvPicPr>
          <p:nvPr userDrawn="1"/>
        </p:nvPicPr>
        <p:blipFill rotWithShape="1">
          <a:blip r:embed="rId2" cstate="print"/>
          <a:srcRect l="7892" t="78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1" name="Straight Connector 9"/>
          <p:cNvCxnSpPr>
            <a:cxnSpLocks noChangeShapeType="1"/>
          </p:cNvCxnSpPr>
          <p:nvPr userDrawn="1"/>
        </p:nvCxnSpPr>
        <p:spPr bwMode="gray">
          <a:xfrm>
            <a:off x="583024" y="6381939"/>
            <a:ext cx="11608976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518" y="441099"/>
            <a:ext cx="7355865" cy="671507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2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662517" y="1170581"/>
            <a:ext cx="7355865" cy="4675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gfa Rotis Sans Serif" pitchFamily="2" charset="0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9" name="Group 18" hidden="1"/>
          <p:cNvGrpSpPr/>
          <p:nvPr userDrawn="1"/>
        </p:nvGrpSpPr>
        <p:grpSpPr>
          <a:xfrm>
            <a:off x="2510499" y="2942376"/>
            <a:ext cx="7051005" cy="4982454"/>
            <a:chOff x="1882874" y="2942376"/>
            <a:chExt cx="5288254" cy="4982454"/>
          </a:xfrm>
        </p:grpSpPr>
        <p:sp>
          <p:nvSpPr>
            <p:cNvPr id="20" name="Oval 19"/>
            <p:cNvSpPr/>
            <p:nvPr/>
          </p:nvSpPr>
          <p:spPr>
            <a:xfrm>
              <a:off x="3479988" y="2942376"/>
              <a:ext cx="2094026" cy="4982454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FFFFFF"/>
                </a:solidFill>
                <a:latin typeface="Agfa Rotis Sans Serif" pitchFamily="2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882874" y="4870911"/>
              <a:ext cx="5288254" cy="871888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FFFFFF"/>
                </a:solidFill>
                <a:latin typeface="Agfa Rotis Sans Serif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882874" y="2942376"/>
              <a:ext cx="5288254" cy="4982454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FFFFFF"/>
                </a:solidFill>
                <a:latin typeface="Agfa Rotis Sans Serif" pitchFamily="2" charset="0"/>
              </a:endParaRPr>
            </a:p>
          </p:txBody>
        </p:sp>
      </p:grpSp>
      <p:pic>
        <p:nvPicPr>
          <p:cNvPr id="3" name="Picture 2" descr="Acc_StratLine_Wht_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2282" y="6145566"/>
            <a:ext cx="3432337" cy="154455"/>
          </a:xfrm>
          <a:prstGeom prst="rect">
            <a:avLst/>
          </a:prstGeom>
        </p:spPr>
      </p:pic>
      <p:grpSp>
        <p:nvGrpSpPr>
          <p:cNvPr id="23" name="Group 10"/>
          <p:cNvGrpSpPr/>
          <p:nvPr userDrawn="1"/>
        </p:nvGrpSpPr>
        <p:grpSpPr>
          <a:xfrm>
            <a:off x="7574446" y="1232756"/>
            <a:ext cx="4099193" cy="2061722"/>
            <a:chOff x="8696970" y="3517927"/>
            <a:chExt cx="3074395" cy="2061722"/>
          </a:xfrm>
        </p:grpSpPr>
        <p:sp>
          <p:nvSpPr>
            <p:cNvPr id="27" name="Freeform 11"/>
            <p:cNvSpPr/>
            <p:nvPr/>
          </p:nvSpPr>
          <p:spPr>
            <a:xfrm>
              <a:off x="9159559" y="3517927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4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70" y="4358855"/>
              <a:ext cx="3074395" cy="25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9" name="Group 19"/>
          <p:cNvGrpSpPr/>
          <p:nvPr userDrawn="1"/>
        </p:nvGrpSpPr>
        <p:grpSpPr>
          <a:xfrm>
            <a:off x="8669694" y="5088986"/>
            <a:ext cx="2910217" cy="633435"/>
            <a:chOff x="465138" y="401986"/>
            <a:chExt cx="2182663" cy="633435"/>
          </a:xfrm>
        </p:grpSpPr>
        <p:pic>
          <p:nvPicPr>
            <p:cNvPr id="30" name="Picture 20"/>
            <p:cNvPicPr>
              <a:picLocks noChangeAspect="1" noChangeArrowheads="1"/>
            </p:cNvPicPr>
            <p:nvPr userDrawn="1"/>
          </p:nvPicPr>
          <p:blipFill>
            <a:blip r:embed="rId5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Freeform 22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</p:grpSp>
      <p:pic>
        <p:nvPicPr>
          <p:cNvPr id="34" name="Picture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99" y="6228617"/>
            <a:ext cx="625856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2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ja-JP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2020F9E-AF6D-473E-9D3C-2246312B6C03}" type="slidenum">
              <a:rPr lang="ja-JP" alt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230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AAC5D-7CD5-418D-8901-51AE89DED69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120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122D-1731-4914-80FD-9A4FA86B808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44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5EB98-3004-41F2-8008-179E4D057838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863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6EC63-30F6-4B01-9B46-DDF57BA2C3A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658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217" y="593725"/>
            <a:ext cx="2895600" cy="57610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417" y="593725"/>
            <a:ext cx="8483600" cy="57610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58BF8-163E-449D-95C4-17BE9053CF4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871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243417" y="593725"/>
            <a:ext cx="1158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ja-JP" altLang="en-US" sz="2200">
              <a:solidFill>
                <a:srgbClr val="7889FB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243417" y="1874839"/>
            <a:ext cx="115824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3038" indent="-1730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ja-JP" altLang="en-US" sz="1600">
              <a:solidFill>
                <a:srgbClr val="000000"/>
              </a:solidFill>
            </a:endParaRPr>
          </a:p>
        </p:txBody>
      </p:sp>
      <p:pic>
        <p:nvPicPr>
          <p:cNvPr id="4" name="Picture 155" descr="R120_G137_B251-2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4" y="684214"/>
            <a:ext cx="785284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0"/>
          <p:cNvSpPr>
            <a:spLocks noChangeShapeType="1"/>
          </p:cNvSpPr>
          <p:nvPr userDrawn="1"/>
        </p:nvSpPr>
        <p:spPr bwMode="auto">
          <a:xfrm flipV="1">
            <a:off x="366185" y="10509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kumimoji="1" lang="ja-JP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black">
          <a:xfrm>
            <a:off x="364067" y="6446838"/>
            <a:ext cx="488951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defRPr/>
            </a:pPr>
            <a:fld id="{D5CD935B-3331-44F0-B7FD-EA28389BA6F6}" type="slidenum">
              <a:rPr lang="ja-JP" altLang="en-US" sz="80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ja-JP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528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600" y="6550026"/>
            <a:ext cx="7416800" cy="231775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80808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44000" y="6550026"/>
            <a:ext cx="2844800" cy="231775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720077-5F91-44C7-A793-064E107EDB4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116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5"/>
          <p:cNvSpPr txBox="1">
            <a:spLocks noChangeArrowheads="1"/>
          </p:cNvSpPr>
          <p:nvPr userDrawn="1"/>
        </p:nvSpPr>
        <p:spPr bwMode="auto">
          <a:xfrm>
            <a:off x="3670301" y="6608763"/>
            <a:ext cx="1494367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r>
              <a:rPr lang="en-US" altLang="ja-JP" sz="1000">
                <a:solidFill>
                  <a:srgbClr val="000000"/>
                </a:solidFill>
                <a:cs typeface="Arial" panose="020B0604020202020204" pitchFamily="34" charset="0"/>
              </a:rPr>
              <a:t>IBM Confidential</a:t>
            </a:r>
            <a:endParaRPr lang="ja-JP" altLang="en-US" sz="1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66185" y="54927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kumimoji="1" lang="ja-JP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10" descr="5300_IBMpos_black_PPT_bkg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1" y="157164"/>
            <a:ext cx="1147233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black">
          <a:xfrm>
            <a:off x="10119784" y="6629400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defRPr/>
            </a:pPr>
            <a:r>
              <a:rPr kumimoji="0" lang="en-US" altLang="ja-JP" sz="800">
                <a:solidFill>
                  <a:srgbClr val="000000"/>
                </a:solidFill>
                <a:cs typeface="Arial" panose="020B0604020202020204" pitchFamily="34" charset="0"/>
              </a:rPr>
              <a:t>© 2013 IBM Corporation</a:t>
            </a:r>
            <a:endParaRPr kumimoji="0" lang="en-US" altLang="ja-JP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テキスト ボックス 11"/>
          <p:cNvSpPr txBox="1">
            <a:spLocks noChangeArrowheads="1"/>
          </p:cNvSpPr>
          <p:nvPr userDrawn="1"/>
        </p:nvSpPr>
        <p:spPr bwMode="auto">
          <a:xfrm>
            <a:off x="3670301" y="6608763"/>
            <a:ext cx="1494367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r>
              <a:rPr lang="en-US" altLang="ja-JP" sz="1000">
                <a:solidFill>
                  <a:srgbClr val="000000"/>
                </a:solidFill>
                <a:cs typeface="Arial" panose="020B0604020202020204" pitchFamily="34" charset="0"/>
              </a:rPr>
              <a:t>IBM Confidential</a:t>
            </a:r>
            <a:endParaRPr lang="ja-JP" altLang="en-US" sz="1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8" name="図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85" y="61913"/>
            <a:ext cx="69638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16933" y="6557964"/>
            <a:ext cx="372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0" hangingPunct="0">
              <a:defRPr/>
            </a:pPr>
            <a:fld id="{E9F66FFC-26EF-4184-87A4-3F16D2803CFF}" type="slidenum">
              <a:rPr lang="ja-JP" altLang="en-US" sz="1200" smtClean="0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 altLang="ja-JP" sz="1200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418" y="38637"/>
            <a:ext cx="11267813" cy="553792"/>
          </a:xfrm>
        </p:spPr>
        <p:txBody>
          <a:bodyPr anchor="b"/>
          <a:lstStyle>
            <a:lvl1pPr algn="l">
              <a:defRPr sz="2000" b="1">
                <a:solidFill>
                  <a:srgbClr val="F4961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1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Option 7_Deep Violet">
    <p:bg bwMode="auto">
      <p:bgPr>
        <a:solidFill>
          <a:srgbClr val="002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5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10554349" y="6517426"/>
            <a:ext cx="1041344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A000"/>
                </a:solidFill>
              </a:rPr>
              <a:pPr algn="r"/>
              <a:t>‹#›</a:t>
            </a:fld>
            <a:endParaRPr lang="en-GB" sz="1100" dirty="0">
              <a:solidFill>
                <a:srgbClr val="00A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2082" y="3438971"/>
            <a:ext cx="10977033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A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6050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62400" y="1137285"/>
            <a:ext cx="10869200" cy="508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190137" y="6578337"/>
            <a:ext cx="677793" cy="157164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CBDC3A-D49F-4631-A8C7-55D59B33E5FA}" type="slidenum">
              <a:rPr lang="en-US" sz="900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56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テキスト プレースホルダー 1"/>
          <p:cNvSpPr>
            <a:spLocks noGrp="1"/>
          </p:cNvSpPr>
          <p:nvPr>
            <p:ph type="body" sz="quarter" idx="12"/>
            <p:custDataLst>
              <p:tags r:id="rId2"/>
            </p:custDataLst>
          </p:nvPr>
        </p:nvSpPr>
        <p:spPr>
          <a:xfrm>
            <a:off x="507141" y="969965"/>
            <a:ext cx="11186191" cy="503236"/>
          </a:xfrm>
          <a:prstGeom prst="rect">
            <a:avLst/>
          </a:prstGeom>
        </p:spPr>
        <p:txBody>
          <a:bodyPr/>
          <a:lstStyle/>
          <a:p>
            <a:endParaRPr kumimoji="1" lang="ja-JP" altLang="en-US" sz="14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1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or PPT-hi.jp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t="19066" r="1738" b="613"/>
          <a:stretch/>
        </p:blipFill>
        <p:spPr>
          <a:xfrm>
            <a:off x="18020" y="0"/>
            <a:ext cx="12212048" cy="6869277"/>
          </a:xfrm>
          <a:prstGeom prst="rect">
            <a:avLst/>
          </a:prstGeom>
        </p:spPr>
      </p:pic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211667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13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578" y="493608"/>
            <a:ext cx="4544817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>
            <p:custDataLst>
              <p:tags r:id="rId3"/>
            </p:custDataLst>
          </p:nvPr>
        </p:nvGrpSpPr>
        <p:grpSpPr>
          <a:xfrm>
            <a:off x="8692570" y="2401515"/>
            <a:ext cx="3075196" cy="2060440"/>
            <a:chOff x="5659332" y="620688"/>
            <a:chExt cx="3074395" cy="2060440"/>
          </a:xfrm>
        </p:grpSpPr>
        <p:sp>
          <p:nvSpPr>
            <p:cNvPr id="13" name="Freeform 8"/>
            <p:cNvSpPr/>
            <p:nvPr userDrawn="1">
              <p:custDataLst>
                <p:tags r:id="rId6"/>
              </p:custDataLst>
            </p:nvPr>
          </p:nvSpPr>
          <p:spPr>
            <a:xfrm>
              <a:off x="6121920" y="620688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332" y="1453505"/>
              <a:ext cx="3074395" cy="25199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56" y="6188705"/>
            <a:ext cx="4695121" cy="228599"/>
          </a:xfrm>
          <a:prstGeom prst="rect">
            <a:avLst/>
          </a:prstGeom>
        </p:spPr>
      </p:pic>
      <p:sp>
        <p:nvSpPr>
          <p:cNvPr id="10" name="Text Placeholder 32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497418" y="3439765"/>
            <a:ext cx="5774484" cy="623416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667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6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6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6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97418" y="1908312"/>
            <a:ext cx="5774487" cy="1329267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800" b="1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1660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Global_cover_0109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7" y="3933826"/>
            <a:ext cx="1145751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66185" y="10509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kumimoji="1" lang="ja-JP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66185" y="3930651"/>
            <a:ext cx="11459633" cy="2233613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525 w 2880"/>
                <a:gd name="T5" fmla="*/ 288 h 288"/>
                <a:gd name="T6" fmla="*/ 2487 w 2880"/>
                <a:gd name="T7" fmla="*/ 256 h 288"/>
                <a:gd name="T8" fmla="*/ 2331 w 2880"/>
                <a:gd name="T9" fmla="*/ 134 h 288"/>
                <a:gd name="T10" fmla="*/ 2130 w 2880"/>
                <a:gd name="T11" fmla="*/ 46 h 288"/>
                <a:gd name="T12" fmla="*/ 1955 w 2880"/>
                <a:gd name="T13" fmla="*/ 10 h 288"/>
                <a:gd name="T14" fmla="*/ 1851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ja-JP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09 h 290"/>
                <a:gd name="T4" fmla="*/ 2799 w 3194"/>
                <a:gd name="T5" fmla="*/ 311 h 290"/>
                <a:gd name="T6" fmla="*/ 2793 w 3194"/>
                <a:gd name="T7" fmla="*/ 277 h 290"/>
                <a:gd name="T8" fmla="*/ 2769 w 3194"/>
                <a:gd name="T9" fmla="*/ 167 h 290"/>
                <a:gd name="T10" fmla="*/ 2733 w 3194"/>
                <a:gd name="T11" fmla="*/ 34 h 290"/>
                <a:gd name="T12" fmla="*/ 2720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ja-JP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ja-JP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defRPr/>
            </a:pPr>
            <a:r>
              <a:rPr kumimoji="0" lang="en-GB" altLang="ja-JP" sz="800">
                <a:solidFill>
                  <a:srgbClr val="000000"/>
                </a:solidFill>
              </a:rPr>
              <a:t>© 2015</a:t>
            </a:r>
            <a:r>
              <a:rPr kumimoji="0" lang="ja-JP" altLang="en-GB" sz="800">
                <a:solidFill>
                  <a:srgbClr val="000000"/>
                </a:solidFill>
              </a:rPr>
              <a:t> </a:t>
            </a:r>
            <a:r>
              <a:rPr kumimoji="0" lang="en-GB" altLang="ja-JP" sz="800">
                <a:solidFill>
                  <a:srgbClr val="000000"/>
                </a:solidFill>
              </a:rPr>
              <a:t>IBM Corporation</a:t>
            </a:r>
            <a:endParaRPr kumimoji="0" lang="en-GB" altLang="ja-JP">
              <a:solidFill>
                <a:srgbClr val="000000"/>
              </a:solidFill>
            </a:endParaRPr>
          </a:p>
        </p:txBody>
      </p:sp>
      <p:pic>
        <p:nvPicPr>
          <p:cNvPr id="18" name="Picture 18" descr="5300_IBMpos_black_PPT_bk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2" y="612775"/>
            <a:ext cx="102023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9184" y="1700214"/>
            <a:ext cx="11639549" cy="1296987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04985" y="3068639"/>
            <a:ext cx="5852583" cy="8223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3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3315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D0EA-F681-493B-9C86-D497377891A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358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FE04-7F7D-46D2-B446-3F13D5EC125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203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417" y="1874839"/>
            <a:ext cx="56896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6217" y="1874839"/>
            <a:ext cx="56896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98EE8-FA03-490B-94BF-8EFB597DD29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8433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37F9F-D7E4-4903-945D-CE72178F8E66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45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4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400" y="1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662517" y="981000"/>
            <a:ext cx="1152748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8" name="Agfa Text" hidden="1"/>
          <p:cNvSpPr txBox="1"/>
          <p:nvPr userDrawn="1"/>
        </p:nvSpPr>
        <p:spPr>
          <a:xfrm>
            <a:off x="5461001" y="5022851"/>
            <a:ext cx="580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0000"/>
                </a:solidFill>
                <a:latin typeface="Agfa Rotis Sans Serif" pitchFamily="2" charset="0"/>
              </a:rPr>
              <a:t>ABCDEFGHIJKLMNOPQRSTUVWXYZ</a:t>
            </a:r>
          </a:p>
          <a:p>
            <a:r>
              <a:rPr lang="en-AU" dirty="0" smtClean="0">
                <a:solidFill>
                  <a:srgbClr val="000000"/>
                </a:solidFill>
                <a:latin typeface="Agfa Rotis Sans Serif" pitchFamily="2" charset="0"/>
              </a:rPr>
              <a:t>abcdefghijklmnopqrstuvwxyz</a:t>
            </a:r>
          </a:p>
          <a:p>
            <a:r>
              <a:rPr lang="en-AU" dirty="0" smtClean="0">
                <a:solidFill>
                  <a:srgbClr val="000000"/>
                </a:solidFill>
                <a:latin typeface="Agfa Rotis Sans Serif" pitchFamily="2" charset="0"/>
              </a:rPr>
              <a:t>`1234567890-=[]\;’,./~!@#$%^&amp;*()_+{}|:”&lt;&gt;?</a:t>
            </a:r>
            <a:endParaRPr lang="en-AU" dirty="0">
              <a:solidFill>
                <a:srgbClr val="000000"/>
              </a:solidFill>
              <a:latin typeface="Agfa Rotis Sans Seri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42" r:id="rId3"/>
    <p:sldLayoutId id="214748374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600" kern="1200" spc="0" baseline="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263525" indent="-263525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Agfa Rotis Sans Serif" pitchFamily="2" charset="0"/>
          <a:cs typeface="Arial" pitchFamily="34" charset="0"/>
        </a:defRPr>
      </a:lvl1pPr>
      <a:lvl2pPr marL="538163" indent="-2746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Agfa Rotis Sans Serif" pitchFamily="2" charset="0"/>
          <a:cs typeface="Arial" pitchFamily="34" charset="0"/>
        </a:defRPr>
      </a:lvl2pPr>
      <a:lvl3pPr marL="803275" indent="-2651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Agfa Rotis Sans Serif" pitchFamily="2" charset="0"/>
          <a:cs typeface="Arial" pitchFamily="34" charset="0"/>
        </a:defRPr>
      </a:lvl3pPr>
      <a:lvl4pPr marL="1076325" indent="-2730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Agfa Rotis Sans Serif" pitchFamily="2" charset="0"/>
          <a:cs typeface="Arial" pitchFamily="34" charset="0"/>
        </a:defRPr>
      </a:lvl4pPr>
      <a:lvl5pPr marL="1341438" indent="-2651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Agfa Rotis Sans Serif" pitchFamily="2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417" y="593725"/>
            <a:ext cx="115824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417" y="1874839"/>
            <a:ext cx="115824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366185" y="54927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kumimoji="1" lang="ja-JP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defRPr/>
            </a:pPr>
            <a:r>
              <a:rPr kumimoji="0" lang="en-GB" altLang="ja-JP" sz="800">
                <a:solidFill>
                  <a:srgbClr val="000000"/>
                </a:solidFill>
              </a:rPr>
              <a:t>© 2015 IBM Corporation</a:t>
            </a:r>
            <a:endParaRPr kumimoji="0" lang="en-GB" altLang="ja-JP">
              <a:solidFill>
                <a:srgbClr val="000000"/>
              </a:solidFill>
            </a:endParaRP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3417" y="6538913"/>
            <a:ext cx="6096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020F9E-AF6D-473E-9D3C-2246312B6C03}" type="slidenum">
              <a:rPr lang="ja-JP" alt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 dirty="0">
              <a:solidFill>
                <a:srgbClr val="000000"/>
              </a:solidFill>
            </a:endParaRP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72217" y="6537325"/>
            <a:ext cx="7924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537325"/>
            <a:ext cx="1339851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33" name="Picture 9" descr="5300_IBMpos_black_PPT_bkg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67" y="228600"/>
            <a:ext cx="781051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5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1" r:id="rId15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 kern="1200">
          <a:solidFill>
            <a:schemeClr val="hlink"/>
          </a:solidFill>
          <a:latin typeface="+mj-lt"/>
          <a:ea typeface="ＭＳ Ｐゴシック" panose="020B0600070205080204" pitchFamily="50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kumimoji="1" sz="1600" kern="1200">
          <a:solidFill>
            <a:schemeClr val="bg1"/>
          </a:solidFill>
          <a:latin typeface="+mn-lt"/>
          <a:ea typeface="ＭＳ Ｐゴシック" panose="020B0600070205080204" pitchFamily="50" charset="-128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kumimoji="1" sz="1600" kern="1200">
          <a:solidFill>
            <a:schemeClr val="bg1"/>
          </a:solidFill>
          <a:latin typeface="+mn-lt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7" Type="http://schemas.openxmlformats.org/officeDocument/2006/relationships/image" Target="../media/image46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0.jpeg"/><Relationship Id="rId7" Type="http://schemas.openxmlformats.org/officeDocument/2006/relationships/image" Target="../media/image47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31.jpeg"/><Relationship Id="rId4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9" Type="http://schemas.openxmlformats.org/officeDocument/2006/relationships/image" Target="../media/image4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7" Type="http://schemas.openxmlformats.org/officeDocument/2006/relationships/image" Target="../media/image48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5.jpe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31.jpeg"/><Relationship Id="rId4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9" Type="http://schemas.openxmlformats.org/officeDocument/2006/relationships/image" Target="../media/image4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image" Target="../media/image45.jpeg"/><Relationship Id="rId3" Type="http://schemas.openxmlformats.org/officeDocument/2006/relationships/image" Target="../media/image50.png"/><Relationship Id="rId7" Type="http://schemas.openxmlformats.org/officeDocument/2006/relationships/image" Target="../media/image52.jpeg"/><Relationship Id="rId12" Type="http://schemas.openxmlformats.org/officeDocument/2006/relationships/image" Target="../media/image48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56.jpeg"/><Relationship Id="rId5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10" Type="http://schemas.openxmlformats.org/officeDocument/2006/relationships/image" Target="../media/image55.jpeg"/><Relationship Id="rId4" Type="http://schemas.openxmlformats.org/officeDocument/2006/relationships/image" Target="../media/image51.png"/><Relationship Id="rId9" Type="http://schemas.openxmlformats.org/officeDocument/2006/relationships/image" Target="../media/image54.gif"/><Relationship Id="rId14" Type="http://schemas.openxmlformats.org/officeDocument/2006/relationships/image" Target="../media/image4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49.jpeg"/><Relationship Id="rId3" Type="http://schemas.openxmlformats.org/officeDocument/2006/relationships/image" Target="../media/image50.png"/><Relationship Id="rId7" Type="http://schemas.openxmlformats.org/officeDocument/2006/relationships/image" Target="../media/image31.jpeg"/><Relationship Id="rId12" Type="http://schemas.openxmlformats.org/officeDocument/2006/relationships/image" Target="../media/image48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11" Type="http://schemas.openxmlformats.org/officeDocument/2006/relationships/image" Target="../media/image56.jpeg"/><Relationship Id="rId5" Type="http://schemas.openxmlformats.org/officeDocument/2006/relationships/image" Target="../media/image40.jpeg"/><Relationship Id="rId10" Type="http://schemas.openxmlformats.org/officeDocument/2006/relationships/image" Target="../media/image54.gif"/><Relationship Id="rId4" Type="http://schemas.openxmlformats.org/officeDocument/2006/relationships/image" Target="../media/image51.png"/><Relationship Id="rId9" Type="http://schemas.openxmlformats.org/officeDocument/2006/relationships/image" Target="../media/image5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8.jpeg"/><Relationship Id="rId4" Type="http://schemas.openxmlformats.org/officeDocument/2006/relationships/image" Target="../media/image5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4" Type="http://schemas.openxmlformats.org/officeDocument/2006/relationships/image" Target="../media/image4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45.jpeg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tags" Target="../tags/tag123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42" Type="http://schemas.openxmlformats.org/officeDocument/2006/relationships/tags" Target="../tags/tag126.xml"/><Relationship Id="rId47" Type="http://schemas.openxmlformats.org/officeDocument/2006/relationships/tags" Target="../tags/tag131.xml"/><Relationship Id="rId50" Type="http://schemas.openxmlformats.org/officeDocument/2006/relationships/tags" Target="../tags/tag134.xml"/><Relationship Id="rId55" Type="http://schemas.openxmlformats.org/officeDocument/2006/relationships/tags" Target="../tags/tag139.xml"/><Relationship Id="rId63" Type="http://schemas.openxmlformats.org/officeDocument/2006/relationships/tags" Target="../tags/tag147.xml"/><Relationship Id="rId68" Type="http://schemas.openxmlformats.org/officeDocument/2006/relationships/tags" Target="../tags/tag152.xml"/><Relationship Id="rId76" Type="http://schemas.openxmlformats.org/officeDocument/2006/relationships/image" Target="../media/image58.png"/><Relationship Id="rId84" Type="http://schemas.openxmlformats.org/officeDocument/2006/relationships/image" Target="../media/image31.jpeg"/><Relationship Id="rId7" Type="http://schemas.openxmlformats.org/officeDocument/2006/relationships/tags" Target="../tags/tag91.xml"/><Relationship Id="rId71" Type="http://schemas.openxmlformats.org/officeDocument/2006/relationships/tags" Target="../tags/tag155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9" Type="http://schemas.openxmlformats.org/officeDocument/2006/relationships/tags" Target="../tags/tag113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40" Type="http://schemas.openxmlformats.org/officeDocument/2006/relationships/tags" Target="../tags/tag124.xml"/><Relationship Id="rId45" Type="http://schemas.openxmlformats.org/officeDocument/2006/relationships/tags" Target="../tags/tag129.xml"/><Relationship Id="rId53" Type="http://schemas.openxmlformats.org/officeDocument/2006/relationships/tags" Target="../tags/tag137.xml"/><Relationship Id="rId58" Type="http://schemas.openxmlformats.org/officeDocument/2006/relationships/tags" Target="../tags/tag142.xml"/><Relationship Id="rId66" Type="http://schemas.openxmlformats.org/officeDocument/2006/relationships/tags" Target="../tags/tag150.xml"/><Relationship Id="rId74" Type="http://schemas.openxmlformats.org/officeDocument/2006/relationships/slideLayout" Target="../slideLayouts/slideLayout2.xml"/><Relationship Id="rId79" Type="http://schemas.openxmlformats.org/officeDocument/2006/relationships/image" Target="../media/image61.jpeg"/><Relationship Id="rId5" Type="http://schemas.openxmlformats.org/officeDocument/2006/relationships/tags" Target="../tags/tag89.xml"/><Relationship Id="rId61" Type="http://schemas.openxmlformats.org/officeDocument/2006/relationships/tags" Target="../tags/tag145.xml"/><Relationship Id="rId82" Type="http://schemas.openxmlformats.org/officeDocument/2006/relationships/image" Target="../media/image64.png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4" Type="http://schemas.openxmlformats.org/officeDocument/2006/relationships/tags" Target="../tags/tag128.xml"/><Relationship Id="rId52" Type="http://schemas.openxmlformats.org/officeDocument/2006/relationships/tags" Target="../tags/tag136.xml"/><Relationship Id="rId60" Type="http://schemas.openxmlformats.org/officeDocument/2006/relationships/tags" Target="../tags/tag144.xml"/><Relationship Id="rId65" Type="http://schemas.openxmlformats.org/officeDocument/2006/relationships/tags" Target="../tags/tag149.xml"/><Relationship Id="rId73" Type="http://schemas.openxmlformats.org/officeDocument/2006/relationships/tags" Target="../tags/tag157.xml"/><Relationship Id="rId78" Type="http://schemas.openxmlformats.org/officeDocument/2006/relationships/image" Target="../media/image60.png"/><Relationship Id="rId81" Type="http://schemas.openxmlformats.org/officeDocument/2006/relationships/image" Target="../media/image63.jpe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43" Type="http://schemas.openxmlformats.org/officeDocument/2006/relationships/tags" Target="../tags/tag127.xml"/><Relationship Id="rId48" Type="http://schemas.openxmlformats.org/officeDocument/2006/relationships/tags" Target="../tags/tag132.xml"/><Relationship Id="rId56" Type="http://schemas.openxmlformats.org/officeDocument/2006/relationships/tags" Target="../tags/tag140.xml"/><Relationship Id="rId64" Type="http://schemas.openxmlformats.org/officeDocument/2006/relationships/tags" Target="../tags/tag148.xml"/><Relationship Id="rId69" Type="http://schemas.openxmlformats.org/officeDocument/2006/relationships/tags" Target="../tags/tag153.xml"/><Relationship Id="rId77" Type="http://schemas.openxmlformats.org/officeDocument/2006/relationships/image" Target="../media/image59.png"/><Relationship Id="rId8" Type="http://schemas.openxmlformats.org/officeDocument/2006/relationships/tags" Target="../tags/tag92.xml"/><Relationship Id="rId51" Type="http://schemas.openxmlformats.org/officeDocument/2006/relationships/tags" Target="../tags/tag135.xml"/><Relationship Id="rId72" Type="http://schemas.openxmlformats.org/officeDocument/2006/relationships/tags" Target="../tags/tag156.xml"/><Relationship Id="rId80" Type="http://schemas.openxmlformats.org/officeDocument/2006/relationships/image" Target="../media/image62.png"/><Relationship Id="rId3" Type="http://schemas.openxmlformats.org/officeDocument/2006/relationships/tags" Target="../tags/tag87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tags" Target="../tags/tag122.xml"/><Relationship Id="rId46" Type="http://schemas.openxmlformats.org/officeDocument/2006/relationships/tags" Target="../tags/tag130.xml"/><Relationship Id="rId59" Type="http://schemas.openxmlformats.org/officeDocument/2006/relationships/tags" Target="../tags/tag143.xml"/><Relationship Id="rId67" Type="http://schemas.openxmlformats.org/officeDocument/2006/relationships/tags" Target="../tags/tag151.xml"/><Relationship Id="rId20" Type="http://schemas.openxmlformats.org/officeDocument/2006/relationships/tags" Target="../tags/tag104.xml"/><Relationship Id="rId41" Type="http://schemas.openxmlformats.org/officeDocument/2006/relationships/tags" Target="../tags/tag125.xml"/><Relationship Id="rId54" Type="http://schemas.openxmlformats.org/officeDocument/2006/relationships/tags" Target="../tags/tag138.xml"/><Relationship Id="rId62" Type="http://schemas.openxmlformats.org/officeDocument/2006/relationships/tags" Target="../tags/tag146.xml"/><Relationship Id="rId70" Type="http://schemas.openxmlformats.org/officeDocument/2006/relationships/tags" Target="../tags/tag154.xml"/><Relationship Id="rId75" Type="http://schemas.openxmlformats.org/officeDocument/2006/relationships/image" Target="../media/image57.png"/><Relationship Id="rId8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49" Type="http://schemas.openxmlformats.org/officeDocument/2006/relationships/tags" Target="../tags/tag133.xml"/><Relationship Id="rId57" Type="http://schemas.openxmlformats.org/officeDocument/2006/relationships/tags" Target="../tags/tag14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40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emf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2" Type="http://schemas.openxmlformats.org/officeDocument/2006/relationships/hyperlink" Target="https://newportal.cdc.accenture.com/sites/Initiative/Robotics%20Process%20Automation/Forms/AllItems.aspx?RootFolder=%2fsites%2fInitiative%2fRobotics%20Process%20Automation%2f91%5fTools%2fAccenture%20Blue%20Prism%20Tools&amp;FolderCTID=&amp;View=%7bA8F5D335%2d4724%2d4D29%2dBF02%2d4B1C85B2C8DD%7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jpe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9" Type="http://schemas.openxmlformats.org/officeDocument/2006/relationships/tags" Target="../tags/tag53.xml"/><Relationship Id="rId21" Type="http://schemas.openxmlformats.org/officeDocument/2006/relationships/tags" Target="../tags/tag35.xml"/><Relationship Id="rId34" Type="http://schemas.openxmlformats.org/officeDocument/2006/relationships/tags" Target="../tags/tag48.xml"/><Relationship Id="rId42" Type="http://schemas.openxmlformats.org/officeDocument/2006/relationships/tags" Target="../tags/tag56.xml"/><Relationship Id="rId47" Type="http://schemas.openxmlformats.org/officeDocument/2006/relationships/tags" Target="../tags/tag61.xml"/><Relationship Id="rId50" Type="http://schemas.openxmlformats.org/officeDocument/2006/relationships/tags" Target="../tags/tag64.xml"/><Relationship Id="rId55" Type="http://schemas.openxmlformats.org/officeDocument/2006/relationships/tags" Target="../tags/tag69.xml"/><Relationship Id="rId63" Type="http://schemas.openxmlformats.org/officeDocument/2006/relationships/tags" Target="../tags/tag77.xml"/><Relationship Id="rId68" Type="http://schemas.openxmlformats.org/officeDocument/2006/relationships/tags" Target="../tags/tag82.xml"/><Relationship Id="rId76" Type="http://schemas.openxmlformats.org/officeDocument/2006/relationships/image" Target="../media/image24.png"/><Relationship Id="rId84" Type="http://schemas.microsoft.com/office/2007/relationships/hdphoto" Target="../media/hdphoto4.wdp"/><Relationship Id="rId7" Type="http://schemas.openxmlformats.org/officeDocument/2006/relationships/tags" Target="../tags/tag21.xml"/><Relationship Id="rId71" Type="http://schemas.openxmlformats.org/officeDocument/2006/relationships/image" Target="../media/image20.gif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9" Type="http://schemas.openxmlformats.org/officeDocument/2006/relationships/tags" Target="../tags/tag43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tags" Target="../tags/tag46.xml"/><Relationship Id="rId37" Type="http://schemas.openxmlformats.org/officeDocument/2006/relationships/tags" Target="../tags/tag51.xml"/><Relationship Id="rId40" Type="http://schemas.openxmlformats.org/officeDocument/2006/relationships/tags" Target="../tags/tag54.xml"/><Relationship Id="rId45" Type="http://schemas.openxmlformats.org/officeDocument/2006/relationships/tags" Target="../tags/tag59.xml"/><Relationship Id="rId53" Type="http://schemas.openxmlformats.org/officeDocument/2006/relationships/tags" Target="../tags/tag67.xml"/><Relationship Id="rId58" Type="http://schemas.openxmlformats.org/officeDocument/2006/relationships/tags" Target="../tags/tag72.xml"/><Relationship Id="rId66" Type="http://schemas.openxmlformats.org/officeDocument/2006/relationships/tags" Target="../tags/tag80.xml"/><Relationship Id="rId74" Type="http://schemas.microsoft.com/office/2007/relationships/hdphoto" Target="../media/hdphoto1.wdp"/><Relationship Id="rId79" Type="http://schemas.openxmlformats.org/officeDocument/2006/relationships/image" Target="../media/image27.png"/><Relationship Id="rId5" Type="http://schemas.openxmlformats.org/officeDocument/2006/relationships/tags" Target="../tags/tag19.xml"/><Relationship Id="rId61" Type="http://schemas.openxmlformats.org/officeDocument/2006/relationships/tags" Target="../tags/tag75.xml"/><Relationship Id="rId82" Type="http://schemas.microsoft.com/office/2007/relationships/hdphoto" Target="../media/hdphoto3.wdp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tags" Target="../tags/tag49.xml"/><Relationship Id="rId43" Type="http://schemas.openxmlformats.org/officeDocument/2006/relationships/tags" Target="../tags/tag57.xml"/><Relationship Id="rId48" Type="http://schemas.openxmlformats.org/officeDocument/2006/relationships/tags" Target="../tags/tag62.xml"/><Relationship Id="rId56" Type="http://schemas.openxmlformats.org/officeDocument/2006/relationships/tags" Target="../tags/tag70.xml"/><Relationship Id="rId64" Type="http://schemas.openxmlformats.org/officeDocument/2006/relationships/tags" Target="../tags/tag78.xml"/><Relationship Id="rId69" Type="http://schemas.openxmlformats.org/officeDocument/2006/relationships/tags" Target="../tags/tag83.xml"/><Relationship Id="rId77" Type="http://schemas.openxmlformats.org/officeDocument/2006/relationships/image" Target="../media/image25.png"/><Relationship Id="rId8" Type="http://schemas.openxmlformats.org/officeDocument/2006/relationships/tags" Target="../tags/tag22.xml"/><Relationship Id="rId51" Type="http://schemas.openxmlformats.org/officeDocument/2006/relationships/tags" Target="../tags/tag65.xml"/><Relationship Id="rId72" Type="http://schemas.openxmlformats.org/officeDocument/2006/relationships/image" Target="../media/image21.png"/><Relationship Id="rId80" Type="http://schemas.microsoft.com/office/2007/relationships/hdphoto" Target="../media/hdphoto2.wdp"/><Relationship Id="rId85" Type="http://schemas.openxmlformats.org/officeDocument/2006/relationships/image" Target="../media/image30.png"/><Relationship Id="rId3" Type="http://schemas.openxmlformats.org/officeDocument/2006/relationships/tags" Target="../tags/tag17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tags" Target="../tags/tag47.xml"/><Relationship Id="rId38" Type="http://schemas.openxmlformats.org/officeDocument/2006/relationships/tags" Target="../tags/tag52.xml"/><Relationship Id="rId46" Type="http://schemas.openxmlformats.org/officeDocument/2006/relationships/tags" Target="../tags/tag60.xml"/><Relationship Id="rId59" Type="http://schemas.openxmlformats.org/officeDocument/2006/relationships/tags" Target="../tags/tag73.xml"/><Relationship Id="rId67" Type="http://schemas.openxmlformats.org/officeDocument/2006/relationships/tags" Target="../tags/tag81.xml"/><Relationship Id="rId20" Type="http://schemas.openxmlformats.org/officeDocument/2006/relationships/tags" Target="../tags/tag34.xml"/><Relationship Id="rId41" Type="http://schemas.openxmlformats.org/officeDocument/2006/relationships/tags" Target="../tags/tag55.xml"/><Relationship Id="rId54" Type="http://schemas.openxmlformats.org/officeDocument/2006/relationships/tags" Target="../tags/tag68.xml"/><Relationship Id="rId62" Type="http://schemas.openxmlformats.org/officeDocument/2006/relationships/tags" Target="../tags/tag76.xml"/><Relationship Id="rId70" Type="http://schemas.openxmlformats.org/officeDocument/2006/relationships/slideLayout" Target="../slideLayouts/slideLayout3.xml"/><Relationship Id="rId75" Type="http://schemas.openxmlformats.org/officeDocument/2006/relationships/image" Target="../media/image23.png"/><Relationship Id="rId83" Type="http://schemas.openxmlformats.org/officeDocument/2006/relationships/image" Target="../media/image29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tags" Target="../tags/tag50.xml"/><Relationship Id="rId49" Type="http://schemas.openxmlformats.org/officeDocument/2006/relationships/tags" Target="../tags/tag63.xml"/><Relationship Id="rId57" Type="http://schemas.openxmlformats.org/officeDocument/2006/relationships/tags" Target="../tags/tag71.xml"/><Relationship Id="rId10" Type="http://schemas.openxmlformats.org/officeDocument/2006/relationships/tags" Target="../tags/tag24.xml"/><Relationship Id="rId31" Type="http://schemas.openxmlformats.org/officeDocument/2006/relationships/tags" Target="../tags/tag45.xml"/><Relationship Id="rId44" Type="http://schemas.openxmlformats.org/officeDocument/2006/relationships/tags" Target="../tags/tag58.xml"/><Relationship Id="rId52" Type="http://schemas.openxmlformats.org/officeDocument/2006/relationships/tags" Target="../tags/tag66.xml"/><Relationship Id="rId60" Type="http://schemas.openxmlformats.org/officeDocument/2006/relationships/tags" Target="../tags/tag74.xml"/><Relationship Id="rId65" Type="http://schemas.openxmlformats.org/officeDocument/2006/relationships/tags" Target="../tags/tag79.xml"/><Relationship Id="rId73" Type="http://schemas.openxmlformats.org/officeDocument/2006/relationships/image" Target="../media/image22.png"/><Relationship Id="rId78" Type="http://schemas.openxmlformats.org/officeDocument/2006/relationships/image" Target="../media/image26.png"/><Relationship Id="rId81" Type="http://schemas.openxmlformats.org/officeDocument/2006/relationships/image" Target="../media/image28.png"/><Relationship Id="rId86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3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38.png"/><Relationship Id="rId7" Type="http://schemas.openxmlformats.org/officeDocument/2006/relationships/hyperlink" Target="http://www.google.co.uk/url?sa=t&amp;rct=j&amp;q=&amp;esrc=s&amp;frm=1&amp;source=images&amp;cd=&amp;cad=rja&amp;uact=8&amp;ved=0CAQQjRw&amp;url=http://www.blueprism.com/&amp;ei=er47U_qmDKSL0AWHpIGoBw&amp;usg=AFQjCNHyZtxaUTUeVOc1gvzapNo7PVvJ8A&amp;bvm=bv.63934634,d.d2k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0.jpeg"/><Relationship Id="rId4" Type="http://schemas.openxmlformats.org/officeDocument/2006/relationships/image" Target="../media/image3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7418" y="2042367"/>
            <a:ext cx="10623300" cy="793461"/>
          </a:xfrm>
        </p:spPr>
        <p:txBody>
          <a:bodyPr/>
          <a:lstStyle/>
          <a:p>
            <a:r>
              <a:rPr lang="en-GB" sz="426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RP</a:t>
            </a:r>
            <a:r>
              <a:rPr lang="en-US" altLang="zh-CN" sz="426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42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r>
              <a:rPr lang="zh-CN" altLang="en-US" sz="426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化案例集</a:t>
            </a:r>
            <a:endParaRPr lang="en-GB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7417" y="4648440"/>
            <a:ext cx="6840361" cy="1327307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en-US" altLang="ja-JP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.1</a:t>
            </a:r>
            <a:r>
              <a:rPr lang="en-US" altLang="zh-CN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2017</a:t>
            </a:r>
            <a:endParaRPr lang="en-US" sz="32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6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62400" y="-62718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整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合性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检查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62400" y="1341000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400" y="1341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业务用户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2400" y="2853000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62400" y="285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应用层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53760" y="4365000"/>
            <a:ext cx="10977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53760" y="4365000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CDC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590848" y="197622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数据不正确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质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问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邮件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022848" y="2480229"/>
            <a:ext cx="0" cy="23176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1590848" y="47979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数据调查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求受理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3216368" y="47979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对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象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抽取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" name="Straight Arrow Connector 10"/>
          <p:cNvCxnSpPr>
            <a:stCxn id="75" idx="3"/>
            <a:endCxn id="77" idx="1"/>
          </p:cNvCxnSpPr>
          <p:nvPr/>
        </p:nvCxnSpPr>
        <p:spPr>
          <a:xfrm>
            <a:off x="2454848" y="5049909"/>
            <a:ext cx="761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3"/>
            <a:endCxn id="77" idx="0"/>
          </p:cNvCxnSpPr>
          <p:nvPr/>
        </p:nvCxnSpPr>
        <p:spPr>
          <a:xfrm>
            <a:off x="3648368" y="3917237"/>
            <a:ext cx="0" cy="8806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 bwMode="auto">
          <a:xfrm>
            <a:off x="1914848" y="1550615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3" name="Straight Arrow Connector 112"/>
          <p:cNvCxnSpPr>
            <a:stCxn id="111" idx="4"/>
            <a:endCxn id="7" idx="0"/>
          </p:cNvCxnSpPr>
          <p:nvPr/>
        </p:nvCxnSpPr>
        <p:spPr>
          <a:xfrm>
            <a:off x="2022848" y="1766615"/>
            <a:ext cx="0" cy="2096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 bwMode="auto">
          <a:xfrm>
            <a:off x="8350329" y="2109089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9" name="Straight Arrow Connector 128"/>
          <p:cNvCxnSpPr>
            <a:stCxn id="84" idx="3"/>
          </p:cNvCxnSpPr>
          <p:nvPr/>
        </p:nvCxnSpPr>
        <p:spPr>
          <a:xfrm>
            <a:off x="7702329" y="2225366"/>
            <a:ext cx="65651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3"/>
          <p:cNvSpPr/>
          <p:nvPr/>
        </p:nvSpPr>
        <p:spPr bwMode="auto">
          <a:xfrm>
            <a:off x="8184000" y="2324579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End</a:t>
            </a:r>
          </a:p>
        </p:txBody>
      </p:sp>
      <p:sp>
        <p:nvSpPr>
          <p:cNvPr id="134" name="正方形/長方形 3"/>
          <p:cNvSpPr/>
          <p:nvPr/>
        </p:nvSpPr>
        <p:spPr bwMode="auto">
          <a:xfrm>
            <a:off x="2036071" y="1529667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Start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22" y="2315108"/>
            <a:ext cx="410852" cy="4108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32" y="5096483"/>
            <a:ext cx="410852" cy="4108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10" y="5096483"/>
            <a:ext cx="410852" cy="41085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 bwMode="auto">
          <a:xfrm>
            <a:off x="294240" y="285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AS</a:t>
            </a:r>
            <a:r>
              <a:rPr kumimoji="1" lang="ja-JP" altLang="en-US" sz="1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　</a:t>
            </a: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IS</a:t>
            </a:r>
          </a:p>
        </p:txBody>
      </p:sp>
      <p:sp>
        <p:nvSpPr>
          <p:cNvPr id="59" name="正方形/長方形 3"/>
          <p:cNvSpPr/>
          <p:nvPr/>
        </p:nvSpPr>
        <p:spPr bwMode="auto">
          <a:xfrm>
            <a:off x="552000" y="6016537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※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数据分析结果的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Pattern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大概有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6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个，每种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Pattern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的邮件都不相同。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0" name="正方形/長方形 3"/>
          <p:cNvSpPr/>
          <p:nvPr/>
        </p:nvSpPr>
        <p:spPr bwMode="auto">
          <a:xfrm>
            <a:off x="10555942" y="1341946"/>
            <a:ext cx="2150836" cy="2939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客</a:t>
            </a:r>
            <a:r>
              <a:rPr kumimoji="1" lang="zh-CN" altLang="en-US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户</a:t>
            </a: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现场</a:t>
            </a:r>
            <a:endParaRPr kumimoji="1" lang="en-US" altLang="ja-JP" sz="1600" b="1" kern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216368" y="3046583"/>
            <a:ext cx="864000" cy="870654"/>
          </a:xfrm>
          <a:prstGeom prst="flowChartMagneticDisk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业务数据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kumimoji="1" lang="en-US" altLang="zh-CN" sz="12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077250" y="480169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对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象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特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征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分析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65" name="Straight Arrow Connector 64"/>
          <p:cNvCxnSpPr>
            <a:stCxn id="77" idx="3"/>
            <a:endCxn id="64" idx="1"/>
          </p:cNvCxnSpPr>
          <p:nvPr/>
        </p:nvCxnSpPr>
        <p:spPr>
          <a:xfrm>
            <a:off x="4080368" y="5049909"/>
            <a:ext cx="996882" cy="3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 bwMode="auto">
          <a:xfrm>
            <a:off x="6838329" y="480169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根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据分析结果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使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不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同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模板发信</a:t>
            </a:r>
            <a:r>
              <a:rPr kumimoji="1" lang="en-US" altLang="ja-JP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※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stCxn id="64" idx="3"/>
            <a:endCxn id="69" idx="1"/>
          </p:cNvCxnSpPr>
          <p:nvPr/>
        </p:nvCxnSpPr>
        <p:spPr>
          <a:xfrm>
            <a:off x="5941250" y="5053699"/>
            <a:ext cx="89707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 bwMode="auto">
          <a:xfrm>
            <a:off x="6838329" y="1973366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邮件确认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85" name="Straight Arrow Connector 84"/>
          <p:cNvCxnSpPr>
            <a:stCxn id="69" idx="0"/>
            <a:endCxn id="84" idx="2"/>
          </p:cNvCxnSpPr>
          <p:nvPr/>
        </p:nvCxnSpPr>
        <p:spPr>
          <a:xfrm flipV="1">
            <a:off x="7270329" y="2477366"/>
            <a:ext cx="0" cy="23243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59" y="2271940"/>
            <a:ext cx="410852" cy="41085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11" y="5096483"/>
            <a:ext cx="410852" cy="41085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20" y="5096483"/>
            <a:ext cx="410852" cy="410852"/>
          </a:xfrm>
          <a:prstGeom prst="rect">
            <a:avLst/>
          </a:prstGeom>
        </p:spPr>
      </p:pic>
      <p:pic>
        <p:nvPicPr>
          <p:cNvPr id="37" name="Picture 217" descr="https://encrypted-tbn0.gstatic.com/images?q=tbn:ANd9GcR7Ectb9C--kovQcKc6gFkOlRpdR-NNeF1lZletYZF9rWU-X8Zjv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775" y="6237000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正方形/長方形 3"/>
          <p:cNvSpPr/>
          <p:nvPr/>
        </p:nvSpPr>
        <p:spPr bwMode="auto">
          <a:xfrm>
            <a:off x="10920000" y="6205739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32482" name="Picture 2" descr="https://timgsa.baidu.com/timg?image&amp;quality=80&amp;size=b9999_10000&amp;sec=1505297431715&amp;di=88579d5712748192e0fc6d5f439449ab&amp;imgtype=jpg&amp;src=http%3A%2F%2Fimg2.imgtn.bdimg.com%2Fit%2Fu%3D467950791%2C1379634209%26fm%3D214%26gp%3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10" y="3377986"/>
            <a:ext cx="851592" cy="1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84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12" y="2984229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86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53" y="5368937"/>
            <a:ext cx="615733" cy="52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70" y="5422386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3"/>
          <p:cNvSpPr/>
          <p:nvPr/>
        </p:nvSpPr>
        <p:spPr bwMode="auto">
          <a:xfrm>
            <a:off x="548418" y="908980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针对用户对数据不整合问题的询问，通过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技术实现数据调查，检查和用户报告自动化。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52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62400" y="-62718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整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合性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检查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62400" y="1341000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400" y="1341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业务用户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2400" y="2853000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62400" y="285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应用层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53760" y="4365000"/>
            <a:ext cx="10977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53760" y="4365000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CDC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2640368" y="47979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对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象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抽取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" name="Straight Arrow Connector 10"/>
          <p:cNvCxnSpPr>
            <a:endCxn id="77" idx="1"/>
          </p:cNvCxnSpPr>
          <p:nvPr/>
        </p:nvCxnSpPr>
        <p:spPr>
          <a:xfrm>
            <a:off x="1878848" y="5049909"/>
            <a:ext cx="761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3"/>
            <a:endCxn id="77" idx="0"/>
          </p:cNvCxnSpPr>
          <p:nvPr/>
        </p:nvCxnSpPr>
        <p:spPr>
          <a:xfrm>
            <a:off x="3072368" y="3917237"/>
            <a:ext cx="0" cy="8806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 bwMode="auto">
          <a:xfrm>
            <a:off x="7774329" y="2109089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9" name="Straight Arrow Connector 128"/>
          <p:cNvCxnSpPr>
            <a:stCxn id="84" idx="3"/>
          </p:cNvCxnSpPr>
          <p:nvPr/>
        </p:nvCxnSpPr>
        <p:spPr>
          <a:xfrm>
            <a:off x="7126329" y="2225366"/>
            <a:ext cx="65651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3"/>
          <p:cNvSpPr/>
          <p:nvPr/>
        </p:nvSpPr>
        <p:spPr bwMode="auto">
          <a:xfrm>
            <a:off x="7608000" y="2324579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End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94240" y="285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TO</a:t>
            </a:r>
            <a:r>
              <a:rPr kumimoji="1" lang="ja-JP" altLang="en-US" sz="1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　</a:t>
            </a: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BE</a:t>
            </a:r>
          </a:p>
        </p:txBody>
      </p:sp>
      <p:sp>
        <p:nvSpPr>
          <p:cNvPr id="59" name="正方形/長方形 3"/>
          <p:cNvSpPr/>
          <p:nvPr/>
        </p:nvSpPr>
        <p:spPr bwMode="auto">
          <a:xfrm>
            <a:off x="552000" y="6016537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※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数据分析结果的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Pattern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大概有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6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个，每种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Pattern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的邮件都不相同。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0" name="正方形/長方形 3"/>
          <p:cNvSpPr/>
          <p:nvPr/>
        </p:nvSpPr>
        <p:spPr bwMode="auto">
          <a:xfrm>
            <a:off x="10555942" y="1341946"/>
            <a:ext cx="2150836" cy="2939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客</a:t>
            </a:r>
            <a:r>
              <a:rPr kumimoji="1" lang="zh-CN" altLang="en-US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户</a:t>
            </a: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现场</a:t>
            </a:r>
            <a:endParaRPr kumimoji="1" lang="en-US" altLang="ja-JP" sz="1600" b="1" kern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640368" y="3046583"/>
            <a:ext cx="864000" cy="870654"/>
          </a:xfrm>
          <a:prstGeom prst="flowChartMagneticDisk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业务数据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kumimoji="1" lang="en-US" altLang="zh-CN" sz="12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4501250" y="480169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对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象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特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征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分析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65" name="Straight Arrow Connector 64"/>
          <p:cNvCxnSpPr>
            <a:stCxn id="77" idx="3"/>
            <a:endCxn id="64" idx="1"/>
          </p:cNvCxnSpPr>
          <p:nvPr/>
        </p:nvCxnSpPr>
        <p:spPr>
          <a:xfrm>
            <a:off x="3504368" y="5049909"/>
            <a:ext cx="996882" cy="3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 bwMode="auto">
          <a:xfrm>
            <a:off x="6262329" y="480169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根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据分析结果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使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不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同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模板发信</a:t>
            </a:r>
            <a:r>
              <a:rPr kumimoji="1" lang="en-US" altLang="ja-JP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※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stCxn id="64" idx="3"/>
            <a:endCxn id="69" idx="1"/>
          </p:cNvCxnSpPr>
          <p:nvPr/>
        </p:nvCxnSpPr>
        <p:spPr>
          <a:xfrm>
            <a:off x="5365250" y="5053699"/>
            <a:ext cx="89707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 bwMode="auto">
          <a:xfrm>
            <a:off x="6262329" y="1973366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邮件确认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85" name="Straight Arrow Connector 84"/>
          <p:cNvCxnSpPr>
            <a:stCxn id="69" idx="0"/>
            <a:endCxn id="84" idx="2"/>
          </p:cNvCxnSpPr>
          <p:nvPr/>
        </p:nvCxnSpPr>
        <p:spPr>
          <a:xfrm flipV="1">
            <a:off x="6694329" y="2477366"/>
            <a:ext cx="0" cy="23243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59" y="2271940"/>
            <a:ext cx="410852" cy="410852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 bwMode="auto">
          <a:xfrm>
            <a:off x="1677698" y="4931548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8" name="正方形/長方形 3"/>
          <p:cNvSpPr/>
          <p:nvPr/>
        </p:nvSpPr>
        <p:spPr bwMode="auto">
          <a:xfrm>
            <a:off x="1488368" y="5166957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Start</a:t>
            </a:r>
          </a:p>
        </p:txBody>
      </p:sp>
      <p:pic>
        <p:nvPicPr>
          <p:cNvPr id="42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04" y="5130218"/>
            <a:ext cx="247628" cy="403005"/>
          </a:xfrm>
          <a:prstGeom prst="rect">
            <a:avLst/>
          </a:prstGeom>
          <a:noFill/>
        </p:spPr>
      </p:pic>
      <p:pic>
        <p:nvPicPr>
          <p:cNvPr id="43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36" y="5127802"/>
            <a:ext cx="247628" cy="403005"/>
          </a:xfrm>
          <a:prstGeom prst="rect">
            <a:avLst/>
          </a:prstGeom>
          <a:noFill/>
        </p:spPr>
      </p:pic>
      <p:pic>
        <p:nvPicPr>
          <p:cNvPr id="44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49" y="5100406"/>
            <a:ext cx="247628" cy="403005"/>
          </a:xfrm>
          <a:prstGeom prst="rect">
            <a:avLst/>
          </a:prstGeom>
          <a:noFill/>
        </p:spPr>
      </p:pic>
      <p:sp>
        <p:nvSpPr>
          <p:cNvPr id="48" name="正方形/長方形 3"/>
          <p:cNvSpPr/>
          <p:nvPr/>
        </p:nvSpPr>
        <p:spPr bwMode="auto">
          <a:xfrm>
            <a:off x="1834202" y="4567358"/>
            <a:ext cx="749774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Weekly</a:t>
            </a:r>
          </a:p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Check</a:t>
            </a:r>
          </a:p>
        </p:txBody>
      </p:sp>
      <p:pic>
        <p:nvPicPr>
          <p:cNvPr id="32" name="Picture 217" descr="https://encrypted-tbn0.gstatic.com/images?q=tbn:ANd9GcR7Ectb9C--kovQcKc6gFkOlRpdR-NNeF1lZletYZF9rWU-X8ZjvQ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775" y="6237000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正方形/長方形 3"/>
          <p:cNvSpPr/>
          <p:nvPr/>
        </p:nvSpPr>
        <p:spPr bwMode="auto">
          <a:xfrm>
            <a:off x="10920000" y="6205739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34" name="Picture 2" descr="https://timgsa.baidu.com/timg?image&amp;quality=80&amp;size=b9999_10000&amp;sec=1505297431715&amp;di=88579d5712748192e0fc6d5f439449ab&amp;imgtype=jpg&amp;src=http%3A%2F%2Fimg2.imgtn.bdimg.com%2Fit%2Fu%3D467950791%2C1379634209%26fm%3D214%26gp%3D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86" y="3415309"/>
            <a:ext cx="851592" cy="1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506" name="Picture 2" descr="https://ss0.bdstatic.com/70cFvHSh_Q1YnxGkpoWK1HF6hhy/it/u=974518828,1430142806&amp;fm=27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66" y="4515161"/>
            <a:ext cx="513135" cy="3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7" y="4420656"/>
            <a:ext cx="615733" cy="52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69" y="4486177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正方形/長方形 3"/>
          <p:cNvSpPr/>
          <p:nvPr/>
        </p:nvSpPr>
        <p:spPr bwMode="auto">
          <a:xfrm>
            <a:off x="548418" y="908980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针对用户对数据不整合问题的询问，通过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技术实现数据调查，检查和用户报告自动化。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 bwMode="auto">
          <a:xfrm>
            <a:off x="665553" y="4376458"/>
            <a:ext cx="10977600" cy="172179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62400" y="-62718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数据抽出作业自动化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62400" y="1341000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400" y="1341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业务用户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2400" y="2853000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62400" y="285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On-Site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328403" y="7505027"/>
            <a:ext cx="440332" cy="76554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53760" y="4365000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CDC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272000" y="197622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数据抽出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704000" y="2480229"/>
            <a:ext cx="0" cy="2484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1272000" y="47979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据抽出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求受理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2897520" y="47979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用户权限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检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查请求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897520" y="3353041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户权限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检查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※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4651679" y="3353041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果发送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642958" y="5232010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果接收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" name="Straight Arrow Connector 10"/>
          <p:cNvCxnSpPr>
            <a:stCxn id="75" idx="3"/>
            <a:endCxn id="77" idx="1"/>
          </p:cNvCxnSpPr>
          <p:nvPr/>
        </p:nvCxnSpPr>
        <p:spPr>
          <a:xfrm>
            <a:off x="2136000" y="5049909"/>
            <a:ext cx="761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0"/>
            <a:endCxn id="78" idx="2"/>
          </p:cNvCxnSpPr>
          <p:nvPr/>
        </p:nvCxnSpPr>
        <p:spPr>
          <a:xfrm flipV="1">
            <a:off x="3329520" y="3857041"/>
            <a:ext cx="0" cy="940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>
          <a:xfrm>
            <a:off x="3761520" y="3605041"/>
            <a:ext cx="8901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2"/>
            <a:endCxn id="80" idx="0"/>
          </p:cNvCxnSpPr>
          <p:nvPr/>
        </p:nvCxnSpPr>
        <p:spPr>
          <a:xfrm flipH="1">
            <a:off x="5074958" y="3857041"/>
            <a:ext cx="8721" cy="13749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 bwMode="auto">
          <a:xfrm>
            <a:off x="6474420" y="5232010"/>
            <a:ext cx="1121880" cy="500041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OK?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25" name="Straight Arrow Connector 24"/>
          <p:cNvCxnSpPr>
            <a:stCxn id="80" idx="3"/>
            <a:endCxn id="23" idx="1"/>
          </p:cNvCxnSpPr>
          <p:nvPr/>
        </p:nvCxnSpPr>
        <p:spPr>
          <a:xfrm flipV="1">
            <a:off x="5506958" y="5482031"/>
            <a:ext cx="967462" cy="19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3"/>
          <p:cNvSpPr/>
          <p:nvPr/>
        </p:nvSpPr>
        <p:spPr bwMode="auto">
          <a:xfrm>
            <a:off x="6688883" y="4987351"/>
            <a:ext cx="2150836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N</a:t>
            </a: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586257" y="5237927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数据抽出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果发送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05" name="Straight Arrow Connector 104"/>
          <p:cNvCxnSpPr>
            <a:stCxn id="23" idx="3"/>
            <a:endCxn id="104" idx="1"/>
          </p:cNvCxnSpPr>
          <p:nvPr/>
        </p:nvCxnSpPr>
        <p:spPr>
          <a:xfrm>
            <a:off x="7596300" y="5482031"/>
            <a:ext cx="989957" cy="78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3"/>
          <p:cNvSpPr/>
          <p:nvPr/>
        </p:nvSpPr>
        <p:spPr bwMode="auto">
          <a:xfrm>
            <a:off x="7764301" y="5233898"/>
            <a:ext cx="517936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Y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6603360" y="443701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权限不够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知发送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1596000" y="1550615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3" name="Straight Arrow Connector 112"/>
          <p:cNvCxnSpPr>
            <a:stCxn id="111" idx="4"/>
            <a:endCxn id="7" idx="0"/>
          </p:cNvCxnSpPr>
          <p:nvPr/>
        </p:nvCxnSpPr>
        <p:spPr>
          <a:xfrm>
            <a:off x="1704000" y="1766615"/>
            <a:ext cx="0" cy="2096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3" idx="0"/>
            <a:endCxn id="109" idx="2"/>
          </p:cNvCxnSpPr>
          <p:nvPr/>
        </p:nvCxnSpPr>
        <p:spPr>
          <a:xfrm flipV="1">
            <a:off x="7035360" y="4941019"/>
            <a:ext cx="0" cy="2909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 bwMode="auto">
          <a:xfrm>
            <a:off x="6603360" y="1973367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限确认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申请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0" name="Straight Arrow Connector 119"/>
          <p:cNvCxnSpPr>
            <a:stCxn id="109" idx="0"/>
            <a:endCxn id="119" idx="2"/>
          </p:cNvCxnSpPr>
          <p:nvPr/>
        </p:nvCxnSpPr>
        <p:spPr>
          <a:xfrm flipV="1">
            <a:off x="7035360" y="2477367"/>
            <a:ext cx="0" cy="19596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 bwMode="auto">
          <a:xfrm>
            <a:off x="8586257" y="193945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数据确认</a:t>
            </a: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4" name="Straight Arrow Connector 123"/>
          <p:cNvCxnSpPr>
            <a:stCxn id="104" idx="0"/>
            <a:endCxn id="123" idx="2"/>
          </p:cNvCxnSpPr>
          <p:nvPr/>
        </p:nvCxnSpPr>
        <p:spPr>
          <a:xfrm flipV="1">
            <a:off x="9018257" y="2443459"/>
            <a:ext cx="0" cy="2794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 bwMode="auto">
          <a:xfrm>
            <a:off x="9804000" y="2083459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9" name="Straight Arrow Connector 128"/>
          <p:cNvCxnSpPr>
            <a:stCxn id="123" idx="3"/>
            <a:endCxn id="128" idx="2"/>
          </p:cNvCxnSpPr>
          <p:nvPr/>
        </p:nvCxnSpPr>
        <p:spPr>
          <a:xfrm>
            <a:off x="9450257" y="2191459"/>
            <a:ext cx="3537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3"/>
          <p:cNvSpPr/>
          <p:nvPr/>
        </p:nvSpPr>
        <p:spPr bwMode="auto">
          <a:xfrm>
            <a:off x="9637671" y="2298949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End</a:t>
            </a:r>
          </a:p>
        </p:txBody>
      </p:sp>
      <p:sp>
        <p:nvSpPr>
          <p:cNvPr id="134" name="正方形/長方形 3"/>
          <p:cNvSpPr/>
          <p:nvPr/>
        </p:nvSpPr>
        <p:spPr bwMode="auto">
          <a:xfrm>
            <a:off x="1704000" y="1529667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Start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74" y="2019940"/>
            <a:ext cx="410852" cy="4108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43" y="2019940"/>
            <a:ext cx="443779" cy="44377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73" y="2015008"/>
            <a:ext cx="443779" cy="443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21" y="4614184"/>
            <a:ext cx="410852" cy="4108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29" y="4813685"/>
            <a:ext cx="410852" cy="4108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21" y="3429841"/>
            <a:ext cx="410852" cy="4108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533" y="3415339"/>
            <a:ext cx="410852" cy="4108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97" y="5049909"/>
            <a:ext cx="410852" cy="4108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49" y="4463844"/>
            <a:ext cx="410852" cy="4108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63" y="5166477"/>
            <a:ext cx="410852" cy="41085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 bwMode="auto">
          <a:xfrm>
            <a:off x="294240" y="285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AS</a:t>
            </a:r>
            <a:r>
              <a:rPr kumimoji="1" lang="ja-JP" altLang="en-US" sz="1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　</a:t>
            </a: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IS</a:t>
            </a:r>
          </a:p>
        </p:txBody>
      </p:sp>
      <p:sp>
        <p:nvSpPr>
          <p:cNvPr id="59" name="正方形/長方形 3"/>
          <p:cNvSpPr/>
          <p:nvPr/>
        </p:nvSpPr>
        <p:spPr bwMode="auto">
          <a:xfrm>
            <a:off x="552000" y="6016537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※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权限确认工作只有在客户现场才可以完成，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CDC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无法单独对应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0" name="正方形/長方形 3"/>
          <p:cNvSpPr/>
          <p:nvPr/>
        </p:nvSpPr>
        <p:spPr bwMode="auto">
          <a:xfrm>
            <a:off x="10555942" y="1341946"/>
            <a:ext cx="2150836" cy="2939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客</a:t>
            </a:r>
            <a:r>
              <a:rPr kumimoji="1" lang="zh-CN" altLang="en-US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户</a:t>
            </a: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现场</a:t>
            </a:r>
            <a:endParaRPr kumimoji="1" lang="en-US" altLang="ja-JP" sz="1600" b="1" kern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1" name="正方形/長方形 3"/>
          <p:cNvSpPr/>
          <p:nvPr/>
        </p:nvSpPr>
        <p:spPr bwMode="auto">
          <a:xfrm>
            <a:off x="10611142" y="2873164"/>
            <a:ext cx="2150836" cy="2939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客</a:t>
            </a:r>
            <a:r>
              <a:rPr kumimoji="1" lang="zh-CN" altLang="en-US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户</a:t>
            </a: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现场</a:t>
            </a:r>
            <a:endParaRPr kumimoji="1" lang="en-US" altLang="ja-JP" sz="1600" b="1" kern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62" name="Picture 217" descr="https://encrypted-tbn0.gstatic.com/images?q=tbn:ANd9GcR7Ectb9C--kovQcKc6gFkOlRpdR-NNeF1lZletYZF9rWU-X8Zjv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775" y="6237000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正方形/長方形 3"/>
          <p:cNvSpPr/>
          <p:nvPr/>
        </p:nvSpPr>
        <p:spPr bwMode="auto">
          <a:xfrm>
            <a:off x="10920000" y="6205739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64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05" y="2978645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458" y="4339904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https://timgsa.baidu.com/timg?image&amp;quality=80&amp;size=b9999_10000&amp;sec=1505297431715&amp;di=88579d5712748192e0fc6d5f439449ab&amp;imgtype=jpg&amp;src=http%3A%2F%2Fimg2.imgtn.bdimg.com%2Fit%2Fu%3D467950791%2C1379634209%26fm%3D214%26gp%3D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03" y="5558553"/>
            <a:ext cx="851592" cy="1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943" y="5724355"/>
            <a:ext cx="441656" cy="3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s://ss1.bdstatic.com/70cFvXSh_Q1YnxGkpoWK1HF6hhy/it/u=1800337376,289943045&amp;fm=27&amp;gp=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24" y="3722931"/>
            <a:ext cx="342912" cy="26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正方形/長方形 3"/>
          <p:cNvSpPr/>
          <p:nvPr/>
        </p:nvSpPr>
        <p:spPr bwMode="auto">
          <a:xfrm>
            <a:off x="548418" y="908980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针对用户对业务数据的抽出，加工需求，使用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工具，实现作业的自动化。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62400" y="1341000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400" y="1341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务用户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2400" y="2853000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62400" y="285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On-Site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53760" y="4365000"/>
            <a:ext cx="10977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53760" y="4365000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CDC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272000" y="197622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数据抽出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请求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704000" y="2480229"/>
            <a:ext cx="0" cy="2484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1272000" y="47979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数据抽出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请求受理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2897520" y="47979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用户权限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检查请求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897520" y="3353041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用户权限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检查</a:t>
            </a: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※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4651679" y="3353041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权限确认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结果发送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642958" y="5232010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权限确认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结果接收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" name="Straight Arrow Connector 10"/>
          <p:cNvCxnSpPr>
            <a:stCxn id="75" idx="3"/>
            <a:endCxn id="77" idx="1"/>
          </p:cNvCxnSpPr>
          <p:nvPr/>
        </p:nvCxnSpPr>
        <p:spPr>
          <a:xfrm>
            <a:off x="2136000" y="5049909"/>
            <a:ext cx="761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0"/>
            <a:endCxn id="78" idx="2"/>
          </p:cNvCxnSpPr>
          <p:nvPr/>
        </p:nvCxnSpPr>
        <p:spPr>
          <a:xfrm flipV="1">
            <a:off x="3329520" y="3857041"/>
            <a:ext cx="0" cy="940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>
          <a:xfrm>
            <a:off x="3761520" y="3605041"/>
            <a:ext cx="8901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2"/>
            <a:endCxn id="80" idx="0"/>
          </p:cNvCxnSpPr>
          <p:nvPr/>
        </p:nvCxnSpPr>
        <p:spPr>
          <a:xfrm flipH="1">
            <a:off x="5074958" y="3857041"/>
            <a:ext cx="8721" cy="13749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 bwMode="auto">
          <a:xfrm>
            <a:off x="6474420" y="5232010"/>
            <a:ext cx="1121880" cy="500041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OK</a:t>
            </a:r>
            <a:r>
              <a:rPr kumimoji="1" lang="en-US" altLang="zh-CN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?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25" name="Straight Arrow Connector 24"/>
          <p:cNvCxnSpPr>
            <a:stCxn id="80" idx="3"/>
            <a:endCxn id="23" idx="1"/>
          </p:cNvCxnSpPr>
          <p:nvPr/>
        </p:nvCxnSpPr>
        <p:spPr>
          <a:xfrm flipV="1">
            <a:off x="5506958" y="5482031"/>
            <a:ext cx="967462" cy="19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3"/>
          <p:cNvSpPr/>
          <p:nvPr/>
        </p:nvSpPr>
        <p:spPr bwMode="auto">
          <a:xfrm>
            <a:off x="6688883" y="4987351"/>
            <a:ext cx="2150836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N</a:t>
            </a: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586257" y="5237927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数据抽出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结果发送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05" name="Straight Arrow Connector 104"/>
          <p:cNvCxnSpPr>
            <a:stCxn id="23" idx="3"/>
            <a:endCxn id="104" idx="1"/>
          </p:cNvCxnSpPr>
          <p:nvPr/>
        </p:nvCxnSpPr>
        <p:spPr>
          <a:xfrm>
            <a:off x="7596300" y="5482031"/>
            <a:ext cx="989957" cy="78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3"/>
          <p:cNvSpPr/>
          <p:nvPr/>
        </p:nvSpPr>
        <p:spPr bwMode="auto">
          <a:xfrm>
            <a:off x="7764301" y="5233898"/>
            <a:ext cx="517936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Y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6603360" y="443701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权限不够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通知发送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1596000" y="1550615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3" name="Straight Arrow Connector 112"/>
          <p:cNvCxnSpPr>
            <a:stCxn id="111" idx="4"/>
            <a:endCxn id="7" idx="0"/>
          </p:cNvCxnSpPr>
          <p:nvPr/>
        </p:nvCxnSpPr>
        <p:spPr>
          <a:xfrm>
            <a:off x="1704000" y="1766615"/>
            <a:ext cx="0" cy="2096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3" idx="0"/>
            <a:endCxn id="109" idx="2"/>
          </p:cNvCxnSpPr>
          <p:nvPr/>
        </p:nvCxnSpPr>
        <p:spPr>
          <a:xfrm flipV="1">
            <a:off x="7035360" y="4941019"/>
            <a:ext cx="0" cy="2909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 bwMode="auto">
          <a:xfrm>
            <a:off x="6603360" y="1973367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权限确认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申请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0" name="Straight Arrow Connector 119"/>
          <p:cNvCxnSpPr>
            <a:stCxn id="109" idx="0"/>
            <a:endCxn id="119" idx="2"/>
          </p:cNvCxnSpPr>
          <p:nvPr/>
        </p:nvCxnSpPr>
        <p:spPr>
          <a:xfrm flipV="1">
            <a:off x="7035360" y="2477367"/>
            <a:ext cx="0" cy="19596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 bwMode="auto">
          <a:xfrm>
            <a:off x="8586257" y="193945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数据确认</a:t>
            </a:r>
            <a:endParaRPr kumimoji="1" lang="ja-JP" altLang="en-US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4" name="Straight Arrow Connector 123"/>
          <p:cNvCxnSpPr>
            <a:stCxn id="104" idx="0"/>
            <a:endCxn id="123" idx="2"/>
          </p:cNvCxnSpPr>
          <p:nvPr/>
        </p:nvCxnSpPr>
        <p:spPr>
          <a:xfrm flipV="1">
            <a:off x="9018257" y="2443459"/>
            <a:ext cx="0" cy="2794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 bwMode="auto">
          <a:xfrm>
            <a:off x="9804000" y="2083459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9" name="Straight Arrow Connector 128"/>
          <p:cNvCxnSpPr>
            <a:stCxn id="123" idx="3"/>
            <a:endCxn id="128" idx="2"/>
          </p:cNvCxnSpPr>
          <p:nvPr/>
        </p:nvCxnSpPr>
        <p:spPr>
          <a:xfrm>
            <a:off x="9450257" y="2191459"/>
            <a:ext cx="3537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3"/>
          <p:cNvSpPr/>
          <p:nvPr/>
        </p:nvSpPr>
        <p:spPr bwMode="auto">
          <a:xfrm>
            <a:off x="9637671" y="2298949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zh-CN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End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34" name="正方形/長方形 3"/>
          <p:cNvSpPr/>
          <p:nvPr/>
        </p:nvSpPr>
        <p:spPr bwMode="auto">
          <a:xfrm>
            <a:off x="1704000" y="1529667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zh-CN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Start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81" y="1787992"/>
            <a:ext cx="410852" cy="4108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49" y="1715468"/>
            <a:ext cx="443779" cy="44377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42" y="1704018"/>
            <a:ext cx="443779" cy="443779"/>
          </a:xfrm>
          <a:prstGeom prst="rect">
            <a:avLst/>
          </a:prstGeom>
        </p:spPr>
      </p:pic>
      <p:sp>
        <p:nvSpPr>
          <p:cNvPr id="49" name="正方形/長方形 3"/>
          <p:cNvSpPr/>
          <p:nvPr/>
        </p:nvSpPr>
        <p:spPr bwMode="auto">
          <a:xfrm>
            <a:off x="552000" y="6016537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※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权限确认工作只有在客户现场才可以完成，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CDC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无法单独对应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94240" y="285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TO</a:t>
            </a:r>
            <a:r>
              <a:rPr kumimoji="1" lang="ja-JP" altLang="en-US" sz="1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　</a:t>
            </a:r>
            <a:r>
              <a:rPr kumimoji="1" lang="en-US" altLang="zh-CN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BE</a:t>
            </a:r>
            <a:endParaRPr kumimoji="1" lang="en-US" altLang="ja-JP" sz="1400" b="1" kern="0" dirty="0" smtClean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9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20" y="5205455"/>
            <a:ext cx="247628" cy="403005"/>
          </a:xfrm>
          <a:prstGeom prst="rect">
            <a:avLst/>
          </a:prstGeom>
          <a:noFill/>
        </p:spPr>
      </p:pic>
      <p:pic>
        <p:nvPicPr>
          <p:cNvPr id="60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80" y="5112672"/>
            <a:ext cx="247628" cy="403005"/>
          </a:xfrm>
          <a:prstGeom prst="rect">
            <a:avLst/>
          </a:prstGeom>
          <a:noFill/>
        </p:spPr>
      </p:pic>
      <p:pic>
        <p:nvPicPr>
          <p:cNvPr id="61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82" y="3709800"/>
            <a:ext cx="247628" cy="403005"/>
          </a:xfrm>
          <a:prstGeom prst="rect">
            <a:avLst/>
          </a:prstGeom>
          <a:noFill/>
        </p:spPr>
      </p:pic>
      <p:pic>
        <p:nvPicPr>
          <p:cNvPr id="62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47" y="3691539"/>
            <a:ext cx="247628" cy="403005"/>
          </a:xfrm>
          <a:prstGeom prst="rect">
            <a:avLst/>
          </a:prstGeom>
          <a:noFill/>
        </p:spPr>
      </p:pic>
      <p:pic>
        <p:nvPicPr>
          <p:cNvPr id="63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914" y="5548771"/>
            <a:ext cx="247628" cy="403005"/>
          </a:xfrm>
          <a:prstGeom prst="rect">
            <a:avLst/>
          </a:prstGeom>
          <a:noFill/>
        </p:spPr>
      </p:pic>
      <p:pic>
        <p:nvPicPr>
          <p:cNvPr id="64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30" y="4735351"/>
            <a:ext cx="247628" cy="403005"/>
          </a:xfrm>
          <a:prstGeom prst="rect">
            <a:avLst/>
          </a:prstGeom>
          <a:noFill/>
        </p:spPr>
      </p:pic>
      <p:pic>
        <p:nvPicPr>
          <p:cNvPr id="65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76" y="5514458"/>
            <a:ext cx="247628" cy="403005"/>
          </a:xfrm>
          <a:prstGeom prst="rect">
            <a:avLst/>
          </a:prstGeom>
          <a:noFill/>
        </p:spPr>
      </p:pic>
      <p:sp>
        <p:nvSpPr>
          <p:cNvPr id="53" name="タイトル 2"/>
          <p:cNvSpPr>
            <a:spLocks noGrp="1"/>
          </p:cNvSpPr>
          <p:nvPr>
            <p:ph type="title"/>
          </p:nvPr>
        </p:nvSpPr>
        <p:spPr>
          <a:xfrm>
            <a:off x="662400" y="-62718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数据抽出作业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自动化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正方形/長方形 3"/>
          <p:cNvSpPr/>
          <p:nvPr/>
        </p:nvSpPr>
        <p:spPr bwMode="auto">
          <a:xfrm>
            <a:off x="10611142" y="2873164"/>
            <a:ext cx="2150836" cy="2939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客</a:t>
            </a:r>
            <a:r>
              <a:rPr kumimoji="1" lang="zh-CN" altLang="en-US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户</a:t>
            </a: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现场</a:t>
            </a:r>
            <a:endParaRPr kumimoji="1" lang="en-US" altLang="ja-JP" sz="1600" b="1" kern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5" name="正方形/長方形 3"/>
          <p:cNvSpPr/>
          <p:nvPr/>
        </p:nvSpPr>
        <p:spPr bwMode="auto">
          <a:xfrm>
            <a:off x="10555942" y="1341946"/>
            <a:ext cx="2150836" cy="2939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客</a:t>
            </a:r>
            <a:r>
              <a:rPr kumimoji="1" lang="zh-CN" altLang="en-US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户</a:t>
            </a:r>
            <a:r>
              <a:rPr kumimoji="1" lang="zh-CN" altLang="en-US" sz="16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现场</a:t>
            </a:r>
            <a:endParaRPr kumimoji="1" lang="en-US" altLang="ja-JP" sz="1600" b="1" kern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2" name="Picture 217" descr="https://encrypted-tbn0.gstatic.com/images?q=tbn:ANd9GcR7Ectb9C--kovQcKc6gFkOlRpdR-NNeF1lZletYZF9rWU-X8ZjvQ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775" y="6237000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正方形/長方形 3"/>
          <p:cNvSpPr/>
          <p:nvPr/>
        </p:nvSpPr>
        <p:spPr bwMode="auto">
          <a:xfrm>
            <a:off x="10920000" y="6205739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7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05" y="2978645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471" y="4510979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14" y="3418270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65" y="3433310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s://timgsa.baidu.com/timg?image&amp;quality=80&amp;size=b9999_10000&amp;sec=1505297431715&amp;di=88579d5712748192e0fc6d5f439449ab&amp;imgtype=jpg&amp;src=http%3A%2F%2Fimg2.imgtn.bdimg.com%2Fit%2Fu%3D467950791%2C1379634209%26fm%3D214%26gp%3D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03" y="5341869"/>
            <a:ext cx="851592" cy="1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43" y="5473877"/>
            <a:ext cx="441656" cy="3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s://ss1.bdstatic.com/70cFvXSh_Q1YnxGkpoWK1HF6hhy/it/u=1800337376,289943045&amp;fm=27&amp;gp=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87" y="3231873"/>
            <a:ext cx="342912" cy="26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3"/>
          <p:cNvSpPr/>
          <p:nvPr/>
        </p:nvSpPr>
        <p:spPr bwMode="auto">
          <a:xfrm>
            <a:off x="548418" y="908980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针对用户对业务数据的抽出，加工需求，使用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工具，实现作业的自动化。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8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705795" y="3258865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05795" y="3258865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管理者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97155" y="4784516"/>
            <a:ext cx="10977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97155" y="4784516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作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者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315395" y="521742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邮件检查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986177" y="3812062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现象确认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738870" y="521742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日志确认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" name="Straight Arrow Connector 10"/>
          <p:cNvCxnSpPr>
            <a:stCxn id="75" idx="3"/>
          </p:cNvCxnSpPr>
          <p:nvPr/>
        </p:nvCxnSpPr>
        <p:spPr>
          <a:xfrm>
            <a:off x="2179395" y="5469425"/>
            <a:ext cx="761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8" idx="2"/>
          </p:cNvCxnSpPr>
          <p:nvPr/>
        </p:nvCxnSpPr>
        <p:spPr>
          <a:xfrm flipV="1">
            <a:off x="3418177" y="4316062"/>
            <a:ext cx="0" cy="940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0" idx="3"/>
          </p:cNvCxnSpPr>
          <p:nvPr/>
        </p:nvCxnSpPr>
        <p:spPr>
          <a:xfrm>
            <a:off x="5602870" y="5469425"/>
            <a:ext cx="80598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0" idx="1"/>
          </p:cNvCxnSpPr>
          <p:nvPr/>
        </p:nvCxnSpPr>
        <p:spPr>
          <a:xfrm>
            <a:off x="3804915" y="5469425"/>
            <a:ext cx="93395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6408857" y="521742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画面相关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078844" y="521742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DB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内容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72857" y="5469425"/>
            <a:ext cx="80598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 bwMode="auto">
          <a:xfrm>
            <a:off x="9748831" y="521742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调查结果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做成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8942844" y="5469425"/>
            <a:ext cx="80598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 bwMode="auto">
          <a:xfrm>
            <a:off x="9748831" y="3812062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調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査結果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確認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9" name="Straight Arrow Connector 58"/>
          <p:cNvCxnSpPr>
            <a:endCxn id="58" idx="2"/>
          </p:cNvCxnSpPr>
          <p:nvPr/>
        </p:nvCxnSpPr>
        <p:spPr>
          <a:xfrm flipV="1">
            <a:off x="10180831" y="4316062"/>
            <a:ext cx="0" cy="9013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 bwMode="auto">
          <a:xfrm>
            <a:off x="10950121" y="3913291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endCxn id="69" idx="2"/>
          </p:cNvCxnSpPr>
          <p:nvPr/>
        </p:nvCxnSpPr>
        <p:spPr>
          <a:xfrm>
            <a:off x="10596378" y="4021291"/>
            <a:ext cx="3537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3"/>
          <p:cNvSpPr/>
          <p:nvPr/>
        </p:nvSpPr>
        <p:spPr bwMode="auto">
          <a:xfrm>
            <a:off x="10783792" y="4128781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終了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7155" y="1724771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7155" y="1724771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DATA CENTER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316190" y="2420534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警告错误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通知发送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1" name="Straight Arrow Connector 30"/>
          <p:cNvCxnSpPr>
            <a:stCxn id="30" idx="2"/>
            <a:endCxn id="75" idx="0"/>
          </p:cNvCxnSpPr>
          <p:nvPr/>
        </p:nvCxnSpPr>
        <p:spPr>
          <a:xfrm flipH="1">
            <a:off x="1747395" y="2924534"/>
            <a:ext cx="795" cy="22928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 bwMode="auto">
          <a:xfrm>
            <a:off x="1639395" y="1933465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3" name="正方形/長方形 3"/>
          <p:cNvSpPr/>
          <p:nvPr/>
        </p:nvSpPr>
        <p:spPr bwMode="auto">
          <a:xfrm>
            <a:off x="1856190" y="1912759"/>
            <a:ext cx="576000" cy="2640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開始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747395" y="2149465"/>
            <a:ext cx="795" cy="2710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 bwMode="auto">
          <a:xfrm>
            <a:off x="2936480" y="520286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象确认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联络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92" y="5522793"/>
            <a:ext cx="397264" cy="39726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80" y="5537354"/>
            <a:ext cx="397264" cy="3972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28" y="3978865"/>
            <a:ext cx="397264" cy="3972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70" y="5521074"/>
            <a:ext cx="397264" cy="3972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57" y="5508233"/>
            <a:ext cx="397264" cy="39726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73" y="5527125"/>
            <a:ext cx="397264" cy="39726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289" y="5480893"/>
            <a:ext cx="397264" cy="3972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42" y="3913291"/>
            <a:ext cx="397264" cy="397264"/>
          </a:xfrm>
          <a:prstGeom prst="rect">
            <a:avLst/>
          </a:prstGeom>
        </p:spPr>
      </p:pic>
      <p:sp>
        <p:nvSpPr>
          <p:cNvPr id="61" name="正方形/長方形 3"/>
          <p:cNvSpPr/>
          <p:nvPr/>
        </p:nvSpPr>
        <p:spPr bwMode="auto">
          <a:xfrm>
            <a:off x="632869" y="1153199"/>
            <a:ext cx="11041886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5" name="正方形/長方形 3"/>
          <p:cNvSpPr/>
          <p:nvPr/>
        </p:nvSpPr>
        <p:spPr bwMode="auto">
          <a:xfrm>
            <a:off x="1245936" y="5753708"/>
            <a:ext cx="93858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8</a:t>
            </a:r>
            <a:r>
              <a:rPr kumimoji="1" lang="ja-JP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時間</a:t>
            </a:r>
            <a:r>
              <a:rPr kumimoji="1" lang="en-US" altLang="ja-JP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/</a:t>
            </a:r>
            <a:r>
              <a:rPr kumimoji="1" lang="ja-JP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日</a:t>
            </a:r>
            <a:endParaRPr kumimoji="1" lang="en-US" altLang="ja-JP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en-US" altLang="ja-JP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5</a:t>
            </a:r>
            <a:r>
              <a:rPr kumimoji="1" lang="ja-JP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日</a:t>
            </a:r>
            <a:r>
              <a:rPr kumimoji="1" lang="en-US" altLang="ja-JP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/</a:t>
            </a:r>
            <a:r>
              <a:rPr kumimoji="1" lang="ja-JP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週</a:t>
            </a:r>
            <a:endParaRPr kumimoji="1" lang="en-US" altLang="ja-JP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69545" y="3193291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AS</a:t>
            </a:r>
            <a:r>
              <a:rPr kumimoji="1" lang="ja-JP" altLang="en-US" sz="1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　</a:t>
            </a: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IS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17" y="2442643"/>
            <a:ext cx="492180" cy="492180"/>
          </a:xfrm>
          <a:prstGeom prst="rect">
            <a:avLst/>
          </a:prstGeom>
        </p:spPr>
      </p:pic>
      <p:pic>
        <p:nvPicPr>
          <p:cNvPr id="68" name="Picture 7" descr="C:\Data\1. S Singleton\2. Personal\Powerpoint Tools\warning_6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449" y="2730720"/>
            <a:ext cx="261482" cy="261482"/>
          </a:xfrm>
          <a:prstGeom prst="rect">
            <a:avLst/>
          </a:prstGeom>
          <a:noFill/>
          <a:effectLst/>
        </p:spPr>
      </p:pic>
      <p:sp>
        <p:nvSpPr>
          <p:cNvPr id="84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系统警告错误自动检查以及原因调查自动化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正方形/長方形 3"/>
          <p:cNvSpPr/>
          <p:nvPr/>
        </p:nvSpPr>
        <p:spPr bwMode="auto">
          <a:xfrm>
            <a:off x="498487" y="1016450"/>
            <a:ext cx="11078724" cy="6930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系统发生错误，故障时会自动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发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出相关的邮件。运维工作人员会监控这些系统发出的消息，当有问题消息发出来的时候，对现象进行确认整理，调查系统日志和相应数据。将调查结果发送给系统管理者。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86" name="Picture 217" descr="https://encrypted-tbn0.gstatic.com/images?q=tbn:ANd9GcR7Ectb9C--kovQcKc6gFkOlRpdR-NNeF1lZletYZF9rWU-X8ZjvQ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4106" y="1403286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正方形/長方形 3"/>
          <p:cNvSpPr/>
          <p:nvPr/>
        </p:nvSpPr>
        <p:spPr bwMode="auto">
          <a:xfrm>
            <a:off x="10811331" y="1372025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现中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36578" name="Picture 2" descr="https://ss2.bdstatic.com/70cFvnSh_Q1YnxGkpoWK1HF6hhy/it/u=1593901241,1698933195&amp;fm=27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53" y="5841255"/>
            <a:ext cx="422757" cy="3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ss3.bdstatic.com/70cFv8Sh_Q1YnxGkpoWK1HF6hhy/it/u=2309936362,749218241&amp;fm=27&amp;gp=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325" y="10440710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580" name="Picture 4" descr="https://ss2.bdstatic.com/70cFvnSh_Q1YnxGkpoWK1HF6hhy/it/u=36969713,4293976093&amp;fm=27&amp;gp=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35" y="5759874"/>
            <a:ext cx="578729" cy="4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930" y="13806234"/>
            <a:ext cx="5400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582" name="Picture 6" descr="https://ss3.bdstatic.com/70cFv8Sh_Q1YnxGkpoWK1HF6hhy/it/u=1125696372,757523577&amp;fm=27&amp;gp=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309" y="5834882"/>
            <a:ext cx="293489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175" y="5780439"/>
            <a:ext cx="441656" cy="3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32" y="4556360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73" y="3769210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97" y="4570616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https://ss1.bdstatic.com/70cFvXSh_Q1YnxGkpoWK1HF6hhy/it/u=1800337376,289943045&amp;fm=27&amp;gp=0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50" y="5779206"/>
            <a:ext cx="342912" cy="26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705795" y="3258865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05795" y="3258865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管理者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97155" y="4784516"/>
            <a:ext cx="10977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97155" y="4784516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作业者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315395" y="521742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邮件检查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986177" y="3812062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现象确认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364883" y="520286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日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志确认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" name="Straight Arrow Connector 10"/>
          <p:cNvCxnSpPr>
            <a:stCxn id="75" idx="3"/>
          </p:cNvCxnSpPr>
          <p:nvPr/>
        </p:nvCxnSpPr>
        <p:spPr>
          <a:xfrm>
            <a:off x="2179395" y="5469425"/>
            <a:ext cx="761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8" idx="2"/>
          </p:cNvCxnSpPr>
          <p:nvPr/>
        </p:nvCxnSpPr>
        <p:spPr>
          <a:xfrm flipV="1">
            <a:off x="3418177" y="4316062"/>
            <a:ext cx="0" cy="940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0" idx="3"/>
            <a:endCxn id="47" idx="1"/>
          </p:cNvCxnSpPr>
          <p:nvPr/>
        </p:nvCxnSpPr>
        <p:spPr>
          <a:xfrm flipV="1">
            <a:off x="5228883" y="5453309"/>
            <a:ext cx="602366" cy="15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3"/>
            <a:endCxn id="80" idx="1"/>
          </p:cNvCxnSpPr>
          <p:nvPr/>
        </p:nvCxnSpPr>
        <p:spPr>
          <a:xfrm>
            <a:off x="3800480" y="5454865"/>
            <a:ext cx="56440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5831249" y="52013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画面相关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305062" y="520292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DB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内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容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0" name="Straight Arrow Connector 49"/>
          <p:cNvCxnSpPr>
            <a:stCxn id="47" idx="3"/>
            <a:endCxn id="49" idx="1"/>
          </p:cNvCxnSpPr>
          <p:nvPr/>
        </p:nvCxnSpPr>
        <p:spPr>
          <a:xfrm>
            <a:off x="6695249" y="5453309"/>
            <a:ext cx="609813" cy="16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 bwMode="auto">
          <a:xfrm>
            <a:off x="8803349" y="5201309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调查结果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做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成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4" name="Straight Arrow Connector 53"/>
          <p:cNvCxnSpPr>
            <a:stCxn id="49" idx="3"/>
            <a:endCxn id="53" idx="1"/>
          </p:cNvCxnSpPr>
          <p:nvPr/>
        </p:nvCxnSpPr>
        <p:spPr>
          <a:xfrm flipV="1">
            <a:off x="8169062" y="5453309"/>
            <a:ext cx="634287" cy="16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 bwMode="auto">
          <a:xfrm>
            <a:off x="10301636" y="4028406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調</a:t>
            </a: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査結果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確認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9" name="Straight Arrow Connector 58"/>
          <p:cNvCxnSpPr>
            <a:stCxn id="72" idx="0"/>
            <a:endCxn id="58" idx="2"/>
          </p:cNvCxnSpPr>
          <p:nvPr/>
        </p:nvCxnSpPr>
        <p:spPr>
          <a:xfrm flipV="1">
            <a:off x="10733636" y="4532406"/>
            <a:ext cx="0" cy="6681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 bwMode="auto">
          <a:xfrm>
            <a:off x="10625636" y="3516655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stCxn id="58" idx="0"/>
            <a:endCxn id="69" idx="4"/>
          </p:cNvCxnSpPr>
          <p:nvPr/>
        </p:nvCxnSpPr>
        <p:spPr>
          <a:xfrm flipV="1">
            <a:off x="10733636" y="3732655"/>
            <a:ext cx="0" cy="2957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3"/>
          <p:cNvSpPr/>
          <p:nvPr/>
        </p:nvSpPr>
        <p:spPr bwMode="auto">
          <a:xfrm>
            <a:off x="10769110" y="3497039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終了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7155" y="1724771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7155" y="1724771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DATA CENTER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316190" y="2420534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警告错误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通知发送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1" name="Straight Arrow Connector 30"/>
          <p:cNvCxnSpPr>
            <a:stCxn id="30" idx="2"/>
            <a:endCxn id="75" idx="0"/>
          </p:cNvCxnSpPr>
          <p:nvPr/>
        </p:nvCxnSpPr>
        <p:spPr>
          <a:xfrm flipH="1">
            <a:off x="1747395" y="2924534"/>
            <a:ext cx="795" cy="22928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 bwMode="auto">
          <a:xfrm>
            <a:off x="1639395" y="1933465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3" name="正方形/長方形 3"/>
          <p:cNvSpPr/>
          <p:nvPr/>
        </p:nvSpPr>
        <p:spPr bwMode="auto">
          <a:xfrm>
            <a:off x="1856190" y="1912759"/>
            <a:ext cx="576000" cy="2640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開始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747395" y="2149465"/>
            <a:ext cx="795" cy="2710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 bwMode="auto">
          <a:xfrm>
            <a:off x="2936480" y="520286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现象确认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联络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45" y="3883142"/>
            <a:ext cx="397264" cy="3972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92" y="4136162"/>
            <a:ext cx="397264" cy="397264"/>
          </a:xfrm>
          <a:prstGeom prst="rect">
            <a:avLst/>
          </a:prstGeom>
        </p:spPr>
      </p:pic>
      <p:sp>
        <p:nvSpPr>
          <p:cNvPr id="65" name="正方形/長方形 3"/>
          <p:cNvSpPr/>
          <p:nvPr/>
        </p:nvSpPr>
        <p:spPr bwMode="auto">
          <a:xfrm>
            <a:off x="1245936" y="5684205"/>
            <a:ext cx="93858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7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天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24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小时</a:t>
            </a:r>
            <a:endParaRPr kumimoji="1" lang="en-US" altLang="ja-JP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69545" y="321300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TO</a:t>
            </a:r>
            <a:r>
              <a:rPr kumimoji="1" lang="ja-JP" altLang="en-US" sz="1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　</a:t>
            </a: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B</a:t>
            </a:r>
            <a:r>
              <a:rPr kumimoji="1" lang="en-US" altLang="ja-JP" sz="1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E</a:t>
            </a:r>
            <a:endParaRPr kumimoji="1" lang="en-US" altLang="ja-JP" sz="1400" b="1" kern="0" dirty="0" smtClean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17" y="2442643"/>
            <a:ext cx="492180" cy="492180"/>
          </a:xfrm>
          <a:prstGeom prst="rect">
            <a:avLst/>
          </a:prstGeom>
        </p:spPr>
      </p:pic>
      <p:pic>
        <p:nvPicPr>
          <p:cNvPr id="66" name="Picture 7" descr="C:\Data\1. S Singleton\2. Personal\Powerpoint Tools\warning_6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449" y="2730720"/>
            <a:ext cx="261482" cy="261482"/>
          </a:xfrm>
          <a:prstGeom prst="rect">
            <a:avLst/>
          </a:prstGeom>
          <a:noFill/>
          <a:effectLst/>
        </p:spPr>
      </p:pic>
      <p:sp>
        <p:nvSpPr>
          <p:cNvPr id="72" name="Rounded Rectangle 71"/>
          <p:cNvSpPr/>
          <p:nvPr/>
        </p:nvSpPr>
        <p:spPr bwMode="auto">
          <a:xfrm>
            <a:off x="10301636" y="5200583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调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查结果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ja-JP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84" name="Straight Arrow Connector 83"/>
          <p:cNvCxnSpPr>
            <a:stCxn id="53" idx="3"/>
            <a:endCxn id="72" idx="1"/>
          </p:cNvCxnSpPr>
          <p:nvPr/>
        </p:nvCxnSpPr>
        <p:spPr>
          <a:xfrm flipV="1">
            <a:off x="9667349" y="5452583"/>
            <a:ext cx="634287" cy="7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21" y="5491346"/>
            <a:ext cx="397264" cy="397264"/>
          </a:xfrm>
          <a:prstGeom prst="rect">
            <a:avLst/>
          </a:prstGeom>
        </p:spPr>
      </p:pic>
      <p:pic>
        <p:nvPicPr>
          <p:cNvPr id="8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6" y="5561664"/>
            <a:ext cx="247628" cy="403005"/>
          </a:xfrm>
          <a:prstGeom prst="rect">
            <a:avLst/>
          </a:prstGeom>
          <a:noFill/>
        </p:spPr>
      </p:pic>
      <p:pic>
        <p:nvPicPr>
          <p:cNvPr id="87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42" y="5533200"/>
            <a:ext cx="247628" cy="403005"/>
          </a:xfrm>
          <a:prstGeom prst="rect">
            <a:avLst/>
          </a:prstGeom>
          <a:noFill/>
        </p:spPr>
      </p:pic>
      <p:pic>
        <p:nvPicPr>
          <p:cNvPr id="88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037" y="5532616"/>
            <a:ext cx="247628" cy="403005"/>
          </a:xfrm>
          <a:prstGeom prst="rect">
            <a:avLst/>
          </a:prstGeom>
          <a:noFill/>
        </p:spPr>
      </p:pic>
      <p:pic>
        <p:nvPicPr>
          <p:cNvPr id="89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325" y="5532615"/>
            <a:ext cx="247628" cy="403005"/>
          </a:xfrm>
          <a:prstGeom prst="rect">
            <a:avLst/>
          </a:prstGeom>
          <a:noFill/>
        </p:spPr>
      </p:pic>
      <p:pic>
        <p:nvPicPr>
          <p:cNvPr id="90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613" y="5519178"/>
            <a:ext cx="247628" cy="403005"/>
          </a:xfrm>
          <a:prstGeom prst="rect">
            <a:avLst/>
          </a:prstGeom>
          <a:noFill/>
        </p:spPr>
      </p:pic>
      <p:pic>
        <p:nvPicPr>
          <p:cNvPr id="91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901" y="5505422"/>
            <a:ext cx="247628" cy="403005"/>
          </a:xfrm>
          <a:prstGeom prst="rect">
            <a:avLst/>
          </a:prstGeom>
          <a:noFill/>
        </p:spPr>
      </p:pic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系统警告错误自动检查以及原因调查自动化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正方形/長方形 3"/>
          <p:cNvSpPr/>
          <p:nvPr/>
        </p:nvSpPr>
        <p:spPr bwMode="auto">
          <a:xfrm>
            <a:off x="498487" y="1016450"/>
            <a:ext cx="11078724" cy="6930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通过引入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RPA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自动化技术，能够实现实时的全天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小时监控，针对发生的故障，进行相关的调查，自动做成相应的报告。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67" name="Picture 217" descr="https://encrypted-tbn0.gstatic.com/images?q=tbn:ANd9GcR7Ectb9C--kovQcKc6gFkOlRpdR-NNeF1lZletYZF9rWU-X8ZjvQ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4106" y="1403286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正方形/長方形 3"/>
          <p:cNvSpPr/>
          <p:nvPr/>
        </p:nvSpPr>
        <p:spPr bwMode="auto">
          <a:xfrm>
            <a:off x="10811331" y="1372025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现中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93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78" y="3479101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s://ss2.bdstatic.com/70cFvnSh_Q1YnxGkpoWK1HF6hhy/it/u=1593901241,1698933195&amp;fm=27&amp;gp=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2" y="5792516"/>
            <a:ext cx="422757" cy="3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s://ss2.bdstatic.com/70cFvnSh_Q1YnxGkpoWK1HF6hhy/it/u=36969713,4293976093&amp;fm=27&amp;gp=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84" y="5743417"/>
            <a:ext cx="578729" cy="4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https://ss3.bdstatic.com/70cFv8Sh_Q1YnxGkpoWK1HF6hhy/it/u=1125696372,757523577&amp;fm=27&amp;gp=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810" y="5856968"/>
            <a:ext cx="293489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14" y="5814124"/>
            <a:ext cx="441656" cy="3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97" y="4570616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27" y="4583237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602" name="Picture 2" descr="https://ss1.bdstatic.com/70cFvXSh_Q1YnxGkpoWK1HF6hhy/it/u=1800337376,289943045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31" y="5804527"/>
            <a:ext cx="342912" cy="26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 bwMode="auto">
          <a:xfrm>
            <a:off x="10528092" y="3365476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endCxn id="69" idx="4"/>
          </p:cNvCxnSpPr>
          <p:nvPr/>
        </p:nvCxnSpPr>
        <p:spPr>
          <a:xfrm flipV="1">
            <a:off x="10636092" y="3581476"/>
            <a:ext cx="0" cy="2957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3"/>
          <p:cNvSpPr/>
          <p:nvPr/>
        </p:nvSpPr>
        <p:spPr bwMode="auto">
          <a:xfrm>
            <a:off x="10671566" y="3345860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終了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9611" y="1573592"/>
            <a:ext cx="10977600" cy="1135510"/>
            <a:chOff x="599611" y="1108979"/>
            <a:chExt cx="10977600" cy="113551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顾客</a:t>
              </a:r>
              <a:endPara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1218646" y="2093613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商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品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信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息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订阅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41851" y="1708973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649851" y="1924973"/>
            <a:ext cx="795" cy="1686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172001" y="2597208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AS IS</a:t>
            </a:r>
            <a:endParaRPr kumimoji="1" lang="en-US" altLang="ja-JP" sz="1400" b="1" kern="0" dirty="0" smtClean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商品更新信息订阅返点工作流程改善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99611" y="2769807"/>
            <a:ext cx="10977600" cy="1135510"/>
            <a:chOff x="599611" y="1108979"/>
            <a:chExt cx="10977600" cy="1135510"/>
          </a:xfrm>
        </p:grpSpPr>
        <p:sp>
          <p:nvSpPr>
            <p:cNvPr id="92" name="Rectangle 91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spc="-30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业</a:t>
              </a:r>
              <a:endParaRPr kumimoji="1" lang="en-US" altLang="zh-CN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spc="-30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务</a:t>
              </a:r>
              <a:endParaRPr kumimoji="1" lang="en-US" altLang="zh-CN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spc="-30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部</a:t>
              </a:r>
              <a:endParaRPr kumimoji="1" lang="en-US" altLang="zh-CN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spc="-30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门</a:t>
              </a:r>
              <a:endParaRPr kumimoji="1" lang="en-US" altLang="zh-CN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9611" y="3979903"/>
            <a:ext cx="10977600" cy="1135510"/>
            <a:chOff x="599611" y="1108979"/>
            <a:chExt cx="10977600" cy="1135510"/>
          </a:xfrm>
        </p:grpSpPr>
        <p:sp>
          <p:nvSpPr>
            <p:cNvPr id="95" name="Rectangle 94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应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用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层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9611" y="5173490"/>
            <a:ext cx="10977600" cy="1135510"/>
            <a:chOff x="599611" y="1108979"/>
            <a:chExt cx="10977600" cy="1135510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运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维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团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队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sp>
        <p:nvSpPr>
          <p:cNvPr id="100" name="Rounded Rectangle 99"/>
          <p:cNvSpPr/>
          <p:nvPr/>
        </p:nvSpPr>
        <p:spPr bwMode="auto">
          <a:xfrm>
            <a:off x="1218646" y="2977122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商品订阅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信息收集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1246069" y="5439068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收到信息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收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集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" name="Straight Arrow Connector 6"/>
          <p:cNvCxnSpPr>
            <a:stCxn id="100" idx="2"/>
            <a:endCxn id="101" idx="0"/>
          </p:cNvCxnSpPr>
          <p:nvPr/>
        </p:nvCxnSpPr>
        <p:spPr>
          <a:xfrm>
            <a:off x="1650646" y="3581475"/>
            <a:ext cx="27423" cy="18575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0" idx="2"/>
            <a:endCxn id="100" idx="0"/>
          </p:cNvCxnSpPr>
          <p:nvPr/>
        </p:nvCxnSpPr>
        <p:spPr>
          <a:xfrm>
            <a:off x="1650646" y="2597613"/>
            <a:ext cx="0" cy="3795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3"/>
          <p:cNvSpPr/>
          <p:nvPr/>
        </p:nvSpPr>
        <p:spPr bwMode="auto">
          <a:xfrm>
            <a:off x="2026732" y="2993298"/>
            <a:ext cx="829268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每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次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4" name="Elbow Connector 13"/>
          <p:cNvCxnSpPr>
            <a:stCxn id="30" idx="3"/>
          </p:cNvCxnSpPr>
          <p:nvPr/>
        </p:nvCxnSpPr>
        <p:spPr>
          <a:xfrm>
            <a:off x="2082646" y="2345613"/>
            <a:ext cx="1133354" cy="194738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 bwMode="auto">
          <a:xfrm>
            <a:off x="2963737" y="4258271"/>
            <a:ext cx="504526" cy="504000"/>
          </a:xfrm>
          <a:prstGeom prst="verticalScroll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系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统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日志</a:t>
            </a: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4" name="正方形/長方形 3"/>
          <p:cNvSpPr/>
          <p:nvPr/>
        </p:nvSpPr>
        <p:spPr bwMode="auto">
          <a:xfrm>
            <a:off x="3144000" y="2196515"/>
            <a:ext cx="829268" cy="4987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随时写入</a:t>
            </a:r>
            <a:endParaRPr kumimoji="1" lang="en-US" altLang="zh-CN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系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统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日志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2784000" y="5439067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检查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系统日志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收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集数据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>
            <a:off x="2110069" y="5741243"/>
            <a:ext cx="67393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5" idx="2"/>
            <a:endCxn id="105" idx="0"/>
          </p:cNvCxnSpPr>
          <p:nvPr/>
        </p:nvCxnSpPr>
        <p:spPr>
          <a:xfrm>
            <a:off x="3216000" y="4762271"/>
            <a:ext cx="0" cy="6767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3"/>
          <p:cNvSpPr/>
          <p:nvPr/>
        </p:nvSpPr>
        <p:spPr bwMode="auto">
          <a:xfrm>
            <a:off x="2344235" y="5172679"/>
            <a:ext cx="829268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每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次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4474696" y="5439066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数据加工后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发送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21" name="Straight Arrow Connector 20"/>
          <p:cNvCxnSpPr>
            <a:stCxn id="105" idx="3"/>
            <a:endCxn id="109" idx="1"/>
          </p:cNvCxnSpPr>
          <p:nvPr/>
        </p:nvCxnSpPr>
        <p:spPr>
          <a:xfrm flipV="1">
            <a:off x="3648000" y="5741243"/>
            <a:ext cx="8266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 bwMode="auto">
          <a:xfrm>
            <a:off x="4474696" y="3038697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数据检查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核对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23" name="Straight Arrow Connector 22"/>
          <p:cNvCxnSpPr>
            <a:endCxn id="110" idx="2"/>
          </p:cNvCxnSpPr>
          <p:nvPr/>
        </p:nvCxnSpPr>
        <p:spPr>
          <a:xfrm flipV="1">
            <a:off x="4906696" y="3643050"/>
            <a:ext cx="0" cy="17960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 bwMode="auto">
          <a:xfrm>
            <a:off x="6609084" y="3035385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检查核对后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回复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2" name="Straight Arrow Connector 111"/>
          <p:cNvCxnSpPr>
            <a:stCxn id="110" idx="3"/>
            <a:endCxn id="111" idx="1"/>
          </p:cNvCxnSpPr>
          <p:nvPr/>
        </p:nvCxnSpPr>
        <p:spPr>
          <a:xfrm flipV="1">
            <a:off x="5338696" y="3337562"/>
            <a:ext cx="1270388" cy="33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 bwMode="auto">
          <a:xfrm>
            <a:off x="6609084" y="5439068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更新数据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SQL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生成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4" name="Straight Arrow Connector 113"/>
          <p:cNvCxnSpPr>
            <a:stCxn id="111" idx="2"/>
            <a:endCxn id="113" idx="0"/>
          </p:cNvCxnSpPr>
          <p:nvPr/>
        </p:nvCxnSpPr>
        <p:spPr>
          <a:xfrm>
            <a:off x="7041084" y="3639738"/>
            <a:ext cx="0" cy="1799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 bwMode="auto">
          <a:xfrm>
            <a:off x="8838587" y="4208094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SQL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执行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据更新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8" name="Elbow Connector 37"/>
          <p:cNvCxnSpPr>
            <a:endCxn id="115" idx="2"/>
          </p:cNvCxnSpPr>
          <p:nvPr/>
        </p:nvCxnSpPr>
        <p:spPr>
          <a:xfrm flipV="1">
            <a:off x="7473084" y="4812447"/>
            <a:ext cx="1797503" cy="92879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 bwMode="auto">
          <a:xfrm>
            <a:off x="8830974" y="3011278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更新后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通知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8" name="Straight Arrow Connector 117"/>
          <p:cNvCxnSpPr>
            <a:stCxn id="115" idx="0"/>
            <a:endCxn id="116" idx="2"/>
          </p:cNvCxnSpPr>
          <p:nvPr/>
        </p:nvCxnSpPr>
        <p:spPr>
          <a:xfrm flipH="1" flipV="1">
            <a:off x="9262974" y="3615631"/>
            <a:ext cx="7613" cy="5924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10056441" y="3205454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0" name="Straight Arrow Connector 119"/>
          <p:cNvCxnSpPr>
            <a:stCxn id="116" idx="3"/>
            <a:endCxn id="119" idx="2"/>
          </p:cNvCxnSpPr>
          <p:nvPr/>
        </p:nvCxnSpPr>
        <p:spPr>
          <a:xfrm flipV="1">
            <a:off x="9694974" y="3313454"/>
            <a:ext cx="3614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3"/>
          <p:cNvSpPr/>
          <p:nvPr/>
        </p:nvSpPr>
        <p:spPr bwMode="auto">
          <a:xfrm>
            <a:off x="1750107" y="1697768"/>
            <a:ext cx="529893" cy="249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开始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2" name="正方形/長方形 3"/>
          <p:cNvSpPr/>
          <p:nvPr/>
        </p:nvSpPr>
        <p:spPr bwMode="auto">
          <a:xfrm>
            <a:off x="10192443" y="3147607"/>
            <a:ext cx="529893" cy="249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结束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3" name="正方形/長方形 3"/>
          <p:cNvSpPr/>
          <p:nvPr/>
        </p:nvSpPr>
        <p:spPr bwMode="auto">
          <a:xfrm>
            <a:off x="498487" y="1016450"/>
            <a:ext cx="11078724" cy="6930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对于在特定时间内，发生的特殊商业活动的实施，而对现在的系统进行修改，产生的费用高，修改耗时过长，无法应对外界环境的剧烈变化。通过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RPA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自动化提供一种柔软，快速的业务流程自动化实现方式。能够改变整个业务流程，创造更大的附加价值。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6" y="3403863"/>
            <a:ext cx="397264" cy="397264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56" y="5246978"/>
            <a:ext cx="397264" cy="397264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15" y="5285902"/>
            <a:ext cx="397264" cy="397264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67" y="5778946"/>
            <a:ext cx="397264" cy="397264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37" y="3415460"/>
            <a:ext cx="397264" cy="397264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554" y="3383602"/>
            <a:ext cx="397264" cy="397264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52" y="5828402"/>
            <a:ext cx="397264" cy="397264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342" y="3421454"/>
            <a:ext cx="397264" cy="397264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342" y="4642448"/>
            <a:ext cx="397264" cy="397264"/>
          </a:xfrm>
          <a:prstGeom prst="rect">
            <a:avLst/>
          </a:prstGeom>
        </p:spPr>
      </p:pic>
      <p:pic>
        <p:nvPicPr>
          <p:cNvPr id="60" name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0587" y="1684060"/>
            <a:ext cx="1332000" cy="31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正方形/長方形 3"/>
          <p:cNvSpPr/>
          <p:nvPr/>
        </p:nvSpPr>
        <p:spPr bwMode="auto">
          <a:xfrm>
            <a:off x="10553309" y="1690486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64" name="Picture 2" descr="https://timgsa.baidu.com/timg?image&amp;quality=80&amp;size=b9999_10000&amp;sec=1505297431715&amp;di=88579d5712748192e0fc6d5f439449ab&amp;imgtype=jpg&amp;src=http%3A%2F%2Fimg2.imgtn.bdimg.com%2Fit%2Fu%3D467950791%2C1379634209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645" y="4401787"/>
            <a:ext cx="851592" cy="1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590" y="2867067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67" y="4197253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40" y="4376583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00" y="4218806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s://ss2.bdstatic.com/70cFvnSh_Q1YnxGkpoWK1HF6hhy/it/u=1593901241,1698933195&amp;fm=27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00" y="5817424"/>
            <a:ext cx="422757" cy="3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 bwMode="auto">
          <a:xfrm>
            <a:off x="10528092" y="3365476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endCxn id="69" idx="4"/>
          </p:cNvCxnSpPr>
          <p:nvPr/>
        </p:nvCxnSpPr>
        <p:spPr>
          <a:xfrm flipV="1">
            <a:off x="10636092" y="3581476"/>
            <a:ext cx="0" cy="2957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3"/>
          <p:cNvSpPr/>
          <p:nvPr/>
        </p:nvSpPr>
        <p:spPr bwMode="auto">
          <a:xfrm>
            <a:off x="10671566" y="3345860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終了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9611" y="1573592"/>
            <a:ext cx="10977600" cy="1135510"/>
            <a:chOff x="599611" y="1108979"/>
            <a:chExt cx="10977600" cy="113551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顾客</a:t>
              </a:r>
              <a:endPara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1218646" y="2093613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商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品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信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息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订阅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41851" y="1708973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649851" y="1924973"/>
            <a:ext cx="795" cy="1686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172001" y="2597208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TO BE</a:t>
            </a:r>
          </a:p>
        </p:txBody>
      </p:sp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商品更新信息订阅返点工作流程改善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99611" y="2769807"/>
            <a:ext cx="10977600" cy="1135510"/>
            <a:chOff x="599611" y="1108979"/>
            <a:chExt cx="10977600" cy="1135510"/>
          </a:xfrm>
        </p:grpSpPr>
        <p:sp>
          <p:nvSpPr>
            <p:cNvPr id="92" name="Rectangle 91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spc="-30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业</a:t>
              </a:r>
              <a:endParaRPr kumimoji="1" lang="en-US" altLang="zh-CN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spc="-30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务</a:t>
              </a:r>
              <a:endParaRPr kumimoji="1" lang="en-US" altLang="zh-CN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spc="-30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部</a:t>
              </a:r>
              <a:endParaRPr kumimoji="1" lang="en-US" altLang="zh-CN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spc="-30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门</a:t>
              </a:r>
              <a:endParaRPr kumimoji="1" lang="en-US" altLang="zh-CN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9611" y="3979903"/>
            <a:ext cx="10977600" cy="1135510"/>
            <a:chOff x="599611" y="1108979"/>
            <a:chExt cx="10977600" cy="1135510"/>
          </a:xfrm>
        </p:grpSpPr>
        <p:sp>
          <p:nvSpPr>
            <p:cNvPr id="95" name="Rectangle 94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应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用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层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9611" y="5173490"/>
            <a:ext cx="10977600" cy="1135510"/>
            <a:chOff x="599611" y="1108979"/>
            <a:chExt cx="10977600" cy="1135510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运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维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团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队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cxnSp>
        <p:nvCxnSpPr>
          <p:cNvPr id="14" name="Elbow Connector 13"/>
          <p:cNvCxnSpPr>
            <a:stCxn id="30" idx="3"/>
          </p:cNvCxnSpPr>
          <p:nvPr/>
        </p:nvCxnSpPr>
        <p:spPr>
          <a:xfrm>
            <a:off x="2082646" y="2345613"/>
            <a:ext cx="1133354" cy="194738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 bwMode="auto">
          <a:xfrm>
            <a:off x="2963737" y="4258271"/>
            <a:ext cx="504526" cy="504000"/>
          </a:xfrm>
          <a:prstGeom prst="verticalScroll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系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统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日志</a:t>
            </a: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4" name="正方形/長方形 3"/>
          <p:cNvSpPr/>
          <p:nvPr/>
        </p:nvSpPr>
        <p:spPr bwMode="auto">
          <a:xfrm>
            <a:off x="3144000" y="2196515"/>
            <a:ext cx="829268" cy="4987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随时写入</a:t>
            </a:r>
            <a:endParaRPr kumimoji="1" lang="en-US" altLang="zh-CN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系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统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日志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2784000" y="5439067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检查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系统日志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收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集数据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07" name="Straight Arrow Connector 106"/>
          <p:cNvCxnSpPr>
            <a:stCxn id="15" idx="2"/>
            <a:endCxn id="105" idx="0"/>
          </p:cNvCxnSpPr>
          <p:nvPr/>
        </p:nvCxnSpPr>
        <p:spPr>
          <a:xfrm>
            <a:off x="3216000" y="4762271"/>
            <a:ext cx="0" cy="6767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3"/>
          <p:cNvSpPr/>
          <p:nvPr/>
        </p:nvSpPr>
        <p:spPr bwMode="auto">
          <a:xfrm>
            <a:off x="2344235" y="5172679"/>
            <a:ext cx="829268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每周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次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4474696" y="5439066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数据加工后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自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动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核对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21" name="Straight Arrow Connector 20"/>
          <p:cNvCxnSpPr>
            <a:stCxn id="105" idx="3"/>
            <a:endCxn id="109" idx="1"/>
          </p:cNvCxnSpPr>
          <p:nvPr/>
        </p:nvCxnSpPr>
        <p:spPr>
          <a:xfrm flipV="1">
            <a:off x="3648000" y="5741243"/>
            <a:ext cx="8266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 bwMode="auto">
          <a:xfrm>
            <a:off x="6609084" y="5439068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更新数据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SQL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生成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8838587" y="4208094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SQL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执行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据更新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8" name="Elbow Connector 37"/>
          <p:cNvCxnSpPr>
            <a:endCxn id="115" idx="2"/>
          </p:cNvCxnSpPr>
          <p:nvPr/>
        </p:nvCxnSpPr>
        <p:spPr>
          <a:xfrm flipV="1">
            <a:off x="7473084" y="4812447"/>
            <a:ext cx="1797503" cy="92879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 bwMode="auto">
          <a:xfrm>
            <a:off x="8830974" y="3011278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更新后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通知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8" name="Straight Arrow Connector 117"/>
          <p:cNvCxnSpPr>
            <a:stCxn id="115" idx="0"/>
            <a:endCxn id="116" idx="2"/>
          </p:cNvCxnSpPr>
          <p:nvPr/>
        </p:nvCxnSpPr>
        <p:spPr>
          <a:xfrm flipH="1" flipV="1">
            <a:off x="9262974" y="3615631"/>
            <a:ext cx="7613" cy="5924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10056441" y="3205454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0" name="Straight Arrow Connector 119"/>
          <p:cNvCxnSpPr>
            <a:stCxn id="116" idx="3"/>
            <a:endCxn id="119" idx="2"/>
          </p:cNvCxnSpPr>
          <p:nvPr/>
        </p:nvCxnSpPr>
        <p:spPr>
          <a:xfrm flipV="1">
            <a:off x="9694974" y="3313454"/>
            <a:ext cx="3614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3"/>
          <p:cNvSpPr/>
          <p:nvPr/>
        </p:nvSpPr>
        <p:spPr bwMode="auto">
          <a:xfrm>
            <a:off x="1750107" y="1697768"/>
            <a:ext cx="529893" cy="249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开始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2" name="正方形/長方形 3"/>
          <p:cNvSpPr/>
          <p:nvPr/>
        </p:nvSpPr>
        <p:spPr bwMode="auto">
          <a:xfrm>
            <a:off x="10192443" y="3147607"/>
            <a:ext cx="529893" cy="249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结束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3" name="正方形/長方形 3"/>
          <p:cNvSpPr/>
          <p:nvPr/>
        </p:nvSpPr>
        <p:spPr bwMode="auto">
          <a:xfrm>
            <a:off x="498487" y="1016450"/>
            <a:ext cx="11078724" cy="6930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对于在特定时间内，发生的特殊商业活动的实施，而对现在的系统进行修改，产生的费用高，修改耗时过长，无法应对外界环境的剧烈变化。通过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RPA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自动化提供一种柔软，快速的业务流程自动化实现方式。能够改变整个业务流程，创造更大的附加价值。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33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00" y="5249523"/>
            <a:ext cx="247628" cy="403005"/>
          </a:xfrm>
          <a:prstGeom prst="rect">
            <a:avLst/>
          </a:prstGeom>
          <a:noFill/>
        </p:spPr>
      </p:pic>
      <p:pic>
        <p:nvPicPr>
          <p:cNvPr id="134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63" y="5249523"/>
            <a:ext cx="247628" cy="403005"/>
          </a:xfrm>
          <a:prstGeom prst="rect">
            <a:avLst/>
          </a:prstGeom>
          <a:noFill/>
        </p:spPr>
      </p:pic>
      <p:cxnSp>
        <p:nvCxnSpPr>
          <p:cNvPr id="135" name="Straight Arrow Connector 134"/>
          <p:cNvCxnSpPr>
            <a:stCxn id="109" idx="3"/>
            <a:endCxn id="113" idx="1"/>
          </p:cNvCxnSpPr>
          <p:nvPr/>
        </p:nvCxnSpPr>
        <p:spPr>
          <a:xfrm>
            <a:off x="5338696" y="5741243"/>
            <a:ext cx="1270388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15" y="5269524"/>
            <a:ext cx="247628" cy="403005"/>
          </a:xfrm>
          <a:prstGeom prst="rect">
            <a:avLst/>
          </a:prstGeom>
          <a:noFill/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73" y="4568577"/>
            <a:ext cx="247628" cy="403005"/>
          </a:xfrm>
          <a:prstGeom prst="rect">
            <a:avLst/>
          </a:prstGeom>
          <a:noFill/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0587" y="1684060"/>
            <a:ext cx="1332000" cy="31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正方形/長方形 3"/>
          <p:cNvSpPr/>
          <p:nvPr/>
        </p:nvSpPr>
        <p:spPr bwMode="auto">
          <a:xfrm>
            <a:off x="10553309" y="1690486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47" name="Picture 2" descr="https://ss2.bdstatic.com/70cFvnSh_Q1YnxGkpoWK1HF6hhy/it/u=1593901241,169893319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94" y="5292914"/>
            <a:ext cx="422757" cy="3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91" y="5329840"/>
            <a:ext cx="441656" cy="3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imgsa.baidu.com/timg?image&amp;quality=80&amp;size=b9999_10000&amp;sec=1505297431715&amp;di=88579d5712748192e0fc6d5f439449ab&amp;imgtype=jpg&amp;src=http%3A%2F%2Fimg2.imgtn.bdimg.com%2Fit%2Fu%3D467950791%2C1379634209%26fm%3D214%26gp%3D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645" y="4401787"/>
            <a:ext cx="851592" cy="17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590" y="2917304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 bwMode="auto">
          <a:xfrm>
            <a:off x="10528092" y="3720908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endCxn id="69" idx="4"/>
          </p:cNvCxnSpPr>
          <p:nvPr/>
        </p:nvCxnSpPr>
        <p:spPr>
          <a:xfrm flipV="1">
            <a:off x="10636092" y="3936908"/>
            <a:ext cx="0" cy="2957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3"/>
          <p:cNvSpPr/>
          <p:nvPr/>
        </p:nvSpPr>
        <p:spPr bwMode="auto">
          <a:xfrm>
            <a:off x="10671566" y="3701292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終了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9611" y="1929024"/>
            <a:ext cx="10977600" cy="1135510"/>
            <a:chOff x="599611" y="1108979"/>
            <a:chExt cx="10977600" cy="113551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应用系统</a:t>
              </a:r>
              <a:endPara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1218646" y="244904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执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行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数据取得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画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面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表示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41851" y="2064405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649851" y="2280405"/>
            <a:ext cx="795" cy="1686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172001" y="295264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AS IS</a:t>
            </a:r>
          </a:p>
        </p:txBody>
      </p:sp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Online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运行状况确认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99611" y="3162438"/>
            <a:ext cx="10977600" cy="1135510"/>
            <a:chOff x="599611" y="1108979"/>
            <a:chExt cx="10977600" cy="1135510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运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维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团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队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sp>
        <p:nvSpPr>
          <p:cNvPr id="105" name="Rounded Rectangle 104"/>
          <p:cNvSpPr/>
          <p:nvPr/>
        </p:nvSpPr>
        <p:spPr bwMode="auto">
          <a:xfrm>
            <a:off x="1218647" y="3422751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</a:t>
            </a: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IE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打开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画面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5704246" y="3613446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0" name="Straight Arrow Connector 119"/>
          <p:cNvCxnSpPr>
            <a:endCxn id="119" idx="2"/>
          </p:cNvCxnSpPr>
          <p:nvPr/>
        </p:nvCxnSpPr>
        <p:spPr>
          <a:xfrm flipV="1">
            <a:off x="5342779" y="3721446"/>
            <a:ext cx="3614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3"/>
          <p:cNvSpPr/>
          <p:nvPr/>
        </p:nvSpPr>
        <p:spPr bwMode="auto">
          <a:xfrm>
            <a:off x="1750107" y="2053200"/>
            <a:ext cx="529893" cy="249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开始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22" name="正方形/長方形 3"/>
          <p:cNvSpPr/>
          <p:nvPr/>
        </p:nvSpPr>
        <p:spPr bwMode="auto">
          <a:xfrm>
            <a:off x="5840248" y="3555599"/>
            <a:ext cx="529893" cy="249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结束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23" name="正方形/長方形 3"/>
          <p:cNvSpPr/>
          <p:nvPr/>
        </p:nvSpPr>
        <p:spPr bwMode="auto">
          <a:xfrm>
            <a:off x="498487" y="1016450"/>
            <a:ext cx="11078724" cy="6930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每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天的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运行状况会通过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Online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画面一览的形式表示，运维人员通过目视的方法，找出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执行延迟，和错误发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生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的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个体。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如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果不做任何改善直接进行自动化，会出现解析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HTML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效率不高，当该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Online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画面的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AP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服务器出现问题，就无法正常解析。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47" name="Elbow Connector 46"/>
          <p:cNvCxnSpPr>
            <a:stCxn id="30" idx="2"/>
            <a:endCxn id="105" idx="0"/>
          </p:cNvCxnSpPr>
          <p:nvPr/>
        </p:nvCxnSpPr>
        <p:spPr>
          <a:xfrm rot="16200000" flipH="1">
            <a:off x="1415793" y="3187897"/>
            <a:ext cx="469706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 bwMode="auto">
          <a:xfrm>
            <a:off x="2821132" y="3422751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确认所有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状况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2" name="Straight Arrow Connector 51"/>
          <p:cNvCxnSpPr>
            <a:stCxn id="105" idx="3"/>
            <a:endCxn id="51" idx="1"/>
          </p:cNvCxnSpPr>
          <p:nvPr/>
        </p:nvCxnSpPr>
        <p:spPr>
          <a:xfrm>
            <a:off x="2082647" y="3724928"/>
            <a:ext cx="73848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37" y="3828472"/>
            <a:ext cx="397264" cy="39726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91" y="3822024"/>
            <a:ext cx="397264" cy="397264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 bwMode="auto">
          <a:xfrm>
            <a:off x="4480108" y="3428016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运行状况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录台账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8" name="Straight Arrow Connector 57"/>
          <p:cNvCxnSpPr>
            <a:stCxn id="51" idx="3"/>
            <a:endCxn id="57" idx="1"/>
          </p:cNvCxnSpPr>
          <p:nvPr/>
        </p:nvCxnSpPr>
        <p:spPr>
          <a:xfrm>
            <a:off x="3685132" y="3724928"/>
            <a:ext cx="794976" cy="52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72" y="3833737"/>
            <a:ext cx="397264" cy="397264"/>
          </a:xfrm>
          <a:prstGeom prst="rect">
            <a:avLst/>
          </a:prstGeom>
        </p:spPr>
      </p:pic>
      <p:pic>
        <p:nvPicPr>
          <p:cNvPr id="31" name="Picture 2" descr="https://ss1.bdstatic.com/70cFvXSh_Q1YnxGkpoWK1HF6hhy/it/u=1800337376,289943045&amp;fm=27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45" y="3310484"/>
            <a:ext cx="342912" cy="26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s://ss3.bdstatic.com/70cFv8Sh_Q1YnxGkpoWK1HF6hhy/it/u=39024120,4212491907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18" y="3206871"/>
            <a:ext cx="441656" cy="3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17" descr="https://encrypted-tbn0.gstatic.com/images?q=tbn:ANd9GcR7Ectb9C--kovQcKc6gFkOlRpdR-NNeF1lZletYZF9rWU-X8ZjvQ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000" y="1599743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正方形/長方形 3"/>
          <p:cNvSpPr/>
          <p:nvPr/>
        </p:nvSpPr>
        <p:spPr bwMode="auto">
          <a:xfrm>
            <a:off x="10823225" y="1568482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1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 bwMode="auto">
          <a:xfrm>
            <a:off x="10528092" y="3720908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endCxn id="69" idx="4"/>
          </p:cNvCxnSpPr>
          <p:nvPr/>
        </p:nvCxnSpPr>
        <p:spPr>
          <a:xfrm flipV="1">
            <a:off x="10636092" y="3936908"/>
            <a:ext cx="0" cy="2957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3"/>
          <p:cNvSpPr/>
          <p:nvPr/>
        </p:nvSpPr>
        <p:spPr bwMode="auto">
          <a:xfrm>
            <a:off x="10671566" y="3701292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ja-JP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終了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9611" y="1929024"/>
            <a:ext cx="10977600" cy="1135510"/>
            <a:chOff x="599611" y="1108979"/>
            <a:chExt cx="10977600" cy="113551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应用系统</a:t>
              </a:r>
              <a:endPara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1218646" y="2449045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执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行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数据取得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画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面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表示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41851" y="2064405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649851" y="2280405"/>
            <a:ext cx="795" cy="1686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172001" y="2952640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TO BE</a:t>
            </a:r>
          </a:p>
        </p:txBody>
      </p:sp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Online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运行状况确认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99611" y="3162438"/>
            <a:ext cx="10977600" cy="1135510"/>
            <a:chOff x="599611" y="1108979"/>
            <a:chExt cx="10977600" cy="1135510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99611" y="1108979"/>
              <a:ext cx="10977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spc="-30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99611" y="1108979"/>
              <a:ext cx="321600" cy="11355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运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维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团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队</a:t>
              </a:r>
              <a:endPara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</p:grpSp>
      <p:sp>
        <p:nvSpPr>
          <p:cNvPr id="105" name="Rounded Rectangle 104"/>
          <p:cNvSpPr/>
          <p:nvPr/>
        </p:nvSpPr>
        <p:spPr bwMode="auto">
          <a:xfrm>
            <a:off x="2464412" y="3405800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连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接</a:t>
            </a: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执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行结果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数据库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8486422" y="3589306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0" name="Straight Arrow Connector 119"/>
          <p:cNvCxnSpPr>
            <a:stCxn id="34" idx="3"/>
            <a:endCxn id="119" idx="2"/>
          </p:cNvCxnSpPr>
          <p:nvPr/>
        </p:nvCxnSpPr>
        <p:spPr>
          <a:xfrm flipV="1">
            <a:off x="8107060" y="3697306"/>
            <a:ext cx="379362" cy="66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3"/>
          <p:cNvSpPr/>
          <p:nvPr/>
        </p:nvSpPr>
        <p:spPr bwMode="auto">
          <a:xfrm>
            <a:off x="1750107" y="2053200"/>
            <a:ext cx="529893" cy="249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开始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22" name="正方形/長方形 3"/>
          <p:cNvSpPr/>
          <p:nvPr/>
        </p:nvSpPr>
        <p:spPr bwMode="auto">
          <a:xfrm>
            <a:off x="8622424" y="3531459"/>
            <a:ext cx="529893" cy="2493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结束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23" name="正方形/長方形 3"/>
          <p:cNvSpPr/>
          <p:nvPr/>
        </p:nvSpPr>
        <p:spPr bwMode="auto">
          <a:xfrm>
            <a:off x="498487" y="1016450"/>
            <a:ext cx="11078724" cy="6930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每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天的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运行状况会通过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Online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画面一览的形式表示，运维人员通过目视的方法，找出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执行延迟，和错误发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生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的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个体。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47" name="Elbow Connector 46"/>
          <p:cNvCxnSpPr>
            <a:stCxn id="6" idx="2"/>
            <a:endCxn id="30" idx="3"/>
          </p:cNvCxnSpPr>
          <p:nvPr/>
        </p:nvCxnSpPr>
        <p:spPr>
          <a:xfrm rot="10800000">
            <a:off x="2082646" y="2701046"/>
            <a:ext cx="464688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 bwMode="auto">
          <a:xfrm>
            <a:off x="4066897" y="3405800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通过</a:t>
            </a: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SQL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检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索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定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位问题</a:t>
            </a: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JOB</a:t>
            </a:r>
          </a:p>
        </p:txBody>
      </p:sp>
      <p:cxnSp>
        <p:nvCxnSpPr>
          <p:cNvPr id="52" name="Straight Arrow Connector 51"/>
          <p:cNvCxnSpPr>
            <a:stCxn id="105" idx="3"/>
            <a:endCxn id="51" idx="1"/>
          </p:cNvCxnSpPr>
          <p:nvPr/>
        </p:nvCxnSpPr>
        <p:spPr>
          <a:xfrm>
            <a:off x="3328412" y="3707977"/>
            <a:ext cx="73848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 bwMode="auto">
          <a:xfrm>
            <a:off x="5725873" y="3411065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运行状况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记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录台账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8" name="Straight Arrow Connector 57"/>
          <p:cNvCxnSpPr>
            <a:stCxn id="51" idx="3"/>
            <a:endCxn id="57" idx="1"/>
          </p:cNvCxnSpPr>
          <p:nvPr/>
        </p:nvCxnSpPr>
        <p:spPr>
          <a:xfrm>
            <a:off x="4930897" y="3707977"/>
            <a:ext cx="794976" cy="52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19" y="3758235"/>
            <a:ext cx="247628" cy="403005"/>
          </a:xfrm>
          <a:prstGeom prst="rect">
            <a:avLst/>
          </a:prstGeom>
          <a:noFill/>
        </p:spPr>
      </p:pic>
      <p:pic>
        <p:nvPicPr>
          <p:cNvPr id="32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56" y="3788001"/>
            <a:ext cx="247628" cy="403005"/>
          </a:xfrm>
          <a:prstGeom prst="rect">
            <a:avLst/>
          </a:prstGeom>
          <a:noFill/>
        </p:spPr>
      </p:pic>
      <p:pic>
        <p:nvPicPr>
          <p:cNvPr id="33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59" y="3788000"/>
            <a:ext cx="247628" cy="403005"/>
          </a:xfrm>
          <a:prstGeom prst="rect">
            <a:avLst/>
          </a:prstGeom>
          <a:noFill/>
        </p:spPr>
      </p:pic>
      <p:sp>
        <p:nvSpPr>
          <p:cNvPr id="34" name="Rounded Rectangle 33"/>
          <p:cNvSpPr/>
          <p:nvPr/>
        </p:nvSpPr>
        <p:spPr bwMode="auto">
          <a:xfrm>
            <a:off x="7243060" y="3401780"/>
            <a:ext cx="864000" cy="604353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有问题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Mail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相关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人员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37" name="Straight Arrow Connector 36"/>
          <p:cNvCxnSpPr>
            <a:stCxn id="57" idx="3"/>
            <a:endCxn id="34" idx="1"/>
          </p:cNvCxnSpPr>
          <p:nvPr/>
        </p:nvCxnSpPr>
        <p:spPr>
          <a:xfrm flipV="1">
            <a:off x="6589873" y="3703957"/>
            <a:ext cx="653187" cy="9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/>
          <p:cNvSpPr/>
          <p:nvPr/>
        </p:nvSpPr>
        <p:spPr bwMode="auto">
          <a:xfrm>
            <a:off x="2547334" y="2393301"/>
            <a:ext cx="698155" cy="615489"/>
          </a:xfrm>
          <a:prstGeom prst="flowChartMagneticDisk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运行结果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kumimoji="1" lang="en-US" altLang="zh-CN" sz="1000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endParaRPr kumimoji="1" lang="ja-JP" altLang="en-US" sz="10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8" name="Straight Arrow Connector 47"/>
          <p:cNvCxnSpPr>
            <a:stCxn id="6" idx="3"/>
            <a:endCxn id="105" idx="0"/>
          </p:cNvCxnSpPr>
          <p:nvPr/>
        </p:nvCxnSpPr>
        <p:spPr>
          <a:xfrm>
            <a:off x="2896412" y="3008790"/>
            <a:ext cx="0" cy="397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17" descr="https://encrypted-tbn0.gstatic.com/images?q=tbn:ANd9GcR7Ectb9C--kovQcKc6gFkOlRpdR-NNeF1lZletYZF9rWU-X8Zjv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000" y="1599743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正方形/長方形 3"/>
          <p:cNvSpPr/>
          <p:nvPr/>
        </p:nvSpPr>
        <p:spPr bwMode="auto">
          <a:xfrm>
            <a:off x="10823225" y="1568482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2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139" y="321733"/>
            <a:ext cx="11186191" cy="49848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cs typeface="Arial" panose="020B0604020202020204" pitchFamily="34" charset="0"/>
              </a:rPr>
              <a:t>Agenda</a:t>
            </a:r>
            <a:endParaRPr kumimoji="1" lang="ja-JP" altLang="en-US" sz="2400" b="0" dirty="0"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507138" y="988100"/>
            <a:ext cx="11186191" cy="215289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业务流程改善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 BRP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推进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BPR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的目的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务流程改善的观点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RPA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自动化场景集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ja-JP" altLang="en-US" sz="1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62400" y="-62718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面试会议室预约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62400" y="1619335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400" y="1619335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HR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部门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2400" y="3187091"/>
            <a:ext cx="10977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62400" y="3187091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技术部门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590848" y="2254564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面试时间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9" name="Straight Arrow Connector 8"/>
          <p:cNvCxnSpPr>
            <a:stCxn id="7" idx="2"/>
            <a:endCxn id="75" idx="0"/>
          </p:cNvCxnSpPr>
          <p:nvPr/>
        </p:nvCxnSpPr>
        <p:spPr>
          <a:xfrm>
            <a:off x="2022848" y="2758564"/>
            <a:ext cx="8640" cy="8614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1599488" y="3620000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面试时间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3225008" y="3620000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面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试负责人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预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订表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" name="Straight Arrow Connector 10"/>
          <p:cNvCxnSpPr>
            <a:stCxn id="75" idx="3"/>
            <a:endCxn id="77" idx="1"/>
          </p:cNvCxnSpPr>
          <p:nvPr/>
        </p:nvCxnSpPr>
        <p:spPr>
          <a:xfrm>
            <a:off x="2463488" y="3872000"/>
            <a:ext cx="761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 bwMode="auto">
          <a:xfrm>
            <a:off x="1914848" y="1828950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3" name="Straight Arrow Connector 112"/>
          <p:cNvCxnSpPr>
            <a:stCxn id="111" idx="4"/>
            <a:endCxn id="7" idx="0"/>
          </p:cNvCxnSpPr>
          <p:nvPr/>
        </p:nvCxnSpPr>
        <p:spPr>
          <a:xfrm>
            <a:off x="2022848" y="2044950"/>
            <a:ext cx="0" cy="2096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 bwMode="auto">
          <a:xfrm>
            <a:off x="8350329" y="2387424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9" name="Straight Arrow Connector 128"/>
          <p:cNvCxnSpPr>
            <a:stCxn id="84" idx="3"/>
          </p:cNvCxnSpPr>
          <p:nvPr/>
        </p:nvCxnSpPr>
        <p:spPr>
          <a:xfrm>
            <a:off x="7702329" y="2503701"/>
            <a:ext cx="65651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3"/>
          <p:cNvSpPr/>
          <p:nvPr/>
        </p:nvSpPr>
        <p:spPr bwMode="auto">
          <a:xfrm>
            <a:off x="8184000" y="2602914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End</a:t>
            </a:r>
          </a:p>
        </p:txBody>
      </p:sp>
      <p:sp>
        <p:nvSpPr>
          <p:cNvPr id="134" name="正方形/長方形 3"/>
          <p:cNvSpPr/>
          <p:nvPr/>
        </p:nvSpPr>
        <p:spPr bwMode="auto">
          <a:xfrm>
            <a:off x="2036071" y="1808002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Start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22" y="2593443"/>
            <a:ext cx="410852" cy="4108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72" y="3918574"/>
            <a:ext cx="410852" cy="4108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50" y="3918574"/>
            <a:ext cx="410852" cy="41085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 bwMode="auto">
          <a:xfrm>
            <a:off x="294240" y="3131335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AS</a:t>
            </a:r>
            <a:r>
              <a:rPr kumimoji="1" lang="ja-JP" altLang="en-US" sz="14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　</a:t>
            </a: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IS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5085890" y="3623790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会议室空闲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状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况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65" name="Straight Arrow Connector 64"/>
          <p:cNvCxnSpPr>
            <a:stCxn id="77" idx="3"/>
            <a:endCxn id="64" idx="1"/>
          </p:cNvCxnSpPr>
          <p:nvPr/>
        </p:nvCxnSpPr>
        <p:spPr>
          <a:xfrm>
            <a:off x="4089008" y="3872000"/>
            <a:ext cx="996882" cy="3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 bwMode="auto">
          <a:xfrm>
            <a:off x="6846969" y="3623790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预订面试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时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间回复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stCxn id="64" idx="3"/>
            <a:endCxn id="69" idx="1"/>
          </p:cNvCxnSpPr>
          <p:nvPr/>
        </p:nvCxnSpPr>
        <p:spPr>
          <a:xfrm>
            <a:off x="5949890" y="3875790"/>
            <a:ext cx="89707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 bwMode="auto">
          <a:xfrm>
            <a:off x="6838329" y="2251701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邮件确认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85" name="Straight Arrow Connector 84"/>
          <p:cNvCxnSpPr>
            <a:stCxn id="69" idx="0"/>
            <a:endCxn id="84" idx="2"/>
          </p:cNvCxnSpPr>
          <p:nvPr/>
        </p:nvCxnSpPr>
        <p:spPr>
          <a:xfrm flipH="1" flipV="1">
            <a:off x="7270329" y="2755701"/>
            <a:ext cx="8640" cy="868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59" y="2550275"/>
            <a:ext cx="410852" cy="41085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51" y="3918574"/>
            <a:ext cx="410852" cy="41085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60" y="3918574"/>
            <a:ext cx="410852" cy="410852"/>
          </a:xfrm>
          <a:prstGeom prst="rect">
            <a:avLst/>
          </a:prstGeom>
        </p:spPr>
      </p:pic>
      <p:pic>
        <p:nvPicPr>
          <p:cNvPr id="37" name="Picture 217" descr="https://encrypted-tbn0.gstatic.com/images?q=tbn:ANd9GcR7Ectb9C--kovQcKc6gFkOlRpdR-NNeF1lZletYZF9rWU-X8Zjv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775" y="6237000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正方形/長方形 3"/>
          <p:cNvSpPr/>
          <p:nvPr/>
        </p:nvSpPr>
        <p:spPr bwMode="auto">
          <a:xfrm>
            <a:off x="10920000" y="6205739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32484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12" y="2960260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0" y="4244477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3"/>
          <p:cNvSpPr/>
          <p:nvPr/>
        </p:nvSpPr>
        <p:spPr bwMode="auto">
          <a:xfrm>
            <a:off x="548418" y="908980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公司的面试预约，会议室预订流程自动化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48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62" y="3232471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77" y="3249916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662400" y="4725000"/>
            <a:ext cx="10977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62400" y="4725000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62400" y="-62718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面试会议室预约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62400" y="1290284"/>
            <a:ext cx="10977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400" y="1290284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HR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部门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2400" y="2858040"/>
            <a:ext cx="10977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62400" y="2858040"/>
            <a:ext cx="321600" cy="17280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技术部门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590848" y="1925513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面试时间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请求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9" name="Straight Arrow Connector 8"/>
          <p:cNvCxnSpPr>
            <a:stCxn id="7" idx="2"/>
            <a:endCxn id="75" idx="0"/>
          </p:cNvCxnSpPr>
          <p:nvPr/>
        </p:nvCxnSpPr>
        <p:spPr>
          <a:xfrm flipH="1">
            <a:off x="2019917" y="2429513"/>
            <a:ext cx="2931" cy="27374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1587917" y="5166933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面试时间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3213437" y="5166933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面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试负责人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预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订表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" name="Straight Arrow Connector 10"/>
          <p:cNvCxnSpPr>
            <a:stCxn id="75" idx="3"/>
            <a:endCxn id="77" idx="1"/>
          </p:cNvCxnSpPr>
          <p:nvPr/>
        </p:nvCxnSpPr>
        <p:spPr>
          <a:xfrm>
            <a:off x="2451917" y="5418933"/>
            <a:ext cx="7615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 bwMode="auto">
          <a:xfrm>
            <a:off x="1914848" y="1499899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13" name="Straight Arrow Connector 112"/>
          <p:cNvCxnSpPr>
            <a:stCxn id="111" idx="4"/>
            <a:endCxn id="7" idx="0"/>
          </p:cNvCxnSpPr>
          <p:nvPr/>
        </p:nvCxnSpPr>
        <p:spPr>
          <a:xfrm>
            <a:off x="2022848" y="1715899"/>
            <a:ext cx="0" cy="2096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 bwMode="auto">
          <a:xfrm>
            <a:off x="10215627" y="2055521"/>
            <a:ext cx="216000" cy="216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129" name="Straight Arrow Connector 128"/>
          <p:cNvCxnSpPr>
            <a:stCxn id="84" idx="3"/>
          </p:cNvCxnSpPr>
          <p:nvPr/>
        </p:nvCxnSpPr>
        <p:spPr>
          <a:xfrm>
            <a:off x="9567627" y="2171798"/>
            <a:ext cx="65651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3"/>
          <p:cNvSpPr/>
          <p:nvPr/>
        </p:nvSpPr>
        <p:spPr bwMode="auto">
          <a:xfrm>
            <a:off x="10035627" y="2298151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End</a:t>
            </a:r>
          </a:p>
        </p:txBody>
      </p:sp>
      <p:sp>
        <p:nvSpPr>
          <p:cNvPr id="134" name="正方形/長方形 3"/>
          <p:cNvSpPr/>
          <p:nvPr/>
        </p:nvSpPr>
        <p:spPr bwMode="auto">
          <a:xfrm>
            <a:off x="2036071" y="1478951"/>
            <a:ext cx="576000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Start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22" y="2264392"/>
            <a:ext cx="410852" cy="41085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 bwMode="auto">
          <a:xfrm>
            <a:off x="294240" y="2802284"/>
            <a:ext cx="321600" cy="14400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eaVert"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TO BE</a:t>
            </a:r>
            <a:endParaRPr kumimoji="1" lang="en-US" altLang="ja-JP" sz="1400" b="1" kern="0" dirty="0" smtClean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074319" y="5170723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会议室空闲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状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况</a:t>
            </a: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65" name="Straight Arrow Connector 64"/>
          <p:cNvCxnSpPr>
            <a:stCxn id="77" idx="3"/>
            <a:endCxn id="64" idx="1"/>
          </p:cNvCxnSpPr>
          <p:nvPr/>
        </p:nvCxnSpPr>
        <p:spPr>
          <a:xfrm>
            <a:off x="4077437" y="5418933"/>
            <a:ext cx="996882" cy="3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 bwMode="auto">
          <a:xfrm>
            <a:off x="6846969" y="5166933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预订面试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时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间确认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70" name="Straight Arrow Connector 69"/>
          <p:cNvCxnSpPr>
            <a:stCxn id="64" idx="3"/>
            <a:endCxn id="69" idx="1"/>
          </p:cNvCxnSpPr>
          <p:nvPr/>
        </p:nvCxnSpPr>
        <p:spPr>
          <a:xfrm flipV="1">
            <a:off x="5938319" y="5418933"/>
            <a:ext cx="908650" cy="3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 bwMode="auto">
          <a:xfrm>
            <a:off x="8703627" y="1919798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邮件确认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60" y="2261861"/>
            <a:ext cx="410852" cy="41085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64" y="3541886"/>
            <a:ext cx="410852" cy="410852"/>
          </a:xfrm>
          <a:prstGeom prst="rect">
            <a:avLst/>
          </a:prstGeom>
        </p:spPr>
      </p:pic>
      <p:pic>
        <p:nvPicPr>
          <p:cNvPr id="37" name="Picture 217" descr="https://encrypted-tbn0.gstatic.com/images?q=tbn:ANd9GcR7Ectb9C--kovQcKc6gFkOlRpdR-NNeF1lZletYZF9rWU-X8Zjv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775" y="5907949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正方形/長方形 3"/>
          <p:cNvSpPr/>
          <p:nvPr/>
        </p:nvSpPr>
        <p:spPr bwMode="auto">
          <a:xfrm>
            <a:off x="10920000" y="5876688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32484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12" y="2631209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8" y="4217063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3"/>
          <p:cNvSpPr/>
          <p:nvPr/>
        </p:nvSpPr>
        <p:spPr bwMode="auto">
          <a:xfrm>
            <a:off x="548418" y="908980"/>
            <a:ext cx="855435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公司的面试预约，会议室预订流程自动化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48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96" y="4815720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11" y="3496357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463" y="5496718"/>
            <a:ext cx="247628" cy="403005"/>
          </a:xfrm>
          <a:prstGeom prst="rect">
            <a:avLst/>
          </a:prstGeom>
          <a:noFill/>
        </p:spPr>
      </p:pic>
      <p:pic>
        <p:nvPicPr>
          <p:cNvPr id="40" name="Picture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606" y="5486709"/>
            <a:ext cx="247628" cy="403005"/>
          </a:xfrm>
          <a:prstGeom prst="rect">
            <a:avLst/>
          </a:prstGeom>
          <a:noFill/>
        </p:spPr>
      </p:pic>
      <p:pic>
        <p:nvPicPr>
          <p:cNvPr id="41" name="Picture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065" y="5504944"/>
            <a:ext cx="247628" cy="403005"/>
          </a:xfrm>
          <a:prstGeom prst="rect">
            <a:avLst/>
          </a:prstGeom>
          <a:noFill/>
        </p:spPr>
      </p:pic>
      <p:sp>
        <p:nvSpPr>
          <p:cNvPr id="56" name="Rounded Rectangle 55"/>
          <p:cNvSpPr/>
          <p:nvPr/>
        </p:nvSpPr>
        <p:spPr bwMode="auto">
          <a:xfrm>
            <a:off x="6846969" y="3572337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预订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确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认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57" name="Straight Arrow Connector 56"/>
          <p:cNvCxnSpPr>
            <a:stCxn id="69" idx="0"/>
            <a:endCxn id="56" idx="2"/>
          </p:cNvCxnSpPr>
          <p:nvPr/>
        </p:nvCxnSpPr>
        <p:spPr>
          <a:xfrm flipV="1">
            <a:off x="7278969" y="4076337"/>
            <a:ext cx="0" cy="10905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31369" y="4076337"/>
            <a:ext cx="0" cy="10905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8707851" y="5163981"/>
            <a:ext cx="864000" cy="50400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预</a:t>
            </a: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订结果</a:t>
            </a:r>
            <a:endParaRPr kumimoji="1" lang="en-US" altLang="zh-CN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回复</a:t>
            </a:r>
            <a:endParaRPr kumimoji="1" lang="en-US" altLang="zh-CN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cxnSp>
        <p:nvCxnSpPr>
          <p:cNvPr id="62" name="Straight Arrow Connector 61"/>
          <p:cNvCxnSpPr>
            <a:stCxn id="69" idx="3"/>
            <a:endCxn id="61" idx="1"/>
          </p:cNvCxnSpPr>
          <p:nvPr/>
        </p:nvCxnSpPr>
        <p:spPr>
          <a:xfrm flipV="1">
            <a:off x="7710969" y="5415981"/>
            <a:ext cx="996882" cy="29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0"/>
            <a:endCxn id="84" idx="2"/>
          </p:cNvCxnSpPr>
          <p:nvPr/>
        </p:nvCxnSpPr>
        <p:spPr>
          <a:xfrm flipH="1" flipV="1">
            <a:off x="9135627" y="2423798"/>
            <a:ext cx="4224" cy="2740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4" descr="https://ss0.bdstatic.com/70cFvHSh_Q1YnxGkpoWK1HF6hhy/it/u=1669417671,3193799437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83" y="4815022"/>
            <a:ext cx="369892" cy="3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037" y="5455841"/>
            <a:ext cx="247628" cy="403005"/>
          </a:xfrm>
          <a:prstGeom prst="rect">
            <a:avLst/>
          </a:prstGeom>
          <a:noFill/>
        </p:spPr>
      </p:pic>
      <p:pic>
        <p:nvPicPr>
          <p:cNvPr id="73" name="Picture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627" y="5495973"/>
            <a:ext cx="247628" cy="403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2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业务用户</a:t>
            </a:r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RPA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自动化实例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5" name="正方形/長方形 131"/>
          <p:cNvSpPr/>
          <p:nvPr>
            <p:custDataLst>
              <p:tags r:id="rId1"/>
            </p:custDataLst>
          </p:nvPr>
        </p:nvSpPr>
        <p:spPr bwMode="gray">
          <a:xfrm>
            <a:off x="3885795" y="3390236"/>
            <a:ext cx="2897188" cy="2831692"/>
          </a:xfrm>
          <a:prstGeom prst="rect">
            <a:avLst/>
          </a:prstGeom>
          <a:solidFill>
            <a:srgbClr val="CCECFF">
              <a:alpha val="30000"/>
            </a:srgbClr>
          </a:solidFill>
          <a:ln w="635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RPA</a:t>
            </a:r>
            <a:r>
              <a:rPr kumimoji="0" lang="zh-CN" alt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使用范围</a:t>
            </a:r>
            <a:endParaRPr kumimoji="0" lang="ja-JP" altLang="en-US" sz="1400" b="1" i="0" u="sng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226" name="正方形/長方形 66"/>
          <p:cNvSpPr/>
          <p:nvPr>
            <p:custDataLst>
              <p:tags r:id="rId2"/>
            </p:custDataLst>
          </p:nvPr>
        </p:nvSpPr>
        <p:spPr bwMode="gray">
          <a:xfrm>
            <a:off x="441688" y="3390236"/>
            <a:ext cx="2897188" cy="2831692"/>
          </a:xfrm>
          <a:prstGeom prst="rect">
            <a:avLst/>
          </a:prstGeom>
          <a:solidFill>
            <a:srgbClr val="CCECFF">
              <a:alpha val="30000"/>
            </a:srgbClr>
          </a:solidFill>
          <a:ln w="635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RPA</a:t>
            </a:r>
            <a:r>
              <a:rPr kumimoji="0" lang="zh-CN" alt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使用范围</a:t>
            </a:r>
            <a:endParaRPr kumimoji="0" lang="ja-JP" altLang="en-US" sz="1400" b="1" i="0" u="sng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grpSp>
        <p:nvGrpSpPr>
          <p:cNvPr id="2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677010" y="1181616"/>
            <a:ext cx="2576513" cy="295275"/>
            <a:chOff x="156029" y="1524000"/>
            <a:chExt cx="4034971" cy="295275"/>
          </a:xfrm>
        </p:grpSpPr>
        <p:cxnSp>
          <p:nvCxnSpPr>
            <p:cNvPr id="228" name="直線コネクタ 11"/>
            <p:cNvCxnSpPr>
              <a:cxnSpLocks noChangeShapeType="1"/>
            </p:cNvCxnSpPr>
            <p:nvPr/>
          </p:nvCxnSpPr>
          <p:spPr bwMode="auto">
            <a:xfrm>
              <a:off x="156029" y="1819275"/>
              <a:ext cx="4034971" cy="0"/>
            </a:xfrm>
            <a:prstGeom prst="line">
              <a:avLst/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9" name="正方形/長方形 1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714300" y="1524000"/>
              <a:ext cx="918429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15000"/>
                </a:spcBef>
                <a:buClr>
                  <a:srgbClr val="D80C18"/>
                </a:buClr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分公司营业销售业绩汇总</a:t>
              </a:r>
              <a:endPara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30" name="Group 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52838" y="1181616"/>
            <a:ext cx="2576513" cy="295275"/>
            <a:chOff x="156029" y="1524000"/>
            <a:chExt cx="4034971" cy="295275"/>
          </a:xfrm>
        </p:grpSpPr>
        <p:cxnSp>
          <p:nvCxnSpPr>
            <p:cNvPr id="231" name="直線コネクタ 11"/>
            <p:cNvCxnSpPr>
              <a:cxnSpLocks noChangeShapeType="1"/>
            </p:cNvCxnSpPr>
            <p:nvPr/>
          </p:nvCxnSpPr>
          <p:spPr bwMode="auto">
            <a:xfrm>
              <a:off x="156029" y="1819275"/>
              <a:ext cx="4034971" cy="0"/>
            </a:xfrm>
            <a:prstGeom prst="line">
              <a:avLst/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" name="正方形/長方形 12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14300" y="1524000"/>
              <a:ext cx="918429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15000"/>
                </a:spcBef>
                <a:buClr>
                  <a:srgbClr val="D80C18"/>
                </a:buClr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损益平衡分析</a:t>
              </a:r>
              <a:endPara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33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388" y="2181741"/>
            <a:ext cx="3540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4" name="グループ化 13"/>
          <p:cNvGrpSpPr/>
          <p:nvPr>
            <p:custDataLst>
              <p:tags r:id="rId5"/>
            </p:custDataLst>
          </p:nvPr>
        </p:nvGrpSpPr>
        <p:grpSpPr>
          <a:xfrm>
            <a:off x="714831" y="1616591"/>
            <a:ext cx="1481044" cy="491659"/>
            <a:chOff x="560051" y="1952626"/>
            <a:chExt cx="1481044" cy="491659"/>
          </a:xfrm>
        </p:grpSpPr>
        <p:pic>
          <p:nvPicPr>
            <p:cNvPr id="235" name="図 3"/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51" y="1952626"/>
              <a:ext cx="399864" cy="49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テキスト ボックス 4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886982" y="2009308"/>
              <a:ext cx="11541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algn="ctr"/>
              <a:r>
                <a:rPr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</a:t>
              </a:r>
              <a:r>
                <a: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司</a:t>
              </a:r>
              <a:r>
                <a:rPr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</a:t>
              </a:r>
              <a:r>
                <a: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部财务</a:t>
              </a:r>
              <a:endPara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</a:t>
              </a:r>
              <a:endParaRPr lang="ja-JP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37" name="グループ化 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314938" y="1637226"/>
            <a:ext cx="942975" cy="578269"/>
            <a:chOff x="2639233" y="2188468"/>
            <a:chExt cx="1066800" cy="656164"/>
          </a:xfrm>
        </p:grpSpPr>
        <p:pic>
          <p:nvPicPr>
            <p:cNvPr id="238" name="図 7"/>
            <p:cNvPicPr>
              <a:picLocks noChangeAspect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188468"/>
              <a:ext cx="401666" cy="394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" name="テキスト ボックス 182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639233" y="2565244"/>
              <a:ext cx="1066800" cy="2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algn="ctr"/>
              <a:r>
                <a: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汇率网站</a:t>
              </a:r>
              <a:endParaRPr lang="ja-JP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40" name="円柱 21"/>
          <p:cNvSpPr/>
          <p:nvPr>
            <p:custDataLst>
              <p:tags r:id="rId7"/>
            </p:custDataLst>
          </p:nvPr>
        </p:nvSpPr>
        <p:spPr bwMode="auto">
          <a:xfrm>
            <a:off x="1313226" y="2551628"/>
            <a:ext cx="276225" cy="304800"/>
          </a:xfrm>
          <a:prstGeom prst="can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defRPr/>
            </a:pPr>
            <a:r>
              <a:rPr kumimoji="0" lang="en-US" altLang="ja-JP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endParaRPr kumimoji="0"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1" name="円柱 22"/>
          <p:cNvSpPr/>
          <p:nvPr>
            <p:custDataLst>
              <p:tags r:id="rId8"/>
            </p:custDataLst>
          </p:nvPr>
        </p:nvSpPr>
        <p:spPr bwMode="auto">
          <a:xfrm>
            <a:off x="2648313" y="2532578"/>
            <a:ext cx="276225" cy="304800"/>
          </a:xfrm>
          <a:prstGeom prst="can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defRPr/>
            </a:pPr>
            <a:r>
              <a:rPr kumimoji="0" lang="en-US" altLang="ja-JP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endParaRPr kumimoji="0"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2" name="下矢印 23"/>
          <p:cNvSpPr/>
          <p:nvPr>
            <p:custDataLst>
              <p:tags r:id="rId9"/>
            </p:custDataLst>
          </p:nvPr>
        </p:nvSpPr>
        <p:spPr bwMode="auto">
          <a:xfrm>
            <a:off x="1344976" y="2259528"/>
            <a:ext cx="214312" cy="23495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3" name="テキスト ボックス 18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61668" y="2902466"/>
            <a:ext cx="11953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件放到指定</a:t>
            </a:r>
            <a:endParaRPr lang="en-US" altLang="zh-CN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4" name="下矢印 25"/>
          <p:cNvSpPr/>
          <p:nvPr>
            <p:custDataLst>
              <p:tags r:id="rId11"/>
            </p:custDataLst>
          </p:nvPr>
        </p:nvSpPr>
        <p:spPr bwMode="auto">
          <a:xfrm>
            <a:off x="2683238" y="2240478"/>
            <a:ext cx="214313" cy="23495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5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26" y="29294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下矢印 27"/>
          <p:cNvSpPr/>
          <p:nvPr>
            <p:custDataLst>
              <p:tags r:id="rId12"/>
            </p:custDataLst>
          </p:nvPr>
        </p:nvSpPr>
        <p:spPr bwMode="auto">
          <a:xfrm>
            <a:off x="1356088" y="2950091"/>
            <a:ext cx="214313" cy="23336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7" name="テキスト ボックス 20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1688" y="2203966"/>
            <a:ext cx="962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陆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司内部系统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载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</a:p>
        </p:txBody>
      </p:sp>
      <p:grpSp>
        <p:nvGrpSpPr>
          <p:cNvPr id="248" name="グループ化 25"/>
          <p:cNvGrpSpPr>
            <a:grpSpLocks/>
          </p:cNvGrpSpPr>
          <p:nvPr/>
        </p:nvGrpSpPr>
        <p:grpSpPr bwMode="auto">
          <a:xfrm>
            <a:off x="1308463" y="3250128"/>
            <a:ext cx="320675" cy="284163"/>
            <a:chOff x="2705533" y="1743075"/>
            <a:chExt cx="4095750" cy="3619500"/>
          </a:xfrm>
        </p:grpSpPr>
        <p:pic>
          <p:nvPicPr>
            <p:cNvPr id="249" name="図 23"/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570" y="1950262"/>
              <a:ext cx="2733675" cy="290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0" name="図 24"/>
            <p:cNvPicPr>
              <a:picLocks noChangeAspect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533" y="1743075"/>
              <a:ext cx="4095750" cy="361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1" name="テキスト ボックス 20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0801" y="3510478"/>
            <a:ext cx="1108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</a:t>
            </a:r>
            <a:endParaRPr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2" name="テキスト ボックス 20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000614" y="2175391"/>
            <a:ext cx="8223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登陆网站</a:t>
            </a:r>
            <a:endParaRPr lang="en-US" altLang="zh-CN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载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3" name="テキスト ボックス 18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970452" y="2902466"/>
            <a:ext cx="98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将数据文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件</a:t>
            </a:r>
            <a:endParaRPr lang="en-US" altLang="zh-CN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到指定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54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63" y="2926278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下矢印 36"/>
          <p:cNvSpPr/>
          <p:nvPr>
            <p:custDataLst>
              <p:tags r:id="rId17"/>
            </p:custDataLst>
          </p:nvPr>
        </p:nvSpPr>
        <p:spPr bwMode="auto">
          <a:xfrm>
            <a:off x="2699113" y="2950091"/>
            <a:ext cx="214313" cy="23336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6" name="グループ化 25"/>
          <p:cNvGrpSpPr>
            <a:grpSpLocks/>
          </p:cNvGrpSpPr>
          <p:nvPr/>
        </p:nvGrpSpPr>
        <p:grpSpPr bwMode="auto">
          <a:xfrm>
            <a:off x="2654663" y="3250128"/>
            <a:ext cx="320675" cy="284163"/>
            <a:chOff x="2705533" y="1743075"/>
            <a:chExt cx="4095750" cy="3619500"/>
          </a:xfrm>
        </p:grpSpPr>
        <p:pic>
          <p:nvPicPr>
            <p:cNvPr id="257" name="図 23"/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570" y="1950262"/>
              <a:ext cx="2733675" cy="290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" name="図 24"/>
            <p:cNvPicPr>
              <a:picLocks noChangeAspect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533" y="1743075"/>
              <a:ext cx="4095750" cy="361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9" name="テキスト ボックス 20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308588" y="3510478"/>
            <a:ext cx="1108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件夹</a:t>
            </a:r>
            <a:endParaRPr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0" name="図 59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88" y="3980378"/>
            <a:ext cx="3937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" name="テキスト ボックス 20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54438" y="4367728"/>
            <a:ext cx="11350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汇总</a:t>
            </a:r>
            <a:r>
              <a:rPr lang="ja-JP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ja-JP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endParaRPr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2" name="テキスト ボックス 18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2976" y="3727966"/>
            <a:ext cx="6985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汇总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3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26" y="3835916"/>
            <a:ext cx="352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" name="下矢印 45"/>
          <p:cNvSpPr/>
          <p:nvPr>
            <p:custDataLst>
              <p:tags r:id="rId21"/>
            </p:custDataLst>
          </p:nvPr>
        </p:nvSpPr>
        <p:spPr bwMode="auto">
          <a:xfrm>
            <a:off x="1356088" y="3759716"/>
            <a:ext cx="214313" cy="23336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5" name="下矢印 46"/>
          <p:cNvSpPr/>
          <p:nvPr>
            <p:custDataLst>
              <p:tags r:id="rId22"/>
            </p:custDataLst>
          </p:nvPr>
        </p:nvSpPr>
        <p:spPr bwMode="auto">
          <a:xfrm>
            <a:off x="1356088" y="4720153"/>
            <a:ext cx="214313" cy="23336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" name="テキスト ボックス 187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48236" y="4559548"/>
            <a:ext cx="905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制作出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粘贴到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上生成报告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7" name="曲折矢印 48"/>
          <p:cNvSpPr/>
          <p:nvPr>
            <p:custDataLst>
              <p:tags r:id="rId24"/>
            </p:custDataLst>
          </p:nvPr>
        </p:nvSpPr>
        <p:spPr bwMode="auto">
          <a:xfrm rot="10800000">
            <a:off x="2259376" y="3751778"/>
            <a:ext cx="603250" cy="4635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615"/>
            </a:avLst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endParaRPr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8" name="テキスト ボックス 18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349472" y="4130971"/>
            <a:ext cx="6985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数据汇总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9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26" y="46185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下矢印 53"/>
          <p:cNvSpPr/>
          <p:nvPr>
            <p:custDataLst>
              <p:tags r:id="rId26"/>
            </p:custDataLst>
          </p:nvPr>
        </p:nvSpPr>
        <p:spPr bwMode="auto">
          <a:xfrm>
            <a:off x="1356088" y="5609153"/>
            <a:ext cx="214313" cy="23336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1" name="テキスト ボックス 18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60319" y="5434528"/>
            <a:ext cx="7767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将报告送交</a:t>
            </a:r>
            <a:endParaRPr lang="en-US" altLang="zh-CN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经理部门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72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26" y="54186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図 62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88" y="5866328"/>
            <a:ext cx="342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26" y="6083816"/>
            <a:ext cx="352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" name="円柱 65"/>
          <p:cNvSpPr/>
          <p:nvPr>
            <p:custDataLst>
              <p:tags r:id="rId28"/>
            </p:custDataLst>
          </p:nvPr>
        </p:nvSpPr>
        <p:spPr bwMode="auto">
          <a:xfrm>
            <a:off x="4824773" y="2551628"/>
            <a:ext cx="276225" cy="304800"/>
          </a:xfrm>
          <a:prstGeom prst="can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defRPr/>
            </a:pPr>
            <a:r>
              <a:rPr kumimoji="0" lang="en-US" altLang="ja-JP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endParaRPr kumimoji="0"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76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73" y="29294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" name="下矢印 69"/>
          <p:cNvSpPr/>
          <p:nvPr>
            <p:custDataLst>
              <p:tags r:id="rId29"/>
            </p:custDataLst>
          </p:nvPr>
        </p:nvSpPr>
        <p:spPr bwMode="auto">
          <a:xfrm>
            <a:off x="4866048" y="2950091"/>
            <a:ext cx="214312" cy="23336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8" name="テキスト ボックス 205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008798" y="2203966"/>
            <a:ext cx="904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登陆公司内部系统手动下载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79" name="グループ化 25"/>
          <p:cNvGrpSpPr>
            <a:grpSpLocks/>
          </p:cNvGrpSpPr>
          <p:nvPr/>
        </p:nvGrpSpPr>
        <p:grpSpPr bwMode="auto">
          <a:xfrm>
            <a:off x="4818423" y="3250128"/>
            <a:ext cx="320675" cy="284163"/>
            <a:chOff x="2705533" y="1743075"/>
            <a:chExt cx="4095750" cy="3619500"/>
          </a:xfrm>
        </p:grpSpPr>
        <p:pic>
          <p:nvPicPr>
            <p:cNvPr id="280" name="図 23"/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570" y="1950262"/>
              <a:ext cx="2733675" cy="290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図 24"/>
            <p:cNvPicPr>
              <a:picLocks noChangeAspect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533" y="1743075"/>
              <a:ext cx="4095750" cy="361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2" name="テキスト ボックス 20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72348" y="3510478"/>
            <a:ext cx="1108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共享文件夹</a:t>
            </a:r>
            <a:endParaRPr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3" name="下矢印 76"/>
          <p:cNvSpPr/>
          <p:nvPr>
            <p:custDataLst>
              <p:tags r:id="rId32"/>
            </p:custDataLst>
          </p:nvPr>
        </p:nvSpPr>
        <p:spPr bwMode="auto">
          <a:xfrm>
            <a:off x="4993048" y="3810516"/>
            <a:ext cx="214312" cy="23336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84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73" y="38565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下矢印 100"/>
          <p:cNvSpPr/>
          <p:nvPr>
            <p:custDataLst>
              <p:tags r:id="rId33"/>
            </p:custDataLst>
          </p:nvPr>
        </p:nvSpPr>
        <p:spPr bwMode="auto">
          <a:xfrm>
            <a:off x="4881923" y="2259528"/>
            <a:ext cx="214312" cy="23495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86" name="図 12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23" y="4957485"/>
            <a:ext cx="528637" cy="528637"/>
          </a:xfrm>
          <a:prstGeom prst="rect">
            <a:avLst/>
          </a:prstGeom>
        </p:spPr>
      </p:pic>
      <p:sp>
        <p:nvSpPr>
          <p:cNvPr id="287" name="テキスト ボックス 187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2838" y="6183828"/>
            <a:ext cx="698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理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者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确认</a:t>
            </a:r>
            <a:endParaRPr lang="en-US" altLang="zh-CN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8" name="グループ化 92"/>
          <p:cNvGrpSpPr/>
          <p:nvPr>
            <p:custDataLst>
              <p:tags r:id="rId35"/>
            </p:custDataLst>
          </p:nvPr>
        </p:nvGrpSpPr>
        <p:grpSpPr>
          <a:xfrm>
            <a:off x="4254113" y="1574195"/>
            <a:ext cx="1481044" cy="491659"/>
            <a:chOff x="560051" y="1952626"/>
            <a:chExt cx="1481044" cy="491659"/>
          </a:xfrm>
        </p:grpSpPr>
        <p:pic>
          <p:nvPicPr>
            <p:cNvPr id="289" name="図 3"/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51" y="1952626"/>
              <a:ext cx="399864" cy="49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テキスト ボックス 4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886982" y="2009308"/>
              <a:ext cx="11541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algn="ctr"/>
              <a:r>
                <a: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公司内部</a:t>
              </a:r>
              <a:endPara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财务系统</a:t>
              </a:r>
              <a:endParaRPr lang="ja-JP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91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85" y="2181741"/>
            <a:ext cx="3540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2" name="グループ化 8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5794735" y="1637226"/>
            <a:ext cx="942975" cy="578269"/>
            <a:chOff x="2639233" y="2188468"/>
            <a:chExt cx="1066800" cy="656164"/>
          </a:xfrm>
        </p:grpSpPr>
        <p:pic>
          <p:nvPicPr>
            <p:cNvPr id="293" name="図 7"/>
            <p:cNvPicPr>
              <a:picLocks noChangeAspect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188468"/>
              <a:ext cx="401666" cy="394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テキスト ボックス 182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639233" y="2565244"/>
              <a:ext cx="1066800" cy="2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algn="ctr"/>
              <a:r>
                <a:rPr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汇</a:t>
              </a:r>
              <a:r>
                <a: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率</a:t>
              </a:r>
              <a:r>
                <a:rPr lang="zh-CN" altLang="en-US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网站</a:t>
              </a:r>
              <a:endParaRPr lang="ja-JP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95" name="円柱 99"/>
          <p:cNvSpPr/>
          <p:nvPr>
            <p:custDataLst>
              <p:tags r:id="rId37"/>
            </p:custDataLst>
          </p:nvPr>
        </p:nvSpPr>
        <p:spPr bwMode="auto">
          <a:xfrm>
            <a:off x="6128110" y="2532578"/>
            <a:ext cx="276225" cy="304800"/>
          </a:xfrm>
          <a:prstGeom prst="can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defRPr/>
            </a:pPr>
            <a:r>
              <a:rPr kumimoji="0" lang="en-US" altLang="ja-JP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endParaRPr kumimoji="0"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6" name="下矢印 101"/>
          <p:cNvSpPr/>
          <p:nvPr>
            <p:custDataLst>
              <p:tags r:id="rId38"/>
            </p:custDataLst>
          </p:nvPr>
        </p:nvSpPr>
        <p:spPr bwMode="auto">
          <a:xfrm>
            <a:off x="6163035" y="2240478"/>
            <a:ext cx="214313" cy="23495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7" name="テキスト ボックス 207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0411" y="2175391"/>
            <a:ext cx="8223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登陆网站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98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60" y="2926278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" name="下矢印 107"/>
          <p:cNvSpPr/>
          <p:nvPr>
            <p:custDataLst>
              <p:tags r:id="rId40"/>
            </p:custDataLst>
          </p:nvPr>
        </p:nvSpPr>
        <p:spPr bwMode="auto">
          <a:xfrm>
            <a:off x="6178910" y="2950091"/>
            <a:ext cx="214313" cy="23336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00" name="グループ化 25"/>
          <p:cNvGrpSpPr>
            <a:grpSpLocks/>
          </p:cNvGrpSpPr>
          <p:nvPr/>
        </p:nvGrpSpPr>
        <p:grpSpPr bwMode="auto">
          <a:xfrm>
            <a:off x="6134460" y="3250128"/>
            <a:ext cx="320675" cy="284163"/>
            <a:chOff x="2705533" y="1743075"/>
            <a:chExt cx="4095750" cy="3619500"/>
          </a:xfrm>
        </p:grpSpPr>
        <p:pic>
          <p:nvPicPr>
            <p:cNvPr id="301" name="図 23"/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570" y="1950262"/>
              <a:ext cx="2733675" cy="290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2" name="図 24"/>
            <p:cNvPicPr>
              <a:picLocks noChangeAspect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533" y="1743075"/>
              <a:ext cx="4095750" cy="361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3" name="テキスト ボックス 206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788385" y="3510478"/>
            <a:ext cx="1108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共享文件夹</a:t>
            </a:r>
            <a:endParaRPr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4" name="曲折矢印 112"/>
          <p:cNvSpPr/>
          <p:nvPr>
            <p:custDataLst>
              <p:tags r:id="rId42"/>
            </p:custDataLst>
          </p:nvPr>
        </p:nvSpPr>
        <p:spPr bwMode="auto">
          <a:xfrm rot="10800000">
            <a:off x="5739173" y="3751778"/>
            <a:ext cx="603250" cy="4635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615"/>
            </a:avLst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endParaRPr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5" name="テキスト ボックス 18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842360" y="4152284"/>
            <a:ext cx="6985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数据取得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6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26" y="21420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73" y="21420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図 59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85" y="3980378"/>
            <a:ext cx="3937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テキスト ボックス 20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372335" y="4367728"/>
            <a:ext cx="11350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汇总用</a:t>
            </a:r>
            <a:r>
              <a:rPr lang="en-US" altLang="ja-JP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endParaRPr lang="ja-JP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0" name="テキスト ボックス 18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5795" y="4609028"/>
            <a:ext cx="905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数据更新后</a:t>
            </a:r>
            <a:endParaRPr lang="en-US" altLang="zh-CN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生成图标，做成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资料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1" name="テキスト ボックス 18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925816" y="5434528"/>
            <a:ext cx="776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将做好的报告邮件发送给管理部门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2" name="テキスト ボックス 187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118335" y="6183828"/>
            <a:ext cx="6985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管理者确认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3" name="下矢印 124"/>
          <p:cNvSpPr/>
          <p:nvPr>
            <p:custDataLst>
              <p:tags r:id="rId48"/>
            </p:custDataLst>
          </p:nvPr>
        </p:nvSpPr>
        <p:spPr bwMode="auto">
          <a:xfrm>
            <a:off x="4873985" y="4720153"/>
            <a:ext cx="214313" cy="23336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14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23" y="46185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下矢印 126"/>
          <p:cNvSpPr/>
          <p:nvPr>
            <p:custDataLst>
              <p:tags r:id="rId49"/>
            </p:custDataLst>
          </p:nvPr>
        </p:nvSpPr>
        <p:spPr bwMode="auto">
          <a:xfrm>
            <a:off x="4873985" y="5609153"/>
            <a:ext cx="214313" cy="23336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16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23" y="5418653"/>
            <a:ext cx="352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図 62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85" y="5866328"/>
            <a:ext cx="342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" name="Picture 6" descr="C:\Users\kosuke.ishigaki\Desktop\MC900433953.PNG"/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23" y="6083816"/>
            <a:ext cx="352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" name="図 130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20" y="4957485"/>
            <a:ext cx="528637" cy="528637"/>
          </a:xfrm>
          <a:prstGeom prst="rect">
            <a:avLst/>
          </a:prstGeom>
        </p:spPr>
      </p:pic>
      <p:sp>
        <p:nvSpPr>
          <p:cNvPr id="320" name="テキスト ボックス 187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138973" y="3727966"/>
            <a:ext cx="698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</a:t>
            </a:r>
            <a:endParaRPr lang="en-US" altLang="zh-CN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1" name="下矢印 133"/>
          <p:cNvSpPr/>
          <p:nvPr>
            <p:custDataLst>
              <p:tags r:id="rId51"/>
            </p:custDataLst>
          </p:nvPr>
        </p:nvSpPr>
        <p:spPr bwMode="auto">
          <a:xfrm>
            <a:off x="4779530" y="3734185"/>
            <a:ext cx="214312" cy="23336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noFill/>
            <a:round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lIns="72000" tIns="72000" rIns="72000" bIns="72000" anchor="ctr"/>
          <a:lstStyle/>
          <a:p>
            <a:pPr>
              <a:defRPr/>
            </a:pPr>
            <a:endParaRPr kumimoji="0" lang="ja-JP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2" name="テキスト ボックス 187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703368" y="2915166"/>
            <a:ext cx="11953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将数据文件放到指定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径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3" name="テキスト ボックス 187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12152" y="2915166"/>
            <a:ext cx="98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将数据文件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放到指定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</a:t>
            </a:r>
            <a:endParaRPr lang="ja-JP" alt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4" name="正方形/長方形 182"/>
          <p:cNvSpPr/>
          <p:nvPr>
            <p:custDataLst>
              <p:tags r:id="rId54"/>
            </p:custDataLst>
          </p:nvPr>
        </p:nvSpPr>
        <p:spPr bwMode="auto">
          <a:xfrm>
            <a:off x="7132208" y="1648692"/>
            <a:ext cx="4825999" cy="232197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RPA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实现效果</a:t>
            </a: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5" name="グループ化 32"/>
          <p:cNvGrpSpPr>
            <a:grpSpLocks/>
          </p:cNvGrpSpPr>
          <p:nvPr>
            <p:custDataLst>
              <p:tags r:id="rId55"/>
            </p:custDataLst>
          </p:nvPr>
        </p:nvGrpSpPr>
        <p:grpSpPr bwMode="auto">
          <a:xfrm>
            <a:off x="7148078" y="2065530"/>
            <a:ext cx="1446218" cy="349250"/>
            <a:chOff x="4950000" y="1670050"/>
            <a:chExt cx="1908000" cy="337470"/>
          </a:xfrm>
        </p:grpSpPr>
        <p:sp>
          <p:nvSpPr>
            <p:cNvPr id="326" name="テキスト ボックス 22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950000" y="1670050"/>
              <a:ext cx="19080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As-Is</a:t>
              </a:r>
            </a:p>
          </p:txBody>
        </p:sp>
        <p:cxnSp>
          <p:nvCxnSpPr>
            <p:cNvPr id="327" name="直線コネクタ 192"/>
            <p:cNvCxnSpPr/>
            <p:nvPr/>
          </p:nvCxnSpPr>
          <p:spPr bwMode="auto">
            <a:xfrm>
              <a:off x="4950000" y="2007520"/>
              <a:ext cx="1908000" cy="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8" name="テキスト ボックス 34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132208" y="2414780"/>
            <a:ext cx="14620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pPr eaLnBrk="0" hangingPunct="0">
              <a:spcBef>
                <a:spcPts val="600"/>
              </a:spcBef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小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时</a:t>
            </a:r>
            <a:r>
              <a:rPr lang="en-US" altLang="ja-JP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ja-JP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月</a:t>
            </a:r>
            <a:endParaRPr lang="en-US" altLang="ja-JP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eaLnBrk="0" hangingPunct="0">
              <a:spcBef>
                <a:spcPts val="600"/>
              </a:spcBef>
            </a:pPr>
            <a:endParaRPr lang="en-US" altLang="ja-JP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9" name="グループ化 27"/>
          <p:cNvGrpSpPr>
            <a:grpSpLocks/>
          </p:cNvGrpSpPr>
          <p:nvPr>
            <p:custDataLst>
              <p:tags r:id="rId57"/>
            </p:custDataLst>
          </p:nvPr>
        </p:nvGrpSpPr>
        <p:grpSpPr bwMode="auto">
          <a:xfrm>
            <a:off x="8702246" y="2065530"/>
            <a:ext cx="1539875" cy="349250"/>
            <a:chOff x="7467600" y="1670050"/>
            <a:chExt cx="1908000" cy="337470"/>
          </a:xfrm>
        </p:grpSpPr>
        <p:sp>
          <p:nvSpPr>
            <p:cNvPr id="330" name="テキスト ボックス 25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7467600" y="1670050"/>
              <a:ext cx="19080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To-Be</a:t>
              </a:r>
            </a:p>
          </p:txBody>
        </p:sp>
        <p:cxnSp>
          <p:nvCxnSpPr>
            <p:cNvPr id="331" name="直線コネクタ 196"/>
            <p:cNvCxnSpPr/>
            <p:nvPr/>
          </p:nvCxnSpPr>
          <p:spPr bwMode="auto">
            <a:xfrm>
              <a:off x="7467600" y="2007520"/>
              <a:ext cx="1908000" cy="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2" name="テキスト ボックス 197"/>
          <p:cNvSpPr txBox="1"/>
          <p:nvPr>
            <p:custDataLst>
              <p:tags r:id="rId58"/>
            </p:custDataLst>
          </p:nvPr>
        </p:nvSpPr>
        <p:spPr>
          <a:xfrm>
            <a:off x="8741933" y="2414780"/>
            <a:ext cx="1501775" cy="698500"/>
          </a:xfrm>
          <a:prstGeom prst="rect">
            <a:avLst/>
          </a:prstGeom>
          <a:noFill/>
        </p:spPr>
        <p:txBody>
          <a:bodyPr/>
          <a:lstStyle/>
          <a:p>
            <a:pPr eaLnBrk="0" hangingPunct="0">
              <a:spcBef>
                <a:spcPts val="600"/>
              </a:spcBef>
              <a:defRPr/>
            </a:pPr>
            <a:r>
              <a:rPr kumimoji="1"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小时</a:t>
            </a:r>
            <a:r>
              <a:rPr kumimoji="1" lang="en-US" altLang="ja-JP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1" lang="ja-JP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月</a:t>
            </a:r>
            <a:endParaRPr kumimoji="1" lang="en-US" altLang="ja-JP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eaLnBrk="0" hangingPunct="0">
              <a:spcBef>
                <a:spcPts val="600"/>
              </a:spcBef>
              <a:defRPr/>
            </a:pP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无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需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人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工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干预</a:t>
            </a:r>
            <a:endParaRPr kumimoji="1" lang="en-US" altLang="ja-JP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33" name="グループ化 51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10418333" y="2065530"/>
            <a:ext cx="1539875" cy="349250"/>
            <a:chOff x="7467600" y="1670050"/>
            <a:chExt cx="1908000" cy="337470"/>
          </a:xfrm>
        </p:grpSpPr>
        <p:sp>
          <p:nvSpPr>
            <p:cNvPr id="334" name="テキスト ボックス 52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7467600" y="1670050"/>
              <a:ext cx="19080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Meiryo UI" panose="020B0604030504040204" pitchFamily="50" charset="-128"/>
                  <a:cs typeface="Meiryo UI" panose="020B0604030504040204" pitchFamily="50" charset="-128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効果</a:t>
              </a:r>
              <a:endPara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35" name="直線コネクタ 202"/>
            <p:cNvCxnSpPr/>
            <p:nvPr/>
          </p:nvCxnSpPr>
          <p:spPr bwMode="auto">
            <a:xfrm>
              <a:off x="7467600" y="2007520"/>
              <a:ext cx="1908000" cy="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6" name="テキスト ボックス 54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10293069" y="2400493"/>
            <a:ext cx="1734741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" indent="-85725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pPr eaLnBrk="0" hangingPunct="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每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月减少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小时</a:t>
            </a: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工时</a:t>
            </a:r>
            <a:endParaRPr lang="en-US" altLang="ja-JP" sz="120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eaLnBrk="0" hangingPunct="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防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止人为错误发生</a:t>
            </a:r>
            <a:endParaRPr lang="en-US" altLang="ja-JP" sz="120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eaLnBrk="0" hangingPunct="0">
              <a:buFont typeface="Arial" panose="020B0604020202020204" pitchFamily="34" charset="0"/>
              <a:buChar char="•"/>
            </a:pPr>
            <a:endParaRPr lang="en-US" altLang="ja-JP" sz="1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7" name="正方形/長方形 206"/>
          <p:cNvSpPr/>
          <p:nvPr>
            <p:custDataLst>
              <p:tags r:id="rId61"/>
            </p:custDataLst>
          </p:nvPr>
        </p:nvSpPr>
        <p:spPr bwMode="gray">
          <a:xfrm>
            <a:off x="8521026" y="1942548"/>
            <a:ext cx="1732356" cy="1252962"/>
          </a:xfrm>
          <a:prstGeom prst="rect">
            <a:avLst/>
          </a:prstGeom>
          <a:solidFill>
            <a:srgbClr val="CCECFF">
              <a:alpha val="30000"/>
            </a:srgbClr>
          </a:solidFill>
          <a:ln w="635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RPA</a:t>
            </a:r>
            <a:r>
              <a:rPr kumimoji="0" lang="zh-CN" alt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使用之后</a:t>
            </a:r>
            <a:endParaRPr kumimoji="0" lang="ja-JP" altLang="en-US" sz="1400" b="1" i="0" u="sng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338" name="正方形/長方形 221"/>
          <p:cNvSpPr/>
          <p:nvPr>
            <p:custDataLst>
              <p:tags r:id="rId62"/>
            </p:custDataLst>
          </p:nvPr>
        </p:nvSpPr>
        <p:spPr bwMode="auto">
          <a:xfrm>
            <a:off x="7132207" y="4016324"/>
            <a:ext cx="4825999" cy="262159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技术适用范围</a:t>
            </a: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9" name="テキスト ボックス 224"/>
          <p:cNvSpPr txBox="1"/>
          <p:nvPr>
            <p:custDataLst>
              <p:tags r:id="rId63"/>
            </p:custDataLst>
          </p:nvPr>
        </p:nvSpPr>
        <p:spPr>
          <a:xfrm>
            <a:off x="7132208" y="4516863"/>
            <a:ext cx="4825999" cy="1161625"/>
          </a:xfrm>
          <a:prstGeom prst="rect">
            <a:avLst/>
          </a:prstGeom>
          <a:noFill/>
        </p:spPr>
        <p:txBody>
          <a:bodyPr/>
          <a:lstStyle/>
          <a:p>
            <a:pPr marL="88900" indent="-88900" eaLnBrk="0" hangingPunct="0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公司内部相关系统</a:t>
            </a:r>
            <a:endParaRPr kumimoji="1" lang="en-US" altLang="ja-JP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88900" indent="-88900" eaLnBrk="0" hangingPunct="0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en-US" altLang="ja-JP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Excel</a:t>
            </a:r>
            <a:endParaRPr kumimoji="1" lang="en-US" altLang="ja-JP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88900" indent="-88900" eaLnBrk="0" hangingPunct="0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en-US" altLang="ja-JP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Power Point</a:t>
            </a:r>
            <a:endParaRPr kumimoji="1" lang="en-US" altLang="ja-JP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88900" indent="-88900" eaLnBrk="0" hangingPunct="0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en-US" altLang="ja-JP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Outlook</a:t>
            </a:r>
          </a:p>
          <a:p>
            <a:pPr marL="88900" indent="-88900" eaLnBrk="0" hangingPunct="0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共享文件夹</a:t>
            </a:r>
            <a:endParaRPr kumimoji="1" lang="en-US" altLang="ja-JP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0" name="テキスト ボックス 225"/>
          <p:cNvSpPr txBox="1"/>
          <p:nvPr>
            <p:custDataLst>
              <p:tags r:id="rId64"/>
            </p:custDataLst>
          </p:nvPr>
        </p:nvSpPr>
        <p:spPr>
          <a:xfrm>
            <a:off x="7132208" y="4347000"/>
            <a:ext cx="4825999" cy="168275"/>
          </a:xfrm>
          <a:prstGeom prst="rect">
            <a:avLst/>
          </a:prstGeom>
          <a:noFill/>
          <a:ln>
            <a:solidFill>
              <a:srgbClr val="FFFFFF">
                <a:lumMod val="65000"/>
              </a:srgbClr>
            </a:solidFill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使用的系统和软件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41" name="Picture 217" descr="https://encrypted-tbn0.gstatic.com/images?q=tbn:ANd9GcR7Ectb9C--kovQcKc6gFkOlRpdR-NNeF1lZletYZF9rWU-X8ZjvQ">
            <a:hlinkClick r:id="rId83"/>
          </p:cNvPr>
          <p:cNvPicPr>
            <a:picLocks noChangeAspect="1" noChangeArrowheads="1"/>
          </p:cNvPicPr>
          <p:nvPr/>
        </p:nvPicPr>
        <p:blipFill>
          <a:blip r:embed="rId8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208" y="1208093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" name="正方形/長方形 3"/>
          <p:cNvSpPr/>
          <p:nvPr/>
        </p:nvSpPr>
        <p:spPr bwMode="auto">
          <a:xfrm>
            <a:off x="8249213" y="1193458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实际运用中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3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进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行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中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RPA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自动化项目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正方形/長方形 3"/>
          <p:cNvSpPr/>
          <p:nvPr/>
        </p:nvSpPr>
        <p:spPr bwMode="auto">
          <a:xfrm>
            <a:off x="480000" y="1125000"/>
            <a:ext cx="11160000" cy="7816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某日本大型电子产品制造商，对其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18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个子公司的财务，运营流程进行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流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程改进和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自动化导入。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目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前已经自动化了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70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多个业务流程，每个月为客户节约约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20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万人民币的运营成本。</a:t>
            </a: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7" name="正方形/長方形 3"/>
          <p:cNvSpPr/>
          <p:nvPr/>
        </p:nvSpPr>
        <p:spPr bwMode="auto">
          <a:xfrm>
            <a:off x="482694" y="1906646"/>
            <a:ext cx="11160000" cy="2983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某日本大型电商公司，通过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自动化的导入实现运维费用的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15%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的缩减，每月为客户节约大约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30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万人民币。运维团队的人员由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50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人缩减至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30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人。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6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正在</a:t>
            </a:r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POC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的功能和解决方案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000" y="1586390"/>
            <a:ext cx="792111" cy="28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7" descr="https://encrypted-tbn0.gstatic.com/images?q=tbn:ANd9GcR7Ectb9C--kovQcKc6gFkOlRpdR-NNeF1lZletYZF9rWU-X8Zjv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000" y="2083508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0674" name="Picture 2" descr="https://ss0.bdstatic.com/70cFuHSh_Q1YnxGkpoWK1HF6hhy/it/u=3964382441,4248142233&amp;fm=27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00" y="1413000"/>
            <a:ext cx="1374010" cy="10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3"/>
          <p:cNvSpPr/>
          <p:nvPr/>
        </p:nvSpPr>
        <p:spPr bwMode="auto">
          <a:xfrm>
            <a:off x="4958792" y="1586390"/>
            <a:ext cx="3513208" cy="7816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ORACLE EBS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系统的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部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分画面使用的是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JAVA Swing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技术，在实现上需要扩展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工具的功能，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使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C#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进行功能扩展，和可重复使用业务组件的开发。</a:t>
            </a:r>
            <a:endParaRPr kumimoji="1" lang="en-US" altLang="zh-CN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5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 bwMode="auto">
          <a:xfrm>
            <a:off x="8144713" y="4083640"/>
            <a:ext cx="1237259" cy="110756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93929" y="5499231"/>
            <a:ext cx="5596685" cy="106345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2158320" y="1601631"/>
            <a:ext cx="1689668" cy="3569671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179105" y="1599261"/>
            <a:ext cx="3611510" cy="3569671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正在</a:t>
            </a:r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POC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的功能和解决方案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線矢印コネクタ 101"/>
          <p:cNvCxnSpPr/>
          <p:nvPr/>
        </p:nvCxnSpPr>
        <p:spPr>
          <a:xfrm flipV="1">
            <a:off x="1240603" y="4451548"/>
            <a:ext cx="1483456" cy="10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77" y="4413780"/>
            <a:ext cx="655048" cy="308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線矢印コネクタ 100"/>
          <p:cNvCxnSpPr/>
          <p:nvPr/>
        </p:nvCxnSpPr>
        <p:spPr>
          <a:xfrm flipV="1">
            <a:off x="1240603" y="3402154"/>
            <a:ext cx="1483456" cy="10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86" y="3361358"/>
            <a:ext cx="561191" cy="473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45" y="2197234"/>
            <a:ext cx="467172" cy="587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3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16" y="2084297"/>
            <a:ext cx="340412" cy="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32" y="2040152"/>
            <a:ext cx="489592" cy="6406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テキスト ボックス 14"/>
          <p:cNvSpPr txBox="1"/>
          <p:nvPr/>
        </p:nvSpPr>
        <p:spPr>
          <a:xfrm>
            <a:off x="2646494" y="2471505"/>
            <a:ext cx="78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ja-JP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OCR</a:t>
            </a:r>
          </a:p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识别系统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8" name="グループ化 23"/>
          <p:cNvGrpSpPr/>
          <p:nvPr/>
        </p:nvGrpSpPr>
        <p:grpSpPr>
          <a:xfrm>
            <a:off x="8569749" y="3134560"/>
            <a:ext cx="561021" cy="447801"/>
            <a:chOff x="4750411" y="5376456"/>
            <a:chExt cx="561021" cy="447801"/>
          </a:xfrm>
        </p:grpSpPr>
        <p:pic>
          <p:nvPicPr>
            <p:cNvPr id="19" name="Picture 3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411" y="5376456"/>
              <a:ext cx="340412" cy="44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1020" y="5376456"/>
              <a:ext cx="340412" cy="44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テキスト ボックス 25"/>
          <p:cNvSpPr txBox="1"/>
          <p:nvPr/>
        </p:nvSpPr>
        <p:spPr>
          <a:xfrm>
            <a:off x="2647577" y="3500470"/>
            <a:ext cx="68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邮件</a:t>
            </a:r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处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理</a:t>
            </a:r>
            <a:r>
              <a:rPr lang="en-US" altLang="zh-CN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Robot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6"/>
          <p:cNvSpPr txBox="1"/>
          <p:nvPr/>
        </p:nvSpPr>
        <p:spPr>
          <a:xfrm>
            <a:off x="2638208" y="4603687"/>
            <a:ext cx="80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数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据</a:t>
            </a:r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下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载</a:t>
            </a:r>
            <a:endParaRPr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0"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Robot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6" name="直線矢印コネクタ 28"/>
          <p:cNvCxnSpPr/>
          <p:nvPr/>
        </p:nvCxnSpPr>
        <p:spPr>
          <a:xfrm flipV="1">
            <a:off x="1240603" y="2366039"/>
            <a:ext cx="1483456" cy="10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82" descr="20130605052029149_easyicon_net_9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35" y="2197235"/>
            <a:ext cx="363229" cy="36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82" y="3134561"/>
            <a:ext cx="340412" cy="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カギ線コネクタ 35"/>
          <p:cNvCxnSpPr>
            <a:stCxn id="13" idx="3"/>
            <a:endCxn id="29" idx="1"/>
          </p:cNvCxnSpPr>
          <p:nvPr/>
        </p:nvCxnSpPr>
        <p:spPr>
          <a:xfrm>
            <a:off x="3202328" y="2308197"/>
            <a:ext cx="1258254" cy="1050264"/>
          </a:xfrm>
          <a:prstGeom prst="bentConnector3">
            <a:avLst>
              <a:gd name="adj1" fmla="val 6700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6"/>
          <p:cNvCxnSpPr>
            <a:endCxn id="29" idx="1"/>
          </p:cNvCxnSpPr>
          <p:nvPr/>
        </p:nvCxnSpPr>
        <p:spPr>
          <a:xfrm>
            <a:off x="3202328" y="3348733"/>
            <a:ext cx="1258254" cy="9728"/>
          </a:xfrm>
          <a:prstGeom prst="bentConnector3">
            <a:avLst>
              <a:gd name="adj1" fmla="val 6700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9"/>
          <p:cNvCxnSpPr>
            <a:endCxn id="29" idx="1"/>
          </p:cNvCxnSpPr>
          <p:nvPr/>
        </p:nvCxnSpPr>
        <p:spPr>
          <a:xfrm flipV="1">
            <a:off x="3202328" y="3358462"/>
            <a:ext cx="1258254" cy="1080233"/>
          </a:xfrm>
          <a:prstGeom prst="bentConnector3">
            <a:avLst>
              <a:gd name="adj1" fmla="val 6700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42"/>
          <p:cNvSpPr txBox="1"/>
          <p:nvPr/>
        </p:nvSpPr>
        <p:spPr>
          <a:xfrm>
            <a:off x="4090352" y="3540857"/>
            <a:ext cx="1080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文件整理</a:t>
            </a:r>
            <a:endParaRPr kumimoji="0"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26" y="3134561"/>
            <a:ext cx="340412" cy="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テキスト ボックス 47"/>
          <p:cNvSpPr txBox="1"/>
          <p:nvPr/>
        </p:nvSpPr>
        <p:spPr>
          <a:xfrm>
            <a:off x="5333696" y="3540857"/>
            <a:ext cx="57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文件</a:t>
            </a:r>
            <a:endParaRPr kumimoji="0"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服务器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36" name="直線矢印コネクタ 48"/>
          <p:cNvCxnSpPr>
            <a:stCxn id="29" idx="3"/>
            <a:endCxn id="34" idx="1"/>
          </p:cNvCxnSpPr>
          <p:nvPr/>
        </p:nvCxnSpPr>
        <p:spPr>
          <a:xfrm>
            <a:off x="4800994" y="3358461"/>
            <a:ext cx="6496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54"/>
          <p:cNvSpPr txBox="1"/>
          <p:nvPr/>
        </p:nvSpPr>
        <p:spPr>
          <a:xfrm>
            <a:off x="6808860" y="3573000"/>
            <a:ext cx="72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ja-JP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RPA</a:t>
            </a:r>
          </a:p>
          <a:p>
            <a:pPr algn="ctr"/>
            <a:r>
              <a:rPr kumimoji="0" lang="en-US" altLang="ja-JP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Robot</a:t>
            </a:r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群</a:t>
            </a:r>
            <a:endParaRPr kumimoji="0" lang="en-US" altLang="ja-JP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39" name="直線矢印コネクタ 55"/>
          <p:cNvCxnSpPr/>
          <p:nvPr/>
        </p:nvCxnSpPr>
        <p:spPr>
          <a:xfrm>
            <a:off x="5834103" y="3248721"/>
            <a:ext cx="9951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57"/>
          <p:cNvCxnSpPr/>
          <p:nvPr/>
        </p:nvCxnSpPr>
        <p:spPr>
          <a:xfrm>
            <a:off x="5834103" y="3508513"/>
            <a:ext cx="99519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60"/>
          <p:cNvSpPr txBox="1"/>
          <p:nvPr/>
        </p:nvSpPr>
        <p:spPr>
          <a:xfrm>
            <a:off x="8417770" y="3571873"/>
            <a:ext cx="82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用户系统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42" name="直線矢印コネクタ 61"/>
          <p:cNvCxnSpPr/>
          <p:nvPr/>
        </p:nvCxnSpPr>
        <p:spPr>
          <a:xfrm>
            <a:off x="7451199" y="3232978"/>
            <a:ext cx="9951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62"/>
          <p:cNvCxnSpPr/>
          <p:nvPr/>
        </p:nvCxnSpPr>
        <p:spPr>
          <a:xfrm>
            <a:off x="7451199" y="3492770"/>
            <a:ext cx="99519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66"/>
          <p:cNvSpPr txBox="1"/>
          <p:nvPr/>
        </p:nvSpPr>
        <p:spPr>
          <a:xfrm>
            <a:off x="5898738" y="3017149"/>
            <a:ext cx="80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取得文件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8" name="テキスト ボックス 67"/>
          <p:cNvSpPr txBox="1"/>
          <p:nvPr/>
        </p:nvSpPr>
        <p:spPr>
          <a:xfrm>
            <a:off x="5824375" y="3515471"/>
            <a:ext cx="1056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数据下载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9" name="テキスト ボックス 68"/>
          <p:cNvSpPr txBox="1"/>
          <p:nvPr/>
        </p:nvSpPr>
        <p:spPr>
          <a:xfrm>
            <a:off x="7474107" y="2986757"/>
            <a:ext cx="1049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订</a:t>
            </a:r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单上传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0" name="テキスト ボックス 69"/>
          <p:cNvSpPr txBox="1"/>
          <p:nvPr/>
        </p:nvSpPr>
        <p:spPr>
          <a:xfrm>
            <a:off x="7464450" y="3509196"/>
            <a:ext cx="1049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订单下载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1" name="テキスト ボックス 70"/>
          <p:cNvSpPr txBox="1"/>
          <p:nvPr/>
        </p:nvSpPr>
        <p:spPr>
          <a:xfrm>
            <a:off x="4712322" y="2951550"/>
            <a:ext cx="809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统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一</a:t>
            </a:r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格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式保存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71"/>
          <p:cNvSpPr txBox="1"/>
          <p:nvPr/>
        </p:nvSpPr>
        <p:spPr>
          <a:xfrm>
            <a:off x="1443375" y="2550187"/>
            <a:ext cx="69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传真接收</a:t>
            </a:r>
            <a:endParaRPr kumimoji="0"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软件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54" name="Picture 3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28" y="5764614"/>
            <a:ext cx="340412" cy="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75"/>
          <p:cNvSpPr txBox="1"/>
          <p:nvPr/>
        </p:nvSpPr>
        <p:spPr>
          <a:xfrm>
            <a:off x="2309911" y="6162580"/>
            <a:ext cx="80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日志文件</a:t>
            </a:r>
            <a:endParaRPr kumimoji="0"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监控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56" name="Picture 3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03" y="5764614"/>
            <a:ext cx="340412" cy="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テキスト ボックス 77"/>
          <p:cNvSpPr txBox="1"/>
          <p:nvPr/>
        </p:nvSpPr>
        <p:spPr>
          <a:xfrm>
            <a:off x="4616410" y="6162580"/>
            <a:ext cx="104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案件受理系统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58" name="Picture 3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43" y="5764614"/>
            <a:ext cx="340412" cy="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テキスト ボックス 79"/>
          <p:cNvSpPr txBox="1"/>
          <p:nvPr/>
        </p:nvSpPr>
        <p:spPr>
          <a:xfrm>
            <a:off x="6807810" y="6162580"/>
            <a:ext cx="896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错误通知</a:t>
            </a:r>
            <a:endParaRPr kumimoji="0"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服务器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60" name="Picture 122" descr="j043394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40" y="5766938"/>
            <a:ext cx="424179" cy="3787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テキスト ボックス 81"/>
          <p:cNvSpPr txBox="1"/>
          <p:nvPr/>
        </p:nvSpPr>
        <p:spPr>
          <a:xfrm>
            <a:off x="8963189" y="6115283"/>
            <a:ext cx="896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运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维</a:t>
            </a:r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人员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3" name="直線矢印コネクタ 82"/>
          <p:cNvCxnSpPr/>
          <p:nvPr/>
        </p:nvCxnSpPr>
        <p:spPr>
          <a:xfrm>
            <a:off x="7979274" y="5903887"/>
            <a:ext cx="9951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83"/>
          <p:cNvSpPr txBox="1"/>
          <p:nvPr/>
        </p:nvSpPr>
        <p:spPr>
          <a:xfrm>
            <a:off x="7901699" y="5649524"/>
            <a:ext cx="1049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错误通知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5" name="直線矢印コネクタ 84"/>
          <p:cNvCxnSpPr/>
          <p:nvPr/>
        </p:nvCxnSpPr>
        <p:spPr>
          <a:xfrm>
            <a:off x="7970614" y="6129235"/>
            <a:ext cx="99519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85"/>
          <p:cNvSpPr txBox="1"/>
          <p:nvPr/>
        </p:nvSpPr>
        <p:spPr>
          <a:xfrm>
            <a:off x="7983865" y="6145661"/>
            <a:ext cx="1049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日志记录查看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7" name="グループ化 91"/>
          <p:cNvGrpSpPr/>
          <p:nvPr/>
        </p:nvGrpSpPr>
        <p:grpSpPr>
          <a:xfrm>
            <a:off x="3005780" y="5167902"/>
            <a:ext cx="183597" cy="319761"/>
            <a:chOff x="2749836" y="5020174"/>
            <a:chExt cx="183597" cy="319761"/>
          </a:xfrm>
        </p:grpSpPr>
        <p:cxnSp>
          <p:nvCxnSpPr>
            <p:cNvPr id="68" name="直線矢印コネクタ 86"/>
            <p:cNvCxnSpPr/>
            <p:nvPr/>
          </p:nvCxnSpPr>
          <p:spPr>
            <a:xfrm flipV="1">
              <a:off x="2749836" y="5020174"/>
              <a:ext cx="0" cy="3187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89"/>
            <p:cNvCxnSpPr/>
            <p:nvPr/>
          </p:nvCxnSpPr>
          <p:spPr>
            <a:xfrm flipV="1">
              <a:off x="2933433" y="5021205"/>
              <a:ext cx="0" cy="3187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92"/>
          <p:cNvGrpSpPr/>
          <p:nvPr/>
        </p:nvGrpSpPr>
        <p:grpSpPr>
          <a:xfrm>
            <a:off x="5034012" y="5167902"/>
            <a:ext cx="183597" cy="319761"/>
            <a:chOff x="2749836" y="5020174"/>
            <a:chExt cx="183597" cy="319761"/>
          </a:xfrm>
        </p:grpSpPr>
        <p:cxnSp>
          <p:nvCxnSpPr>
            <p:cNvPr id="71" name="直線矢印コネクタ 93"/>
            <p:cNvCxnSpPr/>
            <p:nvPr/>
          </p:nvCxnSpPr>
          <p:spPr>
            <a:xfrm flipV="1">
              <a:off x="2749836" y="5020174"/>
              <a:ext cx="0" cy="3187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94"/>
            <p:cNvCxnSpPr/>
            <p:nvPr/>
          </p:nvCxnSpPr>
          <p:spPr>
            <a:xfrm flipV="1">
              <a:off x="2933433" y="5021205"/>
              <a:ext cx="0" cy="3187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95"/>
          <p:cNvGrpSpPr/>
          <p:nvPr/>
        </p:nvGrpSpPr>
        <p:grpSpPr>
          <a:xfrm>
            <a:off x="6968585" y="5167902"/>
            <a:ext cx="183597" cy="319761"/>
            <a:chOff x="2749836" y="5020174"/>
            <a:chExt cx="183597" cy="319761"/>
          </a:xfrm>
        </p:grpSpPr>
        <p:cxnSp>
          <p:nvCxnSpPr>
            <p:cNvPr id="74" name="直線矢印コネクタ 96"/>
            <p:cNvCxnSpPr/>
            <p:nvPr/>
          </p:nvCxnSpPr>
          <p:spPr>
            <a:xfrm flipV="1">
              <a:off x="2749836" y="5020174"/>
              <a:ext cx="0" cy="3187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97"/>
            <p:cNvCxnSpPr/>
            <p:nvPr/>
          </p:nvCxnSpPr>
          <p:spPr>
            <a:xfrm flipV="1">
              <a:off x="2933433" y="5021205"/>
              <a:ext cx="0" cy="3187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テキスト ボックス 98"/>
          <p:cNvSpPr txBox="1"/>
          <p:nvPr/>
        </p:nvSpPr>
        <p:spPr>
          <a:xfrm>
            <a:off x="866314" y="1789801"/>
            <a:ext cx="526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传真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77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49" y="4308410"/>
            <a:ext cx="655048" cy="308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8" name="図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2460" y="4777146"/>
            <a:ext cx="257175" cy="219075"/>
          </a:xfrm>
          <a:prstGeom prst="rect">
            <a:avLst/>
          </a:prstGeom>
        </p:spPr>
      </p:pic>
      <p:sp>
        <p:nvSpPr>
          <p:cNvPr id="79" name="テキスト ボックス 17"/>
          <p:cNvSpPr txBox="1"/>
          <p:nvPr/>
        </p:nvSpPr>
        <p:spPr>
          <a:xfrm>
            <a:off x="875273" y="2957311"/>
            <a:ext cx="526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邮件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0" name="テキスト ボックス 18"/>
          <p:cNvSpPr txBox="1"/>
          <p:nvPr/>
        </p:nvSpPr>
        <p:spPr>
          <a:xfrm>
            <a:off x="840464" y="4045438"/>
            <a:ext cx="75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ja-JP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WEB-EDI</a:t>
            </a:r>
          </a:p>
        </p:txBody>
      </p:sp>
      <p:sp>
        <p:nvSpPr>
          <p:cNvPr id="81" name="テキスト ボックス 105"/>
          <p:cNvSpPr txBox="1"/>
          <p:nvPr/>
        </p:nvSpPr>
        <p:spPr>
          <a:xfrm>
            <a:off x="2066487" y="2117751"/>
            <a:ext cx="80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图像识别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106"/>
          <p:cNvSpPr txBox="1"/>
          <p:nvPr/>
        </p:nvSpPr>
        <p:spPr>
          <a:xfrm>
            <a:off x="2085944" y="3168797"/>
            <a:ext cx="80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邮件接收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3" name="テキスト ボックス 107"/>
          <p:cNvSpPr txBox="1"/>
          <p:nvPr/>
        </p:nvSpPr>
        <p:spPr>
          <a:xfrm>
            <a:off x="2085944" y="4209806"/>
            <a:ext cx="80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数据下载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4" name="テキスト ボックス 108"/>
          <p:cNvSpPr txBox="1"/>
          <p:nvPr/>
        </p:nvSpPr>
        <p:spPr>
          <a:xfrm>
            <a:off x="3156551" y="1931039"/>
            <a:ext cx="83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OCR</a:t>
            </a:r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识别</a:t>
            </a:r>
            <a:endParaRPr kumimoji="0"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结果保存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109"/>
          <p:cNvSpPr txBox="1"/>
          <p:nvPr/>
        </p:nvSpPr>
        <p:spPr>
          <a:xfrm>
            <a:off x="3156551" y="2951550"/>
            <a:ext cx="83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附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件</a:t>
            </a:r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下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载</a:t>
            </a:r>
            <a:endParaRPr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0"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保存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テキスト ボックス 113"/>
          <p:cNvSpPr txBox="1"/>
          <p:nvPr/>
        </p:nvSpPr>
        <p:spPr>
          <a:xfrm>
            <a:off x="3148652" y="4050760"/>
            <a:ext cx="83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下载结果</a:t>
            </a:r>
            <a:endParaRPr kumimoji="0" lang="en-US" altLang="zh-CN" sz="1000" kern="0" dirty="0" smtClean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保存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87" name="図 1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659" y="3375934"/>
            <a:ext cx="238125" cy="200025"/>
          </a:xfrm>
          <a:prstGeom prst="rect">
            <a:avLst/>
          </a:prstGeom>
        </p:spPr>
      </p:pic>
      <p:pic>
        <p:nvPicPr>
          <p:cNvPr id="88" name="図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417" y="3231811"/>
            <a:ext cx="648301" cy="3852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9" name="図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2728" y="3248722"/>
            <a:ext cx="238125" cy="200025"/>
          </a:xfrm>
          <a:prstGeom prst="rect">
            <a:avLst/>
          </a:prstGeom>
        </p:spPr>
      </p:pic>
      <p:pic>
        <p:nvPicPr>
          <p:cNvPr id="91" name="図 1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29966" y="4127519"/>
            <a:ext cx="648301" cy="3852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2" name="図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3277" y="4144430"/>
            <a:ext cx="238125" cy="200025"/>
          </a:xfrm>
          <a:prstGeom prst="rect">
            <a:avLst/>
          </a:prstGeom>
        </p:spPr>
      </p:pic>
      <p:pic>
        <p:nvPicPr>
          <p:cNvPr id="93" name="図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218" y="4682607"/>
            <a:ext cx="655048" cy="308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4" name="図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6725" y="5011509"/>
            <a:ext cx="257175" cy="219075"/>
          </a:xfrm>
          <a:prstGeom prst="rect">
            <a:avLst/>
          </a:prstGeom>
        </p:spPr>
      </p:pic>
      <p:sp>
        <p:nvSpPr>
          <p:cNvPr id="97" name="テキスト ボックス 126"/>
          <p:cNvSpPr txBox="1"/>
          <p:nvPr/>
        </p:nvSpPr>
        <p:spPr>
          <a:xfrm>
            <a:off x="8144714" y="4714284"/>
            <a:ext cx="526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邮件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8" name="テキスト ボックス 127"/>
          <p:cNvSpPr txBox="1"/>
          <p:nvPr/>
        </p:nvSpPr>
        <p:spPr>
          <a:xfrm>
            <a:off x="8585342" y="4740282"/>
            <a:ext cx="80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文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件上传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9" name="カギ線コネクタ 129"/>
          <p:cNvCxnSpPr/>
          <p:nvPr/>
        </p:nvCxnSpPr>
        <p:spPr>
          <a:xfrm rot="16200000" flipH="1">
            <a:off x="7418866" y="3785125"/>
            <a:ext cx="571786" cy="8834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132"/>
          <p:cNvCxnSpPr/>
          <p:nvPr/>
        </p:nvCxnSpPr>
        <p:spPr>
          <a:xfrm rot="16200000" flipH="1">
            <a:off x="7231874" y="3789063"/>
            <a:ext cx="761331" cy="106513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38"/>
          <p:cNvSpPr txBox="1"/>
          <p:nvPr/>
        </p:nvSpPr>
        <p:spPr>
          <a:xfrm>
            <a:off x="7251277" y="4104192"/>
            <a:ext cx="71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納期回答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0" lang="ja-JP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メール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39"/>
          <p:cNvSpPr txBox="1"/>
          <p:nvPr/>
        </p:nvSpPr>
        <p:spPr>
          <a:xfrm>
            <a:off x="7271179" y="4706398"/>
            <a:ext cx="738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納期回答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0" lang="ja-JP" altLang="en-US" sz="10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アップロード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3" name="直線矢印コネクタ 141"/>
          <p:cNvCxnSpPr/>
          <p:nvPr/>
        </p:nvCxnSpPr>
        <p:spPr>
          <a:xfrm>
            <a:off x="9381972" y="4312447"/>
            <a:ext cx="24174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48"/>
          <p:cNvCxnSpPr/>
          <p:nvPr/>
        </p:nvCxnSpPr>
        <p:spPr>
          <a:xfrm>
            <a:off x="9365456" y="4861906"/>
            <a:ext cx="24174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49"/>
          <p:cNvSpPr txBox="1"/>
          <p:nvPr/>
        </p:nvSpPr>
        <p:spPr>
          <a:xfrm>
            <a:off x="9372289" y="3837419"/>
            <a:ext cx="80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邮件送信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50"/>
          <p:cNvSpPr txBox="1"/>
          <p:nvPr/>
        </p:nvSpPr>
        <p:spPr>
          <a:xfrm>
            <a:off x="9277257" y="4993925"/>
            <a:ext cx="80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1000" kern="0" dirty="0" smtClean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文件上传</a:t>
            </a:r>
            <a:endParaRPr kumimoji="0" lang="en-US" altLang="ja-JP" sz="10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09" name="Picture 1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9042" y="4185301"/>
            <a:ext cx="247628" cy="403005"/>
          </a:xfrm>
          <a:prstGeom prst="rect">
            <a:avLst/>
          </a:prstGeom>
          <a:noFill/>
        </p:spPr>
      </p:pic>
      <p:pic>
        <p:nvPicPr>
          <p:cNvPr id="110" name="Picture 1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3183" y="3097465"/>
            <a:ext cx="247628" cy="403005"/>
          </a:xfrm>
          <a:prstGeom prst="rect">
            <a:avLst/>
          </a:prstGeom>
          <a:noFill/>
        </p:spPr>
      </p:pic>
      <p:pic>
        <p:nvPicPr>
          <p:cNvPr id="111" name="Picture 1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9899" y="4287434"/>
            <a:ext cx="247628" cy="403005"/>
          </a:xfrm>
          <a:prstGeom prst="rect">
            <a:avLst/>
          </a:prstGeom>
          <a:noFill/>
        </p:spPr>
      </p:pic>
      <p:pic>
        <p:nvPicPr>
          <p:cNvPr id="112" name="Picture 1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4915" y="4282480"/>
            <a:ext cx="247628" cy="403005"/>
          </a:xfrm>
          <a:prstGeom prst="rect">
            <a:avLst/>
          </a:prstGeom>
          <a:noFill/>
        </p:spPr>
      </p:pic>
      <p:pic>
        <p:nvPicPr>
          <p:cNvPr id="116" name="Picture 1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7248" y="2833329"/>
            <a:ext cx="247628" cy="403005"/>
          </a:xfrm>
          <a:prstGeom prst="rect">
            <a:avLst/>
          </a:prstGeom>
          <a:noFill/>
        </p:spPr>
      </p:pic>
      <p:pic>
        <p:nvPicPr>
          <p:cNvPr id="117" name="Picture 1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2414" y="3247244"/>
            <a:ext cx="247628" cy="403005"/>
          </a:xfrm>
          <a:prstGeom prst="rect">
            <a:avLst/>
          </a:prstGeom>
          <a:noFill/>
        </p:spPr>
      </p:pic>
      <p:pic>
        <p:nvPicPr>
          <p:cNvPr id="118" name="Picture 1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2970" y="3234571"/>
            <a:ext cx="247628" cy="403005"/>
          </a:xfrm>
          <a:prstGeom prst="rect">
            <a:avLst/>
          </a:prstGeom>
          <a:noFill/>
        </p:spPr>
      </p:pic>
      <p:sp>
        <p:nvSpPr>
          <p:cNvPr id="119" name="正方形/長方形 3"/>
          <p:cNvSpPr/>
          <p:nvPr/>
        </p:nvSpPr>
        <p:spPr bwMode="auto">
          <a:xfrm>
            <a:off x="577143" y="1047886"/>
            <a:ext cx="9604809" cy="7816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某日本大型电子公司的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PO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处理系统 通过使用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OCR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识别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PO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订单，将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PO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订单数字化之后，使用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工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具</a:t>
            </a: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</a:t>
            </a:r>
            <a:r>
              <a:rPr kumimoji="1" lang="en-US" altLang="zh-CN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PO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的自动输入，上传下载。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 2"/>
          <p:cNvSpPr txBox="1">
            <a:spLocks/>
          </p:cNvSpPr>
          <p:nvPr/>
        </p:nvSpPr>
        <p:spPr>
          <a:xfrm>
            <a:off x="599611" y="-99000"/>
            <a:ext cx="10869200" cy="1002979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kumimoji="1" lang="en-US" altLang="ja-JP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Accenture Blue Prism VBO Package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正方形/長方形 3"/>
          <p:cNvSpPr/>
          <p:nvPr/>
        </p:nvSpPr>
        <p:spPr bwMode="auto">
          <a:xfrm>
            <a:off x="480000" y="1125000"/>
            <a:ext cx="11160000" cy="7816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使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.NET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技术开发的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Accenture Blue Prism VBO Package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成功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release.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通过使用这个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Common module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我们能够更加快速，更加高质量的完成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自动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化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流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程的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拼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装。机能还在不断地继续扩展之中，如果需要追加新的机能，需要联络下面的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 Team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。针对追加机能开发的工数需要需求方提供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WBS CODE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。 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TPJ-CDC-NEWIT </a:t>
            </a:r>
            <a:r>
              <a:rPr kumimoji="1" lang="en-US" altLang="zh-CN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&lt;TPJ-CDC-NEWIT@accenture.com&gt;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endParaRPr kumimoji="1" lang="en-US" altLang="ja-JP" sz="14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endParaRPr kumimoji="1" lang="en-US" altLang="ja-JP" sz="14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Download URL:</a:t>
            </a: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r>
              <a:rPr lang="en-US" altLang="ja-JP" sz="1200" u="sng" dirty="0">
                <a:hlinkClick r:id="rId2"/>
              </a:rPr>
              <a:t>https://newportal.cdc.accenture.com/sites/Initiative/Robotics%20Process%20Automation/Forms/AllItems.aspx?</a:t>
            </a:r>
            <a:endParaRPr lang="ja-JP" altLang="ja-JP" sz="1200" dirty="0"/>
          </a:p>
          <a:p>
            <a:r>
              <a:rPr lang="en-US" altLang="ja-JP" sz="1200" u="sng" dirty="0" err="1">
                <a:hlinkClick r:id="rId2"/>
              </a:rPr>
              <a:t>RootFolder</a:t>
            </a:r>
            <a:r>
              <a:rPr lang="en-US" altLang="ja-JP" sz="1200" u="sng" dirty="0">
                <a:hlinkClick r:id="rId2"/>
              </a:rPr>
              <a:t>=%2fsites%2fInitiative%2fRobotics%20Process%20Automation%2f91%5fTools%2fAccenture%20Blue%</a:t>
            </a:r>
            <a:endParaRPr lang="ja-JP" altLang="ja-JP" sz="1200" dirty="0"/>
          </a:p>
          <a:p>
            <a:r>
              <a:rPr lang="en-US" altLang="ja-JP" sz="1200" u="sng" dirty="0">
                <a:hlinkClick r:id="rId2"/>
              </a:rPr>
              <a:t>20Prism%20Tools&amp;FolderCTID=&amp;View=%7bA8F5D335%2d4724%2d4D29%2dBF02%2d4B1C85B2C8DD%7d</a:t>
            </a:r>
            <a:endParaRPr lang="ja-JP" altLang="ja-JP" sz="1200" dirty="0"/>
          </a:p>
          <a:p>
            <a:pPr marL="93662">
              <a:spcBef>
                <a:spcPts val="300"/>
              </a:spcBef>
            </a:pPr>
            <a:endParaRPr kumimoji="1" lang="en-US" altLang="ja-JP" sz="12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108" name="Picture 217" descr="https://encrypted-tbn0.gstatic.com/images?q=tbn:ANd9GcR7Ectb9C--kovQcKc6gFkOlRpdR-NNeF1lZletYZF9rWU-X8Zjv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293" y="4617000"/>
            <a:ext cx="1714127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484" name="Picture 4" descr="https://timgsa.baidu.com/timg?image&amp;quality=80&amp;size=b9999_10000&amp;sec=1506412092040&amp;di=f47287798b69f50b7383d3c2f8298331&amp;imgtype=0&amp;src=http%3A%2F%2Fpic.baike.soso.com%2Fp%2F20131122%2F20131122130807-180770684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5" y="4977000"/>
            <a:ext cx="1692425" cy="129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21210" t="18504" r="68455" b="57873"/>
          <a:stretch/>
        </p:blipFill>
        <p:spPr>
          <a:xfrm>
            <a:off x="2568000" y="4437000"/>
            <a:ext cx="1008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62400" y="-114022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业务流程改善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BPR)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是什么</a:t>
            </a:r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?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025188" y="2797580"/>
            <a:ext cx="1341203" cy="67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务改善</a:t>
            </a:r>
            <a:endParaRPr kumimoji="1" lang="en-US" altLang="ja-JP" sz="14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32483" name="Picture 3" descr="http://www.fortezza.co.jp/admin/media/2/o-gyoumu-bpr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26" y="3818040"/>
            <a:ext cx="952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85" name="Picture 5" descr="http://www.fortezza.co.jp/admin/media/2/o-gyoumu-bpr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63" y="3814405"/>
            <a:ext cx="952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86" name="Picture 6" descr="http://www.fortezza.co.jp/admin/media/2/o-gyoumu-bpr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0" y="3814405"/>
            <a:ext cx="952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488" name="Picture 8" descr="http://www.fortezza.co.jp/admin/media/2/o-gyoumu-bpr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188" y="327946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正方形/長方形 3"/>
          <p:cNvSpPr/>
          <p:nvPr/>
        </p:nvSpPr>
        <p:spPr bwMode="auto">
          <a:xfrm>
            <a:off x="7425188" y="2797580"/>
            <a:ext cx="1341203" cy="67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务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流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程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改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善  </a:t>
            </a: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(BPR)</a:t>
            </a:r>
            <a:endParaRPr kumimoji="1" lang="en-US" altLang="ja-JP" sz="14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8" name="正方形/長方形 3"/>
          <p:cNvSpPr/>
          <p:nvPr/>
        </p:nvSpPr>
        <p:spPr bwMode="auto">
          <a:xfrm>
            <a:off x="490485" y="1053000"/>
            <a:ext cx="11509515" cy="1608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6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业务改善要求我们在已有的业务流程基础上，找到可以大幅改善的业务流程环节，进行有针对性的合理化改动。</a:t>
            </a:r>
            <a:endParaRPr kumimoji="1" lang="en-US" altLang="zh-CN" sz="16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zh-CN" altLang="en-US" sz="16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业务流程改善</a:t>
            </a:r>
            <a:r>
              <a:rPr kumimoji="1" lang="en-US" altLang="zh-CN" sz="16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(BPR)</a:t>
            </a:r>
            <a:r>
              <a:rPr kumimoji="1" lang="zh-CN" altLang="en-US" sz="16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要求我们忽略传统业务习惯的束缚，打破一切壁垒，彻底改变整个业务流程，实现效益最大化。</a:t>
            </a:r>
            <a:endParaRPr kumimoji="1" lang="en-US" altLang="zh-CN" sz="16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endParaRPr kumimoji="1" lang="en-US" altLang="ja-JP" sz="16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2496000" y="4005000"/>
            <a:ext cx="432000" cy="288000"/>
          </a:xfrm>
          <a:prstGeom prst="rightArrow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7671573" y="3953213"/>
            <a:ext cx="432000" cy="288000"/>
          </a:xfrm>
          <a:prstGeom prst="rightArrow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 smtClean="0">
              <a:solidFill>
                <a:sysClr val="windowText" lastClr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7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62400" y="-114022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推进</a:t>
            </a:r>
            <a:r>
              <a:rPr kumimoji="1"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BPR</a:t>
            </a:r>
            <a:r>
              <a:rPr kumimoji="1"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的目的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正方形/長方形 3"/>
          <p:cNvSpPr/>
          <p:nvPr/>
        </p:nvSpPr>
        <p:spPr bwMode="auto">
          <a:xfrm>
            <a:off x="490485" y="1053000"/>
            <a:ext cx="11509515" cy="3143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增强竞争力，创造高附加值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12000" y="1701000"/>
            <a:ext cx="4170360" cy="4241560"/>
            <a:chOff x="912000" y="1701000"/>
            <a:chExt cx="4170360" cy="4241560"/>
          </a:xfrm>
        </p:grpSpPr>
        <p:sp>
          <p:nvSpPr>
            <p:cNvPr id="13" name="Oval 12"/>
            <p:cNvSpPr/>
            <p:nvPr/>
          </p:nvSpPr>
          <p:spPr bwMode="auto">
            <a:xfrm>
              <a:off x="1366989" y="2733266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7000"/>
              </a:schemeClr>
            </a:solidFill>
            <a:ln w="12700" algn="ctr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WORK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STYLE</a:t>
              </a:r>
              <a:endParaRPr kumimoji="1" lang="ja-JP" altLang="en-US" sz="1200" b="1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138760" y="3740169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7000"/>
              </a:schemeClr>
            </a:solidFill>
            <a:ln w="12700" algn="ctr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组织</a:t>
              </a:r>
              <a:endParaRPr kumimoji="1" lang="ja-JP" altLang="en-US" sz="1200" b="1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210360" y="3750266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7000"/>
              </a:schemeClr>
            </a:solidFill>
            <a:ln w="12700" algn="ctr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IT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系统</a:t>
              </a:r>
              <a:endParaRPr kumimoji="1" lang="ja-JP" altLang="en-US" sz="1200" b="1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605731" y="2708992"/>
              <a:ext cx="1440000" cy="1440000"/>
            </a:xfrm>
            <a:prstGeom prst="ellipse">
              <a:avLst/>
            </a:prstGeom>
            <a:solidFill>
              <a:srgbClr val="FFCCCC">
                <a:alpha val="45000"/>
              </a:srgbClr>
            </a:solidFill>
            <a:ln w="25400" algn="ctr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业务流程</a:t>
              </a:r>
              <a:endParaRPr kumimoji="1" lang="ja-JP" altLang="en-US" sz="1200" b="1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912000" y="3896591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  <a:alpha val="38000"/>
              </a:schemeClr>
            </a:solidFill>
            <a:ln w="12700" algn="ctr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人事</a:t>
              </a:r>
              <a:endParaRPr kumimoji="1" lang="en-US" altLang="zh-CN" sz="1200" b="1" kern="0" dirty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评价制度</a:t>
              </a:r>
              <a:endParaRPr kumimoji="1" lang="ja-JP" altLang="en-US" sz="1200" b="1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86360" y="1701000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  <a:alpha val="38000"/>
              </a:schemeClr>
            </a:solidFill>
            <a:ln w="12700" algn="ctr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ysClr val="windowText" lastClr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企业战略</a:t>
              </a:r>
              <a:endParaRPr kumimoji="1" lang="ja-JP" altLang="en-US" sz="1200" b="1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 rot="3123718">
              <a:off x="2846934" y="2740268"/>
              <a:ext cx="404406" cy="29880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 rot="10800000">
              <a:off x="2488239" y="3291958"/>
              <a:ext cx="404406" cy="29880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3123718">
              <a:off x="3527638" y="3904276"/>
              <a:ext cx="404406" cy="29880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7577843">
              <a:off x="2769167" y="3929144"/>
              <a:ext cx="404406" cy="29880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858360" y="2889672"/>
              <a:ext cx="1224000" cy="539320"/>
            </a:xfrm>
            <a:prstGeom prst="roundRect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重点探讨</a:t>
              </a:r>
              <a:endParaRPr kumimoji="1" lang="ja-JP" altLang="en-US" sz="1200" kern="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136291" y="5403240"/>
              <a:ext cx="1224000" cy="539320"/>
            </a:xfrm>
            <a:prstGeom prst="round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72000" tIns="36000" rIns="72000" bIns="36000" rtlCol="0" anchor="ctr" anchorCtr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kern="0" dirty="0" smtClean="0">
                  <a:solidFill>
                    <a:srgbClr val="FF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探讨对象领域</a:t>
              </a:r>
              <a:endParaRPr kumimoji="1" lang="ja-JP" altLang="en-US" sz="1200" kern="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086989" y="3750266"/>
              <a:ext cx="401249" cy="165297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858760" y="4772434"/>
              <a:ext cx="33885" cy="630806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23771" y="4869815"/>
              <a:ext cx="918612" cy="533425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 bwMode="auto">
          <a:xfrm>
            <a:off x="6600000" y="2304539"/>
            <a:ext cx="3168000" cy="50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着眼于业务流程改革</a:t>
            </a:r>
            <a:endParaRPr kumimoji="1" lang="ja-JP" altLang="en-US" sz="1600" b="1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25456" y="3672873"/>
            <a:ext cx="3168000" cy="50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其他相关要素</a:t>
            </a:r>
            <a:endParaRPr kumimoji="1" lang="ja-JP" altLang="en-US" sz="1600" b="1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6" name="正方形/長方形 3"/>
          <p:cNvSpPr/>
          <p:nvPr/>
        </p:nvSpPr>
        <p:spPr bwMode="auto">
          <a:xfrm>
            <a:off x="6437243" y="2921386"/>
            <a:ext cx="3690758" cy="3143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增强竞争力，创造高附加值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。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7" name="正方形/長方形 3"/>
          <p:cNvSpPr/>
          <p:nvPr/>
        </p:nvSpPr>
        <p:spPr bwMode="auto">
          <a:xfrm>
            <a:off x="6450752" y="3219600"/>
            <a:ext cx="3690758" cy="3143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通过变革提高生产力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8" name="正方形/長方形 3"/>
          <p:cNvSpPr/>
          <p:nvPr/>
        </p:nvSpPr>
        <p:spPr bwMode="auto">
          <a:xfrm>
            <a:off x="6463780" y="4326274"/>
            <a:ext cx="3690758" cy="3143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IT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系统导入时的要重视投资效果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9" name="正方形/長方形 3"/>
          <p:cNvSpPr/>
          <p:nvPr/>
        </p:nvSpPr>
        <p:spPr bwMode="auto">
          <a:xfrm>
            <a:off x="6463780" y="4626859"/>
            <a:ext cx="3690758" cy="3143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现有组织架构的人员配置，工作方式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0" name="正方形/長方形 3"/>
          <p:cNvSpPr/>
          <p:nvPr/>
        </p:nvSpPr>
        <p:spPr bwMode="auto">
          <a:xfrm>
            <a:off x="6450752" y="4899219"/>
            <a:ext cx="3690758" cy="3143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管理，运维的资源配置最优化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59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139" y="321733"/>
            <a:ext cx="11186191" cy="498480"/>
          </a:xfrm>
        </p:spPr>
        <p:txBody>
          <a:bodyPr>
            <a:normAutofit/>
          </a:bodyPr>
          <a:lstStyle/>
          <a:p>
            <a:r>
              <a:rPr kumimoji="1" lang="zh-CN" altLang="en-US" sz="2400" b="0" dirty="0" smtClean="0">
                <a:cs typeface="Arial" panose="020B0604020202020204" pitchFamily="34" charset="0"/>
              </a:rPr>
              <a:t>基</a:t>
            </a:r>
            <a:r>
              <a:rPr kumimoji="1" lang="zh-CN" altLang="en-US" sz="2400" b="0" dirty="0">
                <a:cs typeface="Arial" panose="020B0604020202020204" pitchFamily="34" charset="0"/>
              </a:rPr>
              <a:t>于</a:t>
            </a:r>
            <a:r>
              <a:rPr kumimoji="1" lang="en-US" altLang="zh-CN" sz="2400" b="0" dirty="0">
                <a:cs typeface="Arial" panose="020B0604020202020204" pitchFamily="34" charset="0"/>
              </a:rPr>
              <a:t>RPA</a:t>
            </a:r>
            <a:r>
              <a:rPr kumimoji="1" lang="zh-CN" altLang="en-US" sz="2400" b="0" dirty="0">
                <a:cs typeface="Arial" panose="020B0604020202020204" pitchFamily="34" charset="0"/>
              </a:rPr>
              <a:t>自动化提高效率的</a:t>
            </a:r>
            <a:r>
              <a:rPr kumimoji="1" lang="en-US" altLang="zh-CN" sz="2400" b="0" dirty="0">
                <a:cs typeface="Arial" panose="020B0604020202020204" pitchFamily="34" charset="0"/>
              </a:rPr>
              <a:t>9</a:t>
            </a:r>
            <a:r>
              <a:rPr kumimoji="1" lang="zh-CN" altLang="en-US" sz="2400" b="0" dirty="0">
                <a:cs typeface="Arial" panose="020B0604020202020204" pitchFamily="34" charset="0"/>
              </a:rPr>
              <a:t>个观</a:t>
            </a:r>
            <a:r>
              <a:rPr kumimoji="1" lang="zh-CN" altLang="en-US" sz="2400" b="0" dirty="0" smtClean="0">
                <a:cs typeface="Arial" panose="020B0604020202020204" pitchFamily="34" charset="0"/>
              </a:rPr>
              <a:t>点</a:t>
            </a:r>
            <a:endParaRPr kumimoji="1" lang="ja-JP" altLang="en-US" sz="2400" b="0" dirty="0">
              <a:cs typeface="Arial" panose="020B0604020202020204" pitchFamily="34" charset="0"/>
            </a:endParaRPr>
          </a:p>
        </p:txBody>
      </p:sp>
      <p:pic>
        <p:nvPicPr>
          <p:cNvPr id="256" name="コンテンツ プレースホルダー 25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1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0869" y="4205094"/>
            <a:ext cx="329977" cy="31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フリーフォーム 256"/>
          <p:cNvSpPr/>
          <p:nvPr>
            <p:custDataLst>
              <p:tags r:id="rId3"/>
            </p:custDataLst>
          </p:nvPr>
        </p:nvSpPr>
        <p:spPr bwMode="auto">
          <a:xfrm>
            <a:off x="6223515" y="4034496"/>
            <a:ext cx="299630" cy="411560"/>
          </a:xfrm>
          <a:custGeom>
            <a:avLst/>
            <a:gdLst>
              <a:gd name="connsiteX0" fmla="*/ 247650 w 414338"/>
              <a:gd name="connsiteY0" fmla="*/ 0 h 569118"/>
              <a:gd name="connsiteX1" fmla="*/ 247650 w 414338"/>
              <a:gd name="connsiteY1" fmla="*/ 0 h 569118"/>
              <a:gd name="connsiteX2" fmla="*/ 0 w 414338"/>
              <a:gd name="connsiteY2" fmla="*/ 0 h 569118"/>
              <a:gd name="connsiteX3" fmla="*/ 0 w 414338"/>
              <a:gd name="connsiteY3" fmla="*/ 569118 h 569118"/>
              <a:gd name="connsiteX4" fmla="*/ 414338 w 414338"/>
              <a:gd name="connsiteY4" fmla="*/ 569118 h 569118"/>
              <a:gd name="connsiteX5" fmla="*/ 414338 w 414338"/>
              <a:gd name="connsiteY5" fmla="*/ 159543 h 569118"/>
              <a:gd name="connsiteX6" fmla="*/ 247650 w 414338"/>
              <a:gd name="connsiteY6" fmla="*/ 0 h 56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338" h="569118">
                <a:moveTo>
                  <a:pt x="247650" y="0"/>
                </a:moveTo>
                <a:lnTo>
                  <a:pt x="247650" y="0"/>
                </a:lnTo>
                <a:lnTo>
                  <a:pt x="0" y="0"/>
                </a:lnTo>
                <a:lnTo>
                  <a:pt x="0" y="569118"/>
                </a:lnTo>
                <a:lnTo>
                  <a:pt x="414338" y="569118"/>
                </a:lnTo>
                <a:lnTo>
                  <a:pt x="414338" y="159543"/>
                </a:lnTo>
                <a:lnTo>
                  <a:pt x="247650" y="0"/>
                </a:lnTo>
                <a:close/>
              </a:path>
            </a:pathLst>
          </a:custGeom>
          <a:noFill/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600" tIns="46800" rIns="936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endParaRPr lang="en-GB" sz="1100" kern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8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68832" y="1285066"/>
            <a:ext cx="3580177" cy="58066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单件成本</a:t>
            </a:r>
            <a:r>
              <a:rPr lang="ja-JP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b="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削减</a:t>
            </a:r>
            <a:endParaRPr lang="ja-JP" altLang="en-US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9" name="Rectangle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31632" y="1937873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无人值守</a:t>
            </a:r>
            <a:r>
              <a:rPr lang="en-US" altLang="zh-CN" b="0" kern="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Robo</a:t>
            </a:r>
            <a:endParaRPr lang="ja-JP" altLang="en-US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0" name="Rectangle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31632" y="3384439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图像识别判断</a:t>
            </a:r>
            <a:endParaRPr lang="ja-JP" altLang="en-US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1" name="Text Box 3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87999" y="1987238"/>
            <a:ext cx="288816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通过文档</a:t>
            </a:r>
            <a:r>
              <a:rPr lang="ja-JP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的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数字</a:t>
            </a:r>
            <a:r>
              <a:rPr lang="ja-JP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化，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以及触发</a:t>
            </a:r>
            <a:r>
              <a:rPr lang="ja-JP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规则的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设定，实现</a:t>
            </a:r>
            <a:r>
              <a:rPr lang="en-US" altLang="zh-CN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Robot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无人值守运行</a:t>
            </a:r>
            <a:endParaRPr lang="en-US" altLang="zh-CN" b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62" name="AutoShape 3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919369" y="2797960"/>
            <a:ext cx="192865" cy="144649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3" name="Text Box 3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87999" y="3416583"/>
            <a:ext cx="288816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通过</a:t>
            </a:r>
            <a:r>
              <a:rPr lang="en-US" altLang="zh-CN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OCR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，画像识别技术扩展</a:t>
            </a:r>
            <a:r>
              <a:rPr lang="en-US" altLang="zh-CN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RPA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自动化范围。</a:t>
            </a:r>
            <a:endParaRPr lang="en-US" altLang="zh-CN" b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64" name="AutoShape 4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919369" y="4267901"/>
            <a:ext cx="192865" cy="144649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5" name="Rectangle 1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341593" y="1285066"/>
            <a:ext cx="3577814" cy="58066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ja-JP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业务量的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削减</a:t>
            </a:r>
            <a:endParaRPr lang="ja-JP" altLang="en-US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6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41593" y="1937873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废弃</a:t>
            </a:r>
            <a:endParaRPr lang="ja-JP" altLang="en-US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7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41593" y="3384439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简单</a:t>
            </a:r>
            <a:r>
              <a:rPr lang="ja-JP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化</a:t>
            </a:r>
            <a:endParaRPr lang="ja-JP" altLang="en-US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8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354013" y="4844298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去重复化</a:t>
            </a:r>
            <a:endParaRPr lang="en-US" altLang="zh-CN" b="0" kern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9" name="Text Box 2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896811" y="1987238"/>
            <a:ext cx="292032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在</a:t>
            </a:r>
            <a:r>
              <a:rPr lang="ja-JP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业务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的</a:t>
            </a:r>
            <a:r>
              <a:rPr lang="ja-JP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必要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性方面</a:t>
            </a:r>
            <a:r>
              <a:rPr lang="ja-JP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，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精简业务，削减不必要的业务。</a:t>
            </a:r>
            <a:endParaRPr lang="ja-JP" altLang="en-US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70" name="AutoShape 2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908665" y="2744172"/>
            <a:ext cx="192865" cy="144649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1" name="Text Box 2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96811" y="3416583"/>
            <a:ext cx="292032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最大限度保持</a:t>
            </a:r>
            <a:r>
              <a:rPr lang="ja-JP" altLang="en-US" b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业务</a:t>
            </a:r>
            <a:r>
              <a:rPr lang="zh-CN" altLang="en-US" b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效果的同时</a:t>
            </a:r>
            <a:r>
              <a:rPr lang="ja-JP" altLang="en-US" b="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，</a:t>
            </a:r>
            <a:r>
              <a:rPr lang="zh-CN" altLang="en-US" b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尽可能地减轻工作负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担。</a:t>
            </a:r>
            <a:endParaRPr lang="ja-JP" altLang="en-US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72" name="AutoShape 2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08665" y="4195885"/>
            <a:ext cx="192865" cy="144649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3" name="Text Box 2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909231" y="4860370"/>
            <a:ext cx="292032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对于横跨多部门的重复业务，通过协调设计，消减冗余的流程。</a:t>
            </a:r>
            <a:endParaRPr lang="ja-JP" altLang="en-US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74" name="AutoShape 3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21085" y="5770509"/>
            <a:ext cx="192865" cy="145796"/>
          </a:xfrm>
          <a:prstGeom prst="rightArrow">
            <a:avLst>
              <a:gd name="adj1" fmla="val 50000"/>
              <a:gd name="adj2" fmla="val 55118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5" name="Rectangle 1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85961" y="1285066"/>
            <a:ext cx="3428525" cy="58066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lang="ja-JP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作業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以及流程</a:t>
            </a:r>
            <a:r>
              <a:rPr lang="ja-JP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重组</a:t>
            </a:r>
            <a:endParaRPr lang="ja-JP" altLang="en-US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6" name="Rectangle 1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85961" y="1937873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作業的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标准化</a:t>
            </a:r>
            <a:endParaRPr lang="en-US" altLang="ja-JP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7" name="Rectangle 1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85961" y="3384439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业务</a:t>
            </a:r>
            <a:r>
              <a:rPr lang="ja-JP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的自动化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</a:t>
            </a:r>
            <a:endParaRPr lang="en-US" altLang="zh-CN" b="0" kern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连续性</a:t>
            </a:r>
            <a:endParaRPr lang="en-US" altLang="ja-JP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8" name="Rectangle 1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8381" y="4844298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处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理</a:t>
            </a:r>
            <a:r>
              <a:rPr lang="zh-CN" altLang="en-US" b="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集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中</a:t>
            </a:r>
            <a:r>
              <a:rPr lang="zh-CN" altLang="en-US" b="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化</a:t>
            </a:r>
            <a:endParaRPr lang="ja-JP" altLang="en-US" b="0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9" name="Text Box 3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43475" y="1987238"/>
            <a:ext cx="287101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统一各部门类似业务处理的流程，尽量避免分歧。</a:t>
            </a:r>
            <a:endParaRPr lang="en-US" altLang="ja-JP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80" name="AutoShape 3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011007" y="2838301"/>
            <a:ext cx="194013" cy="144649"/>
          </a:xfrm>
          <a:prstGeom prst="rightArrow">
            <a:avLst>
              <a:gd name="adj1" fmla="val 50000"/>
              <a:gd name="adj2" fmla="val 55886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1" name="Text Box 3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43475" y="3416583"/>
            <a:ext cx="2871011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从每个业务点出发</a:t>
            </a:r>
            <a:r>
              <a:rPr lang="ja-JP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，</a:t>
            </a:r>
            <a:r>
              <a:rPr lang="zh-CN" altLang="en-US" b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连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接</a:t>
            </a:r>
            <a:r>
              <a:rPr lang="zh-CN" altLang="en-US" b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多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个业务自动化的点，直至实现完整作业的自动化。</a:t>
            </a:r>
            <a:endParaRPr lang="ja-JP" altLang="en-US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82" name="Text Box 3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47859" y="4860370"/>
            <a:ext cx="2871011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通过调整处理的时间</a:t>
            </a:r>
            <a:r>
              <a:rPr lang="ja-JP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，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在适当的时间内集中处理大量数据。</a:t>
            </a:r>
            <a:endParaRPr lang="ja-JP" altLang="en-US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eaLnBrk="1" hangingPunct="1"/>
            <a:endParaRPr lang="ja-JP" altLang="en-US" b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83" name="AutoShape 3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023427" y="5770508"/>
            <a:ext cx="192865" cy="145797"/>
          </a:xfrm>
          <a:prstGeom prst="rightArrow">
            <a:avLst>
              <a:gd name="adj1" fmla="val 50000"/>
              <a:gd name="adj2" fmla="val 55118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4" name="Rectangle 107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344052" y="4844298"/>
            <a:ext cx="557515" cy="129181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引入</a:t>
            </a:r>
            <a:r>
              <a:rPr lang="en-US" altLang="zh-CN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AI</a:t>
            </a:r>
            <a:r>
              <a:rPr lang="zh-CN" altLang="en-US" b="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功能</a:t>
            </a:r>
            <a:endParaRPr lang="en-US" altLang="zh-CN" b="0" kern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5" name="Text Box 108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900419" y="4844298"/>
            <a:ext cx="288816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使用</a:t>
            </a:r>
            <a:r>
              <a:rPr lang="en-US" altLang="zh-CN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AI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来实现部分人工判断，扩展</a:t>
            </a:r>
            <a:r>
              <a:rPr lang="en-US" altLang="zh-CN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RPA</a:t>
            </a:r>
            <a:r>
              <a:rPr lang="zh-CN" altLang="en-US" b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rPr>
              <a:t>的自动化范围。</a:t>
            </a:r>
            <a:endParaRPr lang="en-US" altLang="zh-CN" b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286" name="AutoShape 32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011007" y="4330355"/>
            <a:ext cx="194013" cy="144649"/>
          </a:xfrm>
          <a:prstGeom prst="rightArrow">
            <a:avLst>
              <a:gd name="adj1" fmla="val 50000"/>
              <a:gd name="adj2" fmla="val 55886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7" name="グループ化 286"/>
          <p:cNvGrpSpPr/>
          <p:nvPr>
            <p:custDataLst>
              <p:tags r:id="rId33"/>
            </p:custDataLst>
          </p:nvPr>
        </p:nvGrpSpPr>
        <p:grpSpPr>
          <a:xfrm>
            <a:off x="1483129" y="5609213"/>
            <a:ext cx="157357" cy="157357"/>
            <a:chOff x="2615676" y="4894230"/>
            <a:chExt cx="252000" cy="252000"/>
          </a:xfrm>
        </p:grpSpPr>
        <p:pic>
          <p:nvPicPr>
            <p:cNvPr id="288" name="図 287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676" y="4894230"/>
              <a:ext cx="252000" cy="252000"/>
            </a:xfrm>
            <a:prstGeom prst="rect">
              <a:avLst/>
            </a:prstGeom>
          </p:spPr>
        </p:pic>
        <p:sp>
          <p:nvSpPr>
            <p:cNvPr id="289" name="テキスト ボックス 288"/>
            <p:cNvSpPr txBox="1"/>
            <p:nvPr>
              <p:custDataLst>
                <p:tags r:id="rId69"/>
              </p:custDataLst>
            </p:nvPr>
          </p:nvSpPr>
          <p:spPr>
            <a:xfrm>
              <a:off x="2644140" y="4900405"/>
              <a:ext cx="192881" cy="23965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GB" sz="500" kern="0" dirty="0" smtClean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90" name="グループ化 289"/>
          <p:cNvGrpSpPr/>
          <p:nvPr>
            <p:custDataLst>
              <p:tags r:id="rId34"/>
            </p:custDataLst>
          </p:nvPr>
        </p:nvGrpSpPr>
        <p:grpSpPr>
          <a:xfrm>
            <a:off x="1483129" y="5767000"/>
            <a:ext cx="157357" cy="157357"/>
            <a:chOff x="2768076" y="5046630"/>
            <a:chExt cx="252000" cy="252000"/>
          </a:xfrm>
        </p:grpSpPr>
        <p:pic>
          <p:nvPicPr>
            <p:cNvPr id="291" name="図 290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076" y="5046630"/>
              <a:ext cx="252000" cy="252000"/>
            </a:xfrm>
            <a:prstGeom prst="rect">
              <a:avLst/>
            </a:prstGeom>
          </p:spPr>
        </p:pic>
        <p:sp>
          <p:nvSpPr>
            <p:cNvPr id="292" name="テキスト ボックス 291"/>
            <p:cNvSpPr txBox="1"/>
            <p:nvPr>
              <p:custDataLst>
                <p:tags r:id="rId68"/>
              </p:custDataLst>
            </p:nvPr>
          </p:nvSpPr>
          <p:spPr>
            <a:xfrm>
              <a:off x="2796540" y="5052805"/>
              <a:ext cx="192881" cy="23965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GB" sz="500" kern="0" dirty="0" smtClean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93" name="グループ化 292"/>
          <p:cNvGrpSpPr/>
          <p:nvPr>
            <p:custDataLst>
              <p:tags r:id="rId35"/>
            </p:custDataLst>
          </p:nvPr>
        </p:nvGrpSpPr>
        <p:grpSpPr>
          <a:xfrm>
            <a:off x="1483129" y="5924788"/>
            <a:ext cx="157357" cy="157357"/>
            <a:chOff x="2920476" y="5199030"/>
            <a:chExt cx="252000" cy="252000"/>
          </a:xfrm>
        </p:grpSpPr>
        <p:pic>
          <p:nvPicPr>
            <p:cNvPr id="294" name="図 293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476" y="5199030"/>
              <a:ext cx="252000" cy="252000"/>
            </a:xfrm>
            <a:prstGeom prst="rect">
              <a:avLst/>
            </a:prstGeom>
          </p:spPr>
        </p:pic>
        <p:sp>
          <p:nvSpPr>
            <p:cNvPr id="295" name="テキスト ボックス 294"/>
            <p:cNvSpPr txBox="1"/>
            <p:nvPr>
              <p:custDataLst>
                <p:tags r:id="rId67"/>
              </p:custDataLst>
            </p:nvPr>
          </p:nvSpPr>
          <p:spPr>
            <a:xfrm>
              <a:off x="2948940" y="5205205"/>
              <a:ext cx="192881" cy="23965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GB" sz="500" kern="0" dirty="0" smtClean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</a:t>
              </a:r>
            </a:p>
          </p:txBody>
        </p:sp>
      </p:grpSp>
      <p:cxnSp>
        <p:nvCxnSpPr>
          <p:cNvPr id="296" name="直線矢印コネクタ 295"/>
          <p:cNvCxnSpPr/>
          <p:nvPr/>
        </p:nvCxnSpPr>
        <p:spPr bwMode="auto">
          <a:xfrm>
            <a:off x="1638804" y="5699788"/>
            <a:ext cx="112398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97" name="直線矢印コネクタ 296"/>
          <p:cNvCxnSpPr/>
          <p:nvPr/>
        </p:nvCxnSpPr>
        <p:spPr bwMode="auto">
          <a:xfrm>
            <a:off x="1638804" y="6019974"/>
            <a:ext cx="112398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98" name="直線矢印コネクタ 297"/>
          <p:cNvCxnSpPr/>
          <p:nvPr/>
        </p:nvCxnSpPr>
        <p:spPr bwMode="auto">
          <a:xfrm>
            <a:off x="1638804" y="5859881"/>
            <a:ext cx="112398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299" name="グループ化 298"/>
          <p:cNvGrpSpPr/>
          <p:nvPr>
            <p:custDataLst>
              <p:tags r:id="rId36"/>
            </p:custDataLst>
          </p:nvPr>
        </p:nvGrpSpPr>
        <p:grpSpPr>
          <a:xfrm>
            <a:off x="1768342" y="5574603"/>
            <a:ext cx="157357" cy="226591"/>
            <a:chOff x="2615676" y="4838793"/>
            <a:chExt cx="252000" cy="362874"/>
          </a:xfrm>
        </p:grpSpPr>
        <p:pic>
          <p:nvPicPr>
            <p:cNvPr id="300" name="図 299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3333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676" y="4894230"/>
              <a:ext cx="252000" cy="252000"/>
            </a:xfrm>
            <a:prstGeom prst="rect">
              <a:avLst/>
            </a:prstGeom>
          </p:spPr>
        </p:pic>
        <p:sp>
          <p:nvSpPr>
            <p:cNvPr id="301" name="テキスト ボックス 300"/>
            <p:cNvSpPr txBox="1"/>
            <p:nvPr>
              <p:custDataLst>
                <p:tags r:id="rId66"/>
              </p:custDataLst>
            </p:nvPr>
          </p:nvSpPr>
          <p:spPr>
            <a:xfrm>
              <a:off x="2644140" y="4838793"/>
              <a:ext cx="192881" cy="36287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GB" sz="500" kern="0" dirty="0" smtClean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A’</a:t>
              </a:r>
            </a:p>
          </p:txBody>
        </p:sp>
      </p:grpSp>
      <p:grpSp>
        <p:nvGrpSpPr>
          <p:cNvPr id="302" name="グループ化 301"/>
          <p:cNvGrpSpPr/>
          <p:nvPr>
            <p:custDataLst>
              <p:tags r:id="rId37"/>
            </p:custDataLst>
          </p:nvPr>
        </p:nvGrpSpPr>
        <p:grpSpPr>
          <a:xfrm>
            <a:off x="1768342" y="5732389"/>
            <a:ext cx="157357" cy="226591"/>
            <a:chOff x="2768076" y="4991193"/>
            <a:chExt cx="252000" cy="362874"/>
          </a:xfrm>
        </p:grpSpPr>
        <p:pic>
          <p:nvPicPr>
            <p:cNvPr id="303" name="図 302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3333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076" y="5046630"/>
              <a:ext cx="252000" cy="252000"/>
            </a:xfrm>
            <a:prstGeom prst="rect">
              <a:avLst/>
            </a:prstGeom>
          </p:spPr>
        </p:pic>
        <p:sp>
          <p:nvSpPr>
            <p:cNvPr id="304" name="テキスト ボックス 303"/>
            <p:cNvSpPr txBox="1"/>
            <p:nvPr>
              <p:custDataLst>
                <p:tags r:id="rId65"/>
              </p:custDataLst>
            </p:nvPr>
          </p:nvSpPr>
          <p:spPr>
            <a:xfrm>
              <a:off x="2796540" y="4991193"/>
              <a:ext cx="192881" cy="36287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GB" sz="500" kern="0" dirty="0" smtClean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B’</a:t>
              </a:r>
            </a:p>
          </p:txBody>
        </p:sp>
      </p:grpSp>
      <p:grpSp>
        <p:nvGrpSpPr>
          <p:cNvPr id="305" name="グループ化 304"/>
          <p:cNvGrpSpPr/>
          <p:nvPr>
            <p:custDataLst>
              <p:tags r:id="rId38"/>
            </p:custDataLst>
          </p:nvPr>
        </p:nvGrpSpPr>
        <p:grpSpPr>
          <a:xfrm>
            <a:off x="1768342" y="5890177"/>
            <a:ext cx="157357" cy="226591"/>
            <a:chOff x="2920476" y="5143593"/>
            <a:chExt cx="252000" cy="362874"/>
          </a:xfrm>
        </p:grpSpPr>
        <p:pic>
          <p:nvPicPr>
            <p:cNvPr id="306" name="図 305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3333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476" y="5199030"/>
              <a:ext cx="252000" cy="252000"/>
            </a:xfrm>
            <a:prstGeom prst="rect">
              <a:avLst/>
            </a:prstGeom>
          </p:spPr>
        </p:pic>
        <p:sp>
          <p:nvSpPr>
            <p:cNvPr id="307" name="テキスト ボックス 306"/>
            <p:cNvSpPr txBox="1"/>
            <p:nvPr>
              <p:custDataLst>
                <p:tags r:id="rId64"/>
              </p:custDataLst>
            </p:nvPr>
          </p:nvSpPr>
          <p:spPr>
            <a:xfrm>
              <a:off x="2948940" y="5143593"/>
              <a:ext cx="192881" cy="36287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GB" sz="500" kern="0" dirty="0" smtClean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C’</a:t>
              </a:r>
            </a:p>
          </p:txBody>
        </p:sp>
      </p:grpSp>
      <p:pic>
        <p:nvPicPr>
          <p:cNvPr id="308" name="コンテンツ プレースホルダー 257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71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4884" y="5577509"/>
            <a:ext cx="104134" cy="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" name="コンテンツ プレースホルダー 257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71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4884" y="5926437"/>
            <a:ext cx="104134" cy="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コンテンツ プレースホルダー 257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71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4884" y="5748529"/>
            <a:ext cx="104134" cy="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" name="コンテンツ プレースホルダー 257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71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738" y="5738623"/>
            <a:ext cx="104134" cy="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2" name="グループ化 311"/>
          <p:cNvGrpSpPr>
            <a:grpSpLocks noChangeAspect="1"/>
          </p:cNvGrpSpPr>
          <p:nvPr/>
        </p:nvGrpSpPr>
        <p:grpSpPr>
          <a:xfrm>
            <a:off x="2251834" y="5690527"/>
            <a:ext cx="233639" cy="269137"/>
            <a:chOff x="2826480" y="5165820"/>
            <a:chExt cx="351060" cy="404400"/>
          </a:xfrm>
        </p:grpSpPr>
        <p:pic>
          <p:nvPicPr>
            <p:cNvPr id="313" name="図 312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80" y="5165820"/>
              <a:ext cx="252000" cy="252000"/>
            </a:xfrm>
            <a:prstGeom prst="rect">
              <a:avLst/>
            </a:prstGeom>
          </p:spPr>
        </p:pic>
        <p:pic>
          <p:nvPicPr>
            <p:cNvPr id="314" name="図 313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00" y="5242020"/>
              <a:ext cx="252000" cy="252000"/>
            </a:xfrm>
            <a:prstGeom prst="rect">
              <a:avLst/>
            </a:prstGeom>
          </p:spPr>
        </p:pic>
        <p:pic>
          <p:nvPicPr>
            <p:cNvPr id="315" name="図 314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540" y="5318220"/>
              <a:ext cx="252000" cy="252000"/>
            </a:xfrm>
            <a:prstGeom prst="rect">
              <a:avLst/>
            </a:prstGeom>
          </p:spPr>
        </p:pic>
      </p:grpSp>
      <p:cxnSp>
        <p:nvCxnSpPr>
          <p:cNvPr id="316" name="直線矢印コネクタ 315"/>
          <p:cNvCxnSpPr>
            <a:cxnSpLocks noChangeAspect="1"/>
          </p:cNvCxnSpPr>
          <p:nvPr/>
        </p:nvCxnSpPr>
        <p:spPr bwMode="auto">
          <a:xfrm>
            <a:off x="2536582" y="5855449"/>
            <a:ext cx="119794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/>
          </a:ln>
          <a:effectLst/>
        </p:spPr>
      </p:cxnSp>
      <p:grpSp>
        <p:nvGrpSpPr>
          <p:cNvPr id="317" name="グループ化 316"/>
          <p:cNvGrpSpPr>
            <a:grpSpLocks noChangeAspect="1"/>
          </p:cNvGrpSpPr>
          <p:nvPr/>
        </p:nvGrpSpPr>
        <p:grpSpPr>
          <a:xfrm>
            <a:off x="2657934" y="5690527"/>
            <a:ext cx="233639" cy="269137"/>
            <a:chOff x="2826480" y="5165820"/>
            <a:chExt cx="351060" cy="404400"/>
          </a:xfrm>
        </p:grpSpPr>
        <p:pic>
          <p:nvPicPr>
            <p:cNvPr id="318" name="図 317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3333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80" y="5165820"/>
              <a:ext cx="252000" cy="252000"/>
            </a:xfrm>
            <a:prstGeom prst="rect">
              <a:avLst/>
            </a:prstGeom>
          </p:spPr>
        </p:pic>
        <p:pic>
          <p:nvPicPr>
            <p:cNvPr id="319" name="図 318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3333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00" y="5242020"/>
              <a:ext cx="252000" cy="252000"/>
            </a:xfrm>
            <a:prstGeom prst="rect">
              <a:avLst/>
            </a:prstGeom>
          </p:spPr>
        </p:pic>
        <p:pic>
          <p:nvPicPr>
            <p:cNvPr id="320" name="図 319"/>
            <p:cNvPicPr>
              <a:picLocks noChangeAspect="1"/>
            </p:cNvPicPr>
            <p:nvPr/>
          </p:nvPicPr>
          <p:blipFill>
            <a:blip r:embed="rId72" cstate="print">
              <a:duotone>
                <a:prstClr val="black"/>
                <a:srgbClr val="3333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540" y="5318220"/>
              <a:ext cx="252000" cy="252000"/>
            </a:xfrm>
            <a:prstGeom prst="rect">
              <a:avLst/>
            </a:prstGeom>
          </p:spPr>
        </p:pic>
      </p:grpSp>
      <p:sp>
        <p:nvSpPr>
          <p:cNvPr id="321" name="テキスト ボックス 320"/>
          <p:cNvSpPr txBox="1"/>
          <p:nvPr>
            <p:custDataLst>
              <p:tags r:id="rId43"/>
            </p:custDataLst>
          </p:nvPr>
        </p:nvSpPr>
        <p:spPr>
          <a:xfrm>
            <a:off x="2175523" y="5834980"/>
            <a:ext cx="344802" cy="1496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GB" sz="5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A，B，C</a:t>
            </a:r>
            <a:endParaRPr kumimoji="1" lang="en-GB" sz="5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2" name="テキスト ボックス 321"/>
          <p:cNvSpPr txBox="1"/>
          <p:nvPr>
            <p:custDataLst>
              <p:tags r:id="rId44"/>
            </p:custDataLst>
          </p:nvPr>
        </p:nvSpPr>
        <p:spPr>
          <a:xfrm>
            <a:off x="2611716" y="5758036"/>
            <a:ext cx="344802" cy="30353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GB" sz="5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</a:t>
            </a:r>
            <a:r>
              <a:rPr kumimoji="1" lang="en-GB" sz="5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’，B’，C</a:t>
            </a:r>
            <a:r>
              <a:rPr kumimoji="1" lang="en-GB" sz="5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’</a:t>
            </a:r>
          </a:p>
        </p:txBody>
      </p:sp>
      <p:cxnSp>
        <p:nvCxnSpPr>
          <p:cNvPr id="323" name="直線矢印コネクタ 322"/>
          <p:cNvCxnSpPr/>
          <p:nvPr/>
        </p:nvCxnSpPr>
        <p:spPr bwMode="auto">
          <a:xfrm>
            <a:off x="1533592" y="4698671"/>
            <a:ext cx="342655" cy="0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324" name="図 323"/>
          <p:cNvPicPr>
            <a:picLocks noChangeAspect="1"/>
          </p:cNvPicPr>
          <p:nvPr/>
        </p:nvPicPr>
        <p:blipFill>
          <a:blip r:embed="rId73" cstate="print">
            <a:duotone>
              <a:prstClr val="black"/>
              <a:srgbClr val="2D2DB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45" y="4415923"/>
            <a:ext cx="134800" cy="134800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75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77" y="4415923"/>
            <a:ext cx="134800" cy="134800"/>
          </a:xfrm>
          <a:prstGeom prst="rect">
            <a:avLst/>
          </a:prstGeom>
        </p:spPr>
      </p:pic>
      <p:pic>
        <p:nvPicPr>
          <p:cNvPr id="326" name="図 325"/>
          <p:cNvPicPr>
            <a:picLocks noChangeAspect="1"/>
          </p:cNvPicPr>
          <p:nvPr/>
        </p:nvPicPr>
        <p:blipFill>
          <a:blip r:embed="rId76" cstate="print">
            <a:duotone>
              <a:prstClr val="black"/>
              <a:srgbClr val="2D2DB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4415923"/>
            <a:ext cx="134800" cy="134800"/>
          </a:xfrm>
          <a:prstGeom prst="rect">
            <a:avLst/>
          </a:prstGeom>
        </p:spPr>
      </p:pic>
      <p:cxnSp>
        <p:nvCxnSpPr>
          <p:cNvPr id="327" name="直線矢印コネクタ 326"/>
          <p:cNvCxnSpPr/>
          <p:nvPr/>
        </p:nvCxnSpPr>
        <p:spPr bwMode="auto">
          <a:xfrm rot="16200000" flipH="1">
            <a:off x="1623238" y="4368493"/>
            <a:ext cx="96286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med"/>
          </a:ln>
          <a:effectLst/>
        </p:spPr>
      </p:cxnSp>
      <p:cxnSp>
        <p:nvCxnSpPr>
          <p:cNvPr id="328" name="直線矢印コネクタ 327"/>
          <p:cNvCxnSpPr/>
          <p:nvPr/>
        </p:nvCxnSpPr>
        <p:spPr bwMode="auto">
          <a:xfrm rot="16200000">
            <a:off x="1652986" y="4368493"/>
            <a:ext cx="96286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lg"/>
            <a:tailEnd type="stealth" w="sm" len="med"/>
          </a:ln>
          <a:effectLst/>
        </p:spPr>
      </p:cxnSp>
      <p:cxnSp>
        <p:nvCxnSpPr>
          <p:cNvPr id="329" name="直線矢印コネクタ 328"/>
          <p:cNvCxnSpPr/>
          <p:nvPr/>
        </p:nvCxnSpPr>
        <p:spPr bwMode="auto">
          <a:xfrm rot="18000000" flipH="1">
            <a:off x="1519966" y="4357661"/>
            <a:ext cx="96286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med"/>
          </a:ln>
          <a:effectLst/>
        </p:spPr>
      </p:cxnSp>
      <p:cxnSp>
        <p:nvCxnSpPr>
          <p:cNvPr id="330" name="直線矢印コネクタ 329"/>
          <p:cNvCxnSpPr/>
          <p:nvPr/>
        </p:nvCxnSpPr>
        <p:spPr bwMode="auto">
          <a:xfrm rot="18000000">
            <a:off x="1545728" y="4372534"/>
            <a:ext cx="96286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lg"/>
            <a:tailEnd type="stealth" w="sm" len="med"/>
          </a:ln>
          <a:effectLst/>
        </p:spPr>
      </p:cxnSp>
      <p:cxnSp>
        <p:nvCxnSpPr>
          <p:cNvPr id="331" name="直線矢印コネクタ 330"/>
          <p:cNvCxnSpPr/>
          <p:nvPr/>
        </p:nvCxnSpPr>
        <p:spPr bwMode="auto">
          <a:xfrm rot="3600000" flipH="1">
            <a:off x="1762638" y="4354264"/>
            <a:ext cx="96286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med"/>
          </a:ln>
          <a:effectLst/>
        </p:spPr>
      </p:cxnSp>
      <p:cxnSp>
        <p:nvCxnSpPr>
          <p:cNvPr id="332" name="直線矢印コネクタ 331"/>
          <p:cNvCxnSpPr/>
          <p:nvPr/>
        </p:nvCxnSpPr>
        <p:spPr bwMode="auto">
          <a:xfrm rot="3600000">
            <a:off x="1736877" y="4369138"/>
            <a:ext cx="96286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lg"/>
            <a:tailEnd type="stealth" w="sm" len="med"/>
          </a:ln>
          <a:effectLst/>
        </p:spPr>
      </p:cxnSp>
      <p:cxnSp>
        <p:nvCxnSpPr>
          <p:cNvPr id="333" name="直線矢印コネクタ 332"/>
          <p:cNvCxnSpPr/>
          <p:nvPr/>
        </p:nvCxnSpPr>
        <p:spPr bwMode="auto">
          <a:xfrm>
            <a:off x="2343526" y="4698671"/>
            <a:ext cx="342655" cy="0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334" name="図 333"/>
          <p:cNvPicPr>
            <a:picLocks noChangeAspect="1"/>
          </p:cNvPicPr>
          <p:nvPr/>
        </p:nvPicPr>
        <p:blipFill>
          <a:blip r:embed="rId73" cstate="print">
            <a:duotone>
              <a:prstClr val="black"/>
              <a:srgbClr val="2D2DB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76" y="4415923"/>
            <a:ext cx="134800" cy="13480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75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41" y="4415923"/>
            <a:ext cx="134800" cy="13480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76" cstate="print">
            <a:duotone>
              <a:prstClr val="black"/>
              <a:srgbClr val="2D2DB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44" y="4415923"/>
            <a:ext cx="134800" cy="134800"/>
          </a:xfrm>
          <a:prstGeom prst="rect">
            <a:avLst/>
          </a:prstGeom>
        </p:spPr>
      </p:pic>
      <p:cxnSp>
        <p:nvCxnSpPr>
          <p:cNvPr id="337" name="直線矢印コネクタ 336"/>
          <p:cNvCxnSpPr/>
          <p:nvPr/>
        </p:nvCxnSpPr>
        <p:spPr bwMode="auto">
          <a:xfrm rot="18000000" flipH="1">
            <a:off x="2346531" y="4357661"/>
            <a:ext cx="96286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med"/>
          </a:ln>
          <a:effectLst/>
        </p:spPr>
      </p:cxnSp>
      <p:cxnSp>
        <p:nvCxnSpPr>
          <p:cNvPr id="338" name="直線矢印コネクタ 337"/>
          <p:cNvCxnSpPr/>
          <p:nvPr/>
        </p:nvCxnSpPr>
        <p:spPr bwMode="auto">
          <a:xfrm rot="3600000" flipH="1">
            <a:off x="2630170" y="4354264"/>
            <a:ext cx="96286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med"/>
          </a:ln>
          <a:effectLst/>
        </p:spPr>
      </p:cxnSp>
      <p:cxnSp>
        <p:nvCxnSpPr>
          <p:cNvPr id="339" name="直線矢印コネクタ 338"/>
          <p:cNvCxnSpPr/>
          <p:nvPr/>
        </p:nvCxnSpPr>
        <p:spPr bwMode="auto">
          <a:xfrm>
            <a:off x="2451426" y="4487872"/>
            <a:ext cx="77029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med"/>
          </a:ln>
          <a:effectLst/>
        </p:spPr>
      </p:cxnSp>
      <p:cxnSp>
        <p:nvCxnSpPr>
          <p:cNvPr id="340" name="直線矢印コネクタ 339"/>
          <p:cNvCxnSpPr/>
          <p:nvPr/>
        </p:nvCxnSpPr>
        <p:spPr bwMode="auto">
          <a:xfrm>
            <a:off x="2596891" y="4487872"/>
            <a:ext cx="77029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med"/>
          </a:ln>
          <a:effectLst/>
        </p:spPr>
      </p:cxnSp>
      <p:pic>
        <p:nvPicPr>
          <p:cNvPr id="341" name="図 340"/>
          <p:cNvPicPr>
            <a:picLocks noChangeAspect="1"/>
          </p:cNvPicPr>
          <p:nvPr/>
        </p:nvPicPr>
        <p:blipFill>
          <a:blip r:embed="rId75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58" y="2771054"/>
            <a:ext cx="142967" cy="142967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77" cstate="print">
            <a:duotone>
              <a:prstClr val="black"/>
              <a:srgbClr val="33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13" y="2820237"/>
            <a:ext cx="142967" cy="142967"/>
          </a:xfrm>
          <a:prstGeom prst="rect">
            <a:avLst/>
          </a:prstGeom>
        </p:spPr>
      </p:pic>
      <p:pic>
        <p:nvPicPr>
          <p:cNvPr id="343" name="図 342"/>
          <p:cNvPicPr>
            <a:picLocks noChangeAspect="1"/>
          </p:cNvPicPr>
          <p:nvPr/>
        </p:nvPicPr>
        <p:blipFill>
          <a:blip r:embed="rId78" cstate="print">
            <a:duotone>
              <a:prstClr val="black"/>
              <a:srgbClr val="33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96" y="2869212"/>
            <a:ext cx="142967" cy="142967"/>
          </a:xfrm>
          <a:prstGeom prst="rect">
            <a:avLst/>
          </a:prstGeom>
        </p:spPr>
      </p:pic>
      <p:sp>
        <p:nvSpPr>
          <p:cNvPr id="344" name="フリーフォーム 343"/>
          <p:cNvSpPr/>
          <p:nvPr>
            <p:custDataLst>
              <p:tags r:id="rId45"/>
            </p:custDataLst>
          </p:nvPr>
        </p:nvSpPr>
        <p:spPr bwMode="auto">
          <a:xfrm rot="21146872">
            <a:off x="2549328" y="2764078"/>
            <a:ext cx="75679" cy="74098"/>
          </a:xfrm>
          <a:custGeom>
            <a:avLst/>
            <a:gdLst>
              <a:gd name="connsiteX0" fmla="*/ 0 w 133396"/>
              <a:gd name="connsiteY0" fmla="*/ 16308 h 130608"/>
              <a:gd name="connsiteX1" fmla="*/ 95250 w 133396"/>
              <a:gd name="connsiteY1" fmla="*/ 3608 h 130608"/>
              <a:gd name="connsiteX2" fmla="*/ 133350 w 133396"/>
              <a:gd name="connsiteY2" fmla="*/ 73458 h 130608"/>
              <a:gd name="connsiteX3" fmla="*/ 88900 w 133396"/>
              <a:gd name="connsiteY3" fmla="*/ 130608 h 13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96" h="130608">
                <a:moveTo>
                  <a:pt x="0" y="16308"/>
                </a:moveTo>
                <a:cubicBezTo>
                  <a:pt x="36512" y="5195"/>
                  <a:pt x="73025" y="-5917"/>
                  <a:pt x="95250" y="3608"/>
                </a:cubicBezTo>
                <a:cubicBezTo>
                  <a:pt x="117475" y="13133"/>
                  <a:pt x="134408" y="52291"/>
                  <a:pt x="133350" y="73458"/>
                </a:cubicBezTo>
                <a:cubicBezTo>
                  <a:pt x="132292" y="94625"/>
                  <a:pt x="110596" y="112616"/>
                  <a:pt x="88900" y="130608"/>
                </a:cubicBezTo>
              </a:path>
            </a:pathLst>
          </a:cu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sm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endParaRPr lang="en-GB" sz="800" kern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5" name="フリーフォーム 344"/>
          <p:cNvSpPr/>
          <p:nvPr>
            <p:custDataLst>
              <p:tags r:id="rId46"/>
            </p:custDataLst>
          </p:nvPr>
        </p:nvSpPr>
        <p:spPr bwMode="auto">
          <a:xfrm rot="21146872">
            <a:off x="2626680" y="2824144"/>
            <a:ext cx="75679" cy="74098"/>
          </a:xfrm>
          <a:custGeom>
            <a:avLst/>
            <a:gdLst>
              <a:gd name="connsiteX0" fmla="*/ 0 w 133396"/>
              <a:gd name="connsiteY0" fmla="*/ 16308 h 130608"/>
              <a:gd name="connsiteX1" fmla="*/ 95250 w 133396"/>
              <a:gd name="connsiteY1" fmla="*/ 3608 h 130608"/>
              <a:gd name="connsiteX2" fmla="*/ 133350 w 133396"/>
              <a:gd name="connsiteY2" fmla="*/ 73458 h 130608"/>
              <a:gd name="connsiteX3" fmla="*/ 88900 w 133396"/>
              <a:gd name="connsiteY3" fmla="*/ 130608 h 13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96" h="130608">
                <a:moveTo>
                  <a:pt x="0" y="16308"/>
                </a:moveTo>
                <a:cubicBezTo>
                  <a:pt x="36512" y="5195"/>
                  <a:pt x="73025" y="-5917"/>
                  <a:pt x="95250" y="3608"/>
                </a:cubicBezTo>
                <a:cubicBezTo>
                  <a:pt x="117475" y="13133"/>
                  <a:pt x="134408" y="52291"/>
                  <a:pt x="133350" y="73458"/>
                </a:cubicBezTo>
                <a:cubicBezTo>
                  <a:pt x="132292" y="94625"/>
                  <a:pt x="110596" y="112616"/>
                  <a:pt x="88900" y="130608"/>
                </a:cubicBezTo>
              </a:path>
            </a:pathLst>
          </a:cu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sm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endParaRPr lang="en-GB" sz="800" kern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46" name="図 345"/>
          <p:cNvPicPr>
            <a:picLocks noChangeAspect="1"/>
          </p:cNvPicPr>
          <p:nvPr/>
        </p:nvPicPr>
        <p:blipFill>
          <a:blip r:embed="rId77" cstate="print">
            <a:duotone>
              <a:prstClr val="black"/>
              <a:srgbClr val="33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54" y="2592582"/>
            <a:ext cx="142967" cy="14296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75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09" y="2641764"/>
            <a:ext cx="142967" cy="142967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78" cstate="print">
            <a:duotone>
              <a:prstClr val="black"/>
              <a:srgbClr val="33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92" y="2690740"/>
            <a:ext cx="142967" cy="142967"/>
          </a:xfrm>
          <a:prstGeom prst="rect">
            <a:avLst/>
          </a:prstGeom>
        </p:spPr>
      </p:pic>
      <p:sp>
        <p:nvSpPr>
          <p:cNvPr id="349" name="フリーフォーム 348"/>
          <p:cNvSpPr/>
          <p:nvPr>
            <p:custDataLst>
              <p:tags r:id="rId47"/>
            </p:custDataLst>
          </p:nvPr>
        </p:nvSpPr>
        <p:spPr bwMode="auto">
          <a:xfrm rot="21146872">
            <a:off x="1705008" y="2587286"/>
            <a:ext cx="75679" cy="74098"/>
          </a:xfrm>
          <a:custGeom>
            <a:avLst/>
            <a:gdLst>
              <a:gd name="connsiteX0" fmla="*/ 0 w 133396"/>
              <a:gd name="connsiteY0" fmla="*/ 16308 h 130608"/>
              <a:gd name="connsiteX1" fmla="*/ 95250 w 133396"/>
              <a:gd name="connsiteY1" fmla="*/ 3608 h 130608"/>
              <a:gd name="connsiteX2" fmla="*/ 133350 w 133396"/>
              <a:gd name="connsiteY2" fmla="*/ 73458 h 130608"/>
              <a:gd name="connsiteX3" fmla="*/ 88900 w 133396"/>
              <a:gd name="connsiteY3" fmla="*/ 130608 h 13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96" h="130608">
                <a:moveTo>
                  <a:pt x="0" y="16308"/>
                </a:moveTo>
                <a:cubicBezTo>
                  <a:pt x="36512" y="5195"/>
                  <a:pt x="73025" y="-5917"/>
                  <a:pt x="95250" y="3608"/>
                </a:cubicBezTo>
                <a:cubicBezTo>
                  <a:pt x="117475" y="13133"/>
                  <a:pt x="134408" y="52291"/>
                  <a:pt x="133350" y="73458"/>
                </a:cubicBezTo>
                <a:cubicBezTo>
                  <a:pt x="132292" y="94625"/>
                  <a:pt x="110596" y="112616"/>
                  <a:pt x="88900" y="130608"/>
                </a:cubicBezTo>
              </a:path>
            </a:pathLst>
          </a:cu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sm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endParaRPr lang="en-GB" sz="800" kern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0" name="フリーフォーム 349"/>
          <p:cNvSpPr/>
          <p:nvPr>
            <p:custDataLst>
              <p:tags r:id="rId48"/>
            </p:custDataLst>
          </p:nvPr>
        </p:nvSpPr>
        <p:spPr bwMode="auto">
          <a:xfrm rot="21146872">
            <a:off x="1785963" y="2647352"/>
            <a:ext cx="75679" cy="74098"/>
          </a:xfrm>
          <a:custGeom>
            <a:avLst/>
            <a:gdLst>
              <a:gd name="connsiteX0" fmla="*/ 0 w 133396"/>
              <a:gd name="connsiteY0" fmla="*/ 16308 h 130608"/>
              <a:gd name="connsiteX1" fmla="*/ 95250 w 133396"/>
              <a:gd name="connsiteY1" fmla="*/ 3608 h 130608"/>
              <a:gd name="connsiteX2" fmla="*/ 133350 w 133396"/>
              <a:gd name="connsiteY2" fmla="*/ 73458 h 130608"/>
              <a:gd name="connsiteX3" fmla="*/ 88900 w 133396"/>
              <a:gd name="connsiteY3" fmla="*/ 130608 h 13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96" h="130608">
                <a:moveTo>
                  <a:pt x="0" y="16308"/>
                </a:moveTo>
                <a:cubicBezTo>
                  <a:pt x="36512" y="5195"/>
                  <a:pt x="73025" y="-5917"/>
                  <a:pt x="95250" y="3608"/>
                </a:cubicBezTo>
                <a:cubicBezTo>
                  <a:pt x="117475" y="13133"/>
                  <a:pt x="134408" y="52291"/>
                  <a:pt x="133350" y="73458"/>
                </a:cubicBezTo>
                <a:cubicBezTo>
                  <a:pt x="132292" y="94625"/>
                  <a:pt x="110596" y="112616"/>
                  <a:pt x="88900" y="130608"/>
                </a:cubicBezTo>
              </a:path>
            </a:pathLst>
          </a:cu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sm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endParaRPr lang="en-GB" sz="800" kern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51" name="図 350"/>
          <p:cNvPicPr>
            <a:picLocks noChangeAspect="1"/>
          </p:cNvPicPr>
          <p:nvPr/>
        </p:nvPicPr>
        <p:blipFill>
          <a:blip r:embed="rId78" cstate="print">
            <a:duotone>
              <a:prstClr val="black"/>
              <a:srgbClr val="33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54" y="2913503"/>
            <a:ext cx="142967" cy="14296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77" cstate="print">
            <a:duotone>
              <a:prstClr val="black"/>
              <a:srgbClr val="33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09" y="2962685"/>
            <a:ext cx="142967" cy="14296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75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92" y="3011660"/>
            <a:ext cx="142967" cy="142967"/>
          </a:xfrm>
          <a:prstGeom prst="rect">
            <a:avLst/>
          </a:prstGeom>
        </p:spPr>
      </p:pic>
      <p:sp>
        <p:nvSpPr>
          <p:cNvPr id="354" name="フリーフォーム 353"/>
          <p:cNvSpPr/>
          <p:nvPr>
            <p:custDataLst>
              <p:tags r:id="rId49"/>
            </p:custDataLst>
          </p:nvPr>
        </p:nvSpPr>
        <p:spPr bwMode="auto">
          <a:xfrm rot="21146872">
            <a:off x="1701406" y="2904136"/>
            <a:ext cx="75679" cy="74097"/>
          </a:xfrm>
          <a:custGeom>
            <a:avLst/>
            <a:gdLst>
              <a:gd name="connsiteX0" fmla="*/ 0 w 133396"/>
              <a:gd name="connsiteY0" fmla="*/ 16308 h 130608"/>
              <a:gd name="connsiteX1" fmla="*/ 95250 w 133396"/>
              <a:gd name="connsiteY1" fmla="*/ 3608 h 130608"/>
              <a:gd name="connsiteX2" fmla="*/ 133350 w 133396"/>
              <a:gd name="connsiteY2" fmla="*/ 73458 h 130608"/>
              <a:gd name="connsiteX3" fmla="*/ 88900 w 133396"/>
              <a:gd name="connsiteY3" fmla="*/ 130608 h 13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96" h="130608">
                <a:moveTo>
                  <a:pt x="0" y="16308"/>
                </a:moveTo>
                <a:cubicBezTo>
                  <a:pt x="36512" y="5195"/>
                  <a:pt x="73025" y="-5917"/>
                  <a:pt x="95250" y="3608"/>
                </a:cubicBezTo>
                <a:cubicBezTo>
                  <a:pt x="117475" y="13133"/>
                  <a:pt x="134408" y="52291"/>
                  <a:pt x="133350" y="73458"/>
                </a:cubicBezTo>
                <a:cubicBezTo>
                  <a:pt x="132292" y="94625"/>
                  <a:pt x="110596" y="112616"/>
                  <a:pt x="88900" y="130608"/>
                </a:cubicBezTo>
              </a:path>
            </a:pathLst>
          </a:cu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sm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endParaRPr lang="en-GB" sz="800" kern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5" name="フリーフォーム 354"/>
          <p:cNvSpPr/>
          <p:nvPr>
            <p:custDataLst>
              <p:tags r:id="rId50"/>
            </p:custDataLst>
          </p:nvPr>
        </p:nvSpPr>
        <p:spPr bwMode="auto">
          <a:xfrm rot="21146872">
            <a:off x="1782360" y="2964201"/>
            <a:ext cx="75679" cy="74097"/>
          </a:xfrm>
          <a:custGeom>
            <a:avLst/>
            <a:gdLst>
              <a:gd name="connsiteX0" fmla="*/ 0 w 133396"/>
              <a:gd name="connsiteY0" fmla="*/ 16308 h 130608"/>
              <a:gd name="connsiteX1" fmla="*/ 95250 w 133396"/>
              <a:gd name="connsiteY1" fmla="*/ 3608 h 130608"/>
              <a:gd name="connsiteX2" fmla="*/ 133350 w 133396"/>
              <a:gd name="connsiteY2" fmla="*/ 73458 h 130608"/>
              <a:gd name="connsiteX3" fmla="*/ 88900 w 133396"/>
              <a:gd name="connsiteY3" fmla="*/ 130608 h 13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96" h="130608">
                <a:moveTo>
                  <a:pt x="0" y="16308"/>
                </a:moveTo>
                <a:cubicBezTo>
                  <a:pt x="36512" y="5195"/>
                  <a:pt x="73025" y="-5917"/>
                  <a:pt x="95250" y="3608"/>
                </a:cubicBezTo>
                <a:cubicBezTo>
                  <a:pt x="117475" y="13133"/>
                  <a:pt x="134408" y="52291"/>
                  <a:pt x="133350" y="73458"/>
                </a:cubicBezTo>
                <a:cubicBezTo>
                  <a:pt x="132292" y="94625"/>
                  <a:pt x="110596" y="112616"/>
                  <a:pt x="88900" y="130608"/>
                </a:cubicBezTo>
              </a:path>
            </a:pathLst>
          </a:custGeom>
          <a:noFill/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sm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endParaRPr lang="en-GB" sz="800" kern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56" name="図 355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70" y="2564724"/>
            <a:ext cx="292009" cy="292008"/>
          </a:xfrm>
          <a:prstGeom prst="rect">
            <a:avLst/>
          </a:prstGeom>
        </p:spPr>
      </p:pic>
      <p:pic>
        <p:nvPicPr>
          <p:cNvPr id="357" name="図 356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49" y="2653022"/>
            <a:ext cx="292009" cy="292008"/>
          </a:xfrm>
          <a:prstGeom prst="rect">
            <a:avLst/>
          </a:prstGeom>
        </p:spPr>
      </p:pic>
      <p:pic>
        <p:nvPicPr>
          <p:cNvPr id="358" name="図 357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57" y="2741320"/>
            <a:ext cx="292009" cy="292008"/>
          </a:xfrm>
          <a:prstGeom prst="rect">
            <a:avLst/>
          </a:prstGeom>
        </p:spPr>
      </p:pic>
      <p:pic>
        <p:nvPicPr>
          <p:cNvPr id="359" name="図 358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30" y="2608808"/>
            <a:ext cx="292009" cy="292008"/>
          </a:xfrm>
          <a:prstGeom prst="rect">
            <a:avLst/>
          </a:prstGeom>
        </p:spPr>
      </p:pic>
      <p:pic>
        <p:nvPicPr>
          <p:cNvPr id="360" name="図 359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09" y="2697106"/>
            <a:ext cx="292009" cy="292008"/>
          </a:xfrm>
          <a:prstGeom prst="rect">
            <a:avLst/>
          </a:prstGeom>
        </p:spPr>
      </p:pic>
      <p:pic>
        <p:nvPicPr>
          <p:cNvPr id="361" name="図 360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07" y="4030580"/>
            <a:ext cx="427531" cy="427530"/>
          </a:xfrm>
          <a:prstGeom prst="rect">
            <a:avLst/>
          </a:prstGeom>
        </p:spPr>
      </p:pic>
      <p:pic>
        <p:nvPicPr>
          <p:cNvPr id="362" name="コンテンツ プレースホルダー 257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71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2709" y="2716489"/>
            <a:ext cx="329977" cy="31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3" name="コンテンツ プレースホルダー 257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71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134" y="4598301"/>
            <a:ext cx="104134" cy="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4" name="図 363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80" y="4167340"/>
            <a:ext cx="292009" cy="292008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28" y="5597305"/>
            <a:ext cx="98549" cy="98549"/>
          </a:xfrm>
          <a:prstGeom prst="rect">
            <a:avLst/>
          </a:prstGeom>
        </p:spPr>
      </p:pic>
      <p:pic>
        <p:nvPicPr>
          <p:cNvPr id="366" name="図 365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28" y="5722985"/>
            <a:ext cx="98549" cy="98549"/>
          </a:xfrm>
          <a:prstGeom prst="rect">
            <a:avLst/>
          </a:prstGeom>
        </p:spPr>
      </p:pic>
      <p:pic>
        <p:nvPicPr>
          <p:cNvPr id="367" name="図 366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3" y="5722867"/>
            <a:ext cx="98549" cy="98549"/>
          </a:xfrm>
          <a:prstGeom prst="rect">
            <a:avLst/>
          </a:prstGeom>
        </p:spPr>
      </p:pic>
      <p:pic>
        <p:nvPicPr>
          <p:cNvPr id="368" name="図 367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3" y="5848548"/>
            <a:ext cx="98549" cy="98549"/>
          </a:xfrm>
          <a:prstGeom prst="rect">
            <a:avLst/>
          </a:prstGeom>
        </p:spPr>
      </p:pic>
      <p:pic>
        <p:nvPicPr>
          <p:cNvPr id="369" name="図 368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15" y="5848548"/>
            <a:ext cx="98549" cy="98549"/>
          </a:xfrm>
          <a:prstGeom prst="rect">
            <a:avLst/>
          </a:prstGeom>
        </p:spPr>
      </p:pic>
      <p:pic>
        <p:nvPicPr>
          <p:cNvPr id="370" name="図 369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15" y="5974229"/>
            <a:ext cx="98549" cy="98549"/>
          </a:xfrm>
          <a:prstGeom prst="rect">
            <a:avLst/>
          </a:prstGeom>
        </p:spPr>
      </p:pic>
      <p:cxnSp>
        <p:nvCxnSpPr>
          <p:cNvPr id="371" name="直線コネクタ 370"/>
          <p:cNvCxnSpPr>
            <a:stCxn id="365" idx="2"/>
            <a:endCxn id="366" idx="0"/>
          </p:cNvCxnSpPr>
          <p:nvPr/>
        </p:nvCxnSpPr>
        <p:spPr bwMode="auto">
          <a:xfrm>
            <a:off x="5544403" y="5695854"/>
            <a:ext cx="0" cy="2713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2" name="直線コネクタ 371"/>
          <p:cNvCxnSpPr>
            <a:stCxn id="366" idx="3"/>
            <a:endCxn id="367" idx="1"/>
          </p:cNvCxnSpPr>
          <p:nvPr/>
        </p:nvCxnSpPr>
        <p:spPr bwMode="auto">
          <a:xfrm flipV="1">
            <a:off x="5593677" y="5772142"/>
            <a:ext cx="24585" cy="119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3" name="直線コネクタ 372"/>
          <p:cNvCxnSpPr>
            <a:stCxn id="367" idx="2"/>
          </p:cNvCxnSpPr>
          <p:nvPr/>
        </p:nvCxnSpPr>
        <p:spPr bwMode="auto">
          <a:xfrm>
            <a:off x="5667537" y="5821416"/>
            <a:ext cx="0" cy="2713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直線コネクタ 373"/>
          <p:cNvCxnSpPr>
            <a:stCxn id="369" idx="2"/>
            <a:endCxn id="370" idx="0"/>
          </p:cNvCxnSpPr>
          <p:nvPr/>
        </p:nvCxnSpPr>
        <p:spPr bwMode="auto">
          <a:xfrm>
            <a:off x="5784290" y="5947098"/>
            <a:ext cx="0" cy="2713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5" name="直線コネクタ 374"/>
          <p:cNvCxnSpPr>
            <a:stCxn id="368" idx="3"/>
            <a:endCxn id="369" idx="1"/>
          </p:cNvCxnSpPr>
          <p:nvPr/>
        </p:nvCxnSpPr>
        <p:spPr bwMode="auto">
          <a:xfrm>
            <a:off x="5716812" y="5897823"/>
            <a:ext cx="18203" cy="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6" name="図 375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43" y="5576640"/>
            <a:ext cx="104134" cy="104134"/>
          </a:xfrm>
          <a:prstGeom prst="rect">
            <a:avLst/>
          </a:prstGeom>
        </p:spPr>
      </p:pic>
      <p:pic>
        <p:nvPicPr>
          <p:cNvPr id="377" name="図 376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43" y="5709443"/>
            <a:ext cx="104134" cy="104134"/>
          </a:xfrm>
          <a:prstGeom prst="rect">
            <a:avLst/>
          </a:prstGeom>
        </p:spPr>
      </p:pic>
      <p:cxnSp>
        <p:nvCxnSpPr>
          <p:cNvPr id="378" name="直線コネクタ 377"/>
          <p:cNvCxnSpPr>
            <a:stCxn id="376" idx="2"/>
            <a:endCxn id="377" idx="0"/>
          </p:cNvCxnSpPr>
          <p:nvPr/>
        </p:nvCxnSpPr>
        <p:spPr bwMode="auto">
          <a:xfrm>
            <a:off x="6402011" y="5680775"/>
            <a:ext cx="0" cy="28669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9" name="図 378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43" y="5844614"/>
            <a:ext cx="104134" cy="104134"/>
          </a:xfrm>
          <a:prstGeom prst="rect">
            <a:avLst/>
          </a:prstGeom>
        </p:spPr>
      </p:pic>
      <p:pic>
        <p:nvPicPr>
          <p:cNvPr id="380" name="図 379"/>
          <p:cNvPicPr>
            <a:picLocks noChangeAspect="1"/>
          </p:cNvPicPr>
          <p:nvPr/>
        </p:nvPicPr>
        <p:blipFill>
          <a:blip r:embed="rId72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43" y="5980976"/>
            <a:ext cx="104134" cy="104134"/>
          </a:xfrm>
          <a:prstGeom prst="rect">
            <a:avLst/>
          </a:prstGeom>
        </p:spPr>
      </p:pic>
      <p:cxnSp>
        <p:nvCxnSpPr>
          <p:cNvPr id="381" name="直線コネクタ 380"/>
          <p:cNvCxnSpPr>
            <a:stCxn id="379" idx="2"/>
            <a:endCxn id="380" idx="0"/>
          </p:cNvCxnSpPr>
          <p:nvPr/>
        </p:nvCxnSpPr>
        <p:spPr bwMode="auto">
          <a:xfrm>
            <a:off x="6402011" y="5948748"/>
            <a:ext cx="0" cy="3222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2" name="直線コネクタ 381"/>
          <p:cNvCxnSpPr>
            <a:stCxn id="377" idx="2"/>
          </p:cNvCxnSpPr>
          <p:nvPr/>
        </p:nvCxnSpPr>
        <p:spPr bwMode="auto">
          <a:xfrm>
            <a:off x="6402011" y="5813577"/>
            <a:ext cx="0" cy="3103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3" name="図 382"/>
          <p:cNvPicPr>
            <a:picLocks noChangeAspect="1"/>
          </p:cNvPicPr>
          <p:nvPr/>
        </p:nvPicPr>
        <p:blipFill rotWithShape="1">
          <a:blip r:embed="rId79" cstate="print">
            <a:extLst>
              <a:ext uri="{BEBA8EAE-BF5A-486C-A8C5-ECC9F3942E4B}">
                <a14:imgProps xmlns:a14="http://schemas.microsoft.com/office/drawing/2010/main">
                  <a14:imgLayer r:embed="rId80">
                    <a14:imgEffect>
                      <a14:backgroundRemoval t="391" b="89844" l="976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5639" b="16088"/>
          <a:stretch/>
        </p:blipFill>
        <p:spPr>
          <a:xfrm>
            <a:off x="9575881" y="2757190"/>
            <a:ext cx="161369" cy="258184"/>
          </a:xfrm>
          <a:prstGeom prst="rect">
            <a:avLst/>
          </a:prstGeom>
        </p:spPr>
      </p:pic>
      <p:pic>
        <p:nvPicPr>
          <p:cNvPr id="384" name="図 383"/>
          <p:cNvPicPr>
            <a:picLocks noChangeAspect="1"/>
          </p:cNvPicPr>
          <p:nvPr/>
        </p:nvPicPr>
        <p:blipFill rotWithShape="1">
          <a:blip r:embed="rId81" cstate="print">
            <a:extLst>
              <a:ext uri="{BEBA8EAE-BF5A-486C-A8C5-ECC9F3942E4B}">
                <a14:imgProps xmlns:a14="http://schemas.microsoft.com/office/drawing/2010/main">
                  <a14:imgLayer r:embed="rId82">
                    <a14:imgEffect>
                      <a14:backgroundRemoval t="391" b="89844" l="976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5639" b="16088"/>
          <a:stretch/>
        </p:blipFill>
        <p:spPr>
          <a:xfrm>
            <a:off x="1488957" y="2624415"/>
            <a:ext cx="104134" cy="166609"/>
          </a:xfrm>
          <a:prstGeom prst="rect">
            <a:avLst/>
          </a:prstGeom>
        </p:spPr>
      </p:pic>
      <p:pic>
        <p:nvPicPr>
          <p:cNvPr id="385" name="図 384"/>
          <p:cNvPicPr>
            <a:picLocks noChangeAspect="1"/>
          </p:cNvPicPr>
          <p:nvPr/>
        </p:nvPicPr>
        <p:blipFill rotWithShape="1">
          <a:blip r:embed="rId81" cstate="print">
            <a:extLst>
              <a:ext uri="{BEBA8EAE-BF5A-486C-A8C5-ECC9F3942E4B}">
                <a14:imgProps xmlns:a14="http://schemas.microsoft.com/office/drawing/2010/main">
                  <a14:imgLayer r:embed="rId82">
                    <a14:imgEffect>
                      <a14:backgroundRemoval t="391" b="89844" l="976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5639" b="16088"/>
          <a:stretch/>
        </p:blipFill>
        <p:spPr>
          <a:xfrm>
            <a:off x="1488957" y="2929795"/>
            <a:ext cx="104134" cy="166609"/>
          </a:xfrm>
          <a:prstGeom prst="rect">
            <a:avLst/>
          </a:prstGeom>
        </p:spPr>
      </p:pic>
      <p:pic>
        <p:nvPicPr>
          <p:cNvPr id="386" name="図 385"/>
          <p:cNvPicPr>
            <a:picLocks noChangeAspect="1"/>
          </p:cNvPicPr>
          <p:nvPr/>
        </p:nvPicPr>
        <p:blipFill rotWithShape="1">
          <a:blip r:embed="rId81" cstate="print">
            <a:extLst>
              <a:ext uri="{BEBA8EAE-BF5A-486C-A8C5-ECC9F3942E4B}">
                <a14:imgProps xmlns:a14="http://schemas.microsoft.com/office/drawing/2010/main">
                  <a14:imgLayer r:embed="rId82">
                    <a14:imgEffect>
                      <a14:backgroundRemoval t="391" b="89844" l="976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5639" b="16088"/>
          <a:stretch/>
        </p:blipFill>
        <p:spPr>
          <a:xfrm>
            <a:off x="2291394" y="2787346"/>
            <a:ext cx="104134" cy="166609"/>
          </a:xfrm>
          <a:prstGeom prst="rect">
            <a:avLst/>
          </a:prstGeom>
        </p:spPr>
      </p:pic>
      <p:pic>
        <p:nvPicPr>
          <p:cNvPr id="387" name="図 386"/>
          <p:cNvPicPr>
            <a:picLocks noChangeAspect="1"/>
          </p:cNvPicPr>
          <p:nvPr/>
        </p:nvPicPr>
        <p:blipFill rotWithShape="1">
          <a:blip r:embed="rId83" cstate="print">
            <a:extLst>
              <a:ext uri="{BEBA8EAE-BF5A-486C-A8C5-ECC9F3942E4B}">
                <a14:imgProps xmlns:a14="http://schemas.microsoft.com/office/drawing/2010/main">
                  <a14:imgLayer r:embed="rId84">
                    <a14:imgEffect>
                      <a14:backgroundRemoval t="391" b="89844" l="976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5639" b="16088"/>
          <a:stretch/>
        </p:blipFill>
        <p:spPr>
          <a:xfrm>
            <a:off x="1639418" y="4155221"/>
            <a:ext cx="96324" cy="154114"/>
          </a:xfrm>
          <a:prstGeom prst="rect">
            <a:avLst/>
          </a:prstGeom>
        </p:spPr>
      </p:pic>
      <p:pic>
        <p:nvPicPr>
          <p:cNvPr id="388" name="図 387"/>
          <p:cNvPicPr>
            <a:picLocks noChangeAspect="1"/>
          </p:cNvPicPr>
          <p:nvPr/>
        </p:nvPicPr>
        <p:blipFill rotWithShape="1">
          <a:blip r:embed="rId83" cstate="print">
            <a:extLst>
              <a:ext uri="{BEBA8EAE-BF5A-486C-A8C5-ECC9F3942E4B}">
                <a14:imgProps xmlns:a14="http://schemas.microsoft.com/office/drawing/2010/main">
                  <a14:imgLayer r:embed="rId84">
                    <a14:imgEffect>
                      <a14:backgroundRemoval t="391" b="89844" l="976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5639" b="16088"/>
          <a:stretch/>
        </p:blipFill>
        <p:spPr>
          <a:xfrm>
            <a:off x="2510159" y="4155221"/>
            <a:ext cx="96324" cy="154114"/>
          </a:xfrm>
          <a:prstGeom prst="rect">
            <a:avLst/>
          </a:prstGeom>
        </p:spPr>
      </p:pic>
      <p:pic>
        <p:nvPicPr>
          <p:cNvPr id="389" name="図 388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797" y="4065338"/>
            <a:ext cx="205200" cy="205198"/>
          </a:xfrm>
          <a:prstGeom prst="rect">
            <a:avLst/>
          </a:prstGeom>
        </p:spPr>
      </p:pic>
      <p:cxnSp>
        <p:nvCxnSpPr>
          <p:cNvPr id="390" name="直線コネクタ 389"/>
          <p:cNvCxnSpPr/>
          <p:nvPr/>
        </p:nvCxnSpPr>
        <p:spPr bwMode="auto">
          <a:xfrm>
            <a:off x="9761707" y="4128238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1" name="直線コネクタ 390"/>
          <p:cNvCxnSpPr/>
          <p:nvPr/>
        </p:nvCxnSpPr>
        <p:spPr bwMode="auto">
          <a:xfrm>
            <a:off x="9761707" y="4205198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2" name="直線コネクタ 391"/>
          <p:cNvCxnSpPr/>
          <p:nvPr/>
        </p:nvCxnSpPr>
        <p:spPr bwMode="auto">
          <a:xfrm>
            <a:off x="9761707" y="4179545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3" name="直線コネクタ 392"/>
          <p:cNvCxnSpPr/>
          <p:nvPr/>
        </p:nvCxnSpPr>
        <p:spPr bwMode="auto">
          <a:xfrm>
            <a:off x="9761707" y="4153892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4" name="テキスト ボックス 393"/>
          <p:cNvSpPr txBox="1"/>
          <p:nvPr>
            <p:custDataLst>
              <p:tags r:id="rId53"/>
            </p:custDataLst>
          </p:nvPr>
        </p:nvSpPr>
        <p:spPr>
          <a:xfrm>
            <a:off x="9852299" y="4205237"/>
            <a:ext cx="1586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400" kern="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㊞</a:t>
            </a:r>
            <a:endParaRPr kumimoji="1" lang="en-GB" sz="400" kern="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95" name="図 394"/>
          <p:cNvPicPr>
            <a:picLocks noChangeAspect="1"/>
          </p:cNvPicPr>
          <p:nvPr/>
        </p:nvPicPr>
        <p:blipFill rotWithShape="1">
          <a:blip r:embed="rId79" cstate="print">
            <a:extLst>
              <a:ext uri="{BEBA8EAE-BF5A-486C-A8C5-ECC9F3942E4B}">
                <a14:imgProps xmlns:a14="http://schemas.microsoft.com/office/drawing/2010/main">
                  <a14:imgLayer r:embed="rId80">
                    <a14:imgEffect>
                      <a14:backgroundRemoval t="391" b="89844" l="976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5639" b="16088"/>
          <a:stretch/>
        </p:blipFill>
        <p:spPr>
          <a:xfrm>
            <a:off x="9575881" y="4232203"/>
            <a:ext cx="161369" cy="258184"/>
          </a:xfrm>
          <a:prstGeom prst="rect">
            <a:avLst/>
          </a:prstGeom>
        </p:spPr>
      </p:pic>
      <p:cxnSp>
        <p:nvCxnSpPr>
          <p:cNvPr id="396" name="直線矢印コネクタ 395"/>
          <p:cNvCxnSpPr/>
          <p:nvPr/>
        </p:nvCxnSpPr>
        <p:spPr bwMode="auto">
          <a:xfrm flipV="1">
            <a:off x="9723502" y="4246881"/>
            <a:ext cx="95228" cy="18879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sm" len="sm"/>
            <a:tailEnd type="stealth" w="sm" len="sm"/>
          </a:ln>
          <a:effectLst/>
        </p:spPr>
      </p:cxnSp>
      <p:sp>
        <p:nvSpPr>
          <p:cNvPr id="397" name="角丸四角形吹き出し 396"/>
          <p:cNvSpPr/>
          <p:nvPr>
            <p:custDataLst>
              <p:tags r:id="rId54"/>
            </p:custDataLst>
          </p:nvPr>
        </p:nvSpPr>
        <p:spPr bwMode="auto">
          <a:xfrm>
            <a:off x="9578321" y="4104209"/>
            <a:ext cx="108821" cy="88156"/>
          </a:xfrm>
          <a:prstGeom prst="wedgeRoundRectCallout">
            <a:avLst>
              <a:gd name="adj1" fmla="val -4065"/>
              <a:gd name="adj2" fmla="val 85941"/>
              <a:gd name="adj3" fmla="val 16667"/>
            </a:avLst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r>
              <a:rPr lang="en-US" altLang="ja-JP" sz="2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OK</a:t>
            </a:r>
            <a:endParaRPr lang="en-GB" sz="200" kern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98" name="図 397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729" y="4065338"/>
            <a:ext cx="205200" cy="205198"/>
          </a:xfrm>
          <a:prstGeom prst="rect">
            <a:avLst/>
          </a:prstGeom>
        </p:spPr>
      </p:pic>
      <p:cxnSp>
        <p:nvCxnSpPr>
          <p:cNvPr id="399" name="直線コネクタ 398"/>
          <p:cNvCxnSpPr/>
          <p:nvPr/>
        </p:nvCxnSpPr>
        <p:spPr bwMode="auto">
          <a:xfrm>
            <a:off x="10477640" y="4128238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0" name="直線コネクタ 399"/>
          <p:cNvCxnSpPr/>
          <p:nvPr/>
        </p:nvCxnSpPr>
        <p:spPr bwMode="auto">
          <a:xfrm>
            <a:off x="10477640" y="4205198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1" name="直線コネクタ 400"/>
          <p:cNvCxnSpPr/>
          <p:nvPr/>
        </p:nvCxnSpPr>
        <p:spPr bwMode="auto">
          <a:xfrm>
            <a:off x="10477640" y="4179545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2" name="直線コネクタ 401"/>
          <p:cNvCxnSpPr/>
          <p:nvPr/>
        </p:nvCxnSpPr>
        <p:spPr bwMode="auto">
          <a:xfrm>
            <a:off x="10477640" y="4153892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3" name="テキスト ボックス 402"/>
          <p:cNvSpPr txBox="1"/>
          <p:nvPr>
            <p:custDataLst>
              <p:tags r:id="rId55"/>
            </p:custDataLst>
          </p:nvPr>
        </p:nvSpPr>
        <p:spPr>
          <a:xfrm>
            <a:off x="10568232" y="4205237"/>
            <a:ext cx="1586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400" kern="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㊞</a:t>
            </a:r>
            <a:endParaRPr kumimoji="1" lang="en-GB" sz="400" kern="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4" name="直線矢印コネクタ 403"/>
          <p:cNvCxnSpPr/>
          <p:nvPr/>
        </p:nvCxnSpPr>
        <p:spPr bwMode="auto">
          <a:xfrm flipV="1">
            <a:off x="10439435" y="4246881"/>
            <a:ext cx="95228" cy="18879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sm" len="sm"/>
            <a:tailEnd type="stealth" w="sm" len="sm"/>
          </a:ln>
          <a:effectLst/>
        </p:spPr>
      </p:cxnSp>
      <p:sp>
        <p:nvSpPr>
          <p:cNvPr id="405" name="角丸四角形吹き出し 404"/>
          <p:cNvSpPr/>
          <p:nvPr>
            <p:custDataLst>
              <p:tags r:id="rId56"/>
            </p:custDataLst>
          </p:nvPr>
        </p:nvSpPr>
        <p:spPr bwMode="auto">
          <a:xfrm>
            <a:off x="10281289" y="4091244"/>
            <a:ext cx="108821" cy="88156"/>
          </a:xfrm>
          <a:prstGeom prst="wedgeRoundRectCallout">
            <a:avLst>
              <a:gd name="adj1" fmla="val -4065"/>
              <a:gd name="adj2" fmla="val 85941"/>
              <a:gd name="adj3" fmla="val 16667"/>
            </a:avLst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None/>
              <a:defRPr/>
            </a:pPr>
            <a:r>
              <a:rPr lang="en-US" altLang="ja-JP" sz="200" kern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OK</a:t>
            </a:r>
            <a:endParaRPr lang="en-GB" sz="200" kern="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6" name="AutoShape 30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931789" y="5667714"/>
            <a:ext cx="192865" cy="145796"/>
          </a:xfrm>
          <a:prstGeom prst="rightArrow">
            <a:avLst>
              <a:gd name="adj1" fmla="val 50000"/>
              <a:gd name="adj2" fmla="val 55118"/>
            </a:avLst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b="0" ker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7" name="図 406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9620">
            <a:off x="9468448" y="5451922"/>
            <a:ext cx="205200" cy="205198"/>
          </a:xfrm>
          <a:prstGeom prst="rect">
            <a:avLst/>
          </a:prstGeom>
        </p:spPr>
      </p:pic>
      <p:cxnSp>
        <p:nvCxnSpPr>
          <p:cNvPr id="408" name="直線コネクタ 407"/>
          <p:cNvCxnSpPr/>
          <p:nvPr/>
        </p:nvCxnSpPr>
        <p:spPr bwMode="auto">
          <a:xfrm rot="20889620">
            <a:off x="9505331" y="5516791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9" name="直線コネクタ 408"/>
          <p:cNvCxnSpPr/>
          <p:nvPr/>
        </p:nvCxnSpPr>
        <p:spPr bwMode="auto">
          <a:xfrm rot="20889620">
            <a:off x="9520973" y="5591411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0" name="直線コネクタ 409"/>
          <p:cNvCxnSpPr/>
          <p:nvPr/>
        </p:nvCxnSpPr>
        <p:spPr bwMode="auto">
          <a:xfrm rot="20889620">
            <a:off x="9515759" y="5566537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1" name="直線コネクタ 410"/>
          <p:cNvCxnSpPr/>
          <p:nvPr/>
        </p:nvCxnSpPr>
        <p:spPr bwMode="auto">
          <a:xfrm rot="20889620">
            <a:off x="9510544" y="5541664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2" name="直線コネクタ 411"/>
          <p:cNvCxnSpPr/>
          <p:nvPr/>
        </p:nvCxnSpPr>
        <p:spPr bwMode="auto">
          <a:xfrm rot="20889620">
            <a:off x="9526188" y="5616285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3" name="図 412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43" y="5442435"/>
            <a:ext cx="205200" cy="205198"/>
          </a:xfrm>
          <a:prstGeom prst="rect">
            <a:avLst/>
          </a:prstGeom>
        </p:spPr>
      </p:pic>
      <p:cxnSp>
        <p:nvCxnSpPr>
          <p:cNvPr id="414" name="直線コネクタ 413"/>
          <p:cNvCxnSpPr/>
          <p:nvPr/>
        </p:nvCxnSpPr>
        <p:spPr bwMode="auto">
          <a:xfrm>
            <a:off x="9621254" y="5505336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5" name="直線コネクタ 414"/>
          <p:cNvCxnSpPr/>
          <p:nvPr/>
        </p:nvCxnSpPr>
        <p:spPr bwMode="auto">
          <a:xfrm>
            <a:off x="9621254" y="5581577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6" name="直線コネクタ 415"/>
          <p:cNvCxnSpPr/>
          <p:nvPr/>
        </p:nvCxnSpPr>
        <p:spPr bwMode="auto">
          <a:xfrm>
            <a:off x="9621254" y="5556163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7" name="直線コネクタ 416"/>
          <p:cNvCxnSpPr/>
          <p:nvPr/>
        </p:nvCxnSpPr>
        <p:spPr bwMode="auto">
          <a:xfrm>
            <a:off x="9621254" y="5530750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8" name="直線コネクタ 417"/>
          <p:cNvCxnSpPr/>
          <p:nvPr/>
        </p:nvCxnSpPr>
        <p:spPr bwMode="auto">
          <a:xfrm>
            <a:off x="9621254" y="5606992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9" name="正方形/長方形 418"/>
          <p:cNvSpPr/>
          <p:nvPr>
            <p:custDataLst>
              <p:tags r:id="rId58"/>
            </p:custDataLst>
          </p:nvPr>
        </p:nvSpPr>
        <p:spPr bwMode="auto">
          <a:xfrm rot="20880000">
            <a:off x="9530724" y="5570073"/>
            <a:ext cx="58264" cy="20827"/>
          </a:xfrm>
          <a:prstGeom prst="rect">
            <a:avLst/>
          </a:prstGeom>
          <a:solidFill>
            <a:srgbClr val="FF0000">
              <a:alpha val="36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600" tIns="46800" rIns="936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buSzPct val="85000"/>
              <a:buFont typeface="Wingdings" pitchFamily="2" charset="2"/>
              <a:buNone/>
            </a:pPr>
            <a:endParaRPr lang="en-GB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0" name="正方形/長方形 419"/>
          <p:cNvSpPr/>
          <p:nvPr>
            <p:custDataLst>
              <p:tags r:id="rId59"/>
            </p:custDataLst>
          </p:nvPr>
        </p:nvSpPr>
        <p:spPr bwMode="auto">
          <a:xfrm>
            <a:off x="9678364" y="5530571"/>
            <a:ext cx="58264" cy="20827"/>
          </a:xfrm>
          <a:prstGeom prst="rect">
            <a:avLst/>
          </a:prstGeom>
          <a:solidFill>
            <a:srgbClr val="FF0000">
              <a:alpha val="36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600" tIns="46800" rIns="936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buSzPct val="85000"/>
              <a:buFont typeface="Wingdings" pitchFamily="2" charset="2"/>
              <a:buNone/>
            </a:pPr>
            <a:endParaRPr lang="en-GB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21" name="図 420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8041">
            <a:off x="9686171" y="5448592"/>
            <a:ext cx="205200" cy="205198"/>
          </a:xfrm>
          <a:prstGeom prst="rect">
            <a:avLst/>
          </a:prstGeom>
        </p:spPr>
      </p:pic>
      <p:cxnSp>
        <p:nvCxnSpPr>
          <p:cNvPr id="422" name="直線コネクタ 421"/>
          <p:cNvCxnSpPr/>
          <p:nvPr/>
        </p:nvCxnSpPr>
        <p:spPr bwMode="auto">
          <a:xfrm rot="538041">
            <a:off x="9737336" y="5511124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直線コネクタ 422"/>
          <p:cNvCxnSpPr/>
          <p:nvPr/>
        </p:nvCxnSpPr>
        <p:spPr bwMode="auto">
          <a:xfrm rot="538041">
            <a:off x="9725453" y="5586433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直線コネクタ 423"/>
          <p:cNvCxnSpPr/>
          <p:nvPr/>
        </p:nvCxnSpPr>
        <p:spPr bwMode="auto">
          <a:xfrm rot="538041">
            <a:off x="9729414" y="5561330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直線コネクタ 424"/>
          <p:cNvCxnSpPr/>
          <p:nvPr/>
        </p:nvCxnSpPr>
        <p:spPr bwMode="auto">
          <a:xfrm rot="538041">
            <a:off x="9733375" y="5536227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直線コネクタ 425"/>
          <p:cNvCxnSpPr/>
          <p:nvPr/>
        </p:nvCxnSpPr>
        <p:spPr bwMode="auto">
          <a:xfrm rot="538041">
            <a:off x="9721491" y="5611538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7" name="正方形/長方形 426"/>
          <p:cNvSpPr/>
          <p:nvPr>
            <p:custDataLst>
              <p:tags r:id="rId60"/>
            </p:custDataLst>
          </p:nvPr>
        </p:nvSpPr>
        <p:spPr bwMode="auto">
          <a:xfrm rot="540000">
            <a:off x="9754518" y="5589499"/>
            <a:ext cx="58264" cy="20827"/>
          </a:xfrm>
          <a:prstGeom prst="rect">
            <a:avLst/>
          </a:prstGeom>
          <a:solidFill>
            <a:srgbClr val="FF0000">
              <a:alpha val="36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600" tIns="46800" rIns="936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buSzPct val="85000"/>
              <a:buFont typeface="Wingdings" pitchFamily="2" charset="2"/>
              <a:buNone/>
            </a:pPr>
            <a:endParaRPr lang="en-GB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28" name="図 427"/>
          <p:cNvPicPr>
            <a:picLocks noChangeAspect="1"/>
          </p:cNvPicPr>
          <p:nvPr/>
        </p:nvPicPr>
        <p:blipFill rotWithShape="1">
          <a:blip r:embed="rId79" cstate="print">
            <a:extLst>
              <a:ext uri="{BEBA8EAE-BF5A-486C-A8C5-ECC9F3942E4B}">
                <a14:imgProps xmlns:a14="http://schemas.microsoft.com/office/drawing/2010/main">
                  <a14:imgLayer r:embed="rId80">
                    <a14:imgEffect>
                      <a14:backgroundRemoval t="391" b="89844" l="9766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5639" b="16088"/>
          <a:stretch/>
        </p:blipFill>
        <p:spPr>
          <a:xfrm>
            <a:off x="9588301" y="5656551"/>
            <a:ext cx="161369" cy="258184"/>
          </a:xfrm>
          <a:prstGeom prst="rect">
            <a:avLst/>
          </a:prstGeom>
        </p:spPr>
      </p:pic>
      <p:cxnSp>
        <p:nvCxnSpPr>
          <p:cNvPr id="429" name="直線矢印コネクタ 428"/>
          <p:cNvCxnSpPr>
            <a:stCxn id="428" idx="0"/>
            <a:endCxn id="419" idx="3"/>
          </p:cNvCxnSpPr>
          <p:nvPr/>
        </p:nvCxnSpPr>
        <p:spPr bwMode="auto">
          <a:xfrm flipH="1" flipV="1">
            <a:off x="9588351" y="5574429"/>
            <a:ext cx="80634" cy="8212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sm" len="sm"/>
            <a:tailEnd type="stealth" w="sm" len="sm"/>
          </a:ln>
          <a:effectLst/>
        </p:spPr>
      </p:cxnSp>
      <p:cxnSp>
        <p:nvCxnSpPr>
          <p:cNvPr id="430" name="直線矢印コネクタ 429"/>
          <p:cNvCxnSpPr>
            <a:stCxn id="428" idx="0"/>
          </p:cNvCxnSpPr>
          <p:nvPr/>
        </p:nvCxnSpPr>
        <p:spPr bwMode="auto">
          <a:xfrm flipV="1">
            <a:off x="9668986" y="5553569"/>
            <a:ext cx="18439" cy="10298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sm" len="sm"/>
            <a:tailEnd type="stealth" w="sm" len="sm"/>
          </a:ln>
          <a:effectLst/>
        </p:spPr>
      </p:cxnSp>
      <p:cxnSp>
        <p:nvCxnSpPr>
          <p:cNvPr id="431" name="直線矢印コネクタ 430"/>
          <p:cNvCxnSpPr>
            <a:stCxn id="428" idx="0"/>
            <a:endCxn id="427" idx="1"/>
          </p:cNvCxnSpPr>
          <p:nvPr/>
        </p:nvCxnSpPr>
        <p:spPr bwMode="auto">
          <a:xfrm flipV="1">
            <a:off x="9668986" y="5595356"/>
            <a:ext cx="85890" cy="6119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sm" len="sm"/>
            <a:tailEnd type="stealth" w="sm" len="sm"/>
          </a:ln>
          <a:effectLst/>
        </p:spPr>
      </p:cxnSp>
      <p:pic>
        <p:nvPicPr>
          <p:cNvPr id="432" name="図 431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9620">
            <a:off x="10159594" y="5451922"/>
            <a:ext cx="205200" cy="205198"/>
          </a:xfrm>
          <a:prstGeom prst="rect">
            <a:avLst/>
          </a:prstGeom>
        </p:spPr>
      </p:pic>
      <p:cxnSp>
        <p:nvCxnSpPr>
          <p:cNvPr id="433" name="直線コネクタ 432"/>
          <p:cNvCxnSpPr/>
          <p:nvPr/>
        </p:nvCxnSpPr>
        <p:spPr bwMode="auto">
          <a:xfrm rot="20889620">
            <a:off x="10196476" y="5516791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4" name="直線コネクタ 433"/>
          <p:cNvCxnSpPr/>
          <p:nvPr/>
        </p:nvCxnSpPr>
        <p:spPr bwMode="auto">
          <a:xfrm rot="20889620">
            <a:off x="10212119" y="5591411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5" name="直線コネクタ 434"/>
          <p:cNvCxnSpPr/>
          <p:nvPr/>
        </p:nvCxnSpPr>
        <p:spPr bwMode="auto">
          <a:xfrm rot="20889620">
            <a:off x="10206905" y="5566537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直線コネクタ 435"/>
          <p:cNvCxnSpPr/>
          <p:nvPr/>
        </p:nvCxnSpPr>
        <p:spPr bwMode="auto">
          <a:xfrm rot="20889620">
            <a:off x="10201690" y="5541664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7" name="直線コネクタ 436"/>
          <p:cNvCxnSpPr/>
          <p:nvPr/>
        </p:nvCxnSpPr>
        <p:spPr bwMode="auto">
          <a:xfrm rot="20889620">
            <a:off x="10217334" y="5616285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8" name="図 437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89" y="5442435"/>
            <a:ext cx="205200" cy="205198"/>
          </a:xfrm>
          <a:prstGeom prst="rect">
            <a:avLst/>
          </a:prstGeom>
        </p:spPr>
      </p:pic>
      <p:cxnSp>
        <p:nvCxnSpPr>
          <p:cNvPr id="439" name="直線コネクタ 438"/>
          <p:cNvCxnSpPr/>
          <p:nvPr/>
        </p:nvCxnSpPr>
        <p:spPr bwMode="auto">
          <a:xfrm>
            <a:off x="10312400" y="5505336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0" name="直線コネクタ 439"/>
          <p:cNvCxnSpPr/>
          <p:nvPr/>
        </p:nvCxnSpPr>
        <p:spPr bwMode="auto">
          <a:xfrm>
            <a:off x="10312400" y="5581577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1" name="直線コネクタ 440"/>
          <p:cNvCxnSpPr/>
          <p:nvPr/>
        </p:nvCxnSpPr>
        <p:spPr bwMode="auto">
          <a:xfrm>
            <a:off x="10312400" y="5556163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2" name="直線コネクタ 441"/>
          <p:cNvCxnSpPr/>
          <p:nvPr/>
        </p:nvCxnSpPr>
        <p:spPr bwMode="auto">
          <a:xfrm>
            <a:off x="10312400" y="5530750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3" name="直線コネクタ 442"/>
          <p:cNvCxnSpPr/>
          <p:nvPr/>
        </p:nvCxnSpPr>
        <p:spPr bwMode="auto">
          <a:xfrm>
            <a:off x="10312400" y="5606992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4" name="正方形/長方形 443"/>
          <p:cNvSpPr/>
          <p:nvPr>
            <p:custDataLst>
              <p:tags r:id="rId61"/>
            </p:custDataLst>
          </p:nvPr>
        </p:nvSpPr>
        <p:spPr bwMode="auto">
          <a:xfrm rot="20880000">
            <a:off x="10221870" y="5570073"/>
            <a:ext cx="58264" cy="20827"/>
          </a:xfrm>
          <a:prstGeom prst="rect">
            <a:avLst/>
          </a:prstGeom>
          <a:solidFill>
            <a:srgbClr val="FF0000">
              <a:alpha val="36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600" tIns="46800" rIns="936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buSzPct val="85000"/>
              <a:buFont typeface="Wingdings" pitchFamily="2" charset="2"/>
              <a:buNone/>
            </a:pPr>
            <a:endParaRPr lang="en-GB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5" name="正方形/長方形 444"/>
          <p:cNvSpPr/>
          <p:nvPr>
            <p:custDataLst>
              <p:tags r:id="rId62"/>
            </p:custDataLst>
          </p:nvPr>
        </p:nvSpPr>
        <p:spPr bwMode="auto">
          <a:xfrm>
            <a:off x="10369510" y="5530571"/>
            <a:ext cx="58264" cy="20827"/>
          </a:xfrm>
          <a:prstGeom prst="rect">
            <a:avLst/>
          </a:prstGeom>
          <a:solidFill>
            <a:srgbClr val="FF0000">
              <a:alpha val="36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600" tIns="46800" rIns="936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buSzPct val="85000"/>
              <a:buFont typeface="Wingdings" pitchFamily="2" charset="2"/>
              <a:buNone/>
            </a:pPr>
            <a:endParaRPr lang="en-GB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46" name="図 445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8041">
            <a:off x="10377317" y="5448592"/>
            <a:ext cx="205200" cy="205198"/>
          </a:xfrm>
          <a:prstGeom prst="rect">
            <a:avLst/>
          </a:prstGeom>
        </p:spPr>
      </p:pic>
      <p:cxnSp>
        <p:nvCxnSpPr>
          <p:cNvPr id="447" name="直線コネクタ 446"/>
          <p:cNvCxnSpPr/>
          <p:nvPr/>
        </p:nvCxnSpPr>
        <p:spPr bwMode="auto">
          <a:xfrm rot="538041">
            <a:off x="10428482" y="5511124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8" name="直線コネクタ 447"/>
          <p:cNvCxnSpPr/>
          <p:nvPr/>
        </p:nvCxnSpPr>
        <p:spPr bwMode="auto">
          <a:xfrm rot="538041">
            <a:off x="10416598" y="5586433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9" name="直線コネクタ 448"/>
          <p:cNvCxnSpPr/>
          <p:nvPr/>
        </p:nvCxnSpPr>
        <p:spPr bwMode="auto">
          <a:xfrm rot="538041">
            <a:off x="10420560" y="5561330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0" name="直線コネクタ 449"/>
          <p:cNvCxnSpPr/>
          <p:nvPr/>
        </p:nvCxnSpPr>
        <p:spPr bwMode="auto">
          <a:xfrm rot="538041">
            <a:off x="10424521" y="5536227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1" name="直線コネクタ 450"/>
          <p:cNvCxnSpPr/>
          <p:nvPr/>
        </p:nvCxnSpPr>
        <p:spPr bwMode="auto">
          <a:xfrm rot="538041">
            <a:off x="10412637" y="5611538"/>
            <a:ext cx="10442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正方形/長方形 451"/>
          <p:cNvSpPr/>
          <p:nvPr>
            <p:custDataLst>
              <p:tags r:id="rId63"/>
            </p:custDataLst>
          </p:nvPr>
        </p:nvSpPr>
        <p:spPr bwMode="auto">
          <a:xfrm rot="540000">
            <a:off x="10445663" y="5589499"/>
            <a:ext cx="58264" cy="20827"/>
          </a:xfrm>
          <a:prstGeom prst="rect">
            <a:avLst/>
          </a:prstGeom>
          <a:solidFill>
            <a:srgbClr val="FF0000">
              <a:alpha val="36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600" tIns="46800" rIns="936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buSzPct val="85000"/>
              <a:buFont typeface="Wingdings" pitchFamily="2" charset="2"/>
              <a:buNone/>
            </a:pPr>
            <a:endParaRPr lang="en-GB" sz="11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53" name="直線矢印コネクタ 452"/>
          <p:cNvCxnSpPr>
            <a:stCxn id="456" idx="0"/>
            <a:endCxn id="444" idx="3"/>
          </p:cNvCxnSpPr>
          <p:nvPr/>
        </p:nvCxnSpPr>
        <p:spPr bwMode="auto">
          <a:xfrm flipH="1" flipV="1">
            <a:off x="10279497" y="5574429"/>
            <a:ext cx="96360" cy="8021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sm" len="sm"/>
            <a:tailEnd type="stealth" w="sm" len="sm"/>
          </a:ln>
          <a:effectLst/>
        </p:spPr>
      </p:cxnSp>
      <p:cxnSp>
        <p:nvCxnSpPr>
          <p:cNvPr id="454" name="直線矢印コネクタ 453"/>
          <p:cNvCxnSpPr>
            <a:stCxn id="456" idx="0"/>
          </p:cNvCxnSpPr>
          <p:nvPr/>
        </p:nvCxnSpPr>
        <p:spPr bwMode="auto">
          <a:xfrm flipV="1">
            <a:off x="10375857" y="5556197"/>
            <a:ext cx="7380" cy="9844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sm" len="sm"/>
            <a:tailEnd type="stealth" w="sm" len="sm"/>
          </a:ln>
          <a:effectLst/>
        </p:spPr>
      </p:cxnSp>
      <p:cxnSp>
        <p:nvCxnSpPr>
          <p:cNvPr id="455" name="直線矢印コネクタ 454"/>
          <p:cNvCxnSpPr>
            <a:stCxn id="456" idx="0"/>
            <a:endCxn id="452" idx="1"/>
          </p:cNvCxnSpPr>
          <p:nvPr/>
        </p:nvCxnSpPr>
        <p:spPr bwMode="auto">
          <a:xfrm flipV="1">
            <a:off x="10375857" y="5595356"/>
            <a:ext cx="70165" cy="59284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sm" len="sm"/>
            <a:tailEnd type="stealth" w="sm" len="sm"/>
          </a:ln>
          <a:effectLst/>
        </p:spPr>
      </p:cxnSp>
      <p:pic>
        <p:nvPicPr>
          <p:cNvPr id="456" name="コンテンツ プレースホルダー 257"/>
          <p:cNvPicPr>
            <a:picLocks noChangeAspect="1"/>
          </p:cNvPicPr>
          <p:nvPr/>
        </p:nvPicPr>
        <p:blipFill>
          <a:blip r:embed="rId85" cstate="print">
            <a:duotone>
              <a:srgbClr val="3333C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6">
                    <a14:imgEffect>
                      <a14:artisticPencilGrayscale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69" y="5654640"/>
            <a:ext cx="329977" cy="31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139" y="321733"/>
            <a:ext cx="11186191" cy="498480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cs typeface="Arial" panose="020B0604020202020204" pitchFamily="34" charset="0"/>
              </a:rPr>
              <a:t>使</a:t>
            </a:r>
            <a:r>
              <a:rPr kumimoji="1" lang="zh-CN" altLang="en-US" sz="2400" dirty="0" smtClean="0">
                <a:cs typeface="Arial" panose="020B0604020202020204" pitchFamily="34" charset="0"/>
              </a:rPr>
              <a:t>用中的</a:t>
            </a:r>
            <a:r>
              <a:rPr kumimoji="1" lang="en-US" altLang="zh-CN" sz="2400" dirty="0" smtClean="0">
                <a:cs typeface="Arial" panose="020B0604020202020204" pitchFamily="34" charset="0"/>
              </a:rPr>
              <a:t>RPA</a:t>
            </a:r>
            <a:r>
              <a:rPr kumimoji="1" lang="zh-CN" altLang="en-US" sz="2400" dirty="0" smtClean="0">
                <a:cs typeface="Arial" panose="020B0604020202020204" pitchFamily="34" charset="0"/>
              </a:rPr>
              <a:t>工具对比</a:t>
            </a:r>
            <a:endParaRPr kumimoji="1" lang="ja-JP" altLang="en-US" sz="2400" b="0" dirty="0">
              <a:cs typeface="Arial" panose="020B0604020202020204" pitchFamily="34" charset="0"/>
            </a:endParaRPr>
          </a:p>
        </p:txBody>
      </p:sp>
      <p:pic>
        <p:nvPicPr>
          <p:cNvPr id="204" name="Picture 217" descr="https://encrypted-tbn0.gstatic.com/images?q=tbn:ANd9GcR7Ectb9C--kovQcKc6gFkOlRpdR-NNeF1lZletYZF9rWU-X8Zjv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2716" y="1920983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7808" y="1879971"/>
            <a:ext cx="159131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3" descr="C:\Users\kwhittingham\Documents\_003 Competitors\Automation Anywhere\Logos\Automation_Anywhere_(logo)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1164" y="1869798"/>
            <a:ext cx="1296000" cy="3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9422" y="1883518"/>
            <a:ext cx="1332000" cy="31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正方形/長方形 23"/>
          <p:cNvSpPr/>
          <p:nvPr/>
        </p:nvSpPr>
        <p:spPr>
          <a:xfrm>
            <a:off x="522142" y="2922632"/>
            <a:ext cx="900000" cy="468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导入费用</a:t>
            </a:r>
            <a:endParaRPr kumimoji="1" lang="ja-JP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09" name="正方形/長方形 25"/>
          <p:cNvSpPr/>
          <p:nvPr/>
        </p:nvSpPr>
        <p:spPr>
          <a:xfrm>
            <a:off x="1544796" y="292263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大</a:t>
            </a:r>
          </a:p>
        </p:txBody>
      </p:sp>
      <p:sp>
        <p:nvSpPr>
          <p:cNvPr id="210" name="正方形/長方形 26"/>
          <p:cNvSpPr/>
          <p:nvPr/>
        </p:nvSpPr>
        <p:spPr>
          <a:xfrm>
            <a:off x="3219463" y="292263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大</a:t>
            </a:r>
          </a:p>
        </p:txBody>
      </p:sp>
      <p:sp>
        <p:nvSpPr>
          <p:cNvPr id="211" name="正方形/長方形 27"/>
          <p:cNvSpPr/>
          <p:nvPr/>
        </p:nvSpPr>
        <p:spPr>
          <a:xfrm>
            <a:off x="4885164" y="292263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中</a:t>
            </a:r>
          </a:p>
        </p:txBody>
      </p:sp>
      <p:sp>
        <p:nvSpPr>
          <p:cNvPr id="212" name="正方形/長方形 28"/>
          <p:cNvSpPr/>
          <p:nvPr/>
        </p:nvSpPr>
        <p:spPr>
          <a:xfrm>
            <a:off x="6528000" y="292263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大</a:t>
            </a:r>
          </a:p>
        </p:txBody>
      </p:sp>
      <p:sp>
        <p:nvSpPr>
          <p:cNvPr id="213" name="正方形/長方形 29"/>
          <p:cNvSpPr/>
          <p:nvPr/>
        </p:nvSpPr>
        <p:spPr>
          <a:xfrm>
            <a:off x="8191422" y="292263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少</a:t>
            </a:r>
            <a:endParaRPr kumimoji="1" lang="ja-JP" altLang="en-US" sz="105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14" name="正方形/長方形 30"/>
          <p:cNvSpPr/>
          <p:nvPr/>
        </p:nvSpPr>
        <p:spPr>
          <a:xfrm>
            <a:off x="522142" y="2375914"/>
            <a:ext cx="900000" cy="468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软件费</a:t>
            </a:r>
            <a:r>
              <a:rPr kumimoji="1"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</a:t>
            </a:r>
            <a:endParaRPr kumimoji="1" lang="ja-JP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15" name="正方形/長方形 31"/>
          <p:cNvSpPr/>
          <p:nvPr/>
        </p:nvSpPr>
        <p:spPr>
          <a:xfrm>
            <a:off x="1544796" y="2375914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大</a:t>
            </a:r>
          </a:p>
        </p:txBody>
      </p:sp>
      <p:sp>
        <p:nvSpPr>
          <p:cNvPr id="216" name="正方形/長方形 32"/>
          <p:cNvSpPr/>
          <p:nvPr/>
        </p:nvSpPr>
        <p:spPr>
          <a:xfrm>
            <a:off x="3219463" y="2375914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中</a:t>
            </a:r>
          </a:p>
        </p:txBody>
      </p:sp>
      <p:sp>
        <p:nvSpPr>
          <p:cNvPr id="217" name="正方形/長方形 33"/>
          <p:cNvSpPr/>
          <p:nvPr/>
        </p:nvSpPr>
        <p:spPr>
          <a:xfrm>
            <a:off x="4885164" y="2375914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中</a:t>
            </a:r>
          </a:p>
        </p:txBody>
      </p:sp>
      <p:sp>
        <p:nvSpPr>
          <p:cNvPr id="218" name="正方形/長方形 34"/>
          <p:cNvSpPr/>
          <p:nvPr/>
        </p:nvSpPr>
        <p:spPr>
          <a:xfrm>
            <a:off x="6528000" y="2375914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小</a:t>
            </a:r>
          </a:p>
        </p:txBody>
      </p:sp>
      <p:sp>
        <p:nvSpPr>
          <p:cNvPr id="219" name="正方形/長方形 35"/>
          <p:cNvSpPr/>
          <p:nvPr/>
        </p:nvSpPr>
        <p:spPr>
          <a:xfrm>
            <a:off x="8191422" y="2375914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开源</a:t>
            </a:r>
            <a:endParaRPr kumimoji="1" lang="ja-JP" altLang="en-US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20" name="正方形/長方形 36"/>
          <p:cNvSpPr/>
          <p:nvPr/>
        </p:nvSpPr>
        <p:spPr>
          <a:xfrm>
            <a:off x="522142" y="4578980"/>
            <a:ext cx="900000" cy="648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特点</a:t>
            </a:r>
            <a:endParaRPr kumimoji="1" lang="ja-JP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21" name="正方形/長方形 37"/>
          <p:cNvSpPr/>
          <p:nvPr/>
        </p:nvSpPr>
        <p:spPr>
          <a:xfrm>
            <a:off x="1544796" y="4578980"/>
            <a:ext cx="15480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大规</a:t>
            </a:r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模处理，</a:t>
            </a:r>
            <a:endParaRPr kumimoji="1" lang="en-US" altLang="zh-CN" sz="11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并</a:t>
            </a:r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行</a:t>
            </a:r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处理</a:t>
            </a:r>
            <a:endParaRPr kumimoji="1" lang="en-US" altLang="ja-JP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22" name="正方形/長方形 38"/>
          <p:cNvSpPr/>
          <p:nvPr/>
        </p:nvSpPr>
        <p:spPr>
          <a:xfrm>
            <a:off x="3219463" y="4578980"/>
            <a:ext cx="15480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大规模处理</a:t>
            </a:r>
            <a:endParaRPr kumimoji="1" lang="en-US" altLang="ja-JP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23" name="正方形/長方形 39"/>
          <p:cNvSpPr/>
          <p:nvPr/>
        </p:nvSpPr>
        <p:spPr>
          <a:xfrm>
            <a:off x="4885164" y="4578980"/>
            <a:ext cx="15480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费</a:t>
            </a:r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用较低，导入</a:t>
            </a:r>
            <a:endParaRPr kumimoji="1" lang="en-US" altLang="zh-CN" sz="11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相对容易，录制播放</a:t>
            </a:r>
            <a:endParaRPr kumimoji="1" lang="en-US" altLang="zh-CN" sz="11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功能强大</a:t>
            </a:r>
            <a:endParaRPr kumimoji="1" lang="en-US" altLang="ja-JP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24" name="正方形/長方形 40"/>
          <p:cNvSpPr/>
          <p:nvPr/>
        </p:nvSpPr>
        <p:spPr>
          <a:xfrm>
            <a:off x="6528000" y="4578980"/>
            <a:ext cx="15480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费用较低，导入</a:t>
            </a:r>
            <a:endParaRPr kumimoji="1" lang="en-US" altLang="zh-CN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相对容易，录制播放</a:t>
            </a:r>
            <a:endParaRPr kumimoji="1" lang="en-US" altLang="zh-CN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功能强大</a:t>
            </a:r>
            <a:endParaRPr kumimoji="1" lang="ja-JP" altLang="en-US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25" name="正方形/長方形 41"/>
          <p:cNvSpPr/>
          <p:nvPr/>
        </p:nvSpPr>
        <p:spPr>
          <a:xfrm>
            <a:off x="8191422" y="4578980"/>
            <a:ext cx="15480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可以使用</a:t>
            </a:r>
            <a:r>
              <a:rPr kumimoji="1" lang="en-US" altLang="zh-CN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JAVA</a:t>
            </a:r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开发，</a:t>
            </a:r>
            <a:endParaRPr kumimoji="1" lang="en-US" altLang="zh-CN" sz="11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依存图像识别和鼠标</a:t>
            </a:r>
            <a:endParaRPr kumimoji="1" lang="en-US" altLang="zh-CN" sz="105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键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盘输入，</a:t>
            </a:r>
            <a:r>
              <a:rPr kumimoji="1" lang="zh-CN" altLang="en-US" sz="105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稳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定性</a:t>
            </a:r>
            <a:r>
              <a:rPr kumimoji="1" lang="zh-CN" altLang="en-US" sz="105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较差</a:t>
            </a:r>
            <a:endParaRPr kumimoji="1" lang="en-US" altLang="zh-CN" sz="105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26" name="正方形/長方形 42"/>
          <p:cNvSpPr/>
          <p:nvPr/>
        </p:nvSpPr>
        <p:spPr>
          <a:xfrm>
            <a:off x="522142" y="3469350"/>
            <a:ext cx="900000" cy="468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自动化</a:t>
            </a:r>
            <a:endParaRPr kumimoji="1" lang="en-US" altLang="zh-CN" sz="11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组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件数</a:t>
            </a:r>
            <a:endParaRPr kumimoji="1" lang="ja-JP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27" name="正方形/長方形 43"/>
          <p:cNvSpPr/>
          <p:nvPr/>
        </p:nvSpPr>
        <p:spPr>
          <a:xfrm>
            <a:off x="1544796" y="3469350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多</a:t>
            </a:r>
          </a:p>
        </p:txBody>
      </p:sp>
      <p:sp>
        <p:nvSpPr>
          <p:cNvPr id="228" name="正方形/長方形 44"/>
          <p:cNvSpPr/>
          <p:nvPr/>
        </p:nvSpPr>
        <p:spPr>
          <a:xfrm>
            <a:off x="3219463" y="3469350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多</a:t>
            </a:r>
          </a:p>
        </p:txBody>
      </p:sp>
      <p:sp>
        <p:nvSpPr>
          <p:cNvPr id="229" name="正方形/長方形 45"/>
          <p:cNvSpPr/>
          <p:nvPr/>
        </p:nvSpPr>
        <p:spPr>
          <a:xfrm>
            <a:off x="4885164" y="3469350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中</a:t>
            </a:r>
          </a:p>
        </p:txBody>
      </p:sp>
      <p:sp>
        <p:nvSpPr>
          <p:cNvPr id="230" name="正方形/長方形 46"/>
          <p:cNvSpPr/>
          <p:nvPr/>
        </p:nvSpPr>
        <p:spPr>
          <a:xfrm>
            <a:off x="6528000" y="3469350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中</a:t>
            </a:r>
          </a:p>
        </p:txBody>
      </p:sp>
      <p:sp>
        <p:nvSpPr>
          <p:cNvPr id="231" name="正方形/長方形 47"/>
          <p:cNvSpPr/>
          <p:nvPr/>
        </p:nvSpPr>
        <p:spPr>
          <a:xfrm>
            <a:off x="8191422" y="3469350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有部分现成组件，</a:t>
            </a:r>
            <a:endParaRPr kumimoji="1" lang="en-US" altLang="zh-CN" sz="105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使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用时</a:t>
            </a:r>
            <a:r>
              <a:rPr kumimoji="1" lang="zh-CN" altLang="en-US" sz="105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需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要配置</a:t>
            </a:r>
            <a:endParaRPr kumimoji="1" lang="ja-JP" altLang="en-US" sz="105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32" name="正方形/長方形 49"/>
          <p:cNvSpPr/>
          <p:nvPr/>
        </p:nvSpPr>
        <p:spPr>
          <a:xfrm>
            <a:off x="522142" y="4032722"/>
            <a:ext cx="900000" cy="468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标准技能</a:t>
            </a:r>
            <a:endParaRPr kumimoji="1" lang="en-US" altLang="zh-CN" sz="11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algn="ctr"/>
            <a:r>
              <a:rPr kumimoji="1"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提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供</a:t>
            </a:r>
            <a:r>
              <a:rPr kumimoji="1"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有无</a:t>
            </a:r>
            <a:endParaRPr kumimoji="1" lang="ja-JP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233" name="正方形/長方形 50"/>
          <p:cNvSpPr/>
          <p:nvPr/>
        </p:nvSpPr>
        <p:spPr>
          <a:xfrm>
            <a:off x="1544796" y="403272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○</a:t>
            </a:r>
          </a:p>
        </p:txBody>
      </p:sp>
      <p:sp>
        <p:nvSpPr>
          <p:cNvPr id="234" name="正方形/長方形 51"/>
          <p:cNvSpPr/>
          <p:nvPr/>
        </p:nvSpPr>
        <p:spPr>
          <a:xfrm>
            <a:off x="3219463" y="403272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○</a:t>
            </a:r>
          </a:p>
        </p:txBody>
      </p:sp>
      <p:sp>
        <p:nvSpPr>
          <p:cNvPr id="235" name="正方形/長方形 52"/>
          <p:cNvSpPr/>
          <p:nvPr/>
        </p:nvSpPr>
        <p:spPr>
          <a:xfrm>
            <a:off x="4885164" y="403272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○</a:t>
            </a:r>
          </a:p>
        </p:txBody>
      </p:sp>
      <p:sp>
        <p:nvSpPr>
          <p:cNvPr id="236" name="正方形/長方形 53"/>
          <p:cNvSpPr/>
          <p:nvPr/>
        </p:nvSpPr>
        <p:spPr>
          <a:xfrm>
            <a:off x="6528000" y="403272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△</a:t>
            </a:r>
          </a:p>
        </p:txBody>
      </p:sp>
      <p:sp>
        <p:nvSpPr>
          <p:cNvPr id="237" name="正方形/長方形 54"/>
          <p:cNvSpPr/>
          <p:nvPr/>
        </p:nvSpPr>
        <p:spPr>
          <a:xfrm>
            <a:off x="8191422" y="4032722"/>
            <a:ext cx="1548000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需要定制开发</a:t>
            </a:r>
            <a:endParaRPr kumimoji="1" lang="ja-JP" altLang="en-US" sz="105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238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4747" y="1897242"/>
            <a:ext cx="792111" cy="28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" name="正方形/長方形 64"/>
          <p:cNvSpPr/>
          <p:nvPr/>
        </p:nvSpPr>
        <p:spPr>
          <a:xfrm>
            <a:off x="1544796" y="1800649"/>
            <a:ext cx="1548000" cy="482645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0" name="正方形/長方形 65"/>
          <p:cNvSpPr/>
          <p:nvPr/>
        </p:nvSpPr>
        <p:spPr>
          <a:xfrm>
            <a:off x="3219463" y="1800649"/>
            <a:ext cx="1548000" cy="482645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1" name="正方形/長方形 66"/>
          <p:cNvSpPr/>
          <p:nvPr/>
        </p:nvSpPr>
        <p:spPr>
          <a:xfrm>
            <a:off x="4885164" y="1800649"/>
            <a:ext cx="1548000" cy="482645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2" name="正方形/長方形 67"/>
          <p:cNvSpPr/>
          <p:nvPr/>
        </p:nvSpPr>
        <p:spPr>
          <a:xfrm>
            <a:off x="6528000" y="1800649"/>
            <a:ext cx="1548000" cy="482645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3" name="正方形/長方形 68"/>
          <p:cNvSpPr/>
          <p:nvPr/>
        </p:nvSpPr>
        <p:spPr>
          <a:xfrm>
            <a:off x="8191422" y="1800649"/>
            <a:ext cx="1548000" cy="482645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26"/>
          <p:cNvSpPr/>
          <p:nvPr/>
        </p:nvSpPr>
        <p:spPr bwMode="auto">
          <a:xfrm>
            <a:off x="625537" y="1907310"/>
            <a:ext cx="3094463" cy="4163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62400" y="-114022"/>
            <a:ext cx="10869200" cy="1002979"/>
          </a:xfr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RPA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Robot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配置和执行方式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625537" y="1132657"/>
            <a:ext cx="8554350" cy="67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导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入之后运行方式大概有下面两种情况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37941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定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时自动启动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37941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手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动按需启动</a:t>
            </a:r>
            <a:endParaRPr kumimoji="1" lang="en-US" altLang="ja-JP" sz="14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961811" y="2367578"/>
            <a:ext cx="3073662" cy="3292955"/>
            <a:chOff x="745811" y="2367578"/>
            <a:chExt cx="3073662" cy="3292955"/>
          </a:xfrm>
        </p:grpSpPr>
        <p:sp>
          <p:nvSpPr>
            <p:cNvPr id="37" name="正方形/長方形 3"/>
            <p:cNvSpPr/>
            <p:nvPr/>
          </p:nvSpPr>
          <p:spPr bwMode="auto">
            <a:xfrm>
              <a:off x="1659473" y="3371772"/>
              <a:ext cx="2160000" cy="5040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72000" rIns="72000" rtlCol="0" anchor="ctr"/>
            <a:lstStyle/>
            <a:p>
              <a:pPr marL="93662">
                <a:spcBef>
                  <a:spcPts val="300"/>
                </a:spcBef>
              </a:pPr>
              <a:r>
                <a:rPr kumimoji="1" lang="en-US" altLang="ja-JP" sz="14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RPA</a:t>
              </a:r>
              <a:r>
                <a:rPr kumimoji="1" lang="zh-CN" altLang="en-US" sz="1400" kern="0" dirty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端末</a:t>
              </a:r>
              <a:endParaRPr kumimoji="1" lang="en-US" altLang="ja-JP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992" y="2367578"/>
              <a:ext cx="401143" cy="401143"/>
            </a:xfrm>
            <a:prstGeom prst="rect">
              <a:avLst/>
            </a:prstGeom>
          </p:spPr>
        </p:pic>
        <p:sp>
          <p:nvSpPr>
            <p:cNvPr id="39" name="正方形/長方形 3"/>
            <p:cNvSpPr/>
            <p:nvPr/>
          </p:nvSpPr>
          <p:spPr bwMode="auto">
            <a:xfrm>
              <a:off x="1560000" y="2367578"/>
              <a:ext cx="2160000" cy="5040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72000" rIns="72000" rtlCol="0" anchor="ctr"/>
            <a:lstStyle/>
            <a:p>
              <a:pPr marL="93662">
                <a:spcBef>
                  <a:spcPts val="300"/>
                </a:spcBef>
              </a:pPr>
              <a:r>
                <a:rPr kumimoji="1" lang="en-US" altLang="ja-JP" sz="14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Scheduler</a:t>
              </a:r>
            </a:p>
          </p:txBody>
        </p: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1326564" y="2768721"/>
              <a:ext cx="0" cy="550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00" y="4332690"/>
              <a:ext cx="617143" cy="61714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436" y="4343940"/>
              <a:ext cx="617143" cy="61714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001" y="3371772"/>
              <a:ext cx="617143" cy="617143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 rot="10800000">
              <a:off x="1364572" y="3902528"/>
              <a:ext cx="0" cy="462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43" idx="0"/>
            </p:cNvCxnSpPr>
            <p:nvPr/>
          </p:nvCxnSpPr>
          <p:spPr>
            <a:xfrm>
              <a:off x="1784144" y="3960929"/>
              <a:ext cx="403864" cy="383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正方形/長方形 3"/>
            <p:cNvSpPr/>
            <p:nvPr/>
          </p:nvSpPr>
          <p:spPr bwMode="auto">
            <a:xfrm>
              <a:off x="919746" y="4779950"/>
              <a:ext cx="753397" cy="5040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72000" rIns="72000" rtlCol="0" anchor="ctr"/>
            <a:lstStyle/>
            <a:p>
              <a:pPr marL="93662">
                <a:spcBef>
                  <a:spcPts val="300"/>
                </a:spcBef>
              </a:pPr>
              <a:r>
                <a:rPr kumimoji="1" lang="en-US" altLang="ja-JP" sz="14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Input</a:t>
              </a:r>
            </a:p>
          </p:txBody>
        </p:sp>
        <p:sp>
          <p:nvSpPr>
            <p:cNvPr id="50" name="正方形/長方形 3"/>
            <p:cNvSpPr/>
            <p:nvPr/>
          </p:nvSpPr>
          <p:spPr bwMode="auto">
            <a:xfrm>
              <a:off x="1825543" y="4779950"/>
              <a:ext cx="958457" cy="5040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72000" rIns="72000" rtlCol="0" anchor="ctr"/>
            <a:lstStyle/>
            <a:p>
              <a:pPr marL="93662">
                <a:spcBef>
                  <a:spcPts val="300"/>
                </a:spcBef>
              </a:pPr>
              <a:r>
                <a:rPr kumimoji="1" lang="en-US" altLang="ja-JP" sz="1400" kern="0" dirty="0" smtClea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eiryo UI" pitchFamily="50" charset="-128"/>
                </a:rPr>
                <a:t>Output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45811" y="2403371"/>
              <a:ext cx="382191" cy="342900"/>
              <a:chOff x="4603751" y="2771775"/>
              <a:chExt cx="679450" cy="609600"/>
            </a:xfrm>
          </p:grpSpPr>
          <p:sp>
            <p:nvSpPr>
              <p:cNvPr id="52" name="Freeform 47"/>
              <p:cNvSpPr>
                <a:spLocks noEditPoints="1"/>
              </p:cNvSpPr>
              <p:nvPr/>
            </p:nvSpPr>
            <p:spPr bwMode="auto">
              <a:xfrm>
                <a:off x="4751388" y="3038475"/>
                <a:ext cx="509588" cy="282575"/>
              </a:xfrm>
              <a:custGeom>
                <a:avLst/>
                <a:gdLst>
                  <a:gd name="T0" fmla="*/ 171 w 749"/>
                  <a:gd name="T1" fmla="*/ 279 h 416"/>
                  <a:gd name="T2" fmla="*/ 175 w 749"/>
                  <a:gd name="T3" fmla="*/ 274 h 416"/>
                  <a:gd name="T4" fmla="*/ 175 w 749"/>
                  <a:gd name="T5" fmla="*/ 142 h 416"/>
                  <a:gd name="T6" fmla="*/ 171 w 749"/>
                  <a:gd name="T7" fmla="*/ 137 h 416"/>
                  <a:gd name="T8" fmla="*/ 29 w 749"/>
                  <a:gd name="T9" fmla="*/ 137 h 416"/>
                  <a:gd name="T10" fmla="*/ 25 w 749"/>
                  <a:gd name="T11" fmla="*/ 142 h 416"/>
                  <a:gd name="T12" fmla="*/ 25 w 749"/>
                  <a:gd name="T13" fmla="*/ 274 h 416"/>
                  <a:gd name="T14" fmla="*/ 29 w 749"/>
                  <a:gd name="T15" fmla="*/ 279 h 416"/>
                  <a:gd name="T16" fmla="*/ 35 w 749"/>
                  <a:gd name="T17" fmla="*/ 201 h 416"/>
                  <a:gd name="T18" fmla="*/ 56 w 749"/>
                  <a:gd name="T19" fmla="*/ 185 h 416"/>
                  <a:gd name="T20" fmla="*/ 108 w 749"/>
                  <a:gd name="T21" fmla="*/ 197 h 416"/>
                  <a:gd name="T22" fmla="*/ 164 w 749"/>
                  <a:gd name="T23" fmla="*/ 158 h 416"/>
                  <a:gd name="T24" fmla="*/ 129 w 749"/>
                  <a:gd name="T25" fmla="*/ 213 h 416"/>
                  <a:gd name="T26" fmla="*/ 96 w 749"/>
                  <a:gd name="T27" fmla="*/ 260 h 416"/>
                  <a:gd name="T28" fmla="*/ 35 w 749"/>
                  <a:gd name="T29" fmla="*/ 201 h 416"/>
                  <a:gd name="T30" fmla="*/ 535 w 749"/>
                  <a:gd name="T31" fmla="*/ 387 h 416"/>
                  <a:gd name="T32" fmla="*/ 540 w 749"/>
                  <a:gd name="T33" fmla="*/ 383 h 416"/>
                  <a:gd name="T34" fmla="*/ 540 w 749"/>
                  <a:gd name="T35" fmla="*/ 250 h 416"/>
                  <a:gd name="T36" fmla="*/ 535 w 749"/>
                  <a:gd name="T37" fmla="*/ 246 h 416"/>
                  <a:gd name="T38" fmla="*/ 394 w 749"/>
                  <a:gd name="T39" fmla="*/ 246 h 416"/>
                  <a:gd name="T40" fmla="*/ 389 w 749"/>
                  <a:gd name="T41" fmla="*/ 250 h 416"/>
                  <a:gd name="T42" fmla="*/ 389 w 749"/>
                  <a:gd name="T43" fmla="*/ 383 h 416"/>
                  <a:gd name="T44" fmla="*/ 394 w 749"/>
                  <a:gd name="T45" fmla="*/ 387 h 416"/>
                  <a:gd name="T46" fmla="*/ 400 w 749"/>
                  <a:gd name="T47" fmla="*/ 309 h 416"/>
                  <a:gd name="T48" fmla="*/ 421 w 749"/>
                  <a:gd name="T49" fmla="*/ 293 h 416"/>
                  <a:gd name="T50" fmla="*/ 473 w 749"/>
                  <a:gd name="T51" fmla="*/ 305 h 416"/>
                  <a:gd name="T52" fmla="*/ 528 w 749"/>
                  <a:gd name="T53" fmla="*/ 266 h 416"/>
                  <a:gd name="T54" fmla="*/ 493 w 749"/>
                  <a:gd name="T55" fmla="*/ 322 h 416"/>
                  <a:gd name="T56" fmla="*/ 460 w 749"/>
                  <a:gd name="T57" fmla="*/ 368 h 416"/>
                  <a:gd name="T58" fmla="*/ 400 w 749"/>
                  <a:gd name="T59" fmla="*/ 309 h 416"/>
                  <a:gd name="T60" fmla="*/ 574 w 749"/>
                  <a:gd name="T61" fmla="*/ 34 h 416"/>
                  <a:gd name="T62" fmla="*/ 649 w 749"/>
                  <a:gd name="T63" fmla="*/ 0 h 416"/>
                  <a:gd name="T64" fmla="*/ 724 w 749"/>
                  <a:gd name="T65" fmla="*/ 34 h 416"/>
                  <a:gd name="T66" fmla="*/ 749 w 749"/>
                  <a:gd name="T67" fmla="*/ 100 h 416"/>
                  <a:gd name="T68" fmla="*/ 724 w 749"/>
                  <a:gd name="T69" fmla="*/ 166 h 416"/>
                  <a:gd name="T70" fmla="*/ 649 w 749"/>
                  <a:gd name="T71" fmla="*/ 200 h 416"/>
                  <a:gd name="T72" fmla="*/ 574 w 749"/>
                  <a:gd name="T73" fmla="*/ 166 h 416"/>
                  <a:gd name="T74" fmla="*/ 549 w 749"/>
                  <a:gd name="T75" fmla="*/ 100 h 416"/>
                  <a:gd name="T76" fmla="*/ 585 w 749"/>
                  <a:gd name="T77" fmla="*/ 92 h 416"/>
                  <a:gd name="T78" fmla="*/ 606 w 749"/>
                  <a:gd name="T79" fmla="*/ 77 h 416"/>
                  <a:gd name="T80" fmla="*/ 658 w 749"/>
                  <a:gd name="T81" fmla="*/ 89 h 416"/>
                  <a:gd name="T82" fmla="*/ 713 w 749"/>
                  <a:gd name="T83" fmla="*/ 50 h 416"/>
                  <a:gd name="T84" fmla="*/ 678 w 749"/>
                  <a:gd name="T85" fmla="*/ 105 h 416"/>
                  <a:gd name="T86" fmla="*/ 645 w 749"/>
                  <a:gd name="T87" fmla="*/ 152 h 416"/>
                  <a:gd name="T88" fmla="*/ 585 w 749"/>
                  <a:gd name="T89" fmla="*/ 92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49" h="416">
                    <a:moveTo>
                      <a:pt x="100" y="308"/>
                    </a:moveTo>
                    <a:cubicBezTo>
                      <a:pt x="128" y="308"/>
                      <a:pt x="153" y="297"/>
                      <a:pt x="171" y="279"/>
                    </a:cubicBezTo>
                    <a:cubicBezTo>
                      <a:pt x="172" y="277"/>
                      <a:pt x="174" y="276"/>
                      <a:pt x="175" y="274"/>
                    </a:cubicBezTo>
                    <a:cubicBezTo>
                      <a:pt x="175" y="274"/>
                      <a:pt x="175" y="274"/>
                      <a:pt x="175" y="274"/>
                    </a:cubicBezTo>
                    <a:cubicBezTo>
                      <a:pt x="191" y="257"/>
                      <a:pt x="200" y="233"/>
                      <a:pt x="200" y="208"/>
                    </a:cubicBezTo>
                    <a:cubicBezTo>
                      <a:pt x="200" y="183"/>
                      <a:pt x="191" y="160"/>
                      <a:pt x="175" y="142"/>
                    </a:cubicBezTo>
                    <a:cubicBezTo>
                      <a:pt x="175" y="142"/>
                      <a:pt x="175" y="142"/>
                      <a:pt x="175" y="142"/>
                    </a:cubicBezTo>
                    <a:cubicBezTo>
                      <a:pt x="174" y="140"/>
                      <a:pt x="172" y="139"/>
                      <a:pt x="171" y="137"/>
                    </a:cubicBezTo>
                    <a:cubicBezTo>
                      <a:pt x="153" y="119"/>
                      <a:pt x="128" y="108"/>
                      <a:pt x="100" y="108"/>
                    </a:cubicBezTo>
                    <a:cubicBezTo>
                      <a:pt x="72" y="108"/>
                      <a:pt x="47" y="119"/>
                      <a:pt x="29" y="137"/>
                    </a:cubicBezTo>
                    <a:cubicBezTo>
                      <a:pt x="28" y="139"/>
                      <a:pt x="26" y="140"/>
                      <a:pt x="25" y="142"/>
                    </a:cubicBezTo>
                    <a:cubicBezTo>
                      <a:pt x="25" y="142"/>
                      <a:pt x="25" y="142"/>
                      <a:pt x="25" y="142"/>
                    </a:cubicBezTo>
                    <a:cubicBezTo>
                      <a:pt x="9" y="160"/>
                      <a:pt x="0" y="183"/>
                      <a:pt x="0" y="208"/>
                    </a:cubicBezTo>
                    <a:cubicBezTo>
                      <a:pt x="0" y="233"/>
                      <a:pt x="9" y="257"/>
                      <a:pt x="25" y="274"/>
                    </a:cubicBezTo>
                    <a:cubicBezTo>
                      <a:pt x="25" y="274"/>
                      <a:pt x="25" y="274"/>
                      <a:pt x="25" y="274"/>
                    </a:cubicBezTo>
                    <a:cubicBezTo>
                      <a:pt x="26" y="276"/>
                      <a:pt x="28" y="277"/>
                      <a:pt x="29" y="279"/>
                    </a:cubicBezTo>
                    <a:cubicBezTo>
                      <a:pt x="47" y="297"/>
                      <a:pt x="72" y="308"/>
                      <a:pt x="100" y="308"/>
                    </a:cubicBezTo>
                    <a:close/>
                    <a:moveTo>
                      <a:pt x="35" y="201"/>
                    </a:moveTo>
                    <a:cubicBezTo>
                      <a:pt x="31" y="195"/>
                      <a:pt x="32" y="187"/>
                      <a:pt x="38" y="182"/>
                    </a:cubicBezTo>
                    <a:cubicBezTo>
                      <a:pt x="44" y="178"/>
                      <a:pt x="52" y="179"/>
                      <a:pt x="56" y="185"/>
                    </a:cubicBezTo>
                    <a:cubicBezTo>
                      <a:pt x="87" y="226"/>
                      <a:pt x="87" y="226"/>
                      <a:pt x="87" y="226"/>
                    </a:cubicBezTo>
                    <a:cubicBezTo>
                      <a:pt x="94" y="216"/>
                      <a:pt x="101" y="206"/>
                      <a:pt x="108" y="197"/>
                    </a:cubicBezTo>
                    <a:cubicBezTo>
                      <a:pt x="120" y="183"/>
                      <a:pt x="132" y="170"/>
                      <a:pt x="145" y="157"/>
                    </a:cubicBezTo>
                    <a:cubicBezTo>
                      <a:pt x="151" y="152"/>
                      <a:pt x="159" y="153"/>
                      <a:pt x="164" y="158"/>
                    </a:cubicBezTo>
                    <a:cubicBezTo>
                      <a:pt x="169" y="163"/>
                      <a:pt x="168" y="171"/>
                      <a:pt x="163" y="176"/>
                    </a:cubicBezTo>
                    <a:cubicBezTo>
                      <a:pt x="151" y="188"/>
                      <a:pt x="139" y="200"/>
                      <a:pt x="129" y="213"/>
                    </a:cubicBezTo>
                    <a:cubicBezTo>
                      <a:pt x="118" y="227"/>
                      <a:pt x="108" y="241"/>
                      <a:pt x="99" y="256"/>
                    </a:cubicBezTo>
                    <a:cubicBezTo>
                      <a:pt x="98" y="257"/>
                      <a:pt x="97" y="259"/>
                      <a:pt x="96" y="260"/>
                    </a:cubicBezTo>
                    <a:cubicBezTo>
                      <a:pt x="90" y="264"/>
                      <a:pt x="82" y="263"/>
                      <a:pt x="77" y="257"/>
                    </a:cubicBezTo>
                    <a:cubicBezTo>
                      <a:pt x="35" y="201"/>
                      <a:pt x="35" y="201"/>
                      <a:pt x="35" y="201"/>
                    </a:cubicBezTo>
                    <a:close/>
                    <a:moveTo>
                      <a:pt x="465" y="416"/>
                    </a:moveTo>
                    <a:cubicBezTo>
                      <a:pt x="492" y="416"/>
                      <a:pt x="517" y="405"/>
                      <a:pt x="535" y="387"/>
                    </a:cubicBezTo>
                    <a:cubicBezTo>
                      <a:pt x="537" y="386"/>
                      <a:pt x="538" y="384"/>
                      <a:pt x="539" y="383"/>
                    </a:cubicBezTo>
                    <a:cubicBezTo>
                      <a:pt x="540" y="383"/>
                      <a:pt x="540" y="383"/>
                      <a:pt x="540" y="383"/>
                    </a:cubicBezTo>
                    <a:cubicBezTo>
                      <a:pt x="555" y="365"/>
                      <a:pt x="565" y="342"/>
                      <a:pt x="565" y="316"/>
                    </a:cubicBezTo>
                    <a:cubicBezTo>
                      <a:pt x="565" y="291"/>
                      <a:pt x="555" y="268"/>
                      <a:pt x="540" y="250"/>
                    </a:cubicBezTo>
                    <a:cubicBezTo>
                      <a:pt x="539" y="250"/>
                      <a:pt x="539" y="250"/>
                      <a:pt x="539" y="250"/>
                    </a:cubicBezTo>
                    <a:cubicBezTo>
                      <a:pt x="538" y="249"/>
                      <a:pt x="537" y="247"/>
                      <a:pt x="535" y="246"/>
                    </a:cubicBezTo>
                    <a:cubicBezTo>
                      <a:pt x="517" y="228"/>
                      <a:pt x="492" y="217"/>
                      <a:pt x="465" y="217"/>
                    </a:cubicBezTo>
                    <a:cubicBezTo>
                      <a:pt x="437" y="217"/>
                      <a:pt x="412" y="228"/>
                      <a:pt x="394" y="246"/>
                    </a:cubicBezTo>
                    <a:cubicBezTo>
                      <a:pt x="392" y="247"/>
                      <a:pt x="391" y="249"/>
                      <a:pt x="390" y="250"/>
                    </a:cubicBezTo>
                    <a:cubicBezTo>
                      <a:pt x="389" y="250"/>
                      <a:pt x="389" y="250"/>
                      <a:pt x="389" y="250"/>
                    </a:cubicBezTo>
                    <a:cubicBezTo>
                      <a:pt x="374" y="268"/>
                      <a:pt x="365" y="291"/>
                      <a:pt x="365" y="316"/>
                    </a:cubicBezTo>
                    <a:cubicBezTo>
                      <a:pt x="365" y="342"/>
                      <a:pt x="374" y="365"/>
                      <a:pt x="389" y="383"/>
                    </a:cubicBezTo>
                    <a:cubicBezTo>
                      <a:pt x="390" y="383"/>
                      <a:pt x="390" y="383"/>
                      <a:pt x="390" y="383"/>
                    </a:cubicBezTo>
                    <a:cubicBezTo>
                      <a:pt x="391" y="384"/>
                      <a:pt x="392" y="386"/>
                      <a:pt x="394" y="387"/>
                    </a:cubicBezTo>
                    <a:cubicBezTo>
                      <a:pt x="412" y="405"/>
                      <a:pt x="437" y="416"/>
                      <a:pt x="465" y="416"/>
                    </a:cubicBezTo>
                    <a:close/>
                    <a:moveTo>
                      <a:pt x="400" y="309"/>
                    </a:moveTo>
                    <a:cubicBezTo>
                      <a:pt x="396" y="303"/>
                      <a:pt x="397" y="295"/>
                      <a:pt x="403" y="291"/>
                    </a:cubicBezTo>
                    <a:cubicBezTo>
                      <a:pt x="408" y="286"/>
                      <a:pt x="416" y="288"/>
                      <a:pt x="421" y="293"/>
                    </a:cubicBezTo>
                    <a:cubicBezTo>
                      <a:pt x="451" y="335"/>
                      <a:pt x="451" y="335"/>
                      <a:pt x="451" y="335"/>
                    </a:cubicBezTo>
                    <a:cubicBezTo>
                      <a:pt x="458" y="324"/>
                      <a:pt x="465" y="315"/>
                      <a:pt x="473" y="305"/>
                    </a:cubicBezTo>
                    <a:cubicBezTo>
                      <a:pt x="484" y="291"/>
                      <a:pt x="497" y="278"/>
                      <a:pt x="510" y="266"/>
                    </a:cubicBezTo>
                    <a:cubicBezTo>
                      <a:pt x="515" y="261"/>
                      <a:pt x="523" y="261"/>
                      <a:pt x="528" y="266"/>
                    </a:cubicBezTo>
                    <a:cubicBezTo>
                      <a:pt x="533" y="272"/>
                      <a:pt x="533" y="280"/>
                      <a:pt x="528" y="285"/>
                    </a:cubicBezTo>
                    <a:cubicBezTo>
                      <a:pt x="515" y="296"/>
                      <a:pt x="504" y="308"/>
                      <a:pt x="493" y="322"/>
                    </a:cubicBezTo>
                    <a:cubicBezTo>
                      <a:pt x="482" y="335"/>
                      <a:pt x="473" y="349"/>
                      <a:pt x="464" y="364"/>
                    </a:cubicBezTo>
                    <a:cubicBezTo>
                      <a:pt x="463" y="366"/>
                      <a:pt x="462" y="367"/>
                      <a:pt x="460" y="368"/>
                    </a:cubicBezTo>
                    <a:cubicBezTo>
                      <a:pt x="454" y="373"/>
                      <a:pt x="446" y="371"/>
                      <a:pt x="442" y="366"/>
                    </a:cubicBezTo>
                    <a:cubicBezTo>
                      <a:pt x="400" y="309"/>
                      <a:pt x="400" y="309"/>
                      <a:pt x="400" y="309"/>
                    </a:cubicBezTo>
                    <a:close/>
                    <a:moveTo>
                      <a:pt x="574" y="34"/>
                    </a:moveTo>
                    <a:cubicBezTo>
                      <a:pt x="574" y="34"/>
                      <a:pt x="574" y="34"/>
                      <a:pt x="574" y="34"/>
                    </a:cubicBezTo>
                    <a:cubicBezTo>
                      <a:pt x="576" y="32"/>
                      <a:pt x="577" y="31"/>
                      <a:pt x="579" y="29"/>
                    </a:cubicBezTo>
                    <a:cubicBezTo>
                      <a:pt x="597" y="11"/>
                      <a:pt x="622" y="0"/>
                      <a:pt x="649" y="0"/>
                    </a:cubicBezTo>
                    <a:cubicBezTo>
                      <a:pt x="677" y="0"/>
                      <a:pt x="702" y="11"/>
                      <a:pt x="720" y="29"/>
                    </a:cubicBezTo>
                    <a:cubicBezTo>
                      <a:pt x="722" y="31"/>
                      <a:pt x="723" y="32"/>
                      <a:pt x="724" y="34"/>
                    </a:cubicBezTo>
                    <a:cubicBezTo>
                      <a:pt x="724" y="34"/>
                      <a:pt x="724" y="34"/>
                      <a:pt x="724" y="34"/>
                    </a:cubicBezTo>
                    <a:cubicBezTo>
                      <a:pt x="740" y="51"/>
                      <a:pt x="749" y="74"/>
                      <a:pt x="749" y="100"/>
                    </a:cubicBezTo>
                    <a:cubicBezTo>
                      <a:pt x="749" y="125"/>
                      <a:pt x="740" y="148"/>
                      <a:pt x="724" y="166"/>
                    </a:cubicBezTo>
                    <a:cubicBezTo>
                      <a:pt x="724" y="166"/>
                      <a:pt x="724" y="166"/>
                      <a:pt x="724" y="166"/>
                    </a:cubicBezTo>
                    <a:cubicBezTo>
                      <a:pt x="723" y="167"/>
                      <a:pt x="722" y="169"/>
                      <a:pt x="720" y="170"/>
                    </a:cubicBezTo>
                    <a:cubicBezTo>
                      <a:pt x="702" y="188"/>
                      <a:pt x="677" y="200"/>
                      <a:pt x="649" y="200"/>
                    </a:cubicBezTo>
                    <a:cubicBezTo>
                      <a:pt x="622" y="200"/>
                      <a:pt x="597" y="188"/>
                      <a:pt x="579" y="170"/>
                    </a:cubicBezTo>
                    <a:cubicBezTo>
                      <a:pt x="577" y="169"/>
                      <a:pt x="576" y="167"/>
                      <a:pt x="574" y="166"/>
                    </a:cubicBezTo>
                    <a:cubicBezTo>
                      <a:pt x="574" y="166"/>
                      <a:pt x="574" y="166"/>
                      <a:pt x="574" y="166"/>
                    </a:cubicBezTo>
                    <a:cubicBezTo>
                      <a:pt x="559" y="148"/>
                      <a:pt x="549" y="125"/>
                      <a:pt x="549" y="100"/>
                    </a:cubicBezTo>
                    <a:cubicBezTo>
                      <a:pt x="549" y="74"/>
                      <a:pt x="559" y="51"/>
                      <a:pt x="574" y="34"/>
                    </a:cubicBezTo>
                    <a:close/>
                    <a:moveTo>
                      <a:pt x="585" y="92"/>
                    </a:moveTo>
                    <a:cubicBezTo>
                      <a:pt x="580" y="87"/>
                      <a:pt x="582" y="78"/>
                      <a:pt x="587" y="74"/>
                    </a:cubicBezTo>
                    <a:cubicBezTo>
                      <a:pt x="593" y="70"/>
                      <a:pt x="601" y="71"/>
                      <a:pt x="606" y="77"/>
                    </a:cubicBezTo>
                    <a:cubicBezTo>
                      <a:pt x="636" y="118"/>
                      <a:pt x="636" y="118"/>
                      <a:pt x="636" y="118"/>
                    </a:cubicBezTo>
                    <a:cubicBezTo>
                      <a:pt x="643" y="108"/>
                      <a:pt x="650" y="98"/>
                      <a:pt x="658" y="89"/>
                    </a:cubicBezTo>
                    <a:cubicBezTo>
                      <a:pt x="669" y="75"/>
                      <a:pt x="681" y="61"/>
                      <a:pt x="695" y="49"/>
                    </a:cubicBezTo>
                    <a:cubicBezTo>
                      <a:pt x="700" y="44"/>
                      <a:pt x="708" y="44"/>
                      <a:pt x="713" y="50"/>
                    </a:cubicBezTo>
                    <a:cubicBezTo>
                      <a:pt x="718" y="55"/>
                      <a:pt x="718" y="63"/>
                      <a:pt x="712" y="68"/>
                    </a:cubicBezTo>
                    <a:cubicBezTo>
                      <a:pt x="700" y="79"/>
                      <a:pt x="689" y="92"/>
                      <a:pt x="678" y="105"/>
                    </a:cubicBezTo>
                    <a:cubicBezTo>
                      <a:pt x="667" y="118"/>
                      <a:pt x="657" y="132"/>
                      <a:pt x="649" y="147"/>
                    </a:cubicBezTo>
                    <a:cubicBezTo>
                      <a:pt x="648" y="149"/>
                      <a:pt x="647" y="150"/>
                      <a:pt x="645" y="152"/>
                    </a:cubicBezTo>
                    <a:cubicBezTo>
                      <a:pt x="639" y="156"/>
                      <a:pt x="631" y="155"/>
                      <a:pt x="627" y="149"/>
                    </a:cubicBezTo>
                    <a:cubicBezTo>
                      <a:pt x="585" y="92"/>
                      <a:pt x="585" y="92"/>
                      <a:pt x="585" y="92"/>
                    </a:cubicBezTo>
                    <a:close/>
                  </a:path>
                </a:pathLst>
              </a:custGeom>
              <a:solidFill>
                <a:srgbClr val="2B7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" name="Freeform 48"/>
              <p:cNvSpPr>
                <a:spLocks noEditPoints="1"/>
              </p:cNvSpPr>
              <p:nvPr/>
            </p:nvSpPr>
            <p:spPr bwMode="auto">
              <a:xfrm>
                <a:off x="4603751" y="2771775"/>
                <a:ext cx="679450" cy="609600"/>
              </a:xfrm>
              <a:custGeom>
                <a:avLst/>
                <a:gdLst>
                  <a:gd name="T0" fmla="*/ 771 w 999"/>
                  <a:gd name="T1" fmla="*/ 160 h 895"/>
                  <a:gd name="T2" fmla="*/ 821 w 999"/>
                  <a:gd name="T3" fmla="*/ 87 h 895"/>
                  <a:gd name="T4" fmla="*/ 999 w 999"/>
                  <a:gd name="T5" fmla="*/ 840 h 895"/>
                  <a:gd name="T6" fmla="*/ 0 w 999"/>
                  <a:gd name="T7" fmla="*/ 840 h 895"/>
                  <a:gd name="T8" fmla="*/ 138 w 999"/>
                  <a:gd name="T9" fmla="*/ 87 h 895"/>
                  <a:gd name="T10" fmla="*/ 47 w 999"/>
                  <a:gd name="T11" fmla="*/ 148 h 895"/>
                  <a:gd name="T12" fmla="*/ 741 w 999"/>
                  <a:gd name="T13" fmla="*/ 448 h 895"/>
                  <a:gd name="T14" fmla="*/ 741 w 999"/>
                  <a:gd name="T15" fmla="*/ 533 h 895"/>
                  <a:gd name="T16" fmla="*/ 602 w 999"/>
                  <a:gd name="T17" fmla="*/ 602 h 895"/>
                  <a:gd name="T18" fmla="*/ 442 w 999"/>
                  <a:gd name="T19" fmla="*/ 557 h 895"/>
                  <a:gd name="T20" fmla="*/ 579 w 999"/>
                  <a:gd name="T21" fmla="*/ 448 h 895"/>
                  <a:gd name="T22" fmla="*/ 396 w 999"/>
                  <a:gd name="T23" fmla="*/ 494 h 895"/>
                  <a:gd name="T24" fmla="*/ 238 w 999"/>
                  <a:gd name="T25" fmla="*/ 494 h 895"/>
                  <a:gd name="T26" fmla="*/ 47 w 999"/>
                  <a:gd name="T27" fmla="*/ 448 h 895"/>
                  <a:gd name="T28" fmla="*/ 192 w 999"/>
                  <a:gd name="T29" fmla="*/ 557 h 895"/>
                  <a:gd name="T30" fmla="*/ 192 w 999"/>
                  <a:gd name="T31" fmla="*/ 641 h 895"/>
                  <a:gd name="T32" fmla="*/ 47 w 999"/>
                  <a:gd name="T33" fmla="*/ 750 h 895"/>
                  <a:gd name="T34" fmla="*/ 238 w 999"/>
                  <a:gd name="T35" fmla="*/ 705 h 895"/>
                  <a:gd name="T36" fmla="*/ 396 w 999"/>
                  <a:gd name="T37" fmla="*/ 705 h 895"/>
                  <a:gd name="T38" fmla="*/ 556 w 999"/>
                  <a:gd name="T39" fmla="*/ 750 h 895"/>
                  <a:gd name="T40" fmla="*/ 47 w 999"/>
                  <a:gd name="T41" fmla="*/ 830 h 895"/>
                  <a:gd name="T42" fmla="*/ 952 w 999"/>
                  <a:gd name="T43" fmla="*/ 837 h 895"/>
                  <a:gd name="T44" fmla="*/ 807 w 999"/>
                  <a:gd name="T45" fmla="*/ 750 h 895"/>
                  <a:gd name="T46" fmla="*/ 807 w 999"/>
                  <a:gd name="T47" fmla="*/ 665 h 895"/>
                  <a:gd name="T48" fmla="*/ 952 w 999"/>
                  <a:gd name="T49" fmla="*/ 592 h 895"/>
                  <a:gd name="T50" fmla="*/ 952 w 999"/>
                  <a:gd name="T51" fmla="*/ 148 h 895"/>
                  <a:gd name="T52" fmla="*/ 821 w 999"/>
                  <a:gd name="T53" fmla="*/ 160 h 895"/>
                  <a:gd name="T54" fmla="*/ 442 w 999"/>
                  <a:gd name="T55" fmla="*/ 641 h 895"/>
                  <a:gd name="T56" fmla="*/ 785 w 999"/>
                  <a:gd name="T57" fmla="*/ 594 h 895"/>
                  <a:gd name="T58" fmla="*/ 761 w 999"/>
                  <a:gd name="T59" fmla="*/ 570 h 895"/>
                  <a:gd name="T60" fmla="*/ 227 w 999"/>
                  <a:gd name="T61" fmla="*/ 134 h 895"/>
                  <a:gd name="T62" fmla="*/ 177 w 999"/>
                  <a:gd name="T63" fmla="*/ 160 h 895"/>
                  <a:gd name="T64" fmla="*/ 227 w 999"/>
                  <a:gd name="T65" fmla="*/ 87 h 895"/>
                  <a:gd name="T66" fmla="*/ 534 w 999"/>
                  <a:gd name="T67" fmla="*/ 134 h 895"/>
                  <a:gd name="T68" fmla="*/ 400 w 999"/>
                  <a:gd name="T69" fmla="*/ 231 h 895"/>
                  <a:gd name="T70" fmla="*/ 425 w 999"/>
                  <a:gd name="T71" fmla="*/ 33 h 895"/>
                  <a:gd name="T72" fmla="*/ 534 w 999"/>
                  <a:gd name="T73" fmla="*/ 134 h 895"/>
                  <a:gd name="T74" fmla="*/ 623 w 999"/>
                  <a:gd name="T75" fmla="*/ 160 h 895"/>
                  <a:gd name="T76" fmla="*/ 573 w 999"/>
                  <a:gd name="T77" fmla="*/ 33 h 895"/>
                  <a:gd name="T78" fmla="*/ 732 w 999"/>
                  <a:gd name="T79" fmla="*/ 87 h 895"/>
                  <a:gd name="T80" fmla="*/ 876 w 999"/>
                  <a:gd name="T81" fmla="*/ 308 h 895"/>
                  <a:gd name="T82" fmla="*/ 852 w 999"/>
                  <a:gd name="T83" fmla="*/ 360 h 895"/>
                  <a:gd name="T84" fmla="*/ 693 w 999"/>
                  <a:gd name="T85" fmla="*/ 308 h 895"/>
                  <a:gd name="T86" fmla="*/ 487 w 999"/>
                  <a:gd name="T87" fmla="*/ 308 h 895"/>
                  <a:gd name="T88" fmla="*/ 487 w 999"/>
                  <a:gd name="T89" fmla="*/ 308 h 895"/>
                  <a:gd name="T90" fmla="*/ 317 w 999"/>
                  <a:gd name="T91" fmla="*/ 374 h 895"/>
                  <a:gd name="T92" fmla="*/ 147 w 999"/>
                  <a:gd name="T93" fmla="*/ 308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99" h="895">
                    <a:moveTo>
                      <a:pt x="821" y="160"/>
                    </a:moveTo>
                    <a:cubicBezTo>
                      <a:pt x="851" y="183"/>
                      <a:pt x="834" y="231"/>
                      <a:pt x="796" y="231"/>
                    </a:cubicBezTo>
                    <a:cubicBezTo>
                      <a:pt x="759" y="231"/>
                      <a:pt x="742" y="183"/>
                      <a:pt x="771" y="160"/>
                    </a:cubicBezTo>
                    <a:cubicBezTo>
                      <a:pt x="771" y="106"/>
                      <a:pt x="771" y="109"/>
                      <a:pt x="771" y="33"/>
                    </a:cubicBezTo>
                    <a:cubicBezTo>
                      <a:pt x="771" y="0"/>
                      <a:pt x="821" y="0"/>
                      <a:pt x="821" y="33"/>
                    </a:cubicBezTo>
                    <a:cubicBezTo>
                      <a:pt x="821" y="87"/>
                      <a:pt x="821" y="87"/>
                      <a:pt x="821" y="87"/>
                    </a:cubicBezTo>
                    <a:cubicBezTo>
                      <a:pt x="944" y="87"/>
                      <a:pt x="944" y="87"/>
                      <a:pt x="944" y="87"/>
                    </a:cubicBezTo>
                    <a:cubicBezTo>
                      <a:pt x="974" y="87"/>
                      <a:pt x="999" y="112"/>
                      <a:pt x="999" y="142"/>
                    </a:cubicBezTo>
                    <a:cubicBezTo>
                      <a:pt x="999" y="840"/>
                      <a:pt x="999" y="840"/>
                      <a:pt x="999" y="840"/>
                    </a:cubicBezTo>
                    <a:cubicBezTo>
                      <a:pt x="999" y="870"/>
                      <a:pt x="974" y="895"/>
                      <a:pt x="944" y="895"/>
                    </a:cubicBezTo>
                    <a:cubicBezTo>
                      <a:pt x="55" y="895"/>
                      <a:pt x="55" y="895"/>
                      <a:pt x="55" y="895"/>
                    </a:cubicBezTo>
                    <a:cubicBezTo>
                      <a:pt x="25" y="895"/>
                      <a:pt x="0" y="870"/>
                      <a:pt x="0" y="84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12"/>
                      <a:pt x="25" y="87"/>
                      <a:pt x="55" y="87"/>
                    </a:cubicBezTo>
                    <a:cubicBezTo>
                      <a:pt x="138" y="87"/>
                      <a:pt x="138" y="87"/>
                      <a:pt x="138" y="87"/>
                    </a:cubicBezTo>
                    <a:cubicBezTo>
                      <a:pt x="138" y="134"/>
                      <a:pt x="138" y="134"/>
                      <a:pt x="138" y="134"/>
                    </a:cubicBezTo>
                    <a:cubicBezTo>
                      <a:pt x="122" y="134"/>
                      <a:pt x="89" y="132"/>
                      <a:pt x="68" y="134"/>
                    </a:cubicBezTo>
                    <a:cubicBezTo>
                      <a:pt x="58" y="135"/>
                      <a:pt x="47" y="136"/>
                      <a:pt x="47" y="148"/>
                    </a:cubicBezTo>
                    <a:cubicBezTo>
                      <a:pt x="47" y="425"/>
                      <a:pt x="47" y="425"/>
                      <a:pt x="47" y="425"/>
                    </a:cubicBezTo>
                    <a:cubicBezTo>
                      <a:pt x="752" y="425"/>
                      <a:pt x="752" y="425"/>
                      <a:pt x="752" y="425"/>
                    </a:cubicBezTo>
                    <a:cubicBezTo>
                      <a:pt x="748" y="432"/>
                      <a:pt x="744" y="440"/>
                      <a:pt x="741" y="448"/>
                    </a:cubicBezTo>
                    <a:cubicBezTo>
                      <a:pt x="602" y="448"/>
                      <a:pt x="602" y="448"/>
                      <a:pt x="602" y="448"/>
                    </a:cubicBezTo>
                    <a:cubicBezTo>
                      <a:pt x="602" y="533"/>
                      <a:pt x="602" y="533"/>
                      <a:pt x="602" y="533"/>
                    </a:cubicBezTo>
                    <a:cubicBezTo>
                      <a:pt x="741" y="533"/>
                      <a:pt x="741" y="533"/>
                      <a:pt x="741" y="533"/>
                    </a:cubicBezTo>
                    <a:cubicBezTo>
                      <a:pt x="744" y="541"/>
                      <a:pt x="748" y="549"/>
                      <a:pt x="752" y="557"/>
                    </a:cubicBezTo>
                    <a:cubicBezTo>
                      <a:pt x="602" y="557"/>
                      <a:pt x="602" y="557"/>
                      <a:pt x="602" y="557"/>
                    </a:cubicBezTo>
                    <a:cubicBezTo>
                      <a:pt x="602" y="602"/>
                      <a:pt x="602" y="602"/>
                      <a:pt x="602" y="602"/>
                    </a:cubicBezTo>
                    <a:cubicBezTo>
                      <a:pt x="593" y="609"/>
                      <a:pt x="585" y="616"/>
                      <a:pt x="579" y="625"/>
                    </a:cubicBezTo>
                    <a:cubicBezTo>
                      <a:pt x="579" y="557"/>
                      <a:pt x="579" y="557"/>
                      <a:pt x="579" y="557"/>
                    </a:cubicBezTo>
                    <a:cubicBezTo>
                      <a:pt x="442" y="557"/>
                      <a:pt x="442" y="557"/>
                      <a:pt x="442" y="557"/>
                    </a:cubicBezTo>
                    <a:cubicBezTo>
                      <a:pt x="439" y="548"/>
                      <a:pt x="436" y="541"/>
                      <a:pt x="431" y="533"/>
                    </a:cubicBezTo>
                    <a:cubicBezTo>
                      <a:pt x="579" y="533"/>
                      <a:pt x="579" y="533"/>
                      <a:pt x="579" y="533"/>
                    </a:cubicBezTo>
                    <a:cubicBezTo>
                      <a:pt x="579" y="448"/>
                      <a:pt x="579" y="448"/>
                      <a:pt x="579" y="448"/>
                    </a:cubicBezTo>
                    <a:cubicBezTo>
                      <a:pt x="420" y="448"/>
                      <a:pt x="420" y="448"/>
                      <a:pt x="420" y="448"/>
                    </a:cubicBezTo>
                    <a:cubicBezTo>
                      <a:pt x="420" y="517"/>
                      <a:pt x="420" y="517"/>
                      <a:pt x="420" y="517"/>
                    </a:cubicBezTo>
                    <a:cubicBezTo>
                      <a:pt x="413" y="508"/>
                      <a:pt x="405" y="500"/>
                      <a:pt x="396" y="494"/>
                    </a:cubicBezTo>
                    <a:cubicBezTo>
                      <a:pt x="396" y="448"/>
                      <a:pt x="396" y="448"/>
                      <a:pt x="396" y="448"/>
                    </a:cubicBezTo>
                    <a:cubicBezTo>
                      <a:pt x="238" y="448"/>
                      <a:pt x="238" y="448"/>
                      <a:pt x="238" y="448"/>
                    </a:cubicBezTo>
                    <a:cubicBezTo>
                      <a:pt x="238" y="494"/>
                      <a:pt x="238" y="494"/>
                      <a:pt x="238" y="494"/>
                    </a:cubicBezTo>
                    <a:cubicBezTo>
                      <a:pt x="229" y="500"/>
                      <a:pt x="221" y="508"/>
                      <a:pt x="214" y="517"/>
                    </a:cubicBezTo>
                    <a:cubicBezTo>
                      <a:pt x="214" y="448"/>
                      <a:pt x="214" y="448"/>
                      <a:pt x="214" y="448"/>
                    </a:cubicBezTo>
                    <a:cubicBezTo>
                      <a:pt x="47" y="448"/>
                      <a:pt x="47" y="448"/>
                      <a:pt x="47" y="448"/>
                    </a:cubicBezTo>
                    <a:cubicBezTo>
                      <a:pt x="47" y="533"/>
                      <a:pt x="47" y="533"/>
                      <a:pt x="47" y="533"/>
                    </a:cubicBezTo>
                    <a:cubicBezTo>
                      <a:pt x="203" y="533"/>
                      <a:pt x="203" y="533"/>
                      <a:pt x="203" y="533"/>
                    </a:cubicBezTo>
                    <a:cubicBezTo>
                      <a:pt x="198" y="541"/>
                      <a:pt x="195" y="548"/>
                      <a:pt x="192" y="557"/>
                    </a:cubicBezTo>
                    <a:cubicBezTo>
                      <a:pt x="47" y="557"/>
                      <a:pt x="47" y="557"/>
                      <a:pt x="47" y="557"/>
                    </a:cubicBezTo>
                    <a:cubicBezTo>
                      <a:pt x="47" y="641"/>
                      <a:pt x="47" y="641"/>
                      <a:pt x="47" y="641"/>
                    </a:cubicBezTo>
                    <a:cubicBezTo>
                      <a:pt x="192" y="641"/>
                      <a:pt x="192" y="641"/>
                      <a:pt x="192" y="641"/>
                    </a:cubicBezTo>
                    <a:cubicBezTo>
                      <a:pt x="195" y="650"/>
                      <a:pt x="198" y="658"/>
                      <a:pt x="203" y="665"/>
                    </a:cubicBezTo>
                    <a:cubicBezTo>
                      <a:pt x="47" y="665"/>
                      <a:pt x="47" y="665"/>
                      <a:pt x="47" y="665"/>
                    </a:cubicBezTo>
                    <a:cubicBezTo>
                      <a:pt x="47" y="750"/>
                      <a:pt x="47" y="750"/>
                      <a:pt x="47" y="750"/>
                    </a:cubicBezTo>
                    <a:cubicBezTo>
                      <a:pt x="214" y="750"/>
                      <a:pt x="214" y="750"/>
                      <a:pt x="214" y="750"/>
                    </a:cubicBezTo>
                    <a:cubicBezTo>
                      <a:pt x="214" y="682"/>
                      <a:pt x="214" y="682"/>
                      <a:pt x="214" y="682"/>
                    </a:cubicBezTo>
                    <a:cubicBezTo>
                      <a:pt x="221" y="690"/>
                      <a:pt x="229" y="698"/>
                      <a:pt x="238" y="705"/>
                    </a:cubicBezTo>
                    <a:cubicBezTo>
                      <a:pt x="238" y="750"/>
                      <a:pt x="238" y="750"/>
                      <a:pt x="238" y="750"/>
                    </a:cubicBezTo>
                    <a:cubicBezTo>
                      <a:pt x="396" y="750"/>
                      <a:pt x="396" y="750"/>
                      <a:pt x="396" y="750"/>
                    </a:cubicBezTo>
                    <a:cubicBezTo>
                      <a:pt x="396" y="705"/>
                      <a:pt x="396" y="705"/>
                      <a:pt x="396" y="705"/>
                    </a:cubicBezTo>
                    <a:cubicBezTo>
                      <a:pt x="405" y="698"/>
                      <a:pt x="413" y="690"/>
                      <a:pt x="420" y="682"/>
                    </a:cubicBezTo>
                    <a:cubicBezTo>
                      <a:pt x="420" y="750"/>
                      <a:pt x="420" y="750"/>
                      <a:pt x="420" y="750"/>
                    </a:cubicBezTo>
                    <a:cubicBezTo>
                      <a:pt x="556" y="750"/>
                      <a:pt x="556" y="750"/>
                      <a:pt x="556" y="750"/>
                    </a:cubicBezTo>
                    <a:cubicBezTo>
                      <a:pt x="559" y="758"/>
                      <a:pt x="563" y="766"/>
                      <a:pt x="567" y="774"/>
                    </a:cubicBezTo>
                    <a:cubicBezTo>
                      <a:pt x="47" y="774"/>
                      <a:pt x="47" y="774"/>
                      <a:pt x="47" y="774"/>
                    </a:cubicBezTo>
                    <a:cubicBezTo>
                      <a:pt x="47" y="787"/>
                      <a:pt x="45" y="813"/>
                      <a:pt x="47" y="830"/>
                    </a:cubicBezTo>
                    <a:cubicBezTo>
                      <a:pt x="48" y="840"/>
                      <a:pt x="49" y="851"/>
                      <a:pt x="62" y="851"/>
                    </a:cubicBezTo>
                    <a:cubicBezTo>
                      <a:pt x="937" y="851"/>
                      <a:pt x="937" y="851"/>
                      <a:pt x="937" y="851"/>
                    </a:cubicBezTo>
                    <a:cubicBezTo>
                      <a:pt x="945" y="851"/>
                      <a:pt x="952" y="845"/>
                      <a:pt x="952" y="837"/>
                    </a:cubicBezTo>
                    <a:cubicBezTo>
                      <a:pt x="952" y="774"/>
                      <a:pt x="952" y="774"/>
                      <a:pt x="952" y="774"/>
                    </a:cubicBezTo>
                    <a:cubicBezTo>
                      <a:pt x="796" y="774"/>
                      <a:pt x="796" y="774"/>
                      <a:pt x="796" y="774"/>
                    </a:cubicBezTo>
                    <a:cubicBezTo>
                      <a:pt x="800" y="766"/>
                      <a:pt x="804" y="758"/>
                      <a:pt x="807" y="750"/>
                    </a:cubicBezTo>
                    <a:cubicBezTo>
                      <a:pt x="952" y="750"/>
                      <a:pt x="952" y="750"/>
                      <a:pt x="952" y="750"/>
                    </a:cubicBezTo>
                    <a:cubicBezTo>
                      <a:pt x="952" y="665"/>
                      <a:pt x="952" y="665"/>
                      <a:pt x="952" y="665"/>
                    </a:cubicBezTo>
                    <a:cubicBezTo>
                      <a:pt x="807" y="665"/>
                      <a:pt x="807" y="665"/>
                      <a:pt x="807" y="665"/>
                    </a:cubicBezTo>
                    <a:cubicBezTo>
                      <a:pt x="804" y="657"/>
                      <a:pt x="800" y="649"/>
                      <a:pt x="796" y="641"/>
                    </a:cubicBezTo>
                    <a:cubicBezTo>
                      <a:pt x="952" y="641"/>
                      <a:pt x="952" y="641"/>
                      <a:pt x="952" y="641"/>
                    </a:cubicBezTo>
                    <a:cubicBezTo>
                      <a:pt x="952" y="592"/>
                      <a:pt x="952" y="592"/>
                      <a:pt x="952" y="592"/>
                    </a:cubicBezTo>
                    <a:cubicBezTo>
                      <a:pt x="980" y="567"/>
                      <a:pt x="998" y="531"/>
                      <a:pt x="998" y="491"/>
                    </a:cubicBezTo>
                    <a:cubicBezTo>
                      <a:pt x="998" y="450"/>
                      <a:pt x="980" y="414"/>
                      <a:pt x="952" y="390"/>
                    </a:cubicBezTo>
                    <a:cubicBezTo>
                      <a:pt x="952" y="148"/>
                      <a:pt x="952" y="148"/>
                      <a:pt x="952" y="148"/>
                    </a:cubicBezTo>
                    <a:cubicBezTo>
                      <a:pt x="952" y="141"/>
                      <a:pt x="945" y="134"/>
                      <a:pt x="937" y="134"/>
                    </a:cubicBezTo>
                    <a:cubicBezTo>
                      <a:pt x="821" y="134"/>
                      <a:pt x="821" y="134"/>
                      <a:pt x="821" y="134"/>
                    </a:cubicBezTo>
                    <a:cubicBezTo>
                      <a:pt x="821" y="160"/>
                      <a:pt x="821" y="160"/>
                      <a:pt x="821" y="160"/>
                    </a:cubicBezTo>
                    <a:close/>
                    <a:moveTo>
                      <a:pt x="556" y="665"/>
                    </a:moveTo>
                    <a:cubicBezTo>
                      <a:pt x="431" y="665"/>
                      <a:pt x="431" y="665"/>
                      <a:pt x="431" y="665"/>
                    </a:cubicBezTo>
                    <a:cubicBezTo>
                      <a:pt x="436" y="658"/>
                      <a:pt x="439" y="650"/>
                      <a:pt x="442" y="641"/>
                    </a:cubicBezTo>
                    <a:cubicBezTo>
                      <a:pt x="567" y="641"/>
                      <a:pt x="567" y="641"/>
                      <a:pt x="567" y="641"/>
                    </a:cubicBezTo>
                    <a:cubicBezTo>
                      <a:pt x="563" y="649"/>
                      <a:pt x="559" y="657"/>
                      <a:pt x="556" y="665"/>
                    </a:cubicBezTo>
                    <a:close/>
                    <a:moveTo>
                      <a:pt x="785" y="594"/>
                    </a:moveTo>
                    <a:cubicBezTo>
                      <a:pt x="785" y="625"/>
                      <a:pt x="785" y="625"/>
                      <a:pt x="785" y="625"/>
                    </a:cubicBezTo>
                    <a:cubicBezTo>
                      <a:pt x="778" y="616"/>
                      <a:pt x="770" y="609"/>
                      <a:pt x="761" y="602"/>
                    </a:cubicBezTo>
                    <a:cubicBezTo>
                      <a:pt x="761" y="570"/>
                      <a:pt x="761" y="570"/>
                      <a:pt x="761" y="570"/>
                    </a:cubicBezTo>
                    <a:cubicBezTo>
                      <a:pt x="768" y="579"/>
                      <a:pt x="776" y="587"/>
                      <a:pt x="785" y="594"/>
                    </a:cubicBezTo>
                    <a:close/>
                    <a:moveTo>
                      <a:pt x="336" y="134"/>
                    </a:move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7" y="160"/>
                      <a:pt x="227" y="160"/>
                      <a:pt x="227" y="160"/>
                    </a:cubicBezTo>
                    <a:cubicBezTo>
                      <a:pt x="256" y="183"/>
                      <a:pt x="240" y="231"/>
                      <a:pt x="202" y="231"/>
                    </a:cubicBezTo>
                    <a:cubicBezTo>
                      <a:pt x="164" y="231"/>
                      <a:pt x="148" y="183"/>
                      <a:pt x="177" y="160"/>
                    </a:cubicBezTo>
                    <a:cubicBezTo>
                      <a:pt x="177" y="108"/>
                      <a:pt x="177" y="105"/>
                      <a:pt x="177" y="33"/>
                    </a:cubicBezTo>
                    <a:cubicBezTo>
                      <a:pt x="177" y="0"/>
                      <a:pt x="227" y="0"/>
                      <a:pt x="227" y="33"/>
                    </a:cubicBezTo>
                    <a:cubicBezTo>
                      <a:pt x="227" y="87"/>
                      <a:pt x="227" y="87"/>
                      <a:pt x="227" y="87"/>
                    </a:cubicBezTo>
                    <a:cubicBezTo>
                      <a:pt x="336" y="87"/>
                      <a:pt x="336" y="87"/>
                      <a:pt x="336" y="87"/>
                    </a:cubicBezTo>
                    <a:cubicBezTo>
                      <a:pt x="336" y="134"/>
                      <a:pt x="336" y="134"/>
                      <a:pt x="336" y="134"/>
                    </a:cubicBezTo>
                    <a:close/>
                    <a:moveTo>
                      <a:pt x="534" y="134"/>
                    </a:moveTo>
                    <a:cubicBezTo>
                      <a:pt x="425" y="134"/>
                      <a:pt x="425" y="134"/>
                      <a:pt x="425" y="134"/>
                    </a:cubicBezTo>
                    <a:cubicBezTo>
                      <a:pt x="425" y="160"/>
                      <a:pt x="425" y="160"/>
                      <a:pt x="425" y="160"/>
                    </a:cubicBezTo>
                    <a:cubicBezTo>
                      <a:pt x="455" y="183"/>
                      <a:pt x="438" y="231"/>
                      <a:pt x="400" y="231"/>
                    </a:cubicBezTo>
                    <a:cubicBezTo>
                      <a:pt x="362" y="231"/>
                      <a:pt x="346" y="183"/>
                      <a:pt x="375" y="160"/>
                    </a:cubicBezTo>
                    <a:cubicBezTo>
                      <a:pt x="375" y="107"/>
                      <a:pt x="375" y="108"/>
                      <a:pt x="375" y="33"/>
                    </a:cubicBezTo>
                    <a:cubicBezTo>
                      <a:pt x="375" y="0"/>
                      <a:pt x="425" y="0"/>
                      <a:pt x="425" y="33"/>
                    </a:cubicBezTo>
                    <a:cubicBezTo>
                      <a:pt x="425" y="87"/>
                      <a:pt x="425" y="87"/>
                      <a:pt x="425" y="87"/>
                    </a:cubicBezTo>
                    <a:cubicBezTo>
                      <a:pt x="534" y="87"/>
                      <a:pt x="534" y="87"/>
                      <a:pt x="534" y="87"/>
                    </a:cubicBezTo>
                    <a:cubicBezTo>
                      <a:pt x="534" y="134"/>
                      <a:pt x="534" y="134"/>
                      <a:pt x="534" y="134"/>
                    </a:cubicBezTo>
                    <a:close/>
                    <a:moveTo>
                      <a:pt x="732" y="134"/>
                    </a:moveTo>
                    <a:cubicBezTo>
                      <a:pt x="623" y="134"/>
                      <a:pt x="623" y="134"/>
                      <a:pt x="623" y="134"/>
                    </a:cubicBezTo>
                    <a:cubicBezTo>
                      <a:pt x="623" y="160"/>
                      <a:pt x="623" y="160"/>
                      <a:pt x="623" y="160"/>
                    </a:cubicBezTo>
                    <a:cubicBezTo>
                      <a:pt x="653" y="183"/>
                      <a:pt x="636" y="231"/>
                      <a:pt x="598" y="231"/>
                    </a:cubicBezTo>
                    <a:cubicBezTo>
                      <a:pt x="560" y="231"/>
                      <a:pt x="544" y="183"/>
                      <a:pt x="573" y="160"/>
                    </a:cubicBezTo>
                    <a:cubicBezTo>
                      <a:pt x="573" y="108"/>
                      <a:pt x="573" y="107"/>
                      <a:pt x="573" y="33"/>
                    </a:cubicBezTo>
                    <a:cubicBezTo>
                      <a:pt x="573" y="0"/>
                      <a:pt x="623" y="0"/>
                      <a:pt x="623" y="33"/>
                    </a:cubicBezTo>
                    <a:cubicBezTo>
                      <a:pt x="623" y="87"/>
                      <a:pt x="623" y="87"/>
                      <a:pt x="623" y="87"/>
                    </a:cubicBezTo>
                    <a:cubicBezTo>
                      <a:pt x="732" y="87"/>
                      <a:pt x="732" y="87"/>
                      <a:pt x="732" y="87"/>
                    </a:cubicBezTo>
                    <a:cubicBezTo>
                      <a:pt x="732" y="134"/>
                      <a:pt x="732" y="134"/>
                      <a:pt x="732" y="134"/>
                    </a:cubicBezTo>
                    <a:close/>
                    <a:moveTo>
                      <a:pt x="852" y="308"/>
                    </a:moveTo>
                    <a:cubicBezTo>
                      <a:pt x="852" y="292"/>
                      <a:pt x="876" y="292"/>
                      <a:pt x="876" y="308"/>
                    </a:cubicBezTo>
                    <a:cubicBezTo>
                      <a:pt x="876" y="327"/>
                      <a:pt x="878" y="346"/>
                      <a:pt x="876" y="359"/>
                    </a:cubicBezTo>
                    <a:cubicBezTo>
                      <a:pt x="873" y="359"/>
                      <a:pt x="870" y="359"/>
                      <a:pt x="866" y="359"/>
                    </a:cubicBezTo>
                    <a:cubicBezTo>
                      <a:pt x="861" y="359"/>
                      <a:pt x="857" y="359"/>
                      <a:pt x="852" y="360"/>
                    </a:cubicBezTo>
                    <a:cubicBezTo>
                      <a:pt x="850" y="347"/>
                      <a:pt x="852" y="327"/>
                      <a:pt x="852" y="308"/>
                    </a:cubicBezTo>
                    <a:close/>
                    <a:moveTo>
                      <a:pt x="670" y="308"/>
                    </a:moveTo>
                    <a:cubicBezTo>
                      <a:pt x="670" y="292"/>
                      <a:pt x="693" y="292"/>
                      <a:pt x="693" y="308"/>
                    </a:cubicBezTo>
                    <a:cubicBezTo>
                      <a:pt x="693" y="341"/>
                      <a:pt x="700" y="374"/>
                      <a:pt x="682" y="374"/>
                    </a:cubicBezTo>
                    <a:cubicBezTo>
                      <a:pt x="663" y="374"/>
                      <a:pt x="670" y="341"/>
                      <a:pt x="670" y="308"/>
                    </a:cubicBezTo>
                    <a:close/>
                    <a:moveTo>
                      <a:pt x="487" y="308"/>
                    </a:moveTo>
                    <a:cubicBezTo>
                      <a:pt x="487" y="292"/>
                      <a:pt x="511" y="292"/>
                      <a:pt x="511" y="308"/>
                    </a:cubicBezTo>
                    <a:cubicBezTo>
                      <a:pt x="511" y="341"/>
                      <a:pt x="517" y="374"/>
                      <a:pt x="499" y="374"/>
                    </a:cubicBezTo>
                    <a:cubicBezTo>
                      <a:pt x="481" y="374"/>
                      <a:pt x="487" y="341"/>
                      <a:pt x="487" y="308"/>
                    </a:cubicBezTo>
                    <a:close/>
                    <a:moveTo>
                      <a:pt x="305" y="308"/>
                    </a:moveTo>
                    <a:cubicBezTo>
                      <a:pt x="305" y="292"/>
                      <a:pt x="329" y="292"/>
                      <a:pt x="329" y="308"/>
                    </a:cubicBezTo>
                    <a:cubicBezTo>
                      <a:pt x="329" y="341"/>
                      <a:pt x="335" y="374"/>
                      <a:pt x="317" y="374"/>
                    </a:cubicBezTo>
                    <a:cubicBezTo>
                      <a:pt x="299" y="374"/>
                      <a:pt x="305" y="341"/>
                      <a:pt x="305" y="308"/>
                    </a:cubicBezTo>
                    <a:close/>
                    <a:moveTo>
                      <a:pt x="123" y="308"/>
                    </a:moveTo>
                    <a:cubicBezTo>
                      <a:pt x="123" y="292"/>
                      <a:pt x="147" y="292"/>
                      <a:pt x="147" y="308"/>
                    </a:cubicBezTo>
                    <a:cubicBezTo>
                      <a:pt x="147" y="341"/>
                      <a:pt x="153" y="374"/>
                      <a:pt x="135" y="374"/>
                    </a:cubicBezTo>
                    <a:cubicBezTo>
                      <a:pt x="117" y="374"/>
                      <a:pt x="123" y="341"/>
                      <a:pt x="123" y="308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6710" y="5208489"/>
              <a:ext cx="370425" cy="45204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2795" y="5203229"/>
              <a:ext cx="370425" cy="452044"/>
            </a:xfrm>
            <a:prstGeom prst="rect">
              <a:avLst/>
            </a:prstGeom>
          </p:spPr>
        </p:pic>
        <p:pic>
          <p:nvPicPr>
            <p:cNvPr id="76" name="Picture 1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318" y="3448033"/>
              <a:ext cx="247628" cy="403005"/>
            </a:xfrm>
            <a:prstGeom prst="rect">
              <a:avLst/>
            </a:prstGeom>
            <a:noFill/>
          </p:spPr>
        </p:pic>
      </p:grpSp>
      <p:sp>
        <p:nvSpPr>
          <p:cNvPr id="81" name="正方形/長方形 3"/>
          <p:cNvSpPr/>
          <p:nvPr/>
        </p:nvSpPr>
        <p:spPr bwMode="auto">
          <a:xfrm>
            <a:off x="1902781" y="1897378"/>
            <a:ext cx="1522795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定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时执行模式</a:t>
            </a:r>
            <a:endParaRPr kumimoji="1" lang="en-US" altLang="zh-CN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83" name="正方形/長方形 26"/>
          <p:cNvSpPr/>
          <p:nvPr/>
        </p:nvSpPr>
        <p:spPr bwMode="auto">
          <a:xfrm>
            <a:off x="3940969" y="1897378"/>
            <a:ext cx="3131652" cy="4163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72000" tIns="36000" rIns="72000" bIns="36000" rtlCol="0" anchor="ctr" anchorCtr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1" lang="ja-JP" altLang="en-US" sz="12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59" name="正方形/長方形 3"/>
          <p:cNvSpPr/>
          <p:nvPr/>
        </p:nvSpPr>
        <p:spPr bwMode="auto">
          <a:xfrm>
            <a:off x="5177532" y="3550967"/>
            <a:ext cx="216000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端末</a:t>
            </a: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59" y="4511885"/>
            <a:ext cx="617143" cy="61714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95" y="4523135"/>
            <a:ext cx="617143" cy="61714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60" y="3550967"/>
            <a:ext cx="617143" cy="617143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rot="10800000">
            <a:off x="4882631" y="4081723"/>
            <a:ext cx="0" cy="46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4" idx="0"/>
          </p:cNvCxnSpPr>
          <p:nvPr/>
        </p:nvCxnSpPr>
        <p:spPr>
          <a:xfrm>
            <a:off x="5302203" y="4140124"/>
            <a:ext cx="403864" cy="38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正方形/長方形 3"/>
          <p:cNvSpPr/>
          <p:nvPr/>
        </p:nvSpPr>
        <p:spPr bwMode="auto">
          <a:xfrm>
            <a:off x="4437805" y="4959145"/>
            <a:ext cx="753397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Input</a:t>
            </a:r>
          </a:p>
        </p:txBody>
      </p:sp>
      <p:sp>
        <p:nvSpPr>
          <p:cNvPr id="69" name="正方形/長方形 3"/>
          <p:cNvSpPr/>
          <p:nvPr/>
        </p:nvSpPr>
        <p:spPr bwMode="auto">
          <a:xfrm>
            <a:off x="5343602" y="4959145"/>
            <a:ext cx="958457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Output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769" y="5387684"/>
            <a:ext cx="370425" cy="45204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854" y="5382424"/>
            <a:ext cx="370425" cy="452044"/>
          </a:xfrm>
          <a:prstGeom prst="rect">
            <a:avLst/>
          </a:prstGeom>
        </p:spPr>
      </p:pic>
      <p:pic>
        <p:nvPicPr>
          <p:cNvPr id="77" name="Picture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237" y="3631621"/>
            <a:ext cx="247628" cy="403005"/>
          </a:xfrm>
          <a:prstGeom prst="rect">
            <a:avLst/>
          </a:prstGeom>
          <a:noFill/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50" y="2484889"/>
            <a:ext cx="609739" cy="609739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4901019" y="3004612"/>
            <a:ext cx="0" cy="5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正方形/長方形 3"/>
          <p:cNvSpPr/>
          <p:nvPr/>
        </p:nvSpPr>
        <p:spPr bwMode="auto">
          <a:xfrm>
            <a:off x="5108333" y="2545408"/>
            <a:ext cx="1049323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手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动执行</a:t>
            </a: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82" name="正方形/長方形 3"/>
          <p:cNvSpPr/>
          <p:nvPr/>
        </p:nvSpPr>
        <p:spPr bwMode="auto">
          <a:xfrm>
            <a:off x="5549825" y="1922364"/>
            <a:ext cx="1522795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手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动启动模式</a:t>
            </a:r>
            <a:endParaRPr kumimoji="1" lang="en-US" altLang="ja-JP" sz="14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7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邮件受理业务自动化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488797" y="2578063"/>
            <a:ext cx="832028" cy="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26" y="3938128"/>
            <a:ext cx="617143" cy="61714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40" y="3879357"/>
            <a:ext cx="617143" cy="617143"/>
          </a:xfrm>
          <a:prstGeom prst="rect">
            <a:avLst/>
          </a:prstGeom>
        </p:spPr>
      </p:pic>
      <p:sp>
        <p:nvSpPr>
          <p:cNvPr id="49" name="正方形/長方形 3"/>
          <p:cNvSpPr/>
          <p:nvPr/>
        </p:nvSpPr>
        <p:spPr bwMode="auto">
          <a:xfrm>
            <a:off x="2280872" y="4385388"/>
            <a:ext cx="753397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Input</a:t>
            </a:r>
          </a:p>
        </p:txBody>
      </p:sp>
      <p:sp>
        <p:nvSpPr>
          <p:cNvPr id="50" name="正方形/長方形 3"/>
          <p:cNvSpPr/>
          <p:nvPr/>
        </p:nvSpPr>
        <p:spPr bwMode="auto">
          <a:xfrm>
            <a:off x="6254247" y="4315367"/>
            <a:ext cx="958457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Output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36" y="4813927"/>
            <a:ext cx="370425" cy="45204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99" y="4738646"/>
            <a:ext cx="370425" cy="452044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835966" y="2292143"/>
            <a:ext cx="581989" cy="581989"/>
            <a:chOff x="4916488" y="2755900"/>
            <a:chExt cx="1092200" cy="1092200"/>
          </a:xfrm>
        </p:grpSpPr>
        <p:sp>
          <p:nvSpPr>
            <p:cNvPr id="55" name="Oval 127"/>
            <p:cNvSpPr>
              <a:spLocks noChangeArrowheads="1"/>
            </p:cNvSpPr>
            <p:nvPr/>
          </p:nvSpPr>
          <p:spPr bwMode="auto">
            <a:xfrm>
              <a:off x="4916488" y="2755900"/>
              <a:ext cx="1092200" cy="10922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Freeform 128"/>
            <p:cNvSpPr>
              <a:spLocks/>
            </p:cNvSpPr>
            <p:nvPr/>
          </p:nvSpPr>
          <p:spPr bwMode="auto">
            <a:xfrm>
              <a:off x="4954588" y="2759075"/>
              <a:ext cx="858838" cy="701675"/>
            </a:xfrm>
            <a:custGeom>
              <a:avLst/>
              <a:gdLst>
                <a:gd name="T0" fmla="*/ 243 w 441"/>
                <a:gd name="T1" fmla="*/ 0 h 360"/>
                <a:gd name="T2" fmla="*/ 0 w 441"/>
                <a:gd name="T3" fmla="*/ 178 h 360"/>
                <a:gd name="T4" fmla="*/ 181 w 441"/>
                <a:gd name="T5" fmla="*/ 360 h 360"/>
                <a:gd name="T6" fmla="*/ 181 w 441"/>
                <a:gd name="T7" fmla="*/ 198 h 360"/>
                <a:gd name="T8" fmla="*/ 441 w 441"/>
                <a:gd name="T9" fmla="*/ 198 h 360"/>
                <a:gd name="T10" fmla="*/ 243 w 441"/>
                <a:gd name="T1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60">
                  <a:moveTo>
                    <a:pt x="243" y="0"/>
                  </a:moveTo>
                  <a:cubicBezTo>
                    <a:pt x="132" y="7"/>
                    <a:pt x="38" y="79"/>
                    <a:pt x="0" y="178"/>
                  </a:cubicBezTo>
                  <a:cubicBezTo>
                    <a:pt x="181" y="360"/>
                    <a:pt x="181" y="360"/>
                    <a:pt x="181" y="360"/>
                  </a:cubicBezTo>
                  <a:cubicBezTo>
                    <a:pt x="181" y="198"/>
                    <a:pt x="181" y="198"/>
                    <a:pt x="181" y="198"/>
                  </a:cubicBezTo>
                  <a:cubicBezTo>
                    <a:pt x="441" y="198"/>
                    <a:pt x="441" y="198"/>
                    <a:pt x="441" y="198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Freeform 129"/>
            <p:cNvSpPr>
              <a:spLocks/>
            </p:cNvSpPr>
            <p:nvPr/>
          </p:nvSpPr>
          <p:spPr bwMode="auto">
            <a:xfrm>
              <a:off x="5307013" y="3144838"/>
              <a:ext cx="700088" cy="666750"/>
            </a:xfrm>
            <a:custGeom>
              <a:avLst/>
              <a:gdLst>
                <a:gd name="T0" fmla="*/ 260 w 359"/>
                <a:gd name="T1" fmla="*/ 0 h 342"/>
                <a:gd name="T2" fmla="*/ 260 w 359"/>
                <a:gd name="T3" fmla="*/ 0 h 342"/>
                <a:gd name="T4" fmla="*/ 260 w 359"/>
                <a:gd name="T5" fmla="*/ 0 h 342"/>
                <a:gd name="T6" fmla="*/ 0 w 359"/>
                <a:gd name="T7" fmla="*/ 0 h 342"/>
                <a:gd name="T8" fmla="*/ 0 w 359"/>
                <a:gd name="T9" fmla="*/ 162 h 342"/>
                <a:gd name="T10" fmla="*/ 181 w 359"/>
                <a:gd name="T11" fmla="*/ 342 h 342"/>
                <a:gd name="T12" fmla="*/ 359 w 359"/>
                <a:gd name="T13" fmla="*/ 99 h 342"/>
                <a:gd name="T14" fmla="*/ 260 w 359"/>
                <a:gd name="T1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342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81" y="342"/>
                    <a:pt x="181" y="342"/>
                    <a:pt x="181" y="342"/>
                  </a:cubicBezTo>
                  <a:cubicBezTo>
                    <a:pt x="280" y="304"/>
                    <a:pt x="352" y="210"/>
                    <a:pt x="359" y="99"/>
                  </a:cubicBezTo>
                  <a:cubicBezTo>
                    <a:pt x="260" y="0"/>
                    <a:pt x="260" y="0"/>
                    <a:pt x="260" y="0"/>
                  </a:cubicBezTo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5307013" y="3144838"/>
              <a:ext cx="506413" cy="0"/>
            </a:xfrm>
            <a:custGeom>
              <a:avLst/>
              <a:gdLst>
                <a:gd name="T0" fmla="*/ 319 w 319"/>
                <a:gd name="T1" fmla="*/ 0 w 319"/>
                <a:gd name="T2" fmla="*/ 319 w 3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9">
                  <a:moveTo>
                    <a:pt x="319" y="0"/>
                  </a:moveTo>
                  <a:lnTo>
                    <a:pt x="0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294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Freeform 131"/>
            <p:cNvSpPr>
              <a:spLocks/>
            </p:cNvSpPr>
            <p:nvPr/>
          </p:nvSpPr>
          <p:spPr bwMode="auto">
            <a:xfrm>
              <a:off x="5307013" y="3144838"/>
              <a:ext cx="506413" cy="0"/>
            </a:xfrm>
            <a:custGeom>
              <a:avLst/>
              <a:gdLst>
                <a:gd name="T0" fmla="*/ 319 w 319"/>
                <a:gd name="T1" fmla="*/ 0 w 319"/>
                <a:gd name="T2" fmla="*/ 319 w 3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9">
                  <a:moveTo>
                    <a:pt x="319" y="0"/>
                  </a:move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Rectangle 132"/>
            <p:cNvSpPr>
              <a:spLocks noChangeArrowheads="1"/>
            </p:cNvSpPr>
            <p:nvPr/>
          </p:nvSpPr>
          <p:spPr bwMode="auto">
            <a:xfrm>
              <a:off x="5307013" y="3144838"/>
              <a:ext cx="506413" cy="315913"/>
            </a:xfrm>
            <a:prstGeom prst="rect">
              <a:avLst/>
            </a:pr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Rectangle 159"/>
            <p:cNvSpPr>
              <a:spLocks noChangeArrowheads="1"/>
            </p:cNvSpPr>
            <p:nvPr/>
          </p:nvSpPr>
          <p:spPr bwMode="auto">
            <a:xfrm>
              <a:off x="5351463" y="3186113"/>
              <a:ext cx="169863" cy="100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Rectangle 160"/>
            <p:cNvSpPr>
              <a:spLocks noChangeArrowheads="1"/>
            </p:cNvSpPr>
            <p:nvPr/>
          </p:nvSpPr>
          <p:spPr bwMode="auto">
            <a:xfrm>
              <a:off x="5360988" y="3195638"/>
              <a:ext cx="150813" cy="80963"/>
            </a:xfrm>
            <a:prstGeom prst="rect">
              <a:avLst/>
            </a:prstGeom>
            <a:solidFill>
              <a:srgbClr val="068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7" name="Rectangle 161"/>
            <p:cNvSpPr>
              <a:spLocks noChangeArrowheads="1"/>
            </p:cNvSpPr>
            <p:nvPr/>
          </p:nvSpPr>
          <p:spPr bwMode="auto">
            <a:xfrm>
              <a:off x="5613400" y="3371850"/>
              <a:ext cx="142875" cy="635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8" name="Rectangle 162"/>
            <p:cNvSpPr>
              <a:spLocks noChangeArrowheads="1"/>
            </p:cNvSpPr>
            <p:nvPr/>
          </p:nvSpPr>
          <p:spPr bwMode="auto">
            <a:xfrm>
              <a:off x="5613400" y="3389313"/>
              <a:ext cx="142875" cy="635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9" name="Rectangle 163"/>
            <p:cNvSpPr>
              <a:spLocks noChangeArrowheads="1"/>
            </p:cNvSpPr>
            <p:nvPr/>
          </p:nvSpPr>
          <p:spPr bwMode="auto">
            <a:xfrm>
              <a:off x="5613400" y="3406775"/>
              <a:ext cx="71438" cy="635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Rectangle 164"/>
            <p:cNvSpPr>
              <a:spLocks noChangeArrowheads="1"/>
            </p:cNvSpPr>
            <p:nvPr/>
          </p:nvSpPr>
          <p:spPr bwMode="auto">
            <a:xfrm>
              <a:off x="5111750" y="3387725"/>
              <a:ext cx="1778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" name="Rectangle 165"/>
            <p:cNvSpPr>
              <a:spLocks noChangeArrowheads="1"/>
            </p:cNvSpPr>
            <p:nvPr/>
          </p:nvSpPr>
          <p:spPr bwMode="auto">
            <a:xfrm>
              <a:off x="5202238" y="3297238"/>
              <a:ext cx="8731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Rectangle 166"/>
            <p:cNvSpPr>
              <a:spLocks noChangeArrowheads="1"/>
            </p:cNvSpPr>
            <p:nvPr/>
          </p:nvSpPr>
          <p:spPr bwMode="auto">
            <a:xfrm>
              <a:off x="5245100" y="3203575"/>
              <a:ext cx="444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93" name="Straight Arrow Connector 92"/>
          <p:cNvCxnSpPr>
            <a:endCxn id="42" idx="0"/>
          </p:cNvCxnSpPr>
          <p:nvPr/>
        </p:nvCxnSpPr>
        <p:spPr>
          <a:xfrm flipH="1">
            <a:off x="2725698" y="2959382"/>
            <a:ext cx="7746" cy="97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244827" y="2583552"/>
            <a:ext cx="884823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226435" y="4192644"/>
            <a:ext cx="884823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209858" y="4189397"/>
            <a:ext cx="884823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正方形/長方形 3"/>
          <p:cNvSpPr/>
          <p:nvPr/>
        </p:nvSpPr>
        <p:spPr bwMode="auto">
          <a:xfrm>
            <a:off x="2116520" y="1819098"/>
            <a:ext cx="2150836" cy="6930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定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时检查邮件</a:t>
            </a:r>
            <a:endParaRPr kumimoji="1" lang="en-US" altLang="zh-CN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处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理用户邮件</a:t>
            </a:r>
            <a:endParaRPr kumimoji="1" lang="en-US" altLang="ja-JP" sz="11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02" name="正方形/長方形 3"/>
          <p:cNvSpPr/>
          <p:nvPr/>
        </p:nvSpPr>
        <p:spPr bwMode="auto">
          <a:xfrm>
            <a:off x="4123373" y="2022773"/>
            <a:ext cx="2150836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Ticket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管理系统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37" name="図 10303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9" b="16734"/>
          <a:stretch>
            <a:fillRect/>
          </a:stretch>
        </p:blipFill>
        <p:spPr bwMode="auto">
          <a:xfrm>
            <a:off x="4371403" y="2253549"/>
            <a:ext cx="724223" cy="55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正方形/長方形 3"/>
          <p:cNvSpPr/>
          <p:nvPr/>
        </p:nvSpPr>
        <p:spPr bwMode="auto">
          <a:xfrm>
            <a:off x="3022861" y="2731597"/>
            <a:ext cx="216000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9" name="正方形/長方形 3"/>
          <p:cNvSpPr/>
          <p:nvPr/>
        </p:nvSpPr>
        <p:spPr bwMode="auto">
          <a:xfrm>
            <a:off x="4303515" y="4376377"/>
            <a:ext cx="216000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业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务处理人员</a:t>
            </a: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8" y="2302423"/>
            <a:ext cx="530877" cy="5308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09" y="3981260"/>
            <a:ext cx="530877" cy="530877"/>
          </a:xfrm>
          <a:prstGeom prst="rect">
            <a:avLst/>
          </a:prstGeom>
        </p:spPr>
      </p:pic>
      <p:sp>
        <p:nvSpPr>
          <p:cNvPr id="47" name="正方形/長方形 3"/>
          <p:cNvSpPr/>
          <p:nvPr/>
        </p:nvSpPr>
        <p:spPr bwMode="auto">
          <a:xfrm>
            <a:off x="2765170" y="2602647"/>
            <a:ext cx="216000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zh-CN" altLang="en-US" sz="14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邮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件处理人员</a:t>
            </a: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8" name="正方形/長方形 3"/>
          <p:cNvSpPr/>
          <p:nvPr/>
        </p:nvSpPr>
        <p:spPr bwMode="auto">
          <a:xfrm>
            <a:off x="550504" y="1182765"/>
            <a:ext cx="2150836" cy="2939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zh-CN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AS-IS</a:t>
            </a:r>
            <a:r>
              <a:rPr kumimoji="1" lang="zh-CN" altLang="en-US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：</a:t>
            </a:r>
            <a:endParaRPr kumimoji="1" lang="en-US" altLang="ja-JP" sz="1600" b="1" kern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52" name="Picture 217" descr="https://encrypted-tbn0.gstatic.com/images?q=tbn:ANd9GcR7Ectb9C--kovQcKc6gFkOlRpdR-NNeF1lZletYZF9rWU-X8ZjvQ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3300" y="1119292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 descr="C:\Users\kwhittingham\Documents\_003 Competitors\Automation Anywhere\Logos\Automation_Anywhere_(logo)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380" y="1434362"/>
            <a:ext cx="1296000" cy="3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正方形/長方形 3"/>
          <p:cNvSpPr/>
          <p:nvPr/>
        </p:nvSpPr>
        <p:spPr bwMode="auto">
          <a:xfrm>
            <a:off x="10745308" y="1851802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6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vert="horz" lIns="0" tIns="45720" rIns="91440" bIns="0" rtlCol="0" anchor="b" anchorCtr="0">
            <a:norm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邮件受理业务自动化</a:t>
            </a:r>
            <a:endParaRPr kumimoji="1"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488797" y="2578063"/>
            <a:ext cx="832028" cy="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26" y="3938128"/>
            <a:ext cx="617143" cy="61714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40" y="3879357"/>
            <a:ext cx="617143" cy="6171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72" y="2342239"/>
            <a:ext cx="617143" cy="617143"/>
          </a:xfrm>
          <a:prstGeom prst="rect">
            <a:avLst/>
          </a:prstGeom>
        </p:spPr>
      </p:pic>
      <p:sp>
        <p:nvSpPr>
          <p:cNvPr id="49" name="正方形/長方形 3"/>
          <p:cNvSpPr/>
          <p:nvPr/>
        </p:nvSpPr>
        <p:spPr bwMode="auto">
          <a:xfrm>
            <a:off x="2280872" y="4385388"/>
            <a:ext cx="753397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Input</a:t>
            </a:r>
          </a:p>
        </p:txBody>
      </p:sp>
      <p:sp>
        <p:nvSpPr>
          <p:cNvPr id="50" name="正方形/長方形 3"/>
          <p:cNvSpPr/>
          <p:nvPr/>
        </p:nvSpPr>
        <p:spPr bwMode="auto">
          <a:xfrm>
            <a:off x="6254247" y="4315367"/>
            <a:ext cx="958457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ja-JP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Output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836" y="4813927"/>
            <a:ext cx="370425" cy="45204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99" y="4738646"/>
            <a:ext cx="370425" cy="452044"/>
          </a:xfrm>
          <a:prstGeom prst="rect">
            <a:avLst/>
          </a:prstGeom>
        </p:spPr>
      </p:pic>
      <p:pic>
        <p:nvPicPr>
          <p:cNvPr id="7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821" y="2257082"/>
            <a:ext cx="247628" cy="403005"/>
          </a:xfrm>
          <a:prstGeom prst="rect">
            <a:avLst/>
          </a:prstGeom>
          <a:noFill/>
        </p:spPr>
      </p:pic>
      <p:grpSp>
        <p:nvGrpSpPr>
          <p:cNvPr id="54" name="Group 53"/>
          <p:cNvGrpSpPr/>
          <p:nvPr/>
        </p:nvGrpSpPr>
        <p:grpSpPr>
          <a:xfrm>
            <a:off x="835966" y="2292143"/>
            <a:ext cx="581989" cy="581989"/>
            <a:chOff x="4916488" y="2755900"/>
            <a:chExt cx="1092200" cy="1092200"/>
          </a:xfrm>
        </p:grpSpPr>
        <p:sp>
          <p:nvSpPr>
            <p:cNvPr id="55" name="Oval 127"/>
            <p:cNvSpPr>
              <a:spLocks noChangeArrowheads="1"/>
            </p:cNvSpPr>
            <p:nvPr/>
          </p:nvSpPr>
          <p:spPr bwMode="auto">
            <a:xfrm>
              <a:off x="4916488" y="2755900"/>
              <a:ext cx="1092200" cy="10922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Freeform 128"/>
            <p:cNvSpPr>
              <a:spLocks/>
            </p:cNvSpPr>
            <p:nvPr/>
          </p:nvSpPr>
          <p:spPr bwMode="auto">
            <a:xfrm>
              <a:off x="4954588" y="2759075"/>
              <a:ext cx="858838" cy="701675"/>
            </a:xfrm>
            <a:custGeom>
              <a:avLst/>
              <a:gdLst>
                <a:gd name="T0" fmla="*/ 243 w 441"/>
                <a:gd name="T1" fmla="*/ 0 h 360"/>
                <a:gd name="T2" fmla="*/ 0 w 441"/>
                <a:gd name="T3" fmla="*/ 178 h 360"/>
                <a:gd name="T4" fmla="*/ 181 w 441"/>
                <a:gd name="T5" fmla="*/ 360 h 360"/>
                <a:gd name="T6" fmla="*/ 181 w 441"/>
                <a:gd name="T7" fmla="*/ 198 h 360"/>
                <a:gd name="T8" fmla="*/ 441 w 441"/>
                <a:gd name="T9" fmla="*/ 198 h 360"/>
                <a:gd name="T10" fmla="*/ 243 w 441"/>
                <a:gd name="T1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360">
                  <a:moveTo>
                    <a:pt x="243" y="0"/>
                  </a:moveTo>
                  <a:cubicBezTo>
                    <a:pt x="132" y="7"/>
                    <a:pt x="38" y="79"/>
                    <a:pt x="0" y="178"/>
                  </a:cubicBezTo>
                  <a:cubicBezTo>
                    <a:pt x="181" y="360"/>
                    <a:pt x="181" y="360"/>
                    <a:pt x="181" y="360"/>
                  </a:cubicBezTo>
                  <a:cubicBezTo>
                    <a:pt x="181" y="198"/>
                    <a:pt x="181" y="198"/>
                    <a:pt x="181" y="198"/>
                  </a:cubicBezTo>
                  <a:cubicBezTo>
                    <a:pt x="441" y="198"/>
                    <a:pt x="441" y="198"/>
                    <a:pt x="441" y="198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Freeform 129"/>
            <p:cNvSpPr>
              <a:spLocks/>
            </p:cNvSpPr>
            <p:nvPr/>
          </p:nvSpPr>
          <p:spPr bwMode="auto">
            <a:xfrm>
              <a:off x="5307013" y="3144838"/>
              <a:ext cx="700088" cy="666750"/>
            </a:xfrm>
            <a:custGeom>
              <a:avLst/>
              <a:gdLst>
                <a:gd name="T0" fmla="*/ 260 w 359"/>
                <a:gd name="T1" fmla="*/ 0 h 342"/>
                <a:gd name="T2" fmla="*/ 260 w 359"/>
                <a:gd name="T3" fmla="*/ 0 h 342"/>
                <a:gd name="T4" fmla="*/ 260 w 359"/>
                <a:gd name="T5" fmla="*/ 0 h 342"/>
                <a:gd name="T6" fmla="*/ 0 w 359"/>
                <a:gd name="T7" fmla="*/ 0 h 342"/>
                <a:gd name="T8" fmla="*/ 0 w 359"/>
                <a:gd name="T9" fmla="*/ 162 h 342"/>
                <a:gd name="T10" fmla="*/ 181 w 359"/>
                <a:gd name="T11" fmla="*/ 342 h 342"/>
                <a:gd name="T12" fmla="*/ 359 w 359"/>
                <a:gd name="T13" fmla="*/ 99 h 342"/>
                <a:gd name="T14" fmla="*/ 260 w 359"/>
                <a:gd name="T1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342">
                  <a:moveTo>
                    <a:pt x="26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81" y="342"/>
                    <a:pt x="181" y="342"/>
                    <a:pt x="181" y="342"/>
                  </a:cubicBezTo>
                  <a:cubicBezTo>
                    <a:pt x="280" y="304"/>
                    <a:pt x="352" y="210"/>
                    <a:pt x="359" y="99"/>
                  </a:cubicBezTo>
                  <a:cubicBezTo>
                    <a:pt x="260" y="0"/>
                    <a:pt x="260" y="0"/>
                    <a:pt x="260" y="0"/>
                  </a:cubicBezTo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5307013" y="3144838"/>
              <a:ext cx="506413" cy="0"/>
            </a:xfrm>
            <a:custGeom>
              <a:avLst/>
              <a:gdLst>
                <a:gd name="T0" fmla="*/ 319 w 319"/>
                <a:gd name="T1" fmla="*/ 0 w 319"/>
                <a:gd name="T2" fmla="*/ 319 w 3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9">
                  <a:moveTo>
                    <a:pt x="319" y="0"/>
                  </a:moveTo>
                  <a:lnTo>
                    <a:pt x="0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294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Freeform 131"/>
            <p:cNvSpPr>
              <a:spLocks/>
            </p:cNvSpPr>
            <p:nvPr/>
          </p:nvSpPr>
          <p:spPr bwMode="auto">
            <a:xfrm>
              <a:off x="5307013" y="3144838"/>
              <a:ext cx="506413" cy="0"/>
            </a:xfrm>
            <a:custGeom>
              <a:avLst/>
              <a:gdLst>
                <a:gd name="T0" fmla="*/ 319 w 319"/>
                <a:gd name="T1" fmla="*/ 0 w 319"/>
                <a:gd name="T2" fmla="*/ 319 w 3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9">
                  <a:moveTo>
                    <a:pt x="319" y="0"/>
                  </a:move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Rectangle 132"/>
            <p:cNvSpPr>
              <a:spLocks noChangeArrowheads="1"/>
            </p:cNvSpPr>
            <p:nvPr/>
          </p:nvSpPr>
          <p:spPr bwMode="auto">
            <a:xfrm>
              <a:off x="5307013" y="3144838"/>
              <a:ext cx="506413" cy="315913"/>
            </a:xfrm>
            <a:prstGeom prst="rect">
              <a:avLst/>
            </a:pr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Rectangle 159"/>
            <p:cNvSpPr>
              <a:spLocks noChangeArrowheads="1"/>
            </p:cNvSpPr>
            <p:nvPr/>
          </p:nvSpPr>
          <p:spPr bwMode="auto">
            <a:xfrm>
              <a:off x="5351463" y="3186113"/>
              <a:ext cx="169863" cy="100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Rectangle 160"/>
            <p:cNvSpPr>
              <a:spLocks noChangeArrowheads="1"/>
            </p:cNvSpPr>
            <p:nvPr/>
          </p:nvSpPr>
          <p:spPr bwMode="auto">
            <a:xfrm>
              <a:off x="5360988" y="3195638"/>
              <a:ext cx="150813" cy="80963"/>
            </a:xfrm>
            <a:prstGeom prst="rect">
              <a:avLst/>
            </a:prstGeom>
            <a:solidFill>
              <a:srgbClr val="068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7" name="Rectangle 161"/>
            <p:cNvSpPr>
              <a:spLocks noChangeArrowheads="1"/>
            </p:cNvSpPr>
            <p:nvPr/>
          </p:nvSpPr>
          <p:spPr bwMode="auto">
            <a:xfrm>
              <a:off x="5613400" y="3371850"/>
              <a:ext cx="142875" cy="635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8" name="Rectangle 162"/>
            <p:cNvSpPr>
              <a:spLocks noChangeArrowheads="1"/>
            </p:cNvSpPr>
            <p:nvPr/>
          </p:nvSpPr>
          <p:spPr bwMode="auto">
            <a:xfrm>
              <a:off x="5613400" y="3389313"/>
              <a:ext cx="142875" cy="635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9" name="Rectangle 163"/>
            <p:cNvSpPr>
              <a:spLocks noChangeArrowheads="1"/>
            </p:cNvSpPr>
            <p:nvPr/>
          </p:nvSpPr>
          <p:spPr bwMode="auto">
            <a:xfrm>
              <a:off x="5613400" y="3406775"/>
              <a:ext cx="71438" cy="635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Rectangle 164"/>
            <p:cNvSpPr>
              <a:spLocks noChangeArrowheads="1"/>
            </p:cNvSpPr>
            <p:nvPr/>
          </p:nvSpPr>
          <p:spPr bwMode="auto">
            <a:xfrm>
              <a:off x="5111750" y="3387725"/>
              <a:ext cx="1778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" name="Rectangle 165"/>
            <p:cNvSpPr>
              <a:spLocks noChangeArrowheads="1"/>
            </p:cNvSpPr>
            <p:nvPr/>
          </p:nvSpPr>
          <p:spPr bwMode="auto">
            <a:xfrm>
              <a:off x="5202238" y="3297238"/>
              <a:ext cx="8731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Rectangle 166"/>
            <p:cNvSpPr>
              <a:spLocks noChangeArrowheads="1"/>
            </p:cNvSpPr>
            <p:nvPr/>
          </p:nvSpPr>
          <p:spPr bwMode="auto">
            <a:xfrm>
              <a:off x="5245100" y="3203575"/>
              <a:ext cx="444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93" name="Straight Arrow Connector 92"/>
          <p:cNvCxnSpPr>
            <a:stCxn id="44" idx="2"/>
            <a:endCxn id="42" idx="0"/>
          </p:cNvCxnSpPr>
          <p:nvPr/>
        </p:nvCxnSpPr>
        <p:spPr>
          <a:xfrm flipH="1">
            <a:off x="2725698" y="2959382"/>
            <a:ext cx="7746" cy="97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244827" y="2583552"/>
            <a:ext cx="884823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226435" y="4192644"/>
            <a:ext cx="884823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24" y="3938128"/>
            <a:ext cx="617143" cy="617143"/>
          </a:xfrm>
          <a:prstGeom prst="rect">
            <a:avLst/>
          </a:prstGeom>
        </p:spPr>
      </p:pic>
      <p:pic>
        <p:nvPicPr>
          <p:cNvPr id="98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373" y="3852971"/>
            <a:ext cx="247628" cy="403005"/>
          </a:xfrm>
          <a:prstGeom prst="rect">
            <a:avLst/>
          </a:prstGeom>
          <a:noFill/>
        </p:spPr>
      </p:pic>
      <p:cxnSp>
        <p:nvCxnSpPr>
          <p:cNvPr id="99" name="Straight Arrow Connector 98"/>
          <p:cNvCxnSpPr/>
          <p:nvPr/>
        </p:nvCxnSpPr>
        <p:spPr>
          <a:xfrm>
            <a:off x="5209858" y="4189397"/>
            <a:ext cx="884823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正方形/長方形 3"/>
          <p:cNvSpPr/>
          <p:nvPr/>
        </p:nvSpPr>
        <p:spPr bwMode="auto">
          <a:xfrm>
            <a:off x="2116520" y="1819098"/>
            <a:ext cx="2150836" cy="6930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定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时检查邮件</a:t>
            </a:r>
            <a:endParaRPr kumimoji="1" lang="en-US" altLang="zh-CN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处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理用户邮件</a:t>
            </a:r>
            <a:endParaRPr kumimoji="1" lang="en-US" altLang="ja-JP" sz="1100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102" name="正方形/長方形 3"/>
          <p:cNvSpPr/>
          <p:nvPr/>
        </p:nvSpPr>
        <p:spPr bwMode="auto">
          <a:xfrm>
            <a:off x="4123373" y="2022773"/>
            <a:ext cx="2150836" cy="374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ja-JP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Ticket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管理系统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37" name="図 10303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9" b="16734"/>
          <a:stretch>
            <a:fillRect/>
          </a:stretch>
        </p:blipFill>
        <p:spPr bwMode="auto">
          <a:xfrm>
            <a:off x="4371403" y="2253549"/>
            <a:ext cx="724223" cy="55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正方形/長方形 3"/>
          <p:cNvSpPr/>
          <p:nvPr/>
        </p:nvSpPr>
        <p:spPr bwMode="auto">
          <a:xfrm>
            <a:off x="2965980" y="2585037"/>
            <a:ext cx="216000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端末</a:t>
            </a: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39" name="正方形/長方形 3"/>
          <p:cNvSpPr/>
          <p:nvPr/>
        </p:nvSpPr>
        <p:spPr bwMode="auto">
          <a:xfrm>
            <a:off x="4182873" y="4454507"/>
            <a:ext cx="2160000" cy="504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ctr"/>
          <a:lstStyle/>
          <a:p>
            <a:pPr marL="93662">
              <a:spcBef>
                <a:spcPts val="300"/>
              </a:spcBef>
            </a:pPr>
            <a:r>
              <a:rPr kumimoji="1" lang="en-US" altLang="zh-CN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RPA</a:t>
            </a:r>
            <a:r>
              <a:rPr kumimoji="1" lang="zh-CN" altLang="en-US" sz="14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端末</a:t>
            </a:r>
            <a:endParaRPr kumimoji="1" lang="en-US" altLang="ja-JP" sz="14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sp>
        <p:nvSpPr>
          <p:cNvPr id="41" name="正方形/長方形 3"/>
          <p:cNvSpPr/>
          <p:nvPr/>
        </p:nvSpPr>
        <p:spPr bwMode="auto">
          <a:xfrm>
            <a:off x="550504" y="1182765"/>
            <a:ext cx="2150836" cy="2939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en-US" altLang="zh-CN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TO-BE</a:t>
            </a:r>
            <a:r>
              <a:rPr kumimoji="1" lang="zh-CN" altLang="en-US" sz="1600" b="1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：</a:t>
            </a:r>
            <a:endParaRPr kumimoji="1" lang="en-US" altLang="ja-JP" sz="1600" b="1" kern="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  <p:pic>
        <p:nvPicPr>
          <p:cNvPr id="45" name="Picture 217" descr="https://encrypted-tbn0.gstatic.com/images?q=tbn:ANd9GcR7Ectb9C--kovQcKc6gFkOlRpdR-NNeF1lZletYZF9rWU-X8ZjvQ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3300" y="1119292"/>
            <a:ext cx="1152160" cy="2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 descr="C:\Users\kwhittingham\Documents\_003 Competitors\Automation Anywhere\Logos\Automation_Anywhere_(logo)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380" y="1434362"/>
            <a:ext cx="1296000" cy="3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正方形/長方形 3"/>
          <p:cNvSpPr/>
          <p:nvPr/>
        </p:nvSpPr>
        <p:spPr bwMode="auto">
          <a:xfrm>
            <a:off x="10745308" y="1851802"/>
            <a:ext cx="1137991" cy="22947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72000" rIns="72000" rtlCol="0" anchor="t"/>
          <a:lstStyle/>
          <a:p>
            <a:pPr marL="93662">
              <a:spcBef>
                <a:spcPts val="300"/>
              </a:spcBef>
            </a:pPr>
            <a:r>
              <a:rPr kumimoji="1" lang="zh-CN" altLang="en-US" sz="1100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实</a:t>
            </a:r>
            <a:r>
              <a:rPr kumimoji="1" lang="zh-CN" altLang="en-US" sz="1100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iryo UI" pitchFamily="50" charset="-128"/>
              </a:rPr>
              <a:t>现完毕</a:t>
            </a:r>
            <a:endParaRPr kumimoji="1" lang="en-US" altLang="ja-JP" sz="1100" kern="0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6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Y/%m/%d&lt;/m_strFormatTime&gt;&lt;/m_precDefaultDate&gt;&lt;m_precDefaultYear/&gt;&lt;m_precDefaultQuarter/&gt;&lt;m_precDefaultMonth/&gt;&lt;m_precDefaultWeek/&gt;&lt;m_precDefaultDay/&gt;&lt;m_mruColor&gt;&lt;m_vecMRU length=&quot;6&quot;&gt;&lt;elem m_fUsage=&quot;2.71767518658100030000E+000&quot;&gt;&lt;m_msothmcolidx val=&quot;0&quot;/&gt;&lt;m_rgb r=&quot;ff&quot; g=&quot;cc&quot; b=&quot;cc&quot;/&gt;&lt;m_ppcolschidx tagver0=&quot;23004&quot; tagname0=&quot;m_ppcolschidxUNRECOGNIZED&quot; val=&quot;0&quot;/&gt;&lt;m_nBrightness val=&quot;0&quot;/&gt;&lt;/elem&gt;&lt;elem m_fUsage=&quot;1.52110749609000020000E+000&quot;&gt;&lt;m_msothmcolidx val=&quot;0&quot;/&gt;&lt;m_rgb r=&quot;ff&quot; g=&quot;eb&quot; b=&quot;cd&quot;/&gt;&lt;m_ppcolschidx tagver0=&quot;23004&quot; tagname0=&quot;m_ppcolschidxUNRECOGNIZED&quot; val=&quot;0&quot;/&gt;&lt;m_nBrightness val=&quot;0&quot;/&gt;&lt;/elem&gt;&lt;elem m_fUsage=&quot;1.46086499638251020000E+000&quot;&gt;&lt;m_msothmcolidx val=&quot;0&quot;/&gt;&lt;m_rgb r=&quot;ff&quot; g=&quot;68&quot; b=&quot;68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a9&quot; g=&quot;d0&quot; b=&quot;e8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0&quot; g=&quot;86&quot; b=&quot;b3&quot;/&gt;&lt;m_ppcolschidx tagver0=&quot;23004&quot; tagname0=&quot;m_ppcolschidxUNRECOGNIZED&quot; val=&quot;0&quot;/&gt;&lt;m_nBrightness val=&quot;0&quot;/&gt;&lt;/elem&gt;&lt;elem m_fUsage=&quot;7.37332132094649210000E-001&quot;&gt;&lt;m_msothmcolidx val=&quot;0&quot;/&gt;&lt;m_rgb r=&quot;c0&quot; g=&quot;0&quot; b=&quot;0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1&quot;/&gt;&lt;lineCharCount val=&quot;9&quot;/&gt;&lt;lineCharCount val=&quot;4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B56027E8-BDC2-4240-9C25-403929FA90C7}_18.png&quot;/&gt;&lt;left val=&quot;142&quot;/&gt;&lt;top val=&quot;248&quot;/&gt;&lt;width val=&quot;78&quot;/&gt;&lt;height val=&quot;38&quot;/&gt;&lt;hasText val=&quot;1&quot;/&gt;&lt;/Image&gt;&lt;/ThreeDShape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A5FF9216-2B77-48C9-94FB-1269BA201A23}_18.png&quot;/&gt;&lt;left val=&quot;169&quot;/&gt;&lt;top val=&quot;296&quot;/&gt;&lt;width val=&quot;88&quot;/&gt;&lt;height val=&quot;22&quot;/&gt;&lt;hasText val=&quot;1&quot;/&gt;&lt;/Image&gt;&lt;/ThreeDShape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EE4F8C01-8605-41F2-982C-5DB4541521F8}_18.png&quot;/&gt;&lt;left val=&quot;54&quot;/&gt;&lt;top val=&quot;363&quot;/&gt;&lt;width val=&quot;90&quot;/&gt;&lt;height val=&quot;22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6&quot;/&gt;&lt;lineCharCount val=&quot;2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FBA75D48-9BF5-40C4-8125-A1CB951BFF38}_18.png&quot;/&gt;&lt;left val=&quot;33&quot;/&gt;&lt;top val=&quot;313&quot;/&gt;&lt;width val=&quot;56&quot;/&gt;&lt;height val=&quot;28&quot;/&gt;&lt;hasText val=&quot;1&quot;/&gt;&lt;/Image&gt;&lt;/ThreeDShape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8&quot;/&gt;&lt;lineCharCount val=&quot;8&quot;/&gt;&lt;lineCharCount val=&quot;4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B5314F3B-224E-4896-96BF-58B285B19216}_18.png&quot;/&gt;&lt;left val=&quot;28&quot;/&gt;&lt;top val=&quot;382&quot;/&gt;&lt;width val=&quot;72&quot;/&gt;&lt;height val=&quot;38&quot;/&gt;&lt;hasText val=&quot;1&quot;/&gt;&lt;/Image&gt;&lt;/ThreeDShape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397BEB98-55EB-4C11-8764-76B69983E3C3}&quot;/&gt;&lt;isInvalidForFieldText val=&quot;1&quot;/&gt;&lt;Image&gt;&lt;filename val=&quot;C:\Users\terry.xiaohui.wang\Documents\My Adobe Presentations\RPAのご提案パッケージ_v1.03forCDC\data\asimages\{397BEB98-55EB-4C11-8764-76B69983E3C3}_18_S.png&quot;/&gt;&lt;left val=&quot;165&quot;/&gt;&lt;top val=&quot;315&quot;/&gt;&lt;width val=&quot;48&quot;/&gt;&lt;height val=&quot;37&quot;/&gt;&lt;hasText val=&quot;0&quot;/&gt;&lt;/Image&gt;&lt;Image&gt;&lt;filename val=&quot;C:\Users\terry.xiaohui.wang\Documents\My Adobe Presentations\RPAのご提案パッケージ_v1.03forCDC\data\asimages\{397BEB98-55EB-4C11-8764-76B69983E3C3}_18_T.png&quot;/&gt;&lt;left val=&quot;165&quot;/&gt;&lt;top val=&quot;315&quot;/&gt;&lt;width val=&quot;48&quot;/&gt;&lt;height val=&quot;37&quot;/&gt;&lt;hasText val=&quot;1&quot;/&gt;&lt;/Image&gt;&lt;/ThreeDShape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6&quot;/&gt;&lt;lineCharCount val=&quot;2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C156FDF9-7DA7-4D67-AD92-2CD0FB92EBB5}_18.png&quot;/&gt;&lt;left val=&quot;173&quot;/&gt;&lt;top val=&quot;338&quot;/&gt;&lt;width val=&quot;55&quot;/&gt;&lt;height val=&quot;28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5&quot;/&gt;&lt;lineCharCount val=&quot;1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88C0775A-40DF-4263-A0D0-9BFA2E548848}_1.png&quot;/&gt;&lt;left val=&quot;12&quot;/&gt;&lt;top val=&quot;105&quot;/&gt;&lt;width val=&quot;863&quot;/&gt;&lt;height val=&quot;144&quot;/&gt;&lt;hasText val=&quot;1&quot;/&gt;&lt;/Image&gt;&lt;/ThreeDShape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7&quot;/&gt;&lt;lineCharCount val=&quot;5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0A7ACB81-FF38-4DB6-B786-6E75FB91901F}_18.png&quot;/&gt;&lt;left val=&quot;31&quot;/&gt;&lt;top val=&quot;447&quot;/&gt;&lt;width val=&quot;62&quot;/&gt;&lt;height val=&quot;28&quot;/&gt;&lt;hasText val=&quot;1&quot;/&gt;&lt;/Image&gt;&lt;/ThreeDShape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B39AAB61-63E7-45FA-A75F-8AEA3E9C07D8}_18.png&quot;/&gt;&lt;left val=&quot;362&quot;/&gt;&lt;top val=&quot;220&quot;/&gt;&lt;width val=&quot;33&quot;/&gt;&lt;height val=&quot;26&quot;/&gt;&lt;hasText val=&quot;1&quot;/&gt;&lt;/Image&gt;&lt;/ThreeDShape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8&quot;/&gt;&lt;lineCharCount val=&quot;7&quot;/&gt;&lt;lineCharCount val=&quot;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C30C635B-7319-4B8F-900E-325BF68972E4}_18.png&quot;/&gt;&lt;left val=&quot;303&quot;/&gt;&lt;top val=&quot;193&quot;/&gt;&lt;width val=&quot;72&quot;/&gt;&lt;height val=&quot;38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0621DA32-67AC-4B26-BAB9-06BAA28784C4}_18.png&quot;/&gt;&lt;left val=&quot;339&quot;/&gt;&lt;top val=&quot;296&quot;/&gt;&lt;width val=&quot;88&quot;/&gt;&lt;height val=&quot;22&quot;/&gt;&lt;hasText val=&quot;1&quot;/&gt;&lt;/Image&gt;&lt;/ThreeDShape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F8BE8BDF-6950-4DE1-8E3D-2A35271E0F5F}_18.png&quot;/&gt;&lt;left val=&quot;46&quot;/&gt;&lt;top val=&quot;506&quot;/&gt;&lt;width val=&quot;55&quot;/&gt;&lt;height val=&quot;18&quot;/&gt;&lt;hasText val=&quot;1&quot;/&gt;&lt;/Image&gt;&lt;/ThreeDShape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A0AB349-AB30-457F-89B6-0D1E332F0582}_18.png&quot;/&gt;&lt;left val=&quot;322&quot;/&gt;&lt;top val=&quot;143&quot;/&gt;&lt;width val=&quot;117&quot;/&gt;&lt;height val=&quot;39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38FD1FA9-9B2A-4D51-9D53-9F422EE8D2A2}_1.png&quot;/&gt;&lt;left val=&quot;19&quot;/&gt;&lt;top val=&quot;355&quot;/&gt;&lt;width val=&quot;558&quot;/&gt;&lt;height val=&quot;115&quot;/&gt;&lt;hasText val=&quot;1&quot;/&gt;&lt;/Image&gt;&lt;/ThreeDShape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7344ADCA-4A4B-44D1-B423-CD1EFE1B7B8F}_18.png&quot;/&gt;&lt;left val=&quot;443&quot;/&gt;&lt;top val=&quot;148&quot;/&gt;&lt;width val=&quot;75&quot;/&gt;&lt;height val=&quot;48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296834B0-3FE8-421A-A70B-110D6F4B631C}_18.png&quot;/&gt;&lt;left val=&quot;464&quot;/&gt;&lt;top val=&quot;219&quot;/&gt;&lt;width val=&quot;33&quot;/&gt;&lt;height val=&quot;26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6&quot;/&gt;&lt;lineCharCount val=&quot;7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7DB25643-0B67-4018-82E8-86937F9948CD}_18.png&quot;/&gt;&lt;left val=&quot;418&quot;/&gt;&lt;top val=&quot;191&quot;/&gt;&lt;width val=&quot;65&quot;/&gt;&lt;height val=&quot;28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29C0E9DC-A25F-4BD2-AA2F-1CF1CEC5553F}_18.png&quot;/&gt;&lt;left val=&quot;443&quot;/&gt;&lt;top val=&quot;296&quot;/&gt;&lt;width val=&quot;88&quot;/&gt;&lt;height val=&quot;22&quot;/&gt;&lt;hasText val=&quot;1&quot;/&gt;&lt;/Image&gt;&lt;/ThreeDShape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A40FC693-F1BB-4CAB-B8CC-265457567D00}&quot;/&gt;&lt;isInvalidForFieldText val=&quot;1&quot;/&gt;&lt;Image&gt;&lt;filename val=&quot;C:\Users\terry.xiaohui.wang\Documents\My Adobe Presentations\RPAのご提案パッケージ_v1.03forCDC\data\asimages\{A40FC693-F1BB-4CAB-B8CC-265457567D00}_18_S.png&quot;/&gt;&lt;left val=&quot;439&quot;/&gt;&lt;top val=&quot;315&quot;/&gt;&lt;width val=&quot;48&quot;/&gt;&lt;height val=&quot;37&quot;/&gt;&lt;hasText val=&quot;0&quot;/&gt;&lt;/Image&gt;&lt;Image&gt;&lt;filename val=&quot;C:\Users\terry.xiaohui.wang\Documents\My Adobe Presentations\RPAのご提案パッケージ_v1.03forCDC\data\asimages\{A40FC693-F1BB-4CAB-B8CC-265457567D00}_18_T.png&quot;/&gt;&lt;left val=&quot;439&quot;/&gt;&lt;top val=&quot;315&quot;/&gt;&lt;width val=&quot;48&quot;/&gt;&lt;height val=&quot;37&quot;/&gt;&lt;hasText val=&quot;1&quot;/&gt;&lt;/Image&gt;&lt;/ThreeDShape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6&quot;/&gt;&lt;lineCharCount val=&quot;2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9F6B9A40-3D14-44DE-983C-E836F7E3418C}_18.png&quot;/&gt;&lt;left val=&quot;447&quot;/&gt;&lt;top val=&quot;338&quot;/&gt;&lt;width val=&quot;56&quot;/&gt;&lt;height val=&quot;28&quot;/&gt;&lt;hasText val=&quot;1&quot;/&gt;&lt;/Image&gt;&lt;/ThreeDShape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1AB2B40D-7807-4146-A857-C81FB3A97A10}_18.png&quot;/&gt;&lt;left val=&quot;331&quot;/&gt;&lt;top val=&quot;363&quot;/&gt;&lt;width val=&quot;90&quot;/&gt;&lt;height val=&quot;22&quot;/&gt;&lt;hasText val=&quot;1&quot;/&gt;&lt;/Image&gt;&lt;/ThreeDShape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8&quot;/&gt;&lt;lineCharCount val=&quot;8&quot;/&gt;&lt;lineCharCount val=&quot;4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EE93EEDA-CC8C-4425-BC3F-58CBFF94DCF7}_18.png&quot;/&gt;&lt;left val=&quot;293&quot;/&gt;&lt;top val=&quot;382&quot;/&gt;&lt;width val=&quot;72&quot;/&gt;&lt;height val=&quot;38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4&quot;/&gt;&lt;lineCharCount val=&quot;1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EC37D694-F694-4151-BDF9-6580D40D493F}_26.png&quot;/&gt;&lt;left val=&quot;22&quot;/&gt;&lt;top val=&quot;-8&quot;/&gt;&lt;width val=&quot;898&quot;/&gt;&lt;height val=&quot;88&quot;/&gt;&lt;hasText val=&quot;1&quot;/&gt;&lt;/Image&gt;&lt;/ThreeDShape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7&quot;/&gt;&lt;lineCharCount val=&quot;5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F95E1061-2926-4E43-874F-09EFAABD3510}_18.png&quot;/&gt;&lt;left val=&quot;296&quot;/&gt;&lt;top val=&quot;447&quot;/&gt;&lt;width val=&quot;62&quot;/&gt;&lt;height val=&quot;28&quot;/&gt;&lt;hasText val=&quot;1&quot;/&gt;&lt;/Image&gt;&lt;/ThreeDShape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7CE46F65-244F-458E-A314-A9590FC5CEC9}_18.png&quot;/&gt;&lt;left val=&quot;311&quot;/&gt;&lt;top val=&quot;506&quot;/&gt;&lt;width val=&quot;56&quot;/&gt;&lt;height val=&quot;18&quot;/&gt;&lt;hasText val=&quot;1&quot;/&gt;&lt;/Image&gt;&lt;/ThreeDShape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7&quot;/&gt;&lt;lineCharCount val=&quot;2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AD0A73C9-6C14-4660-BAD5-7BF44598CE15}_18.png&quot;/&gt;&lt;left val=&quot;313&quot;/&gt;&lt;top val=&quot;313&quot;/&gt;&lt;width val=&quot;56&quot;/&gt;&lt;height val=&quot;28&quot;/&gt;&lt;hasText val=&quot;1&quot;/&gt;&lt;/Image&gt;&lt;/ThreeDShape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F551A145-E308-438B-80D4-EFA8072711C9}&quot;/&gt;&lt;isInvalidForFieldText val=&quot;0&quot;/&gt;&lt;Image&gt;&lt;filename val=&quot;C:\Users\terry.xiaohui.wang\Documents\My Adobe Presentations\RPAのご提案パッケージ_v1.03forCDC\data\asimages\{F551A145-E308-438B-80D4-EFA8072711C9}_18.png&quot;/&gt;&lt;left val=&quot;363&quot;/&gt;&lt;top val=&quot;313&quot;/&gt;&lt;width val=&quot;18&quot;/&gt;&lt;height val=&quot;19&quot;/&gt;&lt;hasText val=&quot;1&quot;/&gt;&lt;/Image&gt;&lt;/ThreeDShape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5&quot;/&gt;&lt;lineCharCount val=&quot;9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195E9273-89E8-4E85-BC92-2A8D08877001}_18.png&quot;/&gt;&lt;left val=&quot;278&quot;/&gt;&lt;top val=&quot;249&quot;/&gt;&lt;width val=&quot;97&quot;/&gt;&lt;height val=&quot;28&quot;/&gt;&lt;hasText val=&quot;1&quot;/&gt;&lt;/Image&gt;&lt;/ThreeDShape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1&quot;/&gt;&lt;lineCharCount val=&quot;9&quot;/&gt;&lt;lineCharCount val=&quot;4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584801BF-0D4C-4D96-B082-DAB082EAFA71}_18.png&quot;/&gt;&lt;left val=&quot;413&quot;/&gt;&lt;top val=&quot;249&quot;/&gt;&lt;width val=&quot;78&quot;/&gt;&lt;height val=&quot;38&quot;/&gt;&lt;hasText val=&quot;1&quot;/&gt;&lt;/Image&gt;&lt;/ThreeDShape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E2833F9E-C297-4E11-A053-29EB163F9B25}_18.png&quot;/&gt;&lt;left val=&quot;561&quot;/&gt;&lt;top val=&quot;127&quot;/&gt;&lt;width val=&quot;381&quot;/&gt;&lt;height val=&quot;26&quot;/&gt;&lt;hasText val=&quot;1&quot;/&gt;&lt;/Image&gt;&lt;/ThreeDShape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A0C04E80-4DC9-4C58-84D0-34203150D4C9}_18.png&quot;/&gt;&lt;left val=&quot;562&quot;/&gt;&lt;top val=&quot;161&quot;/&gt;&lt;width val=&quot;115&quot;/&gt;&lt;height val=&quot;30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37237C5F-104B-47EA-89E2-D37AE40041FD}_26.png&quot;/&gt;&lt;left val=&quot;30&quot;/&gt;&lt;top val=&quot;71&quot;/&gt;&lt;width val=&quot;890&quot;/&gt;&lt;height val=&quot;45&quot;/&gt;&lt;hasText val=&quot;1&quot;/&gt;&lt;/Image&gt;&lt;/ThreeDShape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6&quot;/&gt;&lt;lineCharCount val=&quot;12&quot;/&gt;&lt;lineCharCount val=&quot;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F3CCDE87-1F23-47BE-9F8D-F974591050A7}_18.png&quot;/&gt;&lt;left val=&quot;561&quot;/&gt;&lt;top val=&quot;189&quot;/&gt;&lt;width val=&quot;116&quot;/&gt;&lt;height val=&quot;56&quot;/&gt;&lt;hasText val=&quot;1&quot;/&gt;&lt;/Image&gt;&lt;/ThreeDShape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EC7B07C-C81E-4831-A1A2-A040430BD95B}_18.png&quot;/&gt;&lt;left val=&quot;684&quot;/&gt;&lt;top val=&quot;161&quot;/&gt;&lt;width val=&quot;122&quot;/&gt;&lt;height val=&quot;30&quot;/&gt;&lt;hasText val=&quot;1&quot;/&gt;&lt;/Image&gt;&lt;/ThreeDShape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8&quot;/&gt;&lt;lineCharCount val=&quot;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19AD157-415C-404B-976C-C0BCB598BF15}_18.png&quot;/&gt;&lt;left val=&quot;687&quot;/&gt;&lt;top val=&quot;189&quot;/&gt;&lt;width val=&quot;119&quot;/&gt;&lt;height val=&quot;56&quot;/&gt;&lt;hasText val=&quot;1&quot;/&gt;&lt;/Image&gt;&lt;/ThreeDShape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2F4BA736-02A6-49F3-8806-B8A55CBE904E}_18.png&quot;/&gt;&lt;left val=&quot;819&quot;/&gt;&lt;top val=&quot;160&quot;/&gt;&lt;width val=&quot;122&quot;/&gt;&lt;height val=&quot;30&quot;/&gt;&lt;hasText val=&quot;1&quot;/&gt;&lt;/Image&gt;&lt;/ThreeDShape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0&quot;/&gt;&lt;lineCharCount val=&quot;9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EC291187-37C9-4FE9-AAC4-64EC9F8E6C9E}_18.png&quot;/&gt;&lt;left val=&quot;817&quot;/&gt;&lt;top val=&quot;188&quot;/&gt;&lt;width val=&quot;124&quot;/&gt;&lt;height val=&quot;56&quot;/&gt;&lt;hasText val=&quot;1&quot;/&gt;&lt;/Image&gt;&lt;/ThreeDShape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B15DF095-7187-4FDE-897A-ECEB5523FA2E}_18.png&quot;/&gt;&lt;left val=&quot;678&quot;/&gt;&lt;top val=&quot;155&quot;/&gt;&lt;width val=&quot;140&quot;/&gt;&lt;height val=&quot;102&quot;/&gt;&lt;hasText val=&quot;1&quot;/&gt;&lt;/Image&gt;&lt;/ThreeDShape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5D216E45-7654-4C4E-BEE2-B0FCC2F4ED42}_18.png&quot;/&gt;&lt;left val=&quot;561&quot;/&gt;&lt;top val=&quot;314&quot;/&gt;&lt;width val=&quot;381&quot;/&gt;&lt;height val=&quot;26&quot;/&gt;&lt;hasText val=&quot;1&quot;/&gt;&lt;/Image&gt;&lt;/ThreeDShape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6&quot;/&gt;&lt;lineCharCount val=&quot;12&quot;/&gt;&lt;lineCharCount val=&quot;8&quot;/&gt;&lt;lineCharCount val=&quot;7&quot;/&gt;&lt;lineCharCount val=&quot;17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2AA8E99D-5143-45DF-AC3B-60E21DB87EE7}_18.png&quot;/&gt;&lt;left val=&quot;561&quot;/&gt;&lt;top val=&quot;354&quot;/&gt;&lt;width val=&quot;381&quot;/&gt;&lt;height val=&quot;95&quot;/&gt;&lt;hasText val=&quot;1&quot;/&gt;&lt;/Image&gt;&lt;/ThreeDShape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33A18328-4F7D-4DE9-955B-4704ABC6C83A}_18.png&quot;/&gt;&lt;left val=&quot;561&quot;/&gt;&lt;top val=&quot;336&quot;/&gt;&lt;width val=&quot;381&quot;/&gt;&lt;height val=&quot;26&quot;/&gt;&lt;hasText val=&quot;1&quot;/&gt;&lt;/Image&gt;&lt;/ThreeDShape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4&quot;/&gt;&lt;lineCharCount val=&quot;26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E301B939-D233-4FD5-9E6B-B2F5D69589C3}_28.png&quot;/&gt;&lt;left val=&quot;22&quot;/&gt;&lt;top val=&quot;-8&quot;/&gt;&lt;width val=&quot;898&quot;/&gt;&lt;height val=&quot;88&quot;/&gt;&lt;hasText val=&quot;1&quot;/&gt;&lt;/Image&gt;&lt;/ThreeDShape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9&quot;/&gt;&lt;lineCharCount val=&quot;7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9&quot;/&gt;&lt;lineCharCount val=&quot;7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59499896-3427-4BD6-8A01-DF5FAA4678FB}&quot;/&gt;&lt;isInvalidForFieldText val=&quot;0&quot;/&gt;&lt;Image&gt;&lt;filename val=&quot;C:\Users\terry.xiaohui.wang\Documents\My Adobe Presentations\RPAのご提案パッケージ_v1.03forCDC\data\asimages\{59499896-3427-4BD6-8A01-DF5FAA4678FB}.png&quot;/&gt;&lt;left val=&quot;802&quot;/&gt;&lt;top val=&quot;355&quot;/&gt;&lt;width val=&quot;27&quot;/&gt;&lt;height val=&quot;25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D705C272-8A3C-47D0-932E-8E2A6E7A558F}&quot;/&gt;&lt;isInvalidForFieldText val=&quot;1&quot;/&gt;&lt;Image&gt;&lt;filename val=&quot;C:\Users\terry.xiaohui.wang\Documents\My Adobe Presentations\RPAのご提案パッケージ_v1.03forCDC\data\asimages\{D705C272-8A3C-47D0-932E-8E2A6E7A558F}_28_S.png&quot;/&gt;&lt;left val=&quot;489&quot;/&gt;&lt;top val=&quot;341&quot;/&gt;&lt;width val=&quot;25&quot;/&gt;&lt;height val=&quot;34&quot;/&gt;&lt;hasText val=&quot;0&quot;/&gt;&lt;/Image&gt;&lt;Image&gt;&lt;filename val=&quot;C:\Users\terry.xiaohui.wang\Documents\My Adobe Presentations\RPAのご提案パッケージ_v1.03forCDC\data\asimages\{D705C272-8A3C-47D0-932E-8E2A6E7A558F}_28_T.png&quot;/&gt;&lt;left val=&quot;489&quot;/&gt;&lt;top val=&quot;342&quot;/&gt;&lt;width val=&quot;24&quot;/&gt;&lt;height val=&quot;33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595A7F3E-9F86-40DE-99B3-37EC99ACF174}_28.png&quot;/&gt;&lt;left val=&quot;650&quot;/&gt;&lt;top val=&quot;125&quot;/&gt;&lt;width val=&quot;282&quot;/&gt;&lt;height val=&quot;46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PRESENTER_SHAPEINFO" val="&lt;ThreeDShapeInfo&gt;&lt;uuid val=&quot;{06B4AAD5-4C44-4C5F-AD8F-D92EF401560F}&quot;/&gt;&lt;isInvalidForFieldText val=&quot;0&quot;/&gt;&lt;Image&gt;&lt;filename val=&quot;C:\Users\terry.xiaohui.wang\Documents\My Adobe Presentations\RPAのご提案パッケージ_v1.03forCDC\data\asimages\{06B4AAD5-4C44-4C5F-AD8F-D92EF401560F}_28.png&quot;/&gt;&lt;left val=&quot;655&quot;/&gt;&lt;top val=&quot;177&quot;/&gt;&lt;width val=&quot;45&quot;/&gt;&lt;height val=&quot;102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PRESENTER_SHAPEINFO" val="&lt;ThreeDShapeInfo&gt;&lt;uuid val=&quot;{40594412-D6A8-4FCA-BF7C-ECAD19018BB8}&quot;/&gt;&lt;isInvalidForFieldText val=&quot;0&quot;/&gt;&lt;Image&gt;&lt;filename val=&quot;C:\Users\terry.xiaohui.wang\Documents\My Adobe Presentations\RPAのご提案パッケージ_v1.03forCDC\data\asimages\{40594412-D6A8-4FCA-BF7C-ECAD19018BB8}_28.png&quot;/&gt;&lt;left val=&quot;655&quot;/&gt;&lt;top val=&quot;291&quot;/&gt;&lt;width val=&quot;45&quot;/&gt;&lt;height val=&quot;102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7&quot;/&gt;&lt;lineCharCount val=&quot;16&quot;/&gt;&lt;lineCharCount val=&quot;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C233CE95-0EC9-439D-93A6-2E30BBAB934B}_28.png&quot;/&gt;&lt;left val=&quot;698&quot;/&gt;&lt;top val=&quot;180&quot;/&gt;&lt;width val=&quot;230&quot;/&gt;&lt;height val=&quot;63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6&quot;/&gt;&lt;lineCharCount val=&quot;7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E0E42C0D-597E-4BBB-8D53-919BD34D7FDF}_28.png&quot;/&gt;&lt;left val=&quot;698&quot;/&gt;&lt;top val=&quot;293&quot;/&gt;&lt;width val=&quot;230&quot;/&gt;&lt;height val=&quot;46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3B11F34A-CDBF-4D7B-B170-2A92400C382F}_28.png&quot;/&gt;&lt;left val=&quot;341&quot;/&gt;&lt;top val=&quot;125&quot;/&gt;&lt;width val=&quot;282&quot;/&gt;&lt;height val=&quot;46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PRESENTER_SHAPEINFO" val="&lt;ThreeDShapeInfo&gt;&lt;uuid val=&quot;{8A0DC0C0-C34C-4C18-8B93-59378A7D522F}&quot;/&gt;&lt;isInvalidForFieldText val=&quot;0&quot;/&gt;&lt;Image&gt;&lt;filename val=&quot;C:\Users\terry.xiaohui.wang\Documents\My Adobe Presentations\RPAのご提案パッケージ_v1.03forCDC\data\asimages\{8A0DC0C0-C34C-4C18-8B93-59378A7D522F}_28.png&quot;/&gt;&lt;left val=&quot;341&quot;/&gt;&lt;top val=&quot;177&quot;/&gt;&lt;width val=&quot;45&quot;/&gt;&lt;height val=&quot;102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PRESENTER_SHAPEINFO" val="&lt;ThreeDShapeInfo&gt;&lt;uuid val=&quot;{9F2AAA4B-2571-44D6-BE03-D932BB1C0514}&quot;/&gt;&lt;isInvalidForFieldText val=&quot;0&quot;/&gt;&lt;Image&gt;&lt;filename val=&quot;C:\Users\terry.xiaohui.wang\Documents\My Adobe Presentations\RPAのご提案パッケージ_v1.03forCDC\data\asimages\{9F2AAA4B-2571-44D6-BE03-D932BB1C0514}_28.png&quot;/&gt;&lt;left val=&quot;341&quot;/&gt;&lt;top val=&quot;291&quot;/&gt;&lt;width val=&quot;45&quot;/&gt;&lt;height val=&quot;102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  <p:tag name="PRESENTER_SHAPEINFO" val="&lt;ThreeDShapeInfo&gt;&lt;uuid val=&quot;{E69D0794-53DE-409D-A785-85744AA94CF2}&quot;/&gt;&lt;isInvalidForFieldText val=&quot;0&quot;/&gt;&lt;Image&gt;&lt;filename val=&quot;C:\Users\terry.xiaohui.wang\Documents\My Adobe Presentations\RPAのご提案パッケージ_v1.03forCDC\data\asimages\{E69D0794-53DE-409D-A785-85744AA94CF2}_28.png&quot;/&gt;&lt;left val=&quot;342&quot;/&gt;&lt;top val=&quot;405&quot;/&gt;&lt;width val=&quot;45&quot;/&gt;&lt;height val=&quot;103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6&quot;/&gt;&lt;lineCharCount val=&quot;17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43FECB78-A204-4D69-B532-8561B4BE3B08}_28.png&quot;/&gt;&lt;left val=&quot;383&quot;/&gt;&lt;top val=&quot;180&quot;/&gt;&lt;width val=&quot;233&quot;/&gt;&lt;height val=&quot;46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6&quot;/&gt;&lt;lineCharCount val=&quot;15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FA120833-8A06-4744-9EEF-223A133B8273}_28.png&quot;/&gt;&lt;left val=&quot;383&quot;/&gt;&lt;top val=&quot;293&quot;/&gt;&lt;width val=&quot;232&quot;/&gt;&lt;height val=&quot;46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6&quot;/&gt;&lt;lineCharCount val=&quot;15&quot;/&gt;&lt;lineCharCount val=&quot;11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98B706B-1B22-498E-91A2-B8AAE0ECFCFA}_28.png&quot;/&gt;&lt;left val=&quot;384&quot;/&gt;&lt;top val=&quot;406&quot;/&gt;&lt;width val=&quot;232&quot;/&gt;&lt;height val=&quot;63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456C6D45-E124-41B8-A258-367EE7CED03A}_28.png&quot;/&gt;&lt;left val=&quot;29&quot;/&gt;&lt;top val=&quot;125&quot;/&gt;&lt;width val=&quot;270&quot;/&gt;&lt;height val=&quot;46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PRESENTER_SHAPEINFO" val="&lt;ThreeDShapeInfo&gt;&lt;uuid val=&quot;{751B0619-C684-4C62-840F-38926FB44545}&quot;/&gt;&lt;isInvalidForFieldText val=&quot;0&quot;/&gt;&lt;Image&gt;&lt;filename val=&quot;C:\Users\terry.xiaohui.wang\Documents\My Adobe Presentations\RPAのご提案パッケージ_v1.03forCDC\data\asimages\{751B0619-C684-4C62-840F-38926FB44545}_28.png&quot;/&gt;&lt;left val=&quot;29&quot;/&gt;&lt;top val=&quot;177&quot;/&gt;&lt;width val=&quot;45&quot;/&gt;&lt;height val=&quot;102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7&quot;/&gt;&lt;lineCharCount val=&quot;6&quot;/&gt;&lt;/TableIndex&gt;&lt;/ShapeTextInfo&gt;"/>
  <p:tag name="PRESENTER_SHAPEINFO" val="&lt;ThreeDShapeInfo&gt;&lt;uuid val=&quot;{DDE9793D-70DD-4DE0-A5CA-1760D06333CC}&quot;/&gt;&lt;isInvalidForFieldText val=&quot;0&quot;/&gt;&lt;Image&gt;&lt;filename val=&quot;C:\Users\terry.xiaohui.wang\Documents\My Adobe Presentations\RPAのご提案パッケージ_v1.03forCDC\data\asimages\{DDE9793D-70DD-4DE0-A5CA-1760D06333CC}_28.png&quot;/&gt;&lt;left val=&quot;26&quot;/&gt;&lt;top val=&quot;291&quot;/&gt;&lt;width val=&quot;48&quot;/&gt;&lt;height val=&quot;102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PRESENTER_SHAPEINFO" val="&lt;ThreeDShapeInfo&gt;&lt;uuid val=&quot;{A125306F-6851-4855-88BA-6EA4681FC70D}&quot;/&gt;&lt;isInvalidForFieldText val=&quot;0&quot;/&gt;&lt;Image&gt;&lt;filename val=&quot;C:\Users\terry.xiaohui.wang\Documents\My Adobe Presentations\RPAのご提案パッケージ_v1.03forCDC\data\asimages\{A125306F-6851-4855-88BA-6EA4681FC70D}_28.png&quot;/&gt;&lt;left val=&quot;30&quot;/&gt;&lt;top val=&quot;405&quot;/&gt;&lt;width val=&quot;45&quot;/&gt;&lt;height val=&quot;103&quot;/&gt;&lt;hasText val=&quot;1&quot;/&gt;&lt;/Image&gt;&lt;/ThreeDShape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6&quot;/&gt;&lt;lineCharCount val=&quot;1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85D56E40-7220-4502-ADEE-CB23330503EF}_28.png&quot;/&gt;&lt;left val=&quot;72&quot;/&gt;&lt;top val=&quot;180&quot;/&gt;&lt;width val=&quot;228&quot;/&gt;&lt;height val=&quot;46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6&quot;/&gt;&lt;lineCharCount val=&quot;16&quot;/&gt;&lt;lineCharCount val=&quot;1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51221B7-6040-4968-9C55-65BEA7917570}_28.png&quot;/&gt;&lt;left val=&quot;72&quot;/&gt;&lt;top val=&quot;293&quot;/&gt;&lt;width val=&quot;228&quot;/&gt;&lt;height val=&quot;63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7&quot;/&gt;&lt;lineCharCount val=&quot;17&quot;/&gt;&lt;lineCharCount val=&quot;5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D940D2BD-8602-4944-B259-67B0FA5443B7}_28.png&quot;/&gt;&lt;left val=&quot;72&quot;/&gt;&lt;top val=&quot;406&quot;/&gt;&lt;width val=&quot;229&quot;/&gt;&lt;height val=&quot;63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PRESENTER_SHAPEINFO" val="&lt;ThreeDShapeInfo&gt;&lt;uuid val=&quot;{F7EDDF22-6CD1-4E65-9775-D1A554E4FA40}&quot;/&gt;&lt;isInvalidForFieldText val=&quot;0&quot;/&gt;&lt;Image&gt;&lt;filename val=&quot;C:\Users\terry.xiaohui.wang\Documents\My Adobe Presentations\RPAのご提案パッケージ_v1.03forCDC\data\asimages\{F7EDDF22-6CD1-4E65-9775-D1A554E4FA40}_28.png&quot;/&gt;&lt;left val=&quot;656&quot;/&gt;&lt;top val=&quot;405&quot;/&gt;&lt;width val=&quot;45&quot;/&gt;&lt;height val=&quot;103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49B9DF08-7A1C-4A85-AB43-6B8F1C981349}_28.png&quot;/&gt;&lt;left val=&quot;699&quot;/&gt;&lt;top val=&quot;404&quot;/&gt;&lt;width val=&quot;229&quot;/&gt;&lt;height val=&quot;48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3BE36375-BBC9-4BAB-80E2-C9E1A428CD28}_28.png&quot;/&gt;&lt;left val=&quot;116&quot;/&gt;&lt;top val=&quot;466&quot;/&gt;&lt;width val=&quot;13&quot;/&gt;&lt;height val=&quot;13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BF7B4327-B962-4FF8-A9E4-602F62E5448D}_28.png&quot;/&gt;&lt;left val=&quot;116&quot;/&gt;&lt;top val=&quot;478&quot;/&gt;&lt;width val=&quot;13&quot;/&gt;&lt;height val=&quot;13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506B5ADB-480F-42AB-B795-18F1048E36E5}_28.png&quot;/&gt;&lt;left val=&quot;116&quot;/&gt;&lt;top val=&quot;491&quot;/&gt;&lt;width val=&quot;13&quot;/&gt;&lt;height val=&quot;13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FE625643-DFA7-42D5-9378-8A07D4BAC0E0}_28.png&quot;/&gt;&lt;left val=&quot;138&quot;/&gt;&lt;top val=&quot;463&quot;/&gt;&lt;width val=&quot;13&quot;/&gt;&lt;height val=&quot;18&quot;/&gt;&lt;hasText val=&quot;1&quot;/&gt;&lt;/Image&gt;&lt;/ThreeDShape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5862255F-40CF-4276-9A38-22D79D515D82}_28.png&quot;/&gt;&lt;left val=&quot;138&quot;/&gt;&lt;top val=&quot;476&quot;/&gt;&lt;width val=&quot;13&quot;/&gt;&lt;height val=&quot;18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7D3B6709-633C-4A29-9762-F26E602702D5}_28.png&quot;/&gt;&lt;left val=&quot;138&quot;/&gt;&lt;top val=&quot;488&quot;/&gt;&lt;width val=&quot;13&quot;/&gt;&lt;height val=&quot;18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A0097266-1B07-44F2-9C7D-6CB85230E318}&quot;/&gt;&lt;isInvalidForFieldText val=&quot;0&quot;/&gt;&lt;Image&gt;&lt;filename val=&quot;C:\Users\terry.xiaohui.wang\Documents\My Adobe Presentations\RPAのご提案パッケージ_v1.03forCDC\data\asimages\{A0097266-1B07-44F2-9C7D-6CB85230E318}.png&quot;/&gt;&lt;left val=&quot;129&quot;/&gt;&lt;top val=&quot;463&quot;/&gt;&lt;width val=&quot;9&quot;/&gt;&lt;height val=&quot;8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ECA0B8F9-A2C1-4CC2-9030-E21E31B3A72D}&quot;/&gt;&lt;isInvalidForFieldText val=&quot;0&quot;/&gt;&lt;Image&gt;&lt;filename val=&quot;C:\Users\terry.xiaohui.wang\Documents\My Adobe Presentations\RPAのご提案パッケージ_v1.03forCDC\data\asimages\{ECA0B8F9-A2C1-4CC2-9030-E21E31B3A72D}.png&quot;/&gt;&lt;left val=&quot;129&quot;/&gt;&lt;top val=&quot;491&quot;/&gt;&lt;width val=&quot;9&quot;/&gt;&lt;height val=&quot;8&quot;/&gt;&lt;hasText val=&quot;1&quot;/&gt;&lt;/Image&gt;&lt;/ThreeDShape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E64430EC-2B5B-496F-BD6F-74169F28A3E8}&quot;/&gt;&lt;isInvalidForFieldText val=&quot;0&quot;/&gt;&lt;Image&gt;&lt;filename val=&quot;C:\Users\terry.xiaohui.wang\Documents\My Adobe Presentations\RPAのご提案パッケージ_v1.03forCDC\data\asimages\{E64430EC-2B5B-496F-BD6F-74169F28A3E8}.png&quot;/&gt;&lt;left val=&quot;129&quot;/&gt;&lt;top val=&quot;477&quot;/&gt;&lt;width val=&quot;9&quot;/&gt;&lt;height val=&quot;8&quot;/&gt;&lt;hasText val=&quot;1&quot;/&gt;&lt;/Image&gt;&lt;/ThreeDShape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F4F70CCA-49AE-42C5-9522-FC10B615182D}&quot;/&gt;&lt;isInvalidForFieldText val=&quot;0&quot;/&gt;&lt;Image&gt;&lt;filename val=&quot;C:\Users\terry.xiaohui.wang\Documents\My Adobe Presentations\RPAのご提案パッケージ_v1.03forCDC\data\asimages\{F4F70CCA-49AE-42C5-9522-FC10B615182D}.png&quot;/&gt;&lt;left val=&quot;200&quot;/&gt;&lt;top val=&quot;476&quot;/&gt;&lt;width val=&quot;9&quot;/&gt;&lt;height val=&quot;8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8397B38-1300-40EB-A431-F943A84CDCAC}_28.png&quot;/&gt;&lt;left val=&quot;170&quot;/&gt;&lt;top val=&quot;483&quot;/&gt;&lt;width val=&quot;28&quot;/&gt;&lt;height val=&quot;13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B64BD3BB-3462-4F75-9832-55DB2031C372}_28.png&quot;/&gt;&lt;left val=&quot;205&quot;/&gt;&lt;top val=&quot;483&quot;/&gt;&lt;width val=&quot;28&quot;/&gt;&lt;height val=&quot;13&quot;/&gt;&lt;hasText val=&quot;1&quot;/&gt;&lt;/Image&gt;&lt;/ThreeDShape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64426D91-B32D-48DB-AC6B-F14F00AC24BC}&quot;/&gt;&lt;isInvalidForFieldText val=&quot;1&quot;/&gt;&lt;Image&gt;&lt;filename val=&quot;C:\Users\terry.xiaohui.wang\Documents\My Adobe Presentations\RPAのご提案パッケージ_v1.03forCDC\data\asimages\{64426D91-B32D-48DB-AC6B-F14F00AC24BC}_28_S.png&quot;/&gt;&lt;left val=&quot;198&quot;/&gt;&lt;top val=&quot;241&quot;/&gt;&lt;width val=&quot;12&quot;/&gt;&lt;height val=&quot;12&quot;/&gt;&lt;hasText val=&quot;0&quot;/&gt;&lt;/Image&gt;&lt;Image&gt;&lt;filename val=&quot;C:\Users\terry.xiaohui.wang\Documents\My Adobe Presentations\RPAのご提案パッケージ_v1.03forCDC\data\asimages\{64426D91-B32D-48DB-AC6B-F14F00AC24BC}_28_T.png&quot;/&gt;&lt;left val=&quot;199&quot;/&gt;&lt;top val=&quot;242&quot;/&gt;&lt;width val=&quot;7&quot;/&gt;&lt;height val=&quot;6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970D3D8-5FD4-43D3-A1B5-B3744234A8AD}&quot;/&gt;&lt;isInvalidForFieldText val=&quot;0&quot;/&gt;&lt;Image&gt;&lt;filename val=&quot;C:\Users\terry.xiaohui.wang\Documents\My Adobe Presentations\RPAのご提案パッケージ_v1.03forCDC\data\asimages\{9970D3D8-5FD4-43D3-A1B5-B3744234A8AD}_MtorLt.png&quot;/&gt;&lt;left val=&quot;684&quot;/&gt;&lt;top val=&quot;188&quot;/&gt;&lt;width val=&quot;243&quot;/&gt;&lt;height val=&quot;163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B44518C2-FECC-4DF7-A3A0-88AC298A6FDD}&quot;/&gt;&lt;isInvalidForFieldText val=&quot;1&quot;/&gt;&lt;Image&gt;&lt;filename val=&quot;C:\Users\terry.xiaohui.wang\Documents\My Adobe Presentations\RPAのご提案パッケージ_v1.03forCDC\data\asimages\{B44518C2-FECC-4DF7-A3A0-88AC298A6FDD}_28_S.png&quot;/&gt;&lt;left val=&quot;204&quot;/&gt;&lt;top val=&quot;246&quot;/&gt;&lt;width val=&quot;12&quot;/&gt;&lt;height val=&quot;12&quot;/&gt;&lt;hasText val=&quot;0&quot;/&gt;&lt;/Image&gt;&lt;Image&gt;&lt;filename val=&quot;C:\Users\terry.xiaohui.wang\Documents\My Adobe Presentations\RPAのご提案パッケージ_v1.03forCDC\data\asimages\{B44518C2-FECC-4DF7-A3A0-88AC298A6FDD}_28_T.png&quot;/&gt;&lt;left val=&quot;206&quot;/&gt;&lt;top val=&quot;246&quot;/&gt;&lt;width val=&quot;7&quot;/&gt;&lt;height val=&quot;6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14E52838-60D9-4A15-AF35-A72EDAF86A72}&quot;/&gt;&lt;isInvalidForFieldText val=&quot;1&quot;/&gt;&lt;Image&gt;&lt;filename val=&quot;C:\Users\terry.xiaohui.wang\Documents\My Adobe Presentations\RPAのご提案パッケージ_v1.03forCDC\data\asimages\{14E52838-60D9-4A15-AF35-A72EDAF86A72}_28_S.png&quot;/&gt;&lt;left val=&quot;132&quot;/&gt;&lt;top val=&quot;227&quot;/&gt;&lt;width val=&quot;12&quot;/&gt;&lt;height val=&quot;12&quot;/&gt;&lt;hasText val=&quot;0&quot;/&gt;&lt;/Image&gt;&lt;Image&gt;&lt;filename val=&quot;C:\Users\terry.xiaohui.wang\Documents\My Adobe Presentations\RPAのご提案パッケージ_v1.03forCDC\data\asimages\{14E52838-60D9-4A15-AF35-A72EDAF86A72}_28_T.png&quot;/&gt;&lt;left val=&quot;133&quot;/&gt;&lt;top val=&quot;228&quot;/&gt;&lt;width val=&quot;7&quot;/&gt;&lt;height val=&quot;6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5805F45F-8A73-4B17-90A7-76BCE250D90F}&quot;/&gt;&lt;isInvalidForFieldText val=&quot;1&quot;/&gt;&lt;Image&gt;&lt;filename val=&quot;C:\Users\terry.xiaohui.wang\Documents\My Adobe Presentations\RPAのご提案パッケージ_v1.03forCDC\data\asimages\{5805F45F-8A73-4B17-90A7-76BCE250D90F}_28_S.png&quot;/&gt;&lt;left val=&quot;138&quot;/&gt;&lt;top val=&quot;232&quot;/&gt;&lt;width val=&quot;12&quot;/&gt;&lt;height val=&quot;13&quot;/&gt;&lt;hasText val=&quot;0&quot;/&gt;&lt;/Image&gt;&lt;Image&gt;&lt;filename val=&quot;C:\Users\terry.xiaohui.wang\Documents\My Adobe Presentations\RPAのご提案パッケージ_v1.03forCDC\data\asimages\{5805F45F-8A73-4B17-90A7-76BCE250D90F}_28_T.png&quot;/&gt;&lt;left val=&quot;139&quot;/&gt;&lt;top val=&quot;232&quot;/&gt;&lt;width val=&quot;7&quot;/&gt;&lt;height val=&quot;6&quot;/&gt;&lt;hasText val=&quot;1&quot;/&gt;&lt;/Image&gt;&lt;/ThreeDShape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7A1F72C9-7402-4031-BA4A-FD21C3986787}&quot;/&gt;&lt;isInvalidForFieldText val=&quot;1&quot;/&gt;&lt;Image&gt;&lt;filename val=&quot;C:\Users\terry.xiaohui.wang\Documents\My Adobe Presentations\RPAのご提案パッケージ_v1.03forCDC\data\asimages\{7A1F72C9-7402-4031-BA4A-FD21C3986787}_28_S.png&quot;/&gt;&lt;left val=&quot;132&quot;/&gt;&lt;top val=&quot;252&quot;/&gt;&lt;width val=&quot;12&quot;/&gt;&lt;height val=&quot;13&quot;/&gt;&lt;hasText val=&quot;0&quot;/&gt;&lt;/Image&gt;&lt;Image&gt;&lt;filename val=&quot;C:\Users\terry.xiaohui.wang\Documents\My Adobe Presentations\RPAのご提案パッケージ_v1.03forCDC\data\asimages\{7A1F72C9-7402-4031-BA4A-FD21C3986787}_28_T.png&quot;/&gt;&lt;left val=&quot;133&quot;/&gt;&lt;top val=&quot;253&quot;/&gt;&lt;width val=&quot;7&quot;/&gt;&lt;height val=&quot;6&quot;/&gt;&lt;hasText val=&quot;1&quot;/&gt;&lt;/Image&gt;&lt;/ThreeDShape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HTML_AUTOSHAPE_INFO" val="&lt;ThreeDShapeInfo&gt;&lt;uuid val=&quot;{3D5EEBF3-D5A8-47CD-8C24-97BC1FD1205B}&quot;/&gt;&lt;isInvalidForFieldText val=&quot;1&quot;/&gt;&lt;Image&gt;&lt;filename val=&quot;C:\Users\terry.xiaohui.wang\Documents\My Adobe Presentations\RPAのご提案パッケージ_v1.03forCDC\data\asimages\{3D5EEBF3-D5A8-47CD-8C24-97BC1FD1205B}_28_S.png&quot;/&gt;&lt;left val=&quot;138&quot;/&gt;&lt;top val=&quot;257&quot;/&gt;&lt;width val=&quot;12&quot;/&gt;&lt;height val=&quot;12&quot;/&gt;&lt;hasText val=&quot;0&quot;/&gt;&lt;/Image&gt;&lt;Image&gt;&lt;filename val=&quot;C:\Users\terry.xiaohui.wang\Documents\My Adobe Presentations\RPAのご提案パッケージ_v1.03forCDC\data\asimages\{3D5EEBF3-D5A8-47CD-8C24-97BC1FD1205B}_28_T.png&quot;/&gt;&lt;left val=&quot;139&quot;/&gt;&lt;top val=&quot;257&quot;/&gt;&lt;width val=&quot;7&quot;/&gt;&lt;height val=&quot;6&quot;/&gt;&lt;hasText val=&quot;1&quot;/&gt;&lt;/Image&gt;&lt;/ThreeDShape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C7D8323C-AD60-4768-B61C-2E3A439DBDA6}&quot;/&gt;&lt;isInvalidForFieldText val=&quot;0&quot;/&gt;&lt;Image&gt;&lt;filename val=&quot;C:\Users\terry.xiaohui.wang\Documents\My Adobe Presentations\RPAのご提案パッケージ_v1.03forCDC\data\asimages\{C7D8323C-AD60-4768-B61C-2E3A439DBDA6}.png&quot;/&gt;&lt;left val=&quot;802&quot;/&gt;&lt;top val=&quot;238&quot;/&gt;&lt;width val=&quot;27&quot;/&gt;&lt;height val=&quot;25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53DF4FF2-45B9-48A3-8225-17E75CF3E45B}&quot;/&gt;&lt;isInvalidForFieldText val=&quot;0&quot;/&gt;&lt;Image&gt;&lt;filename val=&quot;C:\Users\terry.xiaohui.wang\Documents\My Adobe Presentations\RPAのご提案パッケージ_v1.03forCDC\data\asimages\{53DF4FF2-45B9-48A3-8225-17E75CF3E45B}.png&quot;/&gt;&lt;left val=&quot;197&quot;/&gt;&lt;top val=&quot;386&quot;/&gt;&lt;width val=&quot;9&quot;/&gt;&lt;height val=&quot;8&quot;/&gt;&lt;hasText val=&quot;1&quot;/&gt;&lt;/Image&gt;&lt;/ThreeDShape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183E4AB1-CE77-40BA-9410-E8DE9895287B}_28.png&quot;/&gt;&lt;left val=&quot;771&quot;/&gt;&lt;top val=&quot;354&quot;/&gt;&lt;width val=&quot;9&quot;/&gt;&lt;height val=&quot;9&quot;/&gt;&lt;hasText val=&quot;1&quot;/&gt;&lt;/Image&gt;&lt;/ThreeDShape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A1A96638-8371-40FA-A02F-8E619BFC0B76}_28.png&quot;/&gt;&lt;left val=&quot;753&quot;/&gt;&lt;top val=&quot;347&quot;/&gt;&lt;width val=&quot;9&quot;/&gt;&lt;height val=&quot;10&quot;/&gt;&lt;hasText val=&quot;1&quot;/&gt;&lt;/Image&gt;&lt;/ThreeDShape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0033966-5DC7-4E1C-BB88-7274DFF5EE5D}_28.png&quot;/&gt;&lt;left val=&quot;827&quot;/&gt;&lt;top val=&quot;354&quot;/&gt;&lt;width val=&quot;9&quot;/&gt;&lt;height val=&quot;9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3EDCB5A0-CB25-4841-8ECB-F5E9BFF138FC}_28.png&quot;/&gt;&lt;left val=&quot;809&quot;/&gt;&lt;top val=&quot;346&quot;/&gt;&lt;width val=&quot;9&quot;/&gt;&lt;height val=&quot;10&quot;/&gt;&lt;hasText val=&quot;1&quot;/&gt;&lt;/Image&gt;&lt;/ThreeDShape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&quot;/&gt;&lt;lineCharCount val=&quot;1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&quot;/&gt;&lt;lineCharCount val=&quot;1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4&quot;/&gt;&lt;lineCharCount val=&quot;18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&quot;/&gt;&lt;lineCharCount val=&quot;1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4&quot;/&gt;&lt;lineCharCount val=&quot;26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E301B939-D233-4FD5-9E6B-B2F5D69589C3}_28.png&quot;/&gt;&lt;left val=&quot;22&quot;/&gt;&lt;top val=&quot;-8&quot;/&gt;&lt;width val=&quot;898&quot;/&gt;&lt;height val=&quot;88&quot;/&gt;&lt;hasText val=&quot;1&quot;/&gt;&lt;/Image&gt;&lt;/ThreeDShape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36F23D15-3E00-488B-BE7A-FA700EE9954D}_18.png&quot;/&gt;&lt;left val=&quot;293&quot;/&gt;&lt;top val=&quot;286&quot;/&gt;&lt;width val=&quot;231&quot;/&gt;&lt;height val=&quot;226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F46D31EA-A7DC-47BA-9559-BFF8F3E52AF2}_18.png&quot;/&gt;&lt;left val=&quot;22&quot;/&gt;&lt;top val=&quot;286&quot;/&gt;&lt;width val=&quot;231&quot;/&gt;&lt;height val=&quot;226&quot;/&gt;&lt;hasText val=&quot;1&quot;/&gt;&lt;/Image&gt;&lt;/ThreeDShape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BAECE47-C868-42B7-B6A2-653C7306909B}_18.png&quot;/&gt;&lt;left val=&quot;276&quot;/&gt;&lt;top val=&quot;111&quot;/&gt;&lt;width val=&quot;204&quot;/&gt;&lt;height val=&quot;30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AE3EB3E0-FC5A-49E7-9D32-3CC8DE6797C1}_18.png&quot;/&gt;&lt;left val=&quot;46&quot;/&gt;&lt;top val=&quot;111&quot;/&gt;&lt;width val=&quot;204&quot;/&gt;&lt;height val=&quot;30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B3056EDE-5AF9-47FF-863E-45F13B318AEE}_18.png&quot;/&gt;&lt;left val=&quot;43&quot;/&gt;&lt;top val=&quot;147&quot;/&gt;&lt;width val=&quot;117&quot;/&gt;&lt;height val=&quot;39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D3C2784C-D762-4081-AED7-7989A08B8DA9}_18.png&quot;/&gt;&lt;left val=&quot;169&quot;/&gt;&lt;top val=&quot;148&quot;/&gt;&lt;width val=&quot;75&quot;/&gt;&lt;height val=&quot;48&quot;/&gt;&lt;hasText val=&quot;1&quot;/&gt;&lt;/Image&gt;&lt;/ThreeDShape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6769AC49-6C8E-421C-A2DF-C35CBF220A31}_18.png&quot;/&gt;&lt;left val=&quot;85&quot;/&gt;&lt;top val=&quot;220&quot;/&gt;&lt;width val=&quot;33&quot;/&gt;&lt;height val=&quot;26&quot;/&gt;&lt;hasText val=&quot;1&quot;/&gt;&lt;/Image&gt;&lt;/ThreeDShape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25CDE6AC-24A0-4BAC-AE22-F8DF880BB94F}_18.png&quot;/&gt;&lt;left val=&quot;190&quot;/&gt;&lt;top val=&quot;219&quot;/&gt;&lt;width val=&quot;33&quot;/&gt;&lt;height val=&quot;26&quot;/&gt;&lt;hasText val=&quot;1&quot;/&gt;&lt;/Image&gt;&lt;/ThreeDShape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5&quot;/&gt;&lt;lineCharCount val=&quot;9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44369FE5-5B18-4DF0-B205-FA05744DDD42}_18.png&quot;/&gt;&lt;left val=&quot;7&quot;/&gt;&lt;top val=&quot;248&quot;/&gt;&lt;width val=&quot;97&quot;/&gt;&lt;height val=&quot;28&quot;/&gt;&lt;hasText val=&quot;1&quot;/&gt;&lt;/Image&gt;&lt;/ThreeDShape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1&quot;/&gt;&lt;lineCharCount val=&quot;9&quot;/&gt;&lt;lineCharCount val=&quot;8&quot;/&gt;&lt;lineCharCount val=&quot;4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2DC4CD80-163F-4784-8690-9E68293F0E10}_18.png&quot;/&gt;&lt;left val=&quot;22&quot;/&gt;&lt;top val=&quot;193&quot;/&gt;&lt;width val=&quot;79&quot;/&gt;&lt;height val=&quot;47&quot;/&gt;&lt;hasText val=&quot;1&quot;/&gt;&lt;/Image&gt;&lt;/ThreeDShape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528420D0-5D98-4F07-9FA2-5CE93030A5ED}_18.png&quot;/&gt;&lt;left val=&quot;63&quot;/&gt;&lt;top val=&quot;296&quot;/&gt;&lt;width val=&quot;88&quot;/&gt;&lt;height val=&quot;22&quot;/&gt;&lt;hasText val=&quot;1&quot;/&gt;&lt;/Image&gt;&lt;/ThreeDShape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8&quot;/&gt;&lt;lineCharCount val=&quot;7&quot;/&gt;&lt;lineCharCount val=&quot;7&quot;/&gt;&lt;lineCharCount val=&quot;2&quot;/&gt;&lt;/TableIndex&gt;&lt;/ShapeTextInfo&gt;"/>
  <p:tag name="HTML_SHAPEINFO" val="&lt;ThreeDShapeInfo&gt;&lt;uuid val=&quot;&quot;/&gt;&lt;isInvalidForFieldText val=&quot;0&quot;/&gt;&lt;Image&gt;&lt;filename val=&quot;C:\Users\terry.xiaohui.wang\Documents\My Adobe Presentations\RPAのご提案パッケージ_v1.03forCDC\data\asimages\{2C6B8DC7-91BE-4A69-8F8C-C27D2A0F7DF6}_18.png&quot;/&gt;&lt;left val=&quot;144&quot;/&gt;&lt;top val=&quot;191&quot;/&gt;&lt;width val=&quot;65&quot;/&gt;&lt;height val=&quot;47&quot;/&gt;&lt;hasText val=&quot;1&quot;/&gt;&lt;/Image&gt;&lt;/ThreeDShapeInfo&gt;"/>
</p:tagLst>
</file>

<file path=ppt/theme/theme1.xml><?xml version="1.0" encoding="utf-8"?>
<a:theme xmlns:a="http://schemas.openxmlformats.org/drawingml/2006/main" name="1_Accenture template">
  <a:themeElements>
    <a:clrScheme name="Custom 28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408FCD"/>
      </a:accent1>
      <a:accent2>
        <a:srgbClr val="002266"/>
      </a:accent2>
      <a:accent3>
        <a:srgbClr val="FF9900"/>
      </a:accent3>
      <a:accent4>
        <a:srgbClr val="66AA44"/>
      </a:accent4>
      <a:accent5>
        <a:srgbClr val="00BBEE"/>
      </a:accent5>
      <a:accent6>
        <a:srgbClr val="224433"/>
      </a:accent6>
      <a:hlink>
        <a:srgbClr val="FF99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rgbClr val="000000"/>
          </a:solidFill>
          <a:miter lim="800000"/>
          <a:headEnd/>
          <a:tailEnd/>
        </a:ln>
        <a:effectLst/>
      </a:spPr>
      <a:bodyPr wrap="none" lIns="72000" tIns="36000" rIns="72000" bIns="36000" rtlCol="0" anchor="ctr" anchorCtr="0"/>
      <a:lstStyle>
        <a:defPPr algn="ctr">
          <a:spcBef>
            <a:spcPts val="0"/>
          </a:spcBef>
          <a:spcAft>
            <a:spcPts val="0"/>
          </a:spcAft>
          <a:defRPr kumimoji="1" sz="1200" kern="0" dirty="0" smtClean="0">
            <a:solidFill>
              <a:sysClr val="windowText" lastClr="000000"/>
            </a:solidFill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4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5_IBM2009 1">
    <a:dk1>
      <a:srgbClr val="000000"/>
    </a:dk1>
    <a:lt1>
      <a:srgbClr val="FFFFFF"/>
    </a:lt1>
    <a:dk2>
      <a:srgbClr val="000000"/>
    </a:dk2>
    <a:lt2>
      <a:srgbClr val="808080"/>
    </a:lt2>
    <a:accent1>
      <a:srgbClr val="9999FF"/>
    </a:accent1>
    <a:accent2>
      <a:srgbClr val="0000FF"/>
    </a:accent2>
    <a:accent3>
      <a:srgbClr val="FFFFFF"/>
    </a:accent3>
    <a:accent4>
      <a:srgbClr val="000000"/>
    </a:accent4>
    <a:accent5>
      <a:srgbClr val="CACAFF"/>
    </a:accent5>
    <a:accent6>
      <a:srgbClr val="0000E7"/>
    </a:accent6>
    <a:hlink>
      <a:srgbClr val="0066FF"/>
    </a:hlink>
    <a:folHlink>
      <a:srgbClr val="9900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B38908A8A45D4D82956BCBACA08B49" ma:contentTypeVersion="0" ma:contentTypeDescription="Create a new document." ma:contentTypeScope="" ma:versionID="fd36299ba5139ee0ec7641296c19fbc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61671E3-4941-4A33-9E5F-B5EEDD2A6F3F}"/>
</file>

<file path=customXml/itemProps2.xml><?xml version="1.0" encoding="utf-8"?>
<ds:datastoreItem xmlns:ds="http://schemas.openxmlformats.org/officeDocument/2006/customXml" ds:itemID="{31AC830A-D58A-45FC-8A00-49AF6B7151F7}"/>
</file>

<file path=customXml/itemProps3.xml><?xml version="1.0" encoding="utf-8"?>
<ds:datastoreItem xmlns:ds="http://schemas.openxmlformats.org/officeDocument/2006/customXml" ds:itemID="{F0ABD2E2-DAA7-49AE-89C9-8687AE6B32B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3737</Words>
  <Application>Microsoft Office PowerPoint</Application>
  <PresentationFormat>Widescreen</PresentationFormat>
  <Paragraphs>621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Agfa Rotis Sans Serif</vt:lpstr>
      <vt:lpstr>Geneva</vt:lpstr>
      <vt:lpstr>Meiryo UI</vt:lpstr>
      <vt:lpstr>Microsoft YaHei</vt:lpstr>
      <vt:lpstr>ＭＳ Ｐゴシック</vt:lpstr>
      <vt:lpstr>メイリオ</vt:lpstr>
      <vt:lpstr>Arial</vt:lpstr>
      <vt:lpstr>Times New Roman</vt:lpstr>
      <vt:lpstr>Wingdings</vt:lpstr>
      <vt:lpstr>1_Accenture template</vt:lpstr>
      <vt:lpstr>2_IBM2009</vt:lpstr>
      <vt:lpstr>think-cell Slide</vt:lpstr>
      <vt:lpstr>RPA自动化案例集</vt:lpstr>
      <vt:lpstr>Agenda</vt:lpstr>
      <vt:lpstr>业务流程改善(BPR)是什么?</vt:lpstr>
      <vt:lpstr>推进BPR的目的</vt:lpstr>
      <vt:lpstr>基于RPA自动化提高效率的9个观点</vt:lpstr>
      <vt:lpstr>使用中的RPA工具对比</vt:lpstr>
      <vt:lpstr>RPA Robot配置和执行方式</vt:lpstr>
      <vt:lpstr>邮件受理业务自动化</vt:lpstr>
      <vt:lpstr>邮件受理业务自动化</vt:lpstr>
      <vt:lpstr>数据整合性检查</vt:lpstr>
      <vt:lpstr>数据整合性检查</vt:lpstr>
      <vt:lpstr>数据抽出作业自动化</vt:lpstr>
      <vt:lpstr>数据抽出作业自动化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面试会议室预约</vt:lpstr>
      <vt:lpstr>面试会议室预约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2015-12-04T00:57:53Z</dcterms:created>
  <dcterms:modified xsi:type="dcterms:W3CDTF">2017-09-26T05:09:31Z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0x01010013B38908A8A45D4D82956BCBACA08B49</vt:lpwstr>
  </property>
</Properties>
</file>