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1899-E0AC-4831-8311-CDB9701CA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C6CE4E-CACB-4308-8B72-9074D73A8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664E53-B642-4265-8CAC-486E6D231EEF}"/>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BDF6F012-F86E-423C-918B-82CF42149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5178-4003-4A5A-92AD-60F8BF64FC84}"/>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411675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D248-0384-4ABA-A032-D6072FCB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DF12AB-15EE-449A-B236-E5F43B1376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BEFB-B06C-4241-96C7-2FEDBE0ABA7C}"/>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04222D8B-3617-4199-8C22-64E3FCB0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8A3B6-9088-4A4B-AAC1-1D9D7BDC6269}"/>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190918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ACF0A2-E760-4BAC-B3BF-0D307F5E9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6B8BD-1700-4BD6-9CC1-93BA02FDA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727B-5F14-4C01-B843-9FFE0DC818F7}"/>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C260A664-5417-4A6A-A4E6-0B4658991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107A2-E5C2-4D07-BCD2-9D51975A9BAF}"/>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320332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7416-F16F-421B-97D9-A6D1B66A5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43677-88F8-4B24-8CB5-FC2B3AEE0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EA0D3-667D-4874-9A72-D2950D24709F}"/>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AD7C65C8-62DB-423F-8453-3105CE535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76E45-1FAE-4AA3-8DC4-46012FA790BE}"/>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399443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D366-AB8C-44C1-8C64-6CA91A154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EDA80-C277-4BD1-87D2-B2A50897F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37A97-4C5A-41BB-928F-4CF9551C31D7}"/>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C17FF0DB-B469-46DF-9462-0D13B14D1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6FBA1-ADA4-4B5C-A3D0-C0D765D89044}"/>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330441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3327-CE2A-4372-8AB7-C9CF3868D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A8FBA-CC38-4BEF-96E1-F1FDE9085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8701C-2DD7-4DEA-B458-1625DC0F42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A196A-57A5-439F-ABDD-D8E02310F22B}"/>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6" name="Footer Placeholder 5">
            <a:extLst>
              <a:ext uri="{FF2B5EF4-FFF2-40B4-BE49-F238E27FC236}">
                <a16:creationId xmlns:a16="http://schemas.microsoft.com/office/drawing/2014/main" id="{9ABF7683-CD6F-4016-848E-666BD54F7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59130-F0AB-4B95-AB35-4D8881B0218A}"/>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284468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2EDC-2EF3-4212-B90E-89ACE481EF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8CE614-157B-492D-9887-16DF41389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B1DDE-0AD4-4EBB-8155-117FE1C5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DE1D4-F598-4661-A5D8-D3A4A5564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0665D-1AA3-4AD4-94A4-C3882943A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9BD15E-A4B8-4933-9D4E-9FDDB9A6E190}"/>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8" name="Footer Placeholder 7">
            <a:extLst>
              <a:ext uri="{FF2B5EF4-FFF2-40B4-BE49-F238E27FC236}">
                <a16:creationId xmlns:a16="http://schemas.microsoft.com/office/drawing/2014/main" id="{053AE7C2-559B-4995-A395-FF105AE507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DB362-37FE-41BB-960B-99C10215B6FE}"/>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369666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6AC1-9A71-4A44-AE62-8C4886B011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D8751B-4796-4F5B-863A-FA37AF7823F2}"/>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4" name="Footer Placeholder 3">
            <a:extLst>
              <a:ext uri="{FF2B5EF4-FFF2-40B4-BE49-F238E27FC236}">
                <a16:creationId xmlns:a16="http://schemas.microsoft.com/office/drawing/2014/main" id="{DA6285E1-8524-4368-AB96-9EDAC67754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3F7A1-6615-419F-BB40-DAFC63801C3D}"/>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193450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EBD58-E746-4A1A-AC41-0B081CD9C13F}"/>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3" name="Footer Placeholder 2">
            <a:extLst>
              <a:ext uri="{FF2B5EF4-FFF2-40B4-BE49-F238E27FC236}">
                <a16:creationId xmlns:a16="http://schemas.microsoft.com/office/drawing/2014/main" id="{FEB55132-F6EB-401D-8120-9DFA659D65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C04288-C58A-4CD0-BC7A-25C14D7252BB}"/>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281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2A0B-C220-4CD3-A76F-C8FE6E01C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CCA93-695A-48BD-B237-BA00E1132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4203B-E569-4C81-BF29-99B9C4D52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73548-B2A1-4C9B-9405-79792D5F1AB3}"/>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6" name="Footer Placeholder 5">
            <a:extLst>
              <a:ext uri="{FF2B5EF4-FFF2-40B4-BE49-F238E27FC236}">
                <a16:creationId xmlns:a16="http://schemas.microsoft.com/office/drawing/2014/main" id="{26FA232F-6BDC-420C-B014-134E65C18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86F2D-0889-4D6E-BF33-273115C3BCE7}"/>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169810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C574-C322-4015-8461-829F8362F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717B9D-12EB-4A1E-8EEF-35508B3B7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4190D-A62D-47F9-B046-EF7B1D3A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C5860-97B5-404D-98FC-E1B8C0D125A1}"/>
              </a:ext>
            </a:extLst>
          </p:cNvPr>
          <p:cNvSpPr>
            <a:spLocks noGrp="1"/>
          </p:cNvSpPr>
          <p:nvPr>
            <p:ph type="dt" sz="half" idx="10"/>
          </p:nvPr>
        </p:nvSpPr>
        <p:spPr/>
        <p:txBody>
          <a:bodyPr/>
          <a:lstStyle/>
          <a:p>
            <a:fld id="{4A833A13-518C-44AE-BECB-7F9C71264131}" type="datetimeFigureOut">
              <a:rPr lang="en-US" smtClean="0"/>
              <a:t>19-Apr-19</a:t>
            </a:fld>
            <a:endParaRPr lang="en-US"/>
          </a:p>
        </p:txBody>
      </p:sp>
      <p:sp>
        <p:nvSpPr>
          <p:cNvPr id="6" name="Footer Placeholder 5">
            <a:extLst>
              <a:ext uri="{FF2B5EF4-FFF2-40B4-BE49-F238E27FC236}">
                <a16:creationId xmlns:a16="http://schemas.microsoft.com/office/drawing/2014/main" id="{90E142F1-E7F2-4AE6-A0DB-5DA67244C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9AFC5-1B28-4055-9C99-306EA7FFA194}"/>
              </a:ext>
            </a:extLst>
          </p:cNvPr>
          <p:cNvSpPr>
            <a:spLocks noGrp="1"/>
          </p:cNvSpPr>
          <p:nvPr>
            <p:ph type="sldNum" sz="quarter" idx="12"/>
          </p:nvPr>
        </p:nvSpPr>
        <p:spPr/>
        <p:txBody>
          <a:bodyPr/>
          <a:lstStyle/>
          <a:p>
            <a:fld id="{F4CFA6AF-01E9-4A31-84CE-5C1D27B94C48}" type="slidenum">
              <a:rPr lang="en-US" smtClean="0"/>
              <a:t>‹#›</a:t>
            </a:fld>
            <a:endParaRPr lang="en-US"/>
          </a:p>
        </p:txBody>
      </p:sp>
    </p:spTree>
    <p:extLst>
      <p:ext uri="{BB962C8B-B14F-4D97-AF65-F5344CB8AC3E}">
        <p14:creationId xmlns:p14="http://schemas.microsoft.com/office/powerpoint/2010/main" val="122845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CFC16-D03A-42E5-9CE6-B40D94283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1D676D-87AD-4612-B576-671D7C127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35E62-60B2-4568-ADDB-D210C5257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33A13-518C-44AE-BECB-7F9C71264131}" type="datetimeFigureOut">
              <a:rPr lang="en-US" smtClean="0"/>
              <a:t>19-Apr-19</a:t>
            </a:fld>
            <a:endParaRPr lang="en-US"/>
          </a:p>
        </p:txBody>
      </p:sp>
      <p:sp>
        <p:nvSpPr>
          <p:cNvPr id="5" name="Footer Placeholder 4">
            <a:extLst>
              <a:ext uri="{FF2B5EF4-FFF2-40B4-BE49-F238E27FC236}">
                <a16:creationId xmlns:a16="http://schemas.microsoft.com/office/drawing/2014/main" id="{F5765CD3-725C-45F6-9EDE-0927812CC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8AF07-294E-4173-BC3B-0AE8F8051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FA6AF-01E9-4A31-84CE-5C1D27B94C48}" type="slidenum">
              <a:rPr lang="en-US" smtClean="0"/>
              <a:t>‹#›</a:t>
            </a:fld>
            <a:endParaRPr lang="en-US"/>
          </a:p>
        </p:txBody>
      </p:sp>
    </p:spTree>
    <p:extLst>
      <p:ext uri="{BB962C8B-B14F-4D97-AF65-F5344CB8AC3E}">
        <p14:creationId xmlns:p14="http://schemas.microsoft.com/office/powerpoint/2010/main" val="345112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0935-4CE3-4B36-AB96-035A07B4DA90}"/>
              </a:ext>
            </a:extLst>
          </p:cNvPr>
          <p:cNvSpPr>
            <a:spLocks noGrp="1"/>
          </p:cNvSpPr>
          <p:nvPr>
            <p:ph type="ctrTitle"/>
          </p:nvPr>
        </p:nvSpPr>
        <p:spPr/>
        <p:txBody>
          <a:bodyPr>
            <a:normAutofit fontScale="90000"/>
          </a:bodyPr>
          <a:lstStyle/>
          <a:p>
            <a:r>
              <a:rPr lang="en-US" dirty="0"/>
              <a:t>Automating cloud deployments using Azure Resource Manager and Puppet</a:t>
            </a:r>
          </a:p>
        </p:txBody>
      </p:sp>
      <p:sp>
        <p:nvSpPr>
          <p:cNvPr id="3" name="Subtitle 2">
            <a:extLst>
              <a:ext uri="{FF2B5EF4-FFF2-40B4-BE49-F238E27FC236}">
                <a16:creationId xmlns:a16="http://schemas.microsoft.com/office/drawing/2014/main" id="{309EABA2-55FB-4153-B291-3D69E63BD8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167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F6F-290A-4AC7-AFD6-ED5844ED74F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6AE28C-007D-40F3-BA30-DEECF431E553}"/>
              </a:ext>
            </a:extLst>
          </p:cNvPr>
          <p:cNvSpPr>
            <a:spLocks noGrp="1"/>
          </p:cNvSpPr>
          <p:nvPr>
            <p:ph idx="1"/>
          </p:nvPr>
        </p:nvSpPr>
        <p:spPr/>
        <p:txBody>
          <a:bodyPr>
            <a:normAutofit/>
          </a:bodyPr>
          <a:lstStyle/>
          <a:p>
            <a:pPr algn="just"/>
            <a:r>
              <a:rPr lang="en-US" dirty="0"/>
              <a:t>In an envisioning session conducted by the team, RISCO described how the current deployment process suffered from long release cycles, inconsistencies between QA and production environments, and issues with synchronization between the IT and R&amp;D groups. To improve and optimize the release process, the R&amp;D and IT teams have been planning to adopt several DevOps practices such as continuous integration (CI) and continuous delivery (CD). Adopting these practices required a lot of effort from both teams at RISCO and so the company’s DevOps journey had to be taken in steps.</a:t>
            </a:r>
          </a:p>
        </p:txBody>
      </p:sp>
    </p:spTree>
    <p:extLst>
      <p:ext uri="{BB962C8B-B14F-4D97-AF65-F5344CB8AC3E}">
        <p14:creationId xmlns:p14="http://schemas.microsoft.com/office/powerpoint/2010/main" val="32572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F6F-290A-4AC7-AFD6-ED5844ED74F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6AE28C-007D-40F3-BA30-DEECF431E553}"/>
              </a:ext>
            </a:extLst>
          </p:cNvPr>
          <p:cNvSpPr>
            <a:spLocks noGrp="1"/>
          </p:cNvSpPr>
          <p:nvPr>
            <p:ph idx="1"/>
          </p:nvPr>
        </p:nvSpPr>
        <p:spPr/>
        <p:txBody>
          <a:bodyPr>
            <a:normAutofit/>
          </a:bodyPr>
          <a:lstStyle/>
          <a:p>
            <a:pPr algn="just"/>
            <a:r>
              <a:rPr lang="en-US" dirty="0"/>
              <a:t>As the discussion moved forward, it quickly became clear that a major pain point to be addressed was a bottleneck in the deployment process of cloud environments for the use of the R&amp;D team that took days and even weeks. Mitigating this pain point seemed like a good place to start because it could optimize an important part of the current flow and also pave the way to the implementation of CI/CD in the future.</a:t>
            </a:r>
          </a:p>
          <a:p>
            <a:pPr algn="just"/>
            <a:endParaRPr lang="en-US" dirty="0"/>
          </a:p>
        </p:txBody>
      </p:sp>
    </p:spTree>
    <p:extLst>
      <p:ext uri="{BB962C8B-B14F-4D97-AF65-F5344CB8AC3E}">
        <p14:creationId xmlns:p14="http://schemas.microsoft.com/office/powerpoint/2010/main" val="423953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F6F-290A-4AC7-AFD6-ED5844ED74F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6AE28C-007D-40F3-BA30-DEECF431E553}"/>
              </a:ext>
            </a:extLst>
          </p:cNvPr>
          <p:cNvSpPr>
            <a:spLocks noGrp="1"/>
          </p:cNvSpPr>
          <p:nvPr>
            <p:ph idx="1"/>
          </p:nvPr>
        </p:nvSpPr>
        <p:spPr/>
        <p:txBody>
          <a:bodyPr>
            <a:normAutofit fontScale="85000" lnSpcReduction="20000"/>
          </a:bodyPr>
          <a:lstStyle/>
          <a:p>
            <a:pPr algn="just"/>
            <a:r>
              <a:rPr lang="en-US" dirty="0"/>
              <a:t>The team decided to focus on this key pain point, which can be described as follows:</a:t>
            </a:r>
          </a:p>
          <a:p>
            <a:pPr marL="0" indent="0" algn="just">
              <a:buNone/>
            </a:pPr>
            <a:r>
              <a:rPr lang="en-US" dirty="0"/>
              <a:t>When members of the RISCO R&amp;D team want a virtual cloud environment for development or testing, they request specific environments from IT, which must manually create them. These environments are multitiered and include various Azure services, so manual deployment includes creating these services, setting network configurations, and installing various modules on Windows and Linux virtual machines. This means that the time between an environment request to its deployment and availability to the requester can be as long as days and even a week, depending on the IT department’s load. This has severe consequences on R&amp;D processes. RISCO has a need to automate the process and make dev/test environments available to developers on demand via an easy “one-click” process that will take minutes instead of days, thereby helping to optimize and streamline deployments. This process can also be extended in the future to be triggered automatically as part of a CI/CD process.</a:t>
            </a:r>
          </a:p>
        </p:txBody>
      </p:sp>
    </p:spTree>
    <p:extLst>
      <p:ext uri="{BB962C8B-B14F-4D97-AF65-F5344CB8AC3E}">
        <p14:creationId xmlns:p14="http://schemas.microsoft.com/office/powerpoint/2010/main" val="299924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B5B0-839D-4C5B-B09C-1318A241482F}"/>
              </a:ext>
            </a:extLst>
          </p:cNvPr>
          <p:cNvSpPr>
            <a:spLocks noGrp="1"/>
          </p:cNvSpPr>
          <p:nvPr>
            <p:ph type="title"/>
          </p:nvPr>
        </p:nvSpPr>
        <p:spPr/>
        <p:txBody>
          <a:bodyPr/>
          <a:lstStyle/>
          <a:p>
            <a:r>
              <a:rPr lang="en-US" dirty="0"/>
              <a:t>Solution, Steps and Delivery</a:t>
            </a:r>
          </a:p>
        </p:txBody>
      </p:sp>
      <p:pic>
        <p:nvPicPr>
          <p:cNvPr id="4" name="Content Placeholder 3" descr="Solution diagram">
            <a:extLst>
              <a:ext uri="{FF2B5EF4-FFF2-40B4-BE49-F238E27FC236}">
                <a16:creationId xmlns:a16="http://schemas.microsoft.com/office/drawing/2014/main" id="{54EC39E6-5F8B-4F1E-87B7-82FFDF4982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6864" y="1422007"/>
            <a:ext cx="9498272" cy="5342778"/>
          </a:xfrm>
          <a:prstGeom prst="rect">
            <a:avLst/>
          </a:prstGeom>
          <a:noFill/>
          <a:ln>
            <a:noFill/>
          </a:ln>
        </p:spPr>
      </p:pic>
    </p:spTree>
    <p:extLst>
      <p:ext uri="{BB962C8B-B14F-4D97-AF65-F5344CB8AC3E}">
        <p14:creationId xmlns:p14="http://schemas.microsoft.com/office/powerpoint/2010/main" val="131231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B5B0-839D-4C5B-B09C-1318A241482F}"/>
              </a:ext>
            </a:extLst>
          </p:cNvPr>
          <p:cNvSpPr>
            <a:spLocks noGrp="1"/>
          </p:cNvSpPr>
          <p:nvPr>
            <p:ph type="title"/>
          </p:nvPr>
        </p:nvSpPr>
        <p:spPr/>
        <p:txBody>
          <a:bodyPr/>
          <a:lstStyle/>
          <a:p>
            <a:r>
              <a:rPr lang="en-US" dirty="0"/>
              <a:t>Solution, Steps and Delivery</a:t>
            </a:r>
          </a:p>
        </p:txBody>
      </p:sp>
      <p:pic>
        <p:nvPicPr>
          <p:cNvPr id="4" name="Content Placeholder 3" descr="Solution diagram">
            <a:extLst>
              <a:ext uri="{FF2B5EF4-FFF2-40B4-BE49-F238E27FC236}">
                <a16:creationId xmlns:a16="http://schemas.microsoft.com/office/drawing/2014/main" id="{54EC39E6-5F8B-4F1E-87B7-82FFDF4982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249" y="1825625"/>
            <a:ext cx="4906715" cy="2760027"/>
          </a:xfrm>
          <a:prstGeom prst="rect">
            <a:avLst/>
          </a:prstGeom>
          <a:noFill/>
          <a:ln>
            <a:noFill/>
          </a:ln>
        </p:spPr>
      </p:pic>
      <p:sp>
        <p:nvSpPr>
          <p:cNvPr id="5" name="Content Placeholder 2">
            <a:extLst>
              <a:ext uri="{FF2B5EF4-FFF2-40B4-BE49-F238E27FC236}">
                <a16:creationId xmlns:a16="http://schemas.microsoft.com/office/drawing/2014/main" id="{213B399F-1521-4A60-8CC7-38AFEC904EFF}"/>
              </a:ext>
            </a:extLst>
          </p:cNvPr>
          <p:cNvSpPr txBox="1">
            <a:spLocks/>
          </p:cNvSpPr>
          <p:nvPr/>
        </p:nvSpPr>
        <p:spPr>
          <a:xfrm>
            <a:off x="5323964" y="1825625"/>
            <a:ext cx="6029835"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dirty="0"/>
              <a:t>Users access the self-service portal, a web app deployed on Azure App Service.</a:t>
            </a:r>
          </a:p>
          <a:p>
            <a:pPr marL="514350" indent="-514350" algn="just">
              <a:buFont typeface="+mj-lt"/>
              <a:buAutoNum type="arabicPeriod"/>
            </a:pPr>
            <a:r>
              <a:rPr lang="en-US" dirty="0"/>
              <a:t>Users are authenticated using Azure Active Directory using their work account.</a:t>
            </a:r>
          </a:p>
          <a:p>
            <a:pPr marL="514350" indent="-514350" algn="just">
              <a:buFont typeface="+mj-lt"/>
              <a:buAutoNum type="arabicPeriod"/>
            </a:pPr>
            <a:r>
              <a:rPr lang="en-US" dirty="0"/>
              <a:t>Environments available for deployment are defined by Resource Manager templates that are stored in a blob storage container.</a:t>
            </a:r>
          </a:p>
          <a:p>
            <a:pPr marL="514350" indent="-514350" algn="just">
              <a:buFont typeface="+mj-lt"/>
              <a:buAutoNum type="arabicPeriod"/>
            </a:pPr>
            <a:r>
              <a:rPr lang="en-US" dirty="0"/>
              <a:t>The web app requests a new deployment from the Azure Resource Manager using the chosen template and the Azure .NET SDK.</a:t>
            </a:r>
          </a:p>
          <a:p>
            <a:pPr marL="514350" indent="-514350" algn="just">
              <a:buFont typeface="+mj-lt"/>
              <a:buAutoNum type="arabicPeriod"/>
            </a:pPr>
            <a:r>
              <a:rPr lang="en-US" dirty="0"/>
              <a:t>Azure Resource Manager deploys the requested environment, which includes virtual machines running Puppet agents.</a:t>
            </a:r>
          </a:p>
          <a:p>
            <a:pPr marL="514350" indent="-514350" algn="just">
              <a:buFont typeface="+mj-lt"/>
              <a:buAutoNum type="arabicPeriod"/>
            </a:pPr>
            <a:r>
              <a:rPr lang="en-US" dirty="0"/>
              <a:t>An on-premises Puppet master serves configuration catalogs to the Puppet agents, which configure the virtual machines and perform necessary software installations.</a:t>
            </a:r>
          </a:p>
        </p:txBody>
      </p:sp>
    </p:spTree>
    <p:extLst>
      <p:ext uri="{BB962C8B-B14F-4D97-AF65-F5344CB8AC3E}">
        <p14:creationId xmlns:p14="http://schemas.microsoft.com/office/powerpoint/2010/main" val="184426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53BE-A3CF-49CE-B455-BFC3E53318E2}"/>
              </a:ext>
            </a:extLst>
          </p:cNvPr>
          <p:cNvSpPr>
            <a:spLocks noGrp="1"/>
          </p:cNvSpPr>
          <p:nvPr>
            <p:ph type="title"/>
          </p:nvPr>
        </p:nvSpPr>
        <p:spPr/>
        <p:txBody>
          <a:bodyPr/>
          <a:lstStyle/>
          <a:p>
            <a:r>
              <a:rPr lang="en-US" dirty="0"/>
              <a:t>Solution Implementation</a:t>
            </a:r>
          </a:p>
        </p:txBody>
      </p:sp>
      <p:sp>
        <p:nvSpPr>
          <p:cNvPr id="3" name="Content Placeholder 2">
            <a:extLst>
              <a:ext uri="{FF2B5EF4-FFF2-40B4-BE49-F238E27FC236}">
                <a16:creationId xmlns:a16="http://schemas.microsoft.com/office/drawing/2014/main" id="{BB10F3E3-EC9F-4076-9E10-9129F3437904}"/>
              </a:ext>
            </a:extLst>
          </p:cNvPr>
          <p:cNvSpPr>
            <a:spLocks noGrp="1"/>
          </p:cNvSpPr>
          <p:nvPr>
            <p:ph idx="1"/>
          </p:nvPr>
        </p:nvSpPr>
        <p:spPr/>
        <p:txBody>
          <a:bodyPr/>
          <a:lstStyle/>
          <a:p>
            <a:pPr marL="514350" indent="-514350">
              <a:buFont typeface="+mj-lt"/>
              <a:buAutoNum type="arabicPeriod"/>
            </a:pPr>
            <a:r>
              <a:rPr lang="en-US" dirty="0"/>
              <a:t>Implementing the self-service portal.</a:t>
            </a:r>
          </a:p>
          <a:p>
            <a:pPr marL="514350" indent="-514350">
              <a:buFont typeface="+mj-lt"/>
              <a:buAutoNum type="arabicPeriod"/>
            </a:pPr>
            <a:r>
              <a:rPr lang="en-US" dirty="0"/>
              <a:t>Authoring a Resource Manager template to deploy as an example environment.</a:t>
            </a:r>
          </a:p>
          <a:p>
            <a:pPr marL="514350" indent="-514350">
              <a:buFont typeface="+mj-lt"/>
              <a:buAutoNum type="arabicPeriod"/>
            </a:pPr>
            <a:r>
              <a:rPr lang="en-US" dirty="0"/>
              <a:t>Using Puppet to automate post-deployment configuration.</a:t>
            </a:r>
          </a:p>
          <a:p>
            <a:endParaRPr lang="en-US" dirty="0"/>
          </a:p>
        </p:txBody>
      </p:sp>
    </p:spTree>
    <p:extLst>
      <p:ext uri="{BB962C8B-B14F-4D97-AF65-F5344CB8AC3E}">
        <p14:creationId xmlns:p14="http://schemas.microsoft.com/office/powerpoint/2010/main" val="3345803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537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Automating cloud deployments using Azure Resource Manager and Puppet</vt:lpstr>
      <vt:lpstr>Problem statement</vt:lpstr>
      <vt:lpstr>Problem statement</vt:lpstr>
      <vt:lpstr>Problem statement</vt:lpstr>
      <vt:lpstr>Solution, Steps and Delivery</vt:lpstr>
      <vt:lpstr>Solution, Steps and Delivery</vt:lpstr>
      <vt:lpstr>Solution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cloud deployments using Azure Resource Manager and Puppet</dc:title>
  <dc:creator>Romil Bheda</dc:creator>
  <cp:lastModifiedBy>Romil Bheda</cp:lastModifiedBy>
  <cp:revision>2</cp:revision>
  <dcterms:created xsi:type="dcterms:W3CDTF">2019-04-19T06:50:58Z</dcterms:created>
  <dcterms:modified xsi:type="dcterms:W3CDTF">2019-04-19T07:00:17Z</dcterms:modified>
</cp:coreProperties>
</file>