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60F0-FC9F-4A87-8130-C38A26F0BD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AED787-9F68-4EDF-9BDA-1C7C6E598F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1A97C4-8747-4684-AAA2-69D625FA3ED3}"/>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5" name="Footer Placeholder 4">
            <a:extLst>
              <a:ext uri="{FF2B5EF4-FFF2-40B4-BE49-F238E27FC236}">
                <a16:creationId xmlns:a16="http://schemas.microsoft.com/office/drawing/2014/main" id="{D8CCEB80-1706-40DA-8436-D2D08F1850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ED9591-512D-487E-895F-8102D1A5A1D8}"/>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390357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9163-5CF2-476B-9A38-E993929DC5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37DBC-A187-49FE-A1A8-3261155B7B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64F036-A280-48C9-A985-9FA7A2308791}"/>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5" name="Footer Placeholder 4">
            <a:extLst>
              <a:ext uri="{FF2B5EF4-FFF2-40B4-BE49-F238E27FC236}">
                <a16:creationId xmlns:a16="http://schemas.microsoft.com/office/drawing/2014/main" id="{AD370116-5AB3-4527-AB4F-C6862F3AB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F2470-0E50-477D-AB7A-73679B3C8AB8}"/>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209215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AF466-2515-4897-99A0-EA9E6000BE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4A1492-9D96-4426-804E-D6A56D7CA5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E5A149-4370-43E6-826C-2174C3A6B61B}"/>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5" name="Footer Placeholder 4">
            <a:extLst>
              <a:ext uri="{FF2B5EF4-FFF2-40B4-BE49-F238E27FC236}">
                <a16:creationId xmlns:a16="http://schemas.microsoft.com/office/drawing/2014/main" id="{48CDE89D-1008-4EE5-AFDF-CF01D972A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E98FF-A9A4-4B11-8457-C0E732192E80}"/>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352447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78D7-9895-4ECA-9DFE-CD707459D5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71FB7-6EA8-43BE-81B5-E0B178CC9A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DC8924-A016-444C-8652-1B83DAC5D3D4}"/>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5" name="Footer Placeholder 4">
            <a:extLst>
              <a:ext uri="{FF2B5EF4-FFF2-40B4-BE49-F238E27FC236}">
                <a16:creationId xmlns:a16="http://schemas.microsoft.com/office/drawing/2014/main" id="{27CB0810-699B-4F32-8CB8-F162B914BB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50B48-A366-4FC7-84A2-AF63222F0F1A}"/>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415910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7B01-7273-4436-A2AA-BA5071FD5F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578BC0-5B43-4319-9D3D-C160FD8D5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0C9489-76E7-499B-BE48-158A1F66F047}"/>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5" name="Footer Placeholder 4">
            <a:extLst>
              <a:ext uri="{FF2B5EF4-FFF2-40B4-BE49-F238E27FC236}">
                <a16:creationId xmlns:a16="http://schemas.microsoft.com/office/drawing/2014/main" id="{B55992DD-318F-42C6-96E0-7E3FFBDBB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C2F36C-DF51-438C-9CBE-C7BCB8E5DD0D}"/>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224664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51C5-E184-4CC1-9E00-B11D8634A2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0CFA8E-F6D1-4FC4-BC55-D543A1DFA5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17B706-A142-46FC-88B3-C5A0FBA8E8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92FD70-80EB-4948-8C72-2BBCB075DBDE}"/>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6" name="Footer Placeholder 5">
            <a:extLst>
              <a:ext uri="{FF2B5EF4-FFF2-40B4-BE49-F238E27FC236}">
                <a16:creationId xmlns:a16="http://schemas.microsoft.com/office/drawing/2014/main" id="{6F4FBBD2-1868-48EB-AE3D-15B543F9A3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DC046-893C-434B-9F94-57ABE9B23026}"/>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284341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A846-22AB-4D7A-AE90-E867B6FBA4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EF6167-1E3E-4D6E-B28F-944ED6F64F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0E7AAD-4A87-4DE7-9EAD-47B59D5ABA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7F28D8-0599-4CA8-9579-F1AC48D06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36A59E-93CA-42B4-8E69-2D01DDDBC3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BA5129-04D2-4E34-8745-9333F06B7FAB}"/>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8" name="Footer Placeholder 7">
            <a:extLst>
              <a:ext uri="{FF2B5EF4-FFF2-40B4-BE49-F238E27FC236}">
                <a16:creationId xmlns:a16="http://schemas.microsoft.com/office/drawing/2014/main" id="{9284EF33-9D2A-47DF-B677-043911006E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1E3408-6E9B-4E74-8394-46F104FB81A7}"/>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130827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E45A-1014-4A97-BB76-1840212E83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1A4988-D42E-47F6-8AE0-FA1D99155B43}"/>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4" name="Footer Placeholder 3">
            <a:extLst>
              <a:ext uri="{FF2B5EF4-FFF2-40B4-BE49-F238E27FC236}">
                <a16:creationId xmlns:a16="http://schemas.microsoft.com/office/drawing/2014/main" id="{0F4EBDAE-B23E-4772-ADA0-6798EA6420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F01FED-695D-4C8A-87D1-A823CDDF4838}"/>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202542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FF2CC-21A3-48AC-A04C-08B8DB3EDD93}"/>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3" name="Footer Placeholder 2">
            <a:extLst>
              <a:ext uri="{FF2B5EF4-FFF2-40B4-BE49-F238E27FC236}">
                <a16:creationId xmlns:a16="http://schemas.microsoft.com/office/drawing/2014/main" id="{5C404E16-7C66-4108-96FC-27CDEE3349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9CFD35-DA29-4D22-A41C-DAC91CE1614F}"/>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282748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0133-BA98-4438-9F94-588B42394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DFAD01-209E-45B0-A85A-7DCD0AEF3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846371-13A1-4D78-8FAB-93B16DA79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026CE2-D7EF-4FEB-8AC0-0EE526BC6AAC}"/>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6" name="Footer Placeholder 5">
            <a:extLst>
              <a:ext uri="{FF2B5EF4-FFF2-40B4-BE49-F238E27FC236}">
                <a16:creationId xmlns:a16="http://schemas.microsoft.com/office/drawing/2014/main" id="{2FA52426-AF14-481F-ABE3-E4E0E90A8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3BA2A6-407D-49F6-B0EC-9DF433AED2F1}"/>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5412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38FA-1D77-47CF-95CB-61C06BA75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7BF2E0-A707-4897-9200-865D9AB3E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0BD727-28AB-4A14-AE76-4FC886F51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61667D-C2F2-49C0-AFAC-427DAD55FDA2}"/>
              </a:ext>
            </a:extLst>
          </p:cNvPr>
          <p:cNvSpPr>
            <a:spLocks noGrp="1"/>
          </p:cNvSpPr>
          <p:nvPr>
            <p:ph type="dt" sz="half" idx="10"/>
          </p:nvPr>
        </p:nvSpPr>
        <p:spPr/>
        <p:txBody>
          <a:bodyPr/>
          <a:lstStyle/>
          <a:p>
            <a:fld id="{65694D85-FD45-4344-B515-E861B2DA5CE3}" type="datetimeFigureOut">
              <a:rPr lang="en-IN" smtClean="0"/>
              <a:t>14-02-2019</a:t>
            </a:fld>
            <a:endParaRPr lang="en-IN"/>
          </a:p>
        </p:txBody>
      </p:sp>
      <p:sp>
        <p:nvSpPr>
          <p:cNvPr id="6" name="Footer Placeholder 5">
            <a:extLst>
              <a:ext uri="{FF2B5EF4-FFF2-40B4-BE49-F238E27FC236}">
                <a16:creationId xmlns:a16="http://schemas.microsoft.com/office/drawing/2014/main" id="{940944D4-3D5E-41C0-BC95-BDAE6D0879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BCE22-5AE6-4DDB-A7C8-D3CD49884DF6}"/>
              </a:ext>
            </a:extLst>
          </p:cNvPr>
          <p:cNvSpPr>
            <a:spLocks noGrp="1"/>
          </p:cNvSpPr>
          <p:nvPr>
            <p:ph type="sldNum" sz="quarter" idx="12"/>
          </p:nvPr>
        </p:nvSpPr>
        <p:spPr/>
        <p:txBody>
          <a:bodyPr/>
          <a:lstStyle/>
          <a:p>
            <a:fld id="{AD850D5E-1FD2-4135-A841-54C873414BEC}" type="slidenum">
              <a:rPr lang="en-IN" smtClean="0"/>
              <a:t>‹#›</a:t>
            </a:fld>
            <a:endParaRPr lang="en-IN"/>
          </a:p>
        </p:txBody>
      </p:sp>
    </p:spTree>
    <p:extLst>
      <p:ext uri="{BB962C8B-B14F-4D97-AF65-F5344CB8AC3E}">
        <p14:creationId xmlns:p14="http://schemas.microsoft.com/office/powerpoint/2010/main" val="4176988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4DFB86-EBA7-4CA5-9DBC-D9ED5B008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D07236-9CE2-4B8B-817F-0A0F69734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26BDD-2E8D-4E93-8424-F0E84D551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94D85-FD45-4344-B515-E861B2DA5CE3}" type="datetimeFigureOut">
              <a:rPr lang="en-IN" smtClean="0"/>
              <a:t>14-02-2019</a:t>
            </a:fld>
            <a:endParaRPr lang="en-IN"/>
          </a:p>
        </p:txBody>
      </p:sp>
      <p:sp>
        <p:nvSpPr>
          <p:cNvPr id="5" name="Footer Placeholder 4">
            <a:extLst>
              <a:ext uri="{FF2B5EF4-FFF2-40B4-BE49-F238E27FC236}">
                <a16:creationId xmlns:a16="http://schemas.microsoft.com/office/drawing/2014/main" id="{2911012B-0624-475A-9468-9124D9082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062676-DBD0-4217-9886-1DF4D56C4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50D5E-1FD2-4135-A841-54C873414BEC}" type="slidenum">
              <a:rPr lang="en-IN" smtClean="0"/>
              <a:t>‹#›</a:t>
            </a:fld>
            <a:endParaRPr lang="en-IN"/>
          </a:p>
        </p:txBody>
      </p:sp>
    </p:spTree>
    <p:extLst>
      <p:ext uri="{BB962C8B-B14F-4D97-AF65-F5344CB8AC3E}">
        <p14:creationId xmlns:p14="http://schemas.microsoft.com/office/powerpoint/2010/main" val="1452698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615-2A4E-4807-8734-9903AEE2C466}"/>
              </a:ext>
            </a:extLst>
          </p:cNvPr>
          <p:cNvSpPr>
            <a:spLocks noGrp="1"/>
          </p:cNvSpPr>
          <p:nvPr>
            <p:ph type="ctrTitle"/>
          </p:nvPr>
        </p:nvSpPr>
        <p:spPr/>
        <p:txBody>
          <a:bodyPr/>
          <a:lstStyle/>
          <a:p>
            <a:r>
              <a:rPr lang="en-US" dirty="0" err="1"/>
              <a:t>Yaml</a:t>
            </a:r>
            <a:r>
              <a:rPr lang="en-US" dirty="0"/>
              <a:t> </a:t>
            </a:r>
            <a:endParaRPr lang="en-IN" dirty="0"/>
          </a:p>
        </p:txBody>
      </p:sp>
      <p:sp>
        <p:nvSpPr>
          <p:cNvPr id="3" name="Subtitle 2">
            <a:extLst>
              <a:ext uri="{FF2B5EF4-FFF2-40B4-BE49-F238E27FC236}">
                <a16:creationId xmlns:a16="http://schemas.microsoft.com/office/drawing/2014/main" id="{FFCBB484-1430-4C39-B104-8FDC28ECE84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3052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68EE-3B23-4F8A-A597-0D8F2A1DF4AF}"/>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E5EC2B1F-B98F-4A83-A684-11DBF21D3ADC}"/>
              </a:ext>
            </a:extLst>
          </p:cNvPr>
          <p:cNvSpPr>
            <a:spLocks noGrp="1"/>
          </p:cNvSpPr>
          <p:nvPr>
            <p:ph idx="1"/>
          </p:nvPr>
        </p:nvSpPr>
        <p:spPr/>
        <p:txBody>
          <a:bodyPr/>
          <a:lstStyle/>
          <a:p>
            <a:pPr marL="0" indent="0">
              <a:buNone/>
            </a:pPr>
            <a:r>
              <a:rPr lang="en-IN" dirty="0"/>
              <a:t>YAML is the abbreviated form of “YAML </a:t>
            </a:r>
            <a:r>
              <a:rPr lang="en-IN" dirty="0" err="1"/>
              <a:t>Ain’t</a:t>
            </a:r>
            <a:r>
              <a:rPr lang="en-IN" dirty="0"/>
              <a:t> </a:t>
            </a:r>
            <a:r>
              <a:rPr lang="en-IN" dirty="0" err="1"/>
              <a:t>markup</a:t>
            </a:r>
            <a:r>
              <a:rPr lang="en-IN" dirty="0"/>
              <a:t> language” is a data serialization language which is designed to be human -friendly and works well with other programming languages for everyday tasks. This tutorial covers in detail about some important neuro linguistic programming skills that helps you to master the art of sales and persuading your potential buyer.</a:t>
            </a:r>
          </a:p>
          <a:p>
            <a:pPr marL="0" indent="0">
              <a:buNone/>
            </a:pPr>
            <a:endParaRPr lang="en-IN" dirty="0"/>
          </a:p>
          <a:p>
            <a:pPr marL="0" indent="0">
              <a:buNone/>
            </a:pPr>
            <a:r>
              <a:rPr lang="en-IN" dirty="0"/>
              <a:t>Basically, the data you enter in a YAML file is used in conjunction with a library to create the pages</a:t>
            </a:r>
          </a:p>
        </p:txBody>
      </p:sp>
    </p:spTree>
    <p:extLst>
      <p:ext uri="{BB962C8B-B14F-4D97-AF65-F5344CB8AC3E}">
        <p14:creationId xmlns:p14="http://schemas.microsoft.com/office/powerpoint/2010/main" val="320296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9364-2B95-4E88-914C-D9AD0E40ABEA}"/>
              </a:ext>
            </a:extLst>
          </p:cNvPr>
          <p:cNvSpPr>
            <a:spLocks noGrp="1"/>
          </p:cNvSpPr>
          <p:nvPr>
            <p:ph type="title"/>
          </p:nvPr>
        </p:nvSpPr>
        <p:spPr/>
        <p:txBody>
          <a:bodyPr/>
          <a:lstStyle/>
          <a:p>
            <a:r>
              <a:rPr lang="en-IN" dirty="0"/>
              <a:t>Basic Rules</a:t>
            </a:r>
          </a:p>
        </p:txBody>
      </p:sp>
      <p:sp>
        <p:nvSpPr>
          <p:cNvPr id="3" name="Content Placeholder 2">
            <a:extLst>
              <a:ext uri="{FF2B5EF4-FFF2-40B4-BE49-F238E27FC236}">
                <a16:creationId xmlns:a16="http://schemas.microsoft.com/office/drawing/2014/main" id="{E70DD9EA-D997-4FA3-A3C4-5CC470DFB1E3}"/>
              </a:ext>
            </a:extLst>
          </p:cNvPr>
          <p:cNvSpPr>
            <a:spLocks noGrp="1"/>
          </p:cNvSpPr>
          <p:nvPr>
            <p:ph idx="1"/>
          </p:nvPr>
        </p:nvSpPr>
        <p:spPr/>
        <p:txBody>
          <a:bodyPr>
            <a:normAutofit lnSpcReduction="10000"/>
          </a:bodyPr>
          <a:lstStyle/>
          <a:p>
            <a:pPr marL="0" indent="0">
              <a:buNone/>
            </a:pPr>
            <a:r>
              <a:rPr lang="en-IN" dirty="0"/>
              <a:t>There are some rules that YAML has in place to avoid issues related to ambiguity in relation to various languages and editing programs. These rules make it possible for a single YAML file to be interpreted consistently, regardless of which application and/or library is being used to interpret it.</a:t>
            </a:r>
          </a:p>
          <a:p>
            <a:endParaRPr lang="en-IN" dirty="0"/>
          </a:p>
          <a:p>
            <a:r>
              <a:rPr lang="en-IN" dirty="0"/>
              <a:t>YAML files should end in .</a:t>
            </a:r>
            <a:r>
              <a:rPr lang="en-IN" dirty="0" err="1"/>
              <a:t>yaml</a:t>
            </a:r>
            <a:r>
              <a:rPr lang="en-IN" dirty="0"/>
              <a:t> whenever possible in </a:t>
            </a:r>
            <a:r>
              <a:rPr lang="en-IN" dirty="0" err="1"/>
              <a:t>Grav</a:t>
            </a:r>
            <a:r>
              <a:rPr lang="en-IN" dirty="0"/>
              <a:t>.</a:t>
            </a:r>
          </a:p>
          <a:p>
            <a:r>
              <a:rPr lang="en-IN" dirty="0"/>
              <a:t>YAML is case sensitive.</a:t>
            </a:r>
          </a:p>
          <a:p>
            <a:r>
              <a:rPr lang="en-IN" dirty="0"/>
              <a:t>YAML does not allow the use of tabs. Spaces are used instead as tabs are not universally supported.</a:t>
            </a:r>
          </a:p>
        </p:txBody>
      </p:sp>
    </p:spTree>
    <p:extLst>
      <p:ext uri="{BB962C8B-B14F-4D97-AF65-F5344CB8AC3E}">
        <p14:creationId xmlns:p14="http://schemas.microsoft.com/office/powerpoint/2010/main" val="30614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EDB5-6428-4F3A-B80F-12BB9E6BC4C4}"/>
              </a:ext>
            </a:extLst>
          </p:cNvPr>
          <p:cNvSpPr>
            <a:spLocks noGrp="1"/>
          </p:cNvSpPr>
          <p:nvPr>
            <p:ph type="title"/>
          </p:nvPr>
        </p:nvSpPr>
        <p:spPr/>
        <p:txBody>
          <a:bodyPr/>
          <a:lstStyle/>
          <a:p>
            <a:r>
              <a:rPr lang="en-IN" dirty="0"/>
              <a:t>Mappings</a:t>
            </a:r>
          </a:p>
        </p:txBody>
      </p:sp>
      <p:sp>
        <p:nvSpPr>
          <p:cNvPr id="3" name="Content Placeholder 2">
            <a:extLst>
              <a:ext uri="{FF2B5EF4-FFF2-40B4-BE49-F238E27FC236}">
                <a16:creationId xmlns:a16="http://schemas.microsoft.com/office/drawing/2014/main" id="{40B8FB8C-78C2-403B-8DA2-38E07DDD6FA8}"/>
              </a:ext>
            </a:extLst>
          </p:cNvPr>
          <p:cNvSpPr>
            <a:spLocks noGrp="1"/>
          </p:cNvSpPr>
          <p:nvPr>
            <p:ph idx="1"/>
          </p:nvPr>
        </p:nvSpPr>
        <p:spPr/>
        <p:txBody>
          <a:bodyPr/>
          <a:lstStyle/>
          <a:p>
            <a:pPr marL="0" indent="0">
              <a:buNone/>
            </a:pPr>
            <a:r>
              <a:rPr lang="en-IN" dirty="0"/>
              <a:t>pets:</a:t>
            </a:r>
          </a:p>
          <a:p>
            <a:pPr marL="0" indent="0">
              <a:buNone/>
            </a:pPr>
            <a:r>
              <a:rPr lang="en-IN" dirty="0"/>
              <a:t> - Cat</a:t>
            </a:r>
          </a:p>
          <a:p>
            <a:pPr marL="0" indent="0">
              <a:buNone/>
            </a:pPr>
            <a:r>
              <a:rPr lang="en-IN" dirty="0"/>
              <a:t> - Dog</a:t>
            </a:r>
          </a:p>
          <a:p>
            <a:pPr marL="0" indent="0">
              <a:buNone/>
            </a:pPr>
            <a:r>
              <a:rPr lang="en-IN" dirty="0"/>
              <a:t> - Goldfish</a:t>
            </a:r>
          </a:p>
        </p:txBody>
      </p:sp>
    </p:spTree>
    <p:extLst>
      <p:ext uri="{BB962C8B-B14F-4D97-AF65-F5344CB8AC3E}">
        <p14:creationId xmlns:p14="http://schemas.microsoft.com/office/powerpoint/2010/main" val="216942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3D2D-C1B6-4CCC-9E4E-6C5029806AA0}"/>
              </a:ext>
            </a:extLst>
          </p:cNvPr>
          <p:cNvSpPr>
            <a:spLocks noGrp="1"/>
          </p:cNvSpPr>
          <p:nvPr>
            <p:ph type="title"/>
          </p:nvPr>
        </p:nvSpPr>
        <p:spPr/>
        <p:txBody>
          <a:bodyPr/>
          <a:lstStyle/>
          <a:p>
            <a:r>
              <a:rPr lang="en-IN" dirty="0"/>
              <a:t>Defining groups - user/config/</a:t>
            </a:r>
            <a:r>
              <a:rPr lang="en-IN" dirty="0" err="1"/>
              <a:t>groups.yaml</a:t>
            </a:r>
            <a:endParaRPr lang="en-IN" dirty="0"/>
          </a:p>
        </p:txBody>
      </p:sp>
      <p:sp>
        <p:nvSpPr>
          <p:cNvPr id="3" name="Content Placeholder 2">
            <a:extLst>
              <a:ext uri="{FF2B5EF4-FFF2-40B4-BE49-F238E27FC236}">
                <a16:creationId xmlns:a16="http://schemas.microsoft.com/office/drawing/2014/main" id="{346C5EEB-EA02-4B6F-B5A6-73D3CD93DC85}"/>
              </a:ext>
            </a:extLst>
          </p:cNvPr>
          <p:cNvSpPr>
            <a:spLocks noGrp="1"/>
          </p:cNvSpPr>
          <p:nvPr>
            <p:ph idx="1"/>
          </p:nvPr>
        </p:nvSpPr>
        <p:spPr>
          <a:xfrm>
            <a:off x="177553" y="1736849"/>
            <a:ext cx="3444536" cy="4351338"/>
          </a:xfrm>
        </p:spPr>
        <p:txBody>
          <a:bodyPr>
            <a:normAutofit/>
          </a:bodyPr>
          <a:lstStyle/>
          <a:p>
            <a:pPr marL="0" indent="0">
              <a:buNone/>
            </a:pPr>
            <a:r>
              <a:rPr lang="en-IN" sz="1800" dirty="0"/>
              <a:t>registered:</a:t>
            </a:r>
          </a:p>
          <a:p>
            <a:pPr marL="0" indent="0">
              <a:buNone/>
            </a:pPr>
            <a:r>
              <a:rPr lang="en-IN" sz="1800" dirty="0"/>
              <a:t>  icon: users</a:t>
            </a:r>
          </a:p>
          <a:p>
            <a:pPr marL="0" indent="0">
              <a:buNone/>
            </a:pPr>
            <a:r>
              <a:rPr lang="en-IN" sz="1800" dirty="0"/>
              <a:t>  </a:t>
            </a:r>
            <a:r>
              <a:rPr lang="en-IN" sz="1800" dirty="0" err="1"/>
              <a:t>readableName</a:t>
            </a:r>
            <a:r>
              <a:rPr lang="en-IN" sz="1800" dirty="0"/>
              <a:t>: 'Registered Users'</a:t>
            </a:r>
          </a:p>
          <a:p>
            <a:pPr marL="0" indent="0">
              <a:buNone/>
            </a:pPr>
            <a:r>
              <a:rPr lang="en-IN" sz="1800" dirty="0"/>
              <a:t>  description: 'The group of registered users'</a:t>
            </a:r>
          </a:p>
          <a:p>
            <a:pPr marL="0" indent="0">
              <a:buNone/>
            </a:pPr>
            <a:r>
              <a:rPr lang="en-IN" sz="1800" dirty="0"/>
              <a:t>  access:</a:t>
            </a:r>
          </a:p>
          <a:p>
            <a:pPr marL="0" indent="0">
              <a:buNone/>
            </a:pPr>
            <a:r>
              <a:rPr lang="en-IN" sz="1800" dirty="0"/>
              <a:t>    site:</a:t>
            </a:r>
          </a:p>
          <a:p>
            <a:pPr marL="0" indent="0">
              <a:buNone/>
            </a:pPr>
            <a:r>
              <a:rPr lang="en-IN" sz="1800" dirty="0"/>
              <a:t>      login: true</a:t>
            </a:r>
          </a:p>
        </p:txBody>
      </p:sp>
      <p:sp>
        <p:nvSpPr>
          <p:cNvPr id="4" name="Content Placeholder 2">
            <a:extLst>
              <a:ext uri="{FF2B5EF4-FFF2-40B4-BE49-F238E27FC236}">
                <a16:creationId xmlns:a16="http://schemas.microsoft.com/office/drawing/2014/main" id="{0142D74C-6843-47CE-BE9A-2CED9D11CD28}"/>
              </a:ext>
            </a:extLst>
          </p:cNvPr>
          <p:cNvSpPr txBox="1">
            <a:spLocks/>
          </p:cNvSpPr>
          <p:nvPr/>
        </p:nvSpPr>
        <p:spPr>
          <a:xfrm>
            <a:off x="3622090" y="1690688"/>
            <a:ext cx="42220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t>paid:</a:t>
            </a:r>
          </a:p>
          <a:p>
            <a:pPr marL="0" indent="0">
              <a:buFont typeface="Arial" panose="020B0604020202020204" pitchFamily="34" charset="0"/>
              <a:buNone/>
            </a:pPr>
            <a:r>
              <a:rPr lang="en-IN" sz="1800" dirty="0"/>
              <a:t>  </a:t>
            </a:r>
            <a:r>
              <a:rPr lang="en-IN" sz="1800" dirty="0" err="1"/>
              <a:t>readableName</a:t>
            </a:r>
            <a:r>
              <a:rPr lang="en-IN" sz="1800" dirty="0"/>
              <a:t>: 'Paid Members'</a:t>
            </a:r>
          </a:p>
          <a:p>
            <a:pPr marL="0" indent="0">
              <a:buFont typeface="Arial" panose="020B0604020202020204" pitchFamily="34" charset="0"/>
              <a:buNone/>
            </a:pPr>
            <a:r>
              <a:rPr lang="en-IN" sz="1800" dirty="0"/>
              <a:t>  description: 'The group of paid members'</a:t>
            </a:r>
          </a:p>
          <a:p>
            <a:pPr marL="0" indent="0">
              <a:buFont typeface="Arial" panose="020B0604020202020204" pitchFamily="34" charset="0"/>
              <a:buNone/>
            </a:pPr>
            <a:r>
              <a:rPr lang="en-IN" sz="1800" dirty="0"/>
              <a:t>  icon: money</a:t>
            </a:r>
          </a:p>
          <a:p>
            <a:pPr marL="0" indent="0">
              <a:buFont typeface="Arial" panose="020B0604020202020204" pitchFamily="34" charset="0"/>
              <a:buNone/>
            </a:pPr>
            <a:r>
              <a:rPr lang="en-IN" sz="1800" dirty="0"/>
              <a:t>  access:</a:t>
            </a:r>
          </a:p>
          <a:p>
            <a:pPr marL="0" indent="0">
              <a:buFont typeface="Arial" panose="020B0604020202020204" pitchFamily="34" charset="0"/>
              <a:buNone/>
            </a:pPr>
            <a:r>
              <a:rPr lang="en-IN" sz="1800" dirty="0"/>
              <a:t>    site:</a:t>
            </a:r>
          </a:p>
          <a:p>
            <a:pPr marL="0" indent="0">
              <a:buFont typeface="Arial" panose="020B0604020202020204" pitchFamily="34" charset="0"/>
              <a:buNone/>
            </a:pPr>
            <a:r>
              <a:rPr lang="en-IN" sz="1800" dirty="0"/>
              <a:t>      login: true</a:t>
            </a:r>
          </a:p>
          <a:p>
            <a:pPr marL="0" indent="0">
              <a:buFont typeface="Arial" panose="020B0604020202020204" pitchFamily="34" charset="0"/>
              <a:buNone/>
            </a:pPr>
            <a:r>
              <a:rPr lang="en-IN" sz="1800" dirty="0"/>
              <a:t>      paid: true</a:t>
            </a:r>
          </a:p>
        </p:txBody>
      </p:sp>
      <p:sp>
        <p:nvSpPr>
          <p:cNvPr id="5" name="Content Placeholder 2">
            <a:extLst>
              <a:ext uri="{FF2B5EF4-FFF2-40B4-BE49-F238E27FC236}">
                <a16:creationId xmlns:a16="http://schemas.microsoft.com/office/drawing/2014/main" id="{5CD7E374-02CA-4211-9E7D-D2870851F908}"/>
              </a:ext>
            </a:extLst>
          </p:cNvPr>
          <p:cNvSpPr txBox="1">
            <a:spLocks/>
          </p:cNvSpPr>
          <p:nvPr/>
        </p:nvSpPr>
        <p:spPr>
          <a:xfrm>
            <a:off x="7844162" y="1736849"/>
            <a:ext cx="43478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t>administrators:</a:t>
            </a:r>
          </a:p>
          <a:p>
            <a:pPr marL="0" indent="0">
              <a:buFont typeface="Arial" panose="020B0604020202020204" pitchFamily="34" charset="0"/>
              <a:buNone/>
            </a:pPr>
            <a:r>
              <a:rPr lang="en-IN" sz="1800" dirty="0"/>
              <a:t>  </a:t>
            </a:r>
            <a:r>
              <a:rPr lang="en-IN" sz="1800" dirty="0" err="1"/>
              <a:t>groupname</a:t>
            </a:r>
            <a:r>
              <a:rPr lang="en-IN" sz="1800" dirty="0"/>
              <a:t>: administrators</a:t>
            </a:r>
          </a:p>
          <a:p>
            <a:pPr marL="0" indent="0">
              <a:buFont typeface="Arial" panose="020B0604020202020204" pitchFamily="34" charset="0"/>
              <a:buNone/>
            </a:pPr>
            <a:r>
              <a:rPr lang="en-IN" sz="1800" dirty="0"/>
              <a:t>  </a:t>
            </a:r>
            <a:r>
              <a:rPr lang="en-IN" sz="1800" dirty="0" err="1"/>
              <a:t>readableName</a:t>
            </a:r>
            <a:r>
              <a:rPr lang="en-IN" sz="1800" dirty="0"/>
              <a:t>: Administrators</a:t>
            </a:r>
          </a:p>
          <a:p>
            <a:pPr marL="0" indent="0">
              <a:buFont typeface="Arial" panose="020B0604020202020204" pitchFamily="34" charset="0"/>
              <a:buNone/>
            </a:pPr>
            <a:r>
              <a:rPr lang="en-IN" sz="1800" dirty="0"/>
              <a:t>  description: 'The group of administrators'</a:t>
            </a:r>
          </a:p>
          <a:p>
            <a:pPr marL="0" indent="0">
              <a:buFont typeface="Arial" panose="020B0604020202020204" pitchFamily="34" charset="0"/>
              <a:buNone/>
            </a:pPr>
            <a:r>
              <a:rPr lang="en-IN" sz="1800" dirty="0"/>
              <a:t>  icon: child</a:t>
            </a:r>
          </a:p>
          <a:p>
            <a:pPr marL="0" indent="0">
              <a:buFont typeface="Arial" panose="020B0604020202020204" pitchFamily="34" charset="0"/>
              <a:buNone/>
            </a:pPr>
            <a:r>
              <a:rPr lang="en-IN" sz="1800" dirty="0"/>
              <a:t>  access:</a:t>
            </a:r>
          </a:p>
          <a:p>
            <a:pPr marL="0" indent="0">
              <a:buFont typeface="Arial" panose="020B0604020202020204" pitchFamily="34" charset="0"/>
              <a:buNone/>
            </a:pPr>
            <a:r>
              <a:rPr lang="en-IN" sz="1800" dirty="0"/>
              <a:t>    admin:</a:t>
            </a:r>
          </a:p>
          <a:p>
            <a:pPr marL="0" indent="0">
              <a:buFont typeface="Arial" panose="020B0604020202020204" pitchFamily="34" charset="0"/>
              <a:buNone/>
            </a:pPr>
            <a:r>
              <a:rPr lang="en-IN" sz="1800" dirty="0"/>
              <a:t>      login: true</a:t>
            </a:r>
          </a:p>
          <a:p>
            <a:pPr marL="0" indent="0">
              <a:buFont typeface="Arial" panose="020B0604020202020204" pitchFamily="34" charset="0"/>
              <a:buNone/>
            </a:pPr>
            <a:r>
              <a:rPr lang="en-IN" sz="1800" dirty="0"/>
              <a:t>    site:</a:t>
            </a:r>
          </a:p>
          <a:p>
            <a:pPr marL="0" indent="0">
              <a:buFont typeface="Arial" panose="020B0604020202020204" pitchFamily="34" charset="0"/>
              <a:buNone/>
            </a:pPr>
            <a:r>
              <a:rPr lang="en-IN" sz="1800" dirty="0"/>
              <a:t>      login: true</a:t>
            </a:r>
          </a:p>
        </p:txBody>
      </p:sp>
    </p:spTree>
    <p:extLst>
      <p:ext uri="{BB962C8B-B14F-4D97-AF65-F5344CB8AC3E}">
        <p14:creationId xmlns:p14="http://schemas.microsoft.com/office/powerpoint/2010/main" val="344817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1A47-9C11-434F-A260-C6DEA42E88F9}"/>
              </a:ext>
            </a:extLst>
          </p:cNvPr>
          <p:cNvSpPr>
            <a:spLocks noGrp="1"/>
          </p:cNvSpPr>
          <p:nvPr>
            <p:ph type="title"/>
          </p:nvPr>
        </p:nvSpPr>
        <p:spPr/>
        <p:txBody>
          <a:bodyPr/>
          <a:lstStyle/>
          <a:p>
            <a:r>
              <a:rPr lang="en-IN" b="1" dirty="0"/>
              <a:t>Pipeline structure</a:t>
            </a:r>
            <a:endParaRPr lang="en-IN" dirty="0"/>
          </a:p>
        </p:txBody>
      </p:sp>
      <p:sp>
        <p:nvSpPr>
          <p:cNvPr id="3" name="Content Placeholder 2">
            <a:extLst>
              <a:ext uri="{FF2B5EF4-FFF2-40B4-BE49-F238E27FC236}">
                <a16:creationId xmlns:a16="http://schemas.microsoft.com/office/drawing/2014/main" id="{CBDA94EE-8B6A-4C0B-AFA2-0C6D669C313F}"/>
              </a:ext>
            </a:extLst>
          </p:cNvPr>
          <p:cNvSpPr>
            <a:spLocks noGrp="1"/>
          </p:cNvSpPr>
          <p:nvPr>
            <p:ph idx="1"/>
          </p:nvPr>
        </p:nvSpPr>
        <p:spPr/>
        <p:txBody>
          <a:bodyPr/>
          <a:lstStyle/>
          <a:p>
            <a:pPr marL="0" indent="0">
              <a:buNone/>
            </a:pPr>
            <a:r>
              <a:rPr lang="en-IN" dirty="0" err="1"/>
              <a:t>PipelineJob</a:t>
            </a:r>
            <a:r>
              <a:rPr lang="en-IN" dirty="0"/>
              <a:t> 1</a:t>
            </a:r>
          </a:p>
          <a:p>
            <a:pPr marL="457200" lvl="1" indent="0">
              <a:buNone/>
            </a:pPr>
            <a:r>
              <a:rPr lang="en-IN" dirty="0"/>
              <a:t>Step 1.1</a:t>
            </a:r>
          </a:p>
          <a:p>
            <a:pPr marL="457200" lvl="1" indent="0">
              <a:buNone/>
            </a:pPr>
            <a:r>
              <a:rPr lang="en-IN" dirty="0"/>
              <a:t>Step 1.2</a:t>
            </a:r>
          </a:p>
          <a:p>
            <a:pPr marL="457200" lvl="1" indent="0">
              <a:buNone/>
            </a:pPr>
            <a:r>
              <a:rPr lang="en-IN" dirty="0"/>
              <a:t>...</a:t>
            </a:r>
          </a:p>
          <a:p>
            <a:pPr marL="0" indent="0">
              <a:buNone/>
            </a:pPr>
            <a:r>
              <a:rPr lang="en-IN" dirty="0"/>
              <a:t>Job 2</a:t>
            </a:r>
          </a:p>
          <a:p>
            <a:pPr marL="457200" lvl="1" indent="0">
              <a:buNone/>
            </a:pPr>
            <a:r>
              <a:rPr lang="en-IN" dirty="0"/>
              <a:t>Step 2.1</a:t>
            </a:r>
          </a:p>
          <a:p>
            <a:pPr marL="457200" lvl="1" indent="0">
              <a:buNone/>
            </a:pPr>
            <a:r>
              <a:rPr lang="en-IN" dirty="0"/>
              <a:t>Step 2.2</a:t>
            </a:r>
          </a:p>
          <a:p>
            <a:pPr marL="457200" lvl="1" indent="0">
              <a:buNone/>
            </a:pPr>
            <a:r>
              <a:rPr lang="en-IN" dirty="0"/>
              <a:t>...</a:t>
            </a:r>
          </a:p>
          <a:p>
            <a:pPr marL="0" indent="0">
              <a:buNone/>
            </a:pPr>
            <a:r>
              <a:rPr lang="en-IN" dirty="0"/>
              <a:t>...</a:t>
            </a:r>
          </a:p>
          <a:p>
            <a:endParaRPr lang="en-IN" dirty="0"/>
          </a:p>
        </p:txBody>
      </p:sp>
    </p:spTree>
    <p:extLst>
      <p:ext uri="{BB962C8B-B14F-4D97-AF65-F5344CB8AC3E}">
        <p14:creationId xmlns:p14="http://schemas.microsoft.com/office/powerpoint/2010/main" val="412459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3CA1-977A-43EB-A779-FC2890DAEB47}"/>
              </a:ext>
            </a:extLst>
          </p:cNvPr>
          <p:cNvSpPr>
            <a:spLocks noGrp="1"/>
          </p:cNvSpPr>
          <p:nvPr>
            <p:ph type="title"/>
          </p:nvPr>
        </p:nvSpPr>
        <p:spPr/>
        <p:txBody>
          <a:bodyPr/>
          <a:lstStyle/>
          <a:p>
            <a:r>
              <a:rPr lang="en-IN" b="1" dirty="0"/>
              <a:t>Conventions</a:t>
            </a:r>
            <a:endParaRPr lang="en-IN" dirty="0"/>
          </a:p>
        </p:txBody>
      </p:sp>
      <p:sp>
        <p:nvSpPr>
          <p:cNvPr id="3" name="Content Placeholder 2">
            <a:extLst>
              <a:ext uri="{FF2B5EF4-FFF2-40B4-BE49-F238E27FC236}">
                <a16:creationId xmlns:a16="http://schemas.microsoft.com/office/drawing/2014/main" id="{8805DC78-0701-49F6-8C09-B7D15A526904}"/>
              </a:ext>
            </a:extLst>
          </p:cNvPr>
          <p:cNvSpPr>
            <a:spLocks noGrp="1"/>
          </p:cNvSpPr>
          <p:nvPr>
            <p:ph idx="1"/>
          </p:nvPr>
        </p:nvSpPr>
        <p:spPr/>
        <p:txBody>
          <a:bodyPr>
            <a:normAutofit fontScale="92500" lnSpcReduction="20000"/>
          </a:bodyPr>
          <a:lstStyle/>
          <a:p>
            <a:pPr marL="0" indent="0">
              <a:buNone/>
            </a:pPr>
            <a:r>
              <a:rPr lang="en-IN" dirty="0"/>
              <a:t>Conventions used in this topic:</a:t>
            </a:r>
          </a:p>
          <a:p>
            <a:pPr marL="0" indent="0">
              <a:buNone/>
            </a:pPr>
            <a:endParaRPr lang="en-IN" dirty="0"/>
          </a:p>
          <a:p>
            <a:pPr marL="0" indent="0">
              <a:buNone/>
            </a:pPr>
            <a:r>
              <a:rPr lang="en-IN" dirty="0"/>
              <a:t>To the left of : are literal keywords used in pipeline definitions.</a:t>
            </a:r>
          </a:p>
          <a:p>
            <a:pPr marL="0" indent="0">
              <a:buNone/>
            </a:pPr>
            <a:r>
              <a:rPr lang="en-IN" dirty="0"/>
              <a:t>To the right of : are data types. These can be primitives like string or references to rich structures defined elsewhere in this topic.</a:t>
            </a:r>
          </a:p>
          <a:p>
            <a:pPr marL="0" indent="0">
              <a:buNone/>
            </a:pPr>
            <a:r>
              <a:rPr lang="en-IN" dirty="0"/>
              <a:t>[ datatype ] indicates an array of the mentioned data type. For instance, [ string ] is an array of strings.</a:t>
            </a:r>
          </a:p>
          <a:p>
            <a:pPr marL="0" indent="0">
              <a:buNone/>
            </a:pPr>
            <a:r>
              <a:rPr lang="en-IN" dirty="0"/>
              <a:t>{ datatype : datatype } indicates a mapping of one data type to another. For instance, { string: string } is a mapping of strings to strings.</a:t>
            </a:r>
          </a:p>
          <a:p>
            <a:pPr marL="0" indent="0">
              <a:buNone/>
            </a:pPr>
            <a:r>
              <a:rPr lang="en-IN" dirty="0"/>
              <a:t>| indicates there are multiple data types available for the keyword. For instance, job | </a:t>
            </a:r>
            <a:r>
              <a:rPr lang="en-IN" dirty="0" err="1"/>
              <a:t>templateReference</a:t>
            </a:r>
            <a:r>
              <a:rPr lang="en-IN" dirty="0"/>
              <a:t> means either a job definition or a template reference are allowed.</a:t>
            </a:r>
          </a:p>
        </p:txBody>
      </p:sp>
    </p:spTree>
    <p:extLst>
      <p:ext uri="{BB962C8B-B14F-4D97-AF65-F5344CB8AC3E}">
        <p14:creationId xmlns:p14="http://schemas.microsoft.com/office/powerpoint/2010/main" val="104920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382B-F1DB-4900-92D4-05AB32E50B55}"/>
              </a:ext>
            </a:extLst>
          </p:cNvPr>
          <p:cNvSpPr>
            <a:spLocks noGrp="1"/>
          </p:cNvSpPr>
          <p:nvPr>
            <p:ph type="title"/>
          </p:nvPr>
        </p:nvSpPr>
        <p:spPr/>
        <p:txBody>
          <a:bodyPr/>
          <a:lstStyle/>
          <a:p>
            <a:r>
              <a:rPr lang="en-US" dirty="0"/>
              <a:t>Pipeline</a:t>
            </a:r>
            <a:endParaRPr lang="en-IN" dirty="0"/>
          </a:p>
        </p:txBody>
      </p:sp>
      <p:pic>
        <p:nvPicPr>
          <p:cNvPr id="4" name="Content Placeholder 3">
            <a:extLst>
              <a:ext uri="{FF2B5EF4-FFF2-40B4-BE49-F238E27FC236}">
                <a16:creationId xmlns:a16="http://schemas.microsoft.com/office/drawing/2014/main" id="{C9D40FB4-4F2E-4442-BF81-72FCC272978D}"/>
              </a:ext>
            </a:extLst>
          </p:cNvPr>
          <p:cNvPicPr>
            <a:picLocks noGrp="1" noChangeAspect="1"/>
          </p:cNvPicPr>
          <p:nvPr>
            <p:ph idx="1"/>
          </p:nvPr>
        </p:nvPicPr>
        <p:blipFill>
          <a:blip r:embed="rId2"/>
          <a:stretch>
            <a:fillRect/>
          </a:stretch>
        </p:blipFill>
        <p:spPr>
          <a:xfrm>
            <a:off x="3328987" y="2586831"/>
            <a:ext cx="5534025" cy="2828925"/>
          </a:xfrm>
          <a:prstGeom prst="rect">
            <a:avLst/>
          </a:prstGeom>
        </p:spPr>
      </p:pic>
    </p:spTree>
    <p:extLst>
      <p:ext uri="{BB962C8B-B14F-4D97-AF65-F5344CB8AC3E}">
        <p14:creationId xmlns:p14="http://schemas.microsoft.com/office/powerpoint/2010/main" val="805237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455</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Yaml </vt:lpstr>
      <vt:lpstr>Overview</vt:lpstr>
      <vt:lpstr>Basic Rules</vt:lpstr>
      <vt:lpstr>Mappings</vt:lpstr>
      <vt:lpstr>Defining groups - user/config/groups.yaml</vt:lpstr>
      <vt:lpstr>Pipeline structure</vt:lpstr>
      <vt:lpstr>Conventions</vt:lpstr>
      <vt:lpstr>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Yaml </dc:title>
  <dc:creator>Romil Bheda</dc:creator>
  <cp:lastModifiedBy>Romil Bheda</cp:lastModifiedBy>
  <cp:revision>5</cp:revision>
  <dcterms:created xsi:type="dcterms:W3CDTF">2019-02-14T02:03:50Z</dcterms:created>
  <dcterms:modified xsi:type="dcterms:W3CDTF">2019-02-14T02:12:53Z</dcterms:modified>
</cp:coreProperties>
</file>