
<file path=[Content_Types].xml><?xml version="1.0" encoding="utf-8"?>
<Types xmlns="http://schemas.openxmlformats.org/package/2006/content-types">
  <Default Extension="png" ContentType="image/png"/>
  <Default Extension="jpeg" ContentType="image/jpeg"/>
  <Default Extension="A52EBAF0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6" r:id="rId2"/>
  </p:sldMasterIdLst>
  <p:notesMasterIdLst>
    <p:notesMasterId r:id="rId14"/>
  </p:notesMasterIdLst>
  <p:handoutMasterIdLst>
    <p:handoutMasterId r:id="rId15"/>
  </p:handoutMasterIdLst>
  <p:sldIdLst>
    <p:sldId id="412" r:id="rId3"/>
    <p:sldId id="502" r:id="rId4"/>
    <p:sldId id="507" r:id="rId5"/>
    <p:sldId id="509" r:id="rId6"/>
    <p:sldId id="511" r:id="rId7"/>
    <p:sldId id="510" r:id="rId8"/>
    <p:sldId id="512" r:id="rId9"/>
    <p:sldId id="513" r:id="rId10"/>
    <p:sldId id="515" r:id="rId11"/>
    <p:sldId id="514" r:id="rId12"/>
    <p:sldId id="355" r:id="rId13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81738-CF88-476C-8A3B-7141B2E4DC65}">
          <p14:sldIdLst>
            <p14:sldId id="412"/>
            <p14:sldId id="502"/>
            <p14:sldId id="507"/>
            <p14:sldId id="509"/>
            <p14:sldId id="511"/>
            <p14:sldId id="510"/>
            <p14:sldId id="512"/>
            <p14:sldId id="513"/>
            <p14:sldId id="515"/>
            <p14:sldId id="51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Pandit" initials="VP" lastIdx="4" clrIdx="0">
    <p:extLst>
      <p:ext uri="{19B8F6BF-5375-455C-9EA6-DF929625EA0E}">
        <p15:presenceInfo xmlns:p15="http://schemas.microsoft.com/office/powerpoint/2012/main" userId="Vivek Pandit" providerId="None"/>
      </p:ext>
    </p:extLst>
  </p:cmAuthor>
  <p:cmAuthor id="2" name="Pavan Kumar Leburu" initials="PKL" lastIdx="4" clrIdx="1">
    <p:extLst>
      <p:ext uri="{19B8F6BF-5375-455C-9EA6-DF929625EA0E}">
        <p15:presenceInfo xmlns:p15="http://schemas.microsoft.com/office/powerpoint/2012/main" userId="Pavan Kumar Lebur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C28"/>
    <a:srgbClr val="A3A3A3"/>
    <a:srgbClr val="642882"/>
    <a:srgbClr val="478509"/>
    <a:srgbClr val="996633"/>
    <a:srgbClr val="F8D04D"/>
    <a:srgbClr val="FFD040"/>
    <a:srgbClr val="E9F1A9"/>
    <a:srgbClr val="F5F1F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>
        <p:scale>
          <a:sx n="98" d="100"/>
          <a:sy n="98" d="100"/>
        </p:scale>
        <p:origin x="-336" y="-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8724"/>
    </p:cViewPr>
  </p:sorterViewPr>
  <p:notesViewPr>
    <p:cSldViewPr snapToGrid="0" showGuides="1">
      <p:cViewPr varScale="1">
        <p:scale>
          <a:sx n="54" d="100"/>
          <a:sy n="54" d="100"/>
        </p:scale>
        <p:origin x="27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54D0-C845-4F07-B48A-EE70AE648F0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13E3-2069-4161-89EE-9C797D2741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7/9/2019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.google.com/+itcinfotech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inkedin.com/company/itc-infotech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itcinfotech" TargetMode="External"/><Relationship Id="rId5" Type="http://schemas.openxmlformats.org/officeDocument/2006/relationships/hyperlink" Target="https://www.facebook.com/itcinfotech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youtube.com/user/ITCInfotech1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.google.com/+itcinfotech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www.linkedin.com/company/itc-infotech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twitter.com/itcinfotech" TargetMode="External"/><Relationship Id="rId5" Type="http://schemas.openxmlformats.org/officeDocument/2006/relationships/hyperlink" Target="https://www.facebook.com/itcinfotech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user/ITCInfotech1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0804"/>
            <a:ext cx="12188825" cy="68562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-1" y="4861339"/>
            <a:ext cx="12188827" cy="312057"/>
            <a:chOff x="-1" y="4610742"/>
            <a:chExt cx="12188827" cy="570858"/>
          </a:xfrm>
        </p:grpSpPr>
        <p:sp>
          <p:nvSpPr>
            <p:cNvPr id="30" name="Rectangle 29"/>
            <p:cNvSpPr/>
            <p:nvPr userDrawn="1"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9919220" y="4849109"/>
            <a:ext cx="2151102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</a:rPr>
              <a:t>#Digitaligence@work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174426" y="5941747"/>
            <a:ext cx="1619795" cy="87171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 userDrawn="1"/>
        </p:nvSpPr>
        <p:spPr>
          <a:xfrm>
            <a:off x="0" y="3670852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4003266"/>
            <a:ext cx="11438790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48466"/>
            <a:ext cx="2167260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730" y="6204793"/>
            <a:ext cx="1816949" cy="3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 flipH="1">
            <a:off x="4861893" y="1730929"/>
            <a:ext cx="265176" cy="9988964"/>
          </a:xfrm>
          <a:prstGeom prst="rect">
            <a:avLst/>
          </a:prstGeom>
          <a:solidFill>
            <a:srgbClr val="C8DC2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10778991" y="5448166"/>
            <a:ext cx="265176" cy="25544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 bwMode="invGray">
          <a:xfrm>
            <a:off x="10350306" y="6648466"/>
            <a:ext cx="119103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latin typeface="+mn-lt"/>
              </a:rPr>
              <a:t>#Digitaligence@work |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67260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10" name="Rectangle 9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0539" y="0"/>
            <a:ext cx="58782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9" name="Title 5"/>
          <p:cNvSpPr txBox="1">
            <a:spLocks/>
          </p:cNvSpPr>
          <p:nvPr userDrawn="1"/>
        </p:nvSpPr>
        <p:spPr bwMode="gray">
          <a:xfrm>
            <a:off x="10350306" y="6648466"/>
            <a:ext cx="119103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/>
              <a:t>#Digitaligence@work |</a:t>
            </a:r>
          </a:p>
        </p:txBody>
      </p:sp>
    </p:spTree>
    <p:extLst>
      <p:ext uri="{BB962C8B-B14F-4D97-AF65-F5344CB8AC3E}">
        <p14:creationId xmlns:p14="http://schemas.microsoft.com/office/powerpoint/2010/main" val="42402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61390" y="1233714"/>
            <a:ext cx="4871753" cy="437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ITC Infotech_logo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50719" y="1143000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1"/>
          <p:cNvSpPr txBox="1">
            <a:spLocks/>
          </p:cNvSpPr>
          <p:nvPr userDrawn="1"/>
        </p:nvSpPr>
        <p:spPr bwMode="gray">
          <a:xfrm>
            <a:off x="1648930" y="3608094"/>
            <a:ext cx="329667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+mj-lt"/>
              </a:rPr>
              <a:t>#Digitaligence@work!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gray">
          <a:xfrm>
            <a:off x="7116487" y="3197087"/>
            <a:ext cx="4481227" cy="14157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</a:rPr>
              <a:t>Thank you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Connect with us to understand how </a:t>
            </a:r>
            <a:b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</a:b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ITC Infotech can help your business </a:t>
            </a:r>
            <a:endParaRPr lang="en-US" sz="3600" b="0" dirty="0">
              <a:solidFill>
                <a:schemeClr val="bg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gray">
          <a:xfrm>
            <a:off x="7116487" y="4701464"/>
            <a:ext cx="3571042" cy="6924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Email: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contact.us@itcinfotech.com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Web: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www.itcinfotech.com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390" y="5219940"/>
            <a:ext cx="3587206" cy="388885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30" name="Rectangle 29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33" name="Rectangle 32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 bwMode="gray">
          <a:xfrm>
            <a:off x="861390" y="6101565"/>
            <a:ext cx="28984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©2018 ITC Infotech. All Rights Reserved.</a:t>
            </a:r>
          </a:p>
        </p:txBody>
      </p:sp>
      <p:sp>
        <p:nvSpPr>
          <p:cNvPr id="36" name="Text Box 3"/>
          <p:cNvSpPr txBox="1">
            <a:spLocks noChangeArrowheads="1"/>
          </p:cNvSpPr>
          <p:nvPr userDrawn="1"/>
        </p:nvSpPr>
        <p:spPr bwMode="gray">
          <a:xfrm>
            <a:off x="861390" y="6568789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hlinkClick r:id="rId5"/>
          </p:cNvPr>
          <p:cNvSpPr/>
          <p:nvPr userDrawn="1"/>
        </p:nvSpPr>
        <p:spPr>
          <a:xfrm>
            <a:off x="2650021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Oval 37">
            <a:hlinkClick r:id="rId6"/>
          </p:cNvPr>
          <p:cNvSpPr/>
          <p:nvPr userDrawn="1"/>
        </p:nvSpPr>
        <p:spPr>
          <a:xfrm>
            <a:off x="3034593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Oval 38">
            <a:hlinkClick r:id="rId7"/>
          </p:cNvPr>
          <p:cNvSpPr/>
          <p:nvPr userDrawn="1"/>
        </p:nvSpPr>
        <p:spPr>
          <a:xfrm>
            <a:off x="3419165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Oval 39">
            <a:hlinkClick r:id="rId8"/>
          </p:cNvPr>
          <p:cNvSpPr/>
          <p:nvPr userDrawn="1"/>
        </p:nvSpPr>
        <p:spPr>
          <a:xfrm>
            <a:off x="3803737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Oval 40">
            <a:hlinkClick r:id="rId9"/>
          </p:cNvPr>
          <p:cNvSpPr/>
          <p:nvPr userDrawn="1"/>
        </p:nvSpPr>
        <p:spPr>
          <a:xfrm>
            <a:off x="4188309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1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-1" y="0"/>
            <a:ext cx="12188825" cy="493485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4861340"/>
            <a:ext cx="12188827" cy="312057"/>
            <a:chOff x="-1" y="4610742"/>
            <a:chExt cx="12188827" cy="570858"/>
          </a:xfrm>
        </p:grpSpPr>
        <p:sp>
          <p:nvSpPr>
            <p:cNvPr id="30" name="Rectangle 29"/>
            <p:cNvSpPr/>
            <p:nvPr userDrawn="1"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3882">
                <a:defRPr/>
              </a:pPr>
              <a:endParaRPr lang="en-US" sz="977" kern="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3882">
                <a:defRPr/>
              </a:pPr>
              <a:endParaRPr lang="en-US" sz="977" kern="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9973531" y="4852572"/>
            <a:ext cx="2096792" cy="300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algn="r" defTabSz="893882">
              <a:defRPr/>
            </a:pPr>
            <a:r>
              <a:rPr lang="en-US" sz="1955" dirty="0">
                <a:solidFill>
                  <a:srgbClr val="FFFFFF"/>
                </a:solidFill>
                <a:latin typeface="Calibri Light"/>
              </a:rPr>
              <a:t>#Digitaligence@work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2" y="5297813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 userDrawn="1"/>
        </p:nvSpPr>
        <p:spPr>
          <a:xfrm>
            <a:off x="1" y="3670853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3882">
              <a:defRPr/>
            </a:pPr>
            <a:endParaRPr lang="en-US" sz="977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4003267"/>
            <a:ext cx="11438790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519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1" y="6648467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699565" y="6648467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977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977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7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 flipH="1">
            <a:off x="4861893" y="1730929"/>
            <a:ext cx="265176" cy="9988964"/>
          </a:xfrm>
          <a:prstGeom prst="rect">
            <a:avLst/>
          </a:prstGeom>
          <a:solidFill>
            <a:srgbClr val="C8DC2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3882">
              <a:defRPr/>
            </a:pPr>
            <a:endParaRPr lang="en-US" sz="977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10778992" y="5448167"/>
            <a:ext cx="265176" cy="25544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3882">
              <a:defRPr/>
            </a:pPr>
            <a:endParaRPr lang="en-US" sz="977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 bwMode="invGray">
          <a:xfrm>
            <a:off x="10382366" y="6651992"/>
            <a:ext cx="1158972" cy="15036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defTabSz="889398" fontAlgn="base">
              <a:spcBef>
                <a:spcPct val="0"/>
              </a:spcBef>
              <a:spcAft>
                <a:spcPct val="0"/>
              </a:spcAft>
            </a:pPr>
            <a:r>
              <a:rPr lang="en-US" sz="977" dirty="0">
                <a:solidFill>
                  <a:srgbClr val="FFFFFF"/>
                </a:solidFill>
              </a:rPr>
              <a:t>#Digitaligence@work |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863" y="232374"/>
            <a:ext cx="10427617" cy="492443"/>
          </a:xfrm>
        </p:spPr>
        <p:txBody>
          <a:bodyPr/>
          <a:lstStyle>
            <a:lvl1pPr algn="l">
              <a:defRPr sz="3128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564">
                <a:latin typeface="+mn-lt"/>
              </a:defRPr>
            </a:lvl1pPr>
            <a:lvl2pPr>
              <a:defRPr sz="1564">
                <a:latin typeface="+mn-lt"/>
              </a:defRPr>
            </a:lvl2pPr>
            <a:lvl3pPr>
              <a:defRPr sz="1564">
                <a:latin typeface="+mn-lt"/>
              </a:defRPr>
            </a:lvl3pPr>
            <a:lvl4pPr>
              <a:defRPr sz="1564">
                <a:latin typeface="+mn-lt"/>
              </a:defRPr>
            </a:lvl4pPr>
            <a:lvl5pPr>
              <a:defRPr sz="1564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1" y="6648467"/>
            <a:ext cx="2101537" cy="153888"/>
          </a:xfrm>
        </p:spPr>
        <p:txBody>
          <a:bodyPr/>
          <a:lstStyle>
            <a:lvl1pPr>
              <a:defRPr sz="977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7"/>
            <a:ext cx="150682" cy="153888"/>
          </a:xfrm>
        </p:spPr>
        <p:txBody>
          <a:bodyPr/>
          <a:lstStyle>
            <a:lvl1pPr>
              <a:defRPr sz="977">
                <a:solidFill>
                  <a:schemeClr val="bg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1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r="20347"/>
          <a:stretch/>
        </p:blipFill>
        <p:spPr>
          <a:xfrm>
            <a:off x="6310539" y="0"/>
            <a:ext cx="58782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391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1" y="6648467"/>
            <a:ext cx="2101537" cy="153888"/>
          </a:xfrm>
        </p:spPr>
        <p:txBody>
          <a:bodyPr/>
          <a:lstStyle>
            <a:lvl1pPr>
              <a:defRPr sz="977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977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977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7"/>
            <a:ext cx="150682" cy="153888"/>
          </a:xfrm>
        </p:spPr>
        <p:txBody>
          <a:bodyPr/>
          <a:lstStyle>
            <a:lvl1pPr>
              <a:defRPr sz="977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F2F2F2"/>
                </a:solidFill>
              </a:rPr>
              <a:pPr/>
              <a:t>‹#›</a:t>
            </a:fld>
            <a:endParaRPr lang="en-IN" dirty="0">
              <a:solidFill>
                <a:srgbClr val="F2F2F2"/>
              </a:solidFill>
            </a:endParaRPr>
          </a:p>
        </p:txBody>
      </p:sp>
      <p:sp>
        <p:nvSpPr>
          <p:cNvPr id="29" name="Title 5"/>
          <p:cNvSpPr txBox="1">
            <a:spLocks/>
          </p:cNvSpPr>
          <p:nvPr userDrawn="1"/>
        </p:nvSpPr>
        <p:spPr bwMode="gray">
          <a:xfrm>
            <a:off x="10305422" y="6651992"/>
            <a:ext cx="1235916" cy="15036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defTabSz="889398" fontAlgn="base">
              <a:spcBef>
                <a:spcPct val="0"/>
              </a:spcBef>
              <a:spcAft>
                <a:spcPct val="0"/>
              </a:spcAft>
            </a:pPr>
            <a:r>
              <a:rPr lang="en-US" sz="977" dirty="0">
                <a:solidFill>
                  <a:srgbClr val="FFFFFF"/>
                </a:solidFill>
                <a:latin typeface="Arial" charset="0"/>
              </a:rPr>
              <a:t>#Digitaligence@work |</a:t>
            </a:r>
          </a:p>
        </p:txBody>
      </p:sp>
    </p:spTree>
    <p:extLst>
      <p:ext uri="{BB962C8B-B14F-4D97-AF65-F5344CB8AC3E}">
        <p14:creationId xmlns:p14="http://schemas.microsoft.com/office/powerpoint/2010/main" val="24164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1391" y="1233715"/>
            <a:ext cx="4871753" cy="437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50720" y="1143000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1"/>
          <p:cNvSpPr txBox="1">
            <a:spLocks/>
          </p:cNvSpPr>
          <p:nvPr userDrawn="1"/>
        </p:nvSpPr>
        <p:spPr bwMode="gray">
          <a:xfrm>
            <a:off x="1686472" y="3608094"/>
            <a:ext cx="3221588" cy="4212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lang="en-US" sz="2737" dirty="0">
                <a:solidFill>
                  <a:srgbClr val="FFFFFF"/>
                </a:solidFill>
                <a:effectLst/>
              </a:rPr>
              <a:t>#Digitaligence@work!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gray">
          <a:xfrm>
            <a:off x="7116487" y="3197087"/>
            <a:ext cx="4377032" cy="13838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 fontAlgn="base">
              <a:spcBef>
                <a:spcPts val="0"/>
              </a:spcBef>
              <a:spcAft>
                <a:spcPct val="0"/>
              </a:spcAft>
            </a:pPr>
            <a:r>
              <a:rPr lang="en-US" sz="4301" dirty="0">
                <a:solidFill>
                  <a:srgbClr val="000000"/>
                </a:solidFill>
                <a:effectLst/>
              </a:rPr>
              <a:t>Thank you</a:t>
            </a:r>
          </a:p>
          <a:p>
            <a:pPr algn="l" fontAlgn="base">
              <a:spcBef>
                <a:spcPts val="0"/>
              </a:spcBef>
              <a:spcAft>
                <a:spcPct val="0"/>
              </a:spcAft>
            </a:pPr>
            <a:r>
              <a:rPr lang="en-US" sz="2346" b="0" dirty="0">
                <a:solidFill>
                  <a:srgbClr val="FFFFFF">
                    <a:lumMod val="50000"/>
                  </a:srgbClr>
                </a:solidFill>
                <a:effectLst/>
                <a:latin typeface="Calibri Light"/>
              </a:rPr>
              <a:t>Connect with us to understand how </a:t>
            </a:r>
            <a:br>
              <a:rPr lang="en-US" sz="2346" b="0" dirty="0">
                <a:solidFill>
                  <a:srgbClr val="FFFFFF">
                    <a:lumMod val="50000"/>
                  </a:srgbClr>
                </a:solidFill>
                <a:effectLst/>
                <a:latin typeface="Calibri Light"/>
              </a:rPr>
            </a:br>
            <a:r>
              <a:rPr lang="en-US" sz="2346" b="0" dirty="0">
                <a:solidFill>
                  <a:srgbClr val="FFFFFF">
                    <a:lumMod val="50000"/>
                  </a:srgbClr>
                </a:solidFill>
                <a:effectLst/>
                <a:latin typeface="Calibri Light"/>
              </a:rPr>
              <a:t>ITC Infotech can help your business </a:t>
            </a:r>
            <a:endParaRPr lang="en-US" sz="3519" b="0" dirty="0">
              <a:solidFill>
                <a:srgbClr val="FFFFFF">
                  <a:lumMod val="50000"/>
                </a:srgbClr>
              </a:solidFill>
              <a:effectLst/>
              <a:latin typeface="Calibri Light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gray">
          <a:xfrm>
            <a:off x="7116488" y="4701464"/>
            <a:ext cx="3496406" cy="67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1955" dirty="0">
                <a:solidFill>
                  <a:srgbClr val="FFFFFF">
                    <a:lumMod val="50000"/>
                  </a:srgbClr>
                </a:solidFill>
                <a:latin typeface="Calibri Light"/>
              </a:rPr>
              <a:t>Email: </a:t>
            </a:r>
            <a:r>
              <a:rPr lang="en-US" sz="1955" u="sng" dirty="0">
                <a:solidFill>
                  <a:srgbClr val="FFFFFF">
                    <a:lumMod val="50000"/>
                  </a:srgbClr>
                </a:solidFill>
                <a:latin typeface="Calibri Light"/>
              </a:rPr>
              <a:t>contact.us@itcinfotech.com</a:t>
            </a:r>
          </a:p>
          <a:p>
            <a:pPr fontAlgn="base">
              <a:spcAft>
                <a:spcPct val="0"/>
              </a:spcAft>
            </a:pPr>
            <a:r>
              <a:rPr lang="en-US" sz="1955" dirty="0">
                <a:solidFill>
                  <a:srgbClr val="FFFFFF">
                    <a:lumMod val="50000"/>
                  </a:srgbClr>
                </a:solidFill>
                <a:latin typeface="Calibri Light"/>
              </a:rPr>
              <a:t>Web: </a:t>
            </a:r>
            <a:r>
              <a:rPr lang="en-US" sz="1955" u="sng" dirty="0">
                <a:solidFill>
                  <a:srgbClr val="FFFFFF">
                    <a:lumMod val="50000"/>
                  </a:srgbClr>
                </a:solidFill>
                <a:latin typeface="Calibri Light"/>
              </a:rPr>
              <a:t>www.itcinfotech.com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91169" r="66488" b="3721"/>
          <a:stretch/>
        </p:blipFill>
        <p:spPr>
          <a:xfrm>
            <a:off x="861390" y="5219941"/>
            <a:ext cx="3587206" cy="388885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30" name="Rectangle 29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33" name="Rectangle 32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9398" fontAlgn="base">
                <a:spcBef>
                  <a:spcPct val="0"/>
                </a:spcBef>
                <a:spcAft>
                  <a:spcPct val="0"/>
                </a:spcAft>
              </a:pPr>
              <a:endParaRPr lang="en-US" sz="215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 bwMode="gray">
          <a:xfrm>
            <a:off x="861391" y="6101566"/>
            <a:ext cx="2837956" cy="21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89398" fontAlgn="base">
              <a:spcAft>
                <a:spcPct val="0"/>
              </a:spcAft>
            </a:pPr>
            <a:r>
              <a:rPr lang="en-US" sz="1368" dirty="0">
                <a:solidFill>
                  <a:srgbClr val="000000"/>
                </a:solidFill>
                <a:latin typeface="Calibri Light"/>
              </a:rPr>
              <a:t>©2018 ITC Infotech. All Rights Reserved.</a:t>
            </a:r>
          </a:p>
        </p:txBody>
      </p:sp>
      <p:sp>
        <p:nvSpPr>
          <p:cNvPr id="36" name="Text Box 3"/>
          <p:cNvSpPr txBox="1">
            <a:spLocks noChangeArrowheads="1"/>
          </p:cNvSpPr>
          <p:nvPr userDrawn="1"/>
        </p:nvSpPr>
        <p:spPr bwMode="gray">
          <a:xfrm>
            <a:off x="861390" y="6328661"/>
            <a:ext cx="6664966" cy="21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89398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368" dirty="0">
                <a:solidFill>
                  <a:srgbClr val="000000"/>
                </a:solidFill>
                <a:latin typeface="Calibri Ligh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368" dirty="0">
              <a:solidFill>
                <a:srgbClr val="000000"/>
              </a:solidFill>
              <a:latin typeface="Calibri Light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hlinkClick r:id="rId5"/>
          </p:cNvPr>
          <p:cNvSpPr/>
          <p:nvPr userDrawn="1"/>
        </p:nvSpPr>
        <p:spPr>
          <a:xfrm>
            <a:off x="2650022" y="5345905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398" fontAlgn="base">
              <a:spcBef>
                <a:spcPct val="0"/>
              </a:spcBef>
              <a:spcAft>
                <a:spcPct val="0"/>
              </a:spcAft>
            </a:pPr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38" name="Oval 37">
            <a:hlinkClick r:id="rId6"/>
          </p:cNvPr>
          <p:cNvSpPr/>
          <p:nvPr userDrawn="1"/>
        </p:nvSpPr>
        <p:spPr>
          <a:xfrm>
            <a:off x="3034594" y="5345905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398" fontAlgn="base">
              <a:spcBef>
                <a:spcPct val="0"/>
              </a:spcBef>
              <a:spcAft>
                <a:spcPct val="0"/>
              </a:spcAft>
            </a:pPr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39" name="Oval 38">
            <a:hlinkClick r:id="rId7"/>
          </p:cNvPr>
          <p:cNvSpPr/>
          <p:nvPr userDrawn="1"/>
        </p:nvSpPr>
        <p:spPr>
          <a:xfrm>
            <a:off x="3419166" y="5345905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398" fontAlgn="base">
              <a:spcBef>
                <a:spcPct val="0"/>
              </a:spcBef>
              <a:spcAft>
                <a:spcPct val="0"/>
              </a:spcAft>
            </a:pPr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40" name="Oval 39">
            <a:hlinkClick r:id="rId8"/>
          </p:cNvPr>
          <p:cNvSpPr/>
          <p:nvPr userDrawn="1"/>
        </p:nvSpPr>
        <p:spPr>
          <a:xfrm>
            <a:off x="3803738" y="5345905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398" fontAlgn="base">
              <a:spcBef>
                <a:spcPct val="0"/>
              </a:spcBef>
              <a:spcAft>
                <a:spcPct val="0"/>
              </a:spcAft>
            </a:pPr>
            <a:endParaRPr lang="en-US" sz="2150" dirty="0">
              <a:solidFill>
                <a:srgbClr val="000000"/>
              </a:solidFill>
            </a:endParaRPr>
          </a:p>
        </p:txBody>
      </p:sp>
      <p:sp>
        <p:nvSpPr>
          <p:cNvPr id="41" name="Oval 40">
            <a:hlinkClick r:id="rId9"/>
          </p:cNvPr>
          <p:cNvSpPr/>
          <p:nvPr userDrawn="1"/>
        </p:nvSpPr>
        <p:spPr>
          <a:xfrm>
            <a:off x="4188310" y="5345905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398" fontAlgn="base">
              <a:spcBef>
                <a:spcPct val="0"/>
              </a:spcBef>
              <a:spcAft>
                <a:spcPct val="0"/>
              </a:spcAft>
            </a:pPr>
            <a:endParaRPr lang="en-US" sz="2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79" y="6356363"/>
            <a:ext cx="2842984" cy="3655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889398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1862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©2016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783CF-13A3-4219-8C97-97BB061A56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 sz="169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130391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4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2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30594"/>
            <a:ext cx="2047035" cy="15036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88939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24448" y="6630594"/>
            <a:ext cx="145874" cy="15036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889398" fontAlgn="base">
              <a:spcBef>
                <a:spcPct val="0"/>
              </a:spcBef>
              <a:spcAft>
                <a:spcPct val="0"/>
              </a:spcAft>
            </a:pPr>
            <a:fld id="{53CF2EA8-35F1-4A35-9763-13466C1417DD}" type="slidenum">
              <a:rPr lang="en-IN" smtClean="0">
                <a:solidFill>
                  <a:srgbClr val="000000"/>
                </a:solidFill>
              </a:rPr>
              <a:pPr defTabSz="88939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1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2" r:id="rId5"/>
  </p:sldLayoutIdLst>
  <p:hf hdr="0" dt="0"/>
  <p:txStyles>
    <p:titleStyle>
      <a:lvl1pPr algn="l" defTabSz="893882" rtl="0" eaLnBrk="1" latinLnBrk="0" hangingPunct="1">
        <a:spcBef>
          <a:spcPct val="0"/>
        </a:spcBef>
        <a:buNone/>
        <a:defRPr sz="2737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893882" rtl="0" eaLnBrk="1" latinLnBrk="0" hangingPunct="1">
        <a:spcBef>
          <a:spcPts val="586"/>
        </a:spcBef>
        <a:buFont typeface="Arial" pitchFamily="34" charset="0"/>
        <a:buNone/>
        <a:defRPr sz="1759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46345" indent="-246345" algn="l" defTabSz="893882" rtl="0" eaLnBrk="1" latinLnBrk="0" hangingPunct="1">
        <a:spcBef>
          <a:spcPts val="586"/>
        </a:spcBef>
        <a:buFont typeface="Wingdings 2" pitchFamily="18" charset="2"/>
        <a:buChar char=""/>
        <a:defRPr sz="1759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92690" indent="-246345" algn="l" defTabSz="893882" rtl="0" eaLnBrk="1" latinLnBrk="0" hangingPunct="1">
        <a:spcBef>
          <a:spcPts val="586"/>
        </a:spcBef>
        <a:buFont typeface="Arial" pitchFamily="34" charset="0"/>
        <a:buChar char="–"/>
        <a:defRPr sz="1759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39037" indent="-246345" algn="l" defTabSz="893882" rtl="0" eaLnBrk="1" latinLnBrk="0" hangingPunct="1">
        <a:spcBef>
          <a:spcPts val="586"/>
        </a:spcBef>
        <a:buFont typeface="Wingdings 2" pitchFamily="18" charset="2"/>
        <a:buChar char=""/>
        <a:defRPr sz="1759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985382" indent="-246345" algn="l" defTabSz="893882" rtl="0" eaLnBrk="1" latinLnBrk="0" hangingPunct="1">
        <a:spcBef>
          <a:spcPts val="586"/>
        </a:spcBef>
        <a:buFont typeface="Arial" pitchFamily="34" charset="0"/>
        <a:buChar char="˗"/>
        <a:defRPr sz="1759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458175" indent="-223471" algn="l" defTabSz="893882" rtl="0" eaLnBrk="1" latinLnBrk="0" hangingPunct="1">
        <a:spcBef>
          <a:spcPct val="20000"/>
        </a:spcBef>
        <a:buFont typeface="Arial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6pPr>
      <a:lvl7pPr marL="2905116" indent="-223471" algn="l" defTabSz="893882" rtl="0" eaLnBrk="1" latinLnBrk="0" hangingPunct="1">
        <a:spcBef>
          <a:spcPct val="20000"/>
        </a:spcBef>
        <a:buFont typeface="Arial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7pPr>
      <a:lvl8pPr marL="3352057" indent="-223471" algn="l" defTabSz="893882" rtl="0" eaLnBrk="1" latinLnBrk="0" hangingPunct="1">
        <a:spcBef>
          <a:spcPct val="20000"/>
        </a:spcBef>
        <a:buFont typeface="Arial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8pPr>
      <a:lvl9pPr marL="3798998" indent="-223471" algn="l" defTabSz="893882" rtl="0" eaLnBrk="1" latinLnBrk="0" hangingPunct="1">
        <a:spcBef>
          <a:spcPct val="20000"/>
        </a:spcBef>
        <a:buFont typeface="Arial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1pPr>
      <a:lvl2pPr marL="446941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893882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3pPr>
      <a:lvl4pPr marL="1340823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1787764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234705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681645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128587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575528" algn="l" defTabSz="893882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ile_software_development" TargetMode="External"/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A52EBAF0"/><Relationship Id="rId4" Type="http://schemas.openxmlformats.org/officeDocument/2006/relationships/hyperlink" Target="https://aws.amazon.com/devops/what-is-devop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19" y="3864768"/>
            <a:ext cx="11438790" cy="830997"/>
          </a:xfrm>
        </p:spPr>
        <p:txBody>
          <a:bodyPr/>
          <a:lstStyle/>
          <a:p>
            <a:r>
              <a:rPr lang="en-US" sz="5400" dirty="0" smtClean="0"/>
              <a:t>DevOps</a:t>
            </a: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721" y="6651993"/>
            <a:ext cx="2047035" cy="15036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©2018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1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" y="2967335"/>
            <a:ext cx="5913200" cy="923330"/>
          </a:xfrm>
        </p:spPr>
        <p:txBody>
          <a:bodyPr/>
          <a:lstStyle/>
          <a:p>
            <a:r>
              <a:rPr lang="en-US" sz="6000" dirty="0" smtClean="0"/>
              <a:t>Queries???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2F2F2"/>
                </a:solidFill>
              </a:rPr>
              <a:pPr/>
              <a:t>10</a:t>
            </a:fld>
            <a:endParaRPr lang="en-IN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0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1" y="6651993"/>
            <a:ext cx="2047035" cy="1503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©2018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26" idx="4"/>
            <a:endCxn id="27" idx="4"/>
          </p:cNvCxnSpPr>
          <p:nvPr/>
        </p:nvCxnSpPr>
        <p:spPr>
          <a:xfrm>
            <a:off x="702917" y="1310810"/>
            <a:ext cx="6077" cy="96411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600994" y="2058921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607617" y="15774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151210" y="1518915"/>
            <a:ext cx="4333461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893882" rtl="0" eaLnBrk="1" latinLnBrk="0" hangingPunct="1">
              <a:spcBef>
                <a:spcPct val="0"/>
              </a:spcBef>
              <a:buNone/>
              <a:defRPr sz="3910" b="1" kern="120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2000" dirty="0" smtClean="0"/>
              <a:t>DevOps different phases</a:t>
            </a:r>
            <a:endParaRPr lang="en-US" sz="2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151210" y="1996509"/>
            <a:ext cx="4333461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893882" rtl="0" eaLnBrk="1" latinLnBrk="0" hangingPunct="1">
              <a:spcBef>
                <a:spcPct val="0"/>
              </a:spcBef>
              <a:buNone/>
              <a:defRPr sz="3910" b="1" kern="120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2000" dirty="0" smtClean="0"/>
              <a:t>DevOps Services and tools</a:t>
            </a:r>
            <a:endParaRPr lang="en-US" sz="20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594917" y="10948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125810" y="1049015"/>
            <a:ext cx="4333461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893882" rtl="0" eaLnBrk="1" latinLnBrk="0" hangingPunct="1">
              <a:spcBef>
                <a:spcPct val="0"/>
              </a:spcBef>
              <a:buNone/>
              <a:defRPr sz="3910" b="1" kern="120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2000" dirty="0" smtClean="0"/>
              <a:t>DevOps </a:t>
            </a:r>
            <a:r>
              <a:rPr lang="en-US" sz="2000" dirty="0"/>
              <a:t>Overview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327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151285"/>
            <a:ext cx="11579384" cy="4102149"/>
          </a:xfrm>
        </p:spPr>
        <p:txBody>
          <a:bodyPr/>
          <a:lstStyle/>
          <a:p>
            <a:pPr marL="0" lvl="3" indent="0">
              <a:spcBef>
                <a:spcPts val="600"/>
              </a:spcBef>
              <a:buNone/>
            </a:pPr>
            <a:r>
              <a:rPr lang="en-US" sz="1800" dirty="0"/>
              <a:t>DevOps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</a:t>
            </a:r>
            <a:r>
              <a:rPr lang="en-US" sz="1800" dirty="0" smtClean="0"/>
              <a:t>.</a:t>
            </a:r>
          </a:p>
          <a:p>
            <a:pPr marL="0" lvl="3" indent="0">
              <a:spcBef>
                <a:spcPts val="600"/>
              </a:spcBef>
              <a:buNone/>
            </a:pPr>
            <a:endParaRPr lang="en-US" sz="1800" dirty="0"/>
          </a:p>
          <a:p>
            <a:pPr marL="0" lvl="3" indent="0">
              <a:spcBef>
                <a:spcPts val="600"/>
              </a:spcBef>
              <a:buNone/>
            </a:pPr>
            <a:r>
              <a:rPr lang="en-US" sz="2000" b="1" dirty="0" smtClean="0"/>
              <a:t>Why DevOps </a:t>
            </a:r>
            <a:r>
              <a:rPr lang="en-US" sz="2000" b="1" dirty="0"/>
              <a:t>needed</a:t>
            </a:r>
            <a:r>
              <a:rPr lang="en-US" sz="2000" b="1" dirty="0" smtClean="0"/>
              <a:t>:</a:t>
            </a:r>
          </a:p>
          <a:p>
            <a:pPr marL="285750" lvl="3" indent="-285750">
              <a:spcBef>
                <a:spcPts val="600"/>
              </a:spcBef>
            </a:pPr>
            <a:r>
              <a:rPr lang="en-US" dirty="0" smtClean="0"/>
              <a:t>Poor </a:t>
            </a:r>
            <a:r>
              <a:rPr lang="en-US" dirty="0"/>
              <a:t>integration among development, infrastructure, security and support </a:t>
            </a:r>
            <a:r>
              <a:rPr lang="en-US" dirty="0" smtClean="0"/>
              <a:t>teams.</a:t>
            </a:r>
          </a:p>
          <a:p>
            <a:pPr marL="285750" lvl="3" indent="-285750">
              <a:spcBef>
                <a:spcPts val="600"/>
              </a:spcBef>
            </a:pPr>
            <a:r>
              <a:rPr lang="en-US" dirty="0"/>
              <a:t>Deploying software has predominately been the role of the IT operations group. </a:t>
            </a:r>
            <a:endParaRPr lang="en-US" dirty="0"/>
          </a:p>
          <a:p>
            <a:pPr marL="285750" lvl="3" indent="-285750">
              <a:spcBef>
                <a:spcPts val="600"/>
              </a:spcBef>
            </a:pP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like to build software and change things quickly, whereas IT operations focus on stability and reliability. </a:t>
            </a:r>
            <a:r>
              <a:rPr lang="en-US" b="1" dirty="0"/>
              <a:t>This mismatch of goals can lead to conflict, and ultimately the business may suffer</a:t>
            </a:r>
            <a:r>
              <a:rPr lang="en-US" dirty="0"/>
              <a:t>. </a:t>
            </a:r>
            <a:endParaRPr lang="en-US" sz="2000" b="1" dirty="0" smtClean="0"/>
          </a:p>
          <a:p>
            <a:pPr marL="0" lvl="3" indent="0">
              <a:spcBef>
                <a:spcPts val="600"/>
              </a:spcBef>
              <a:buNone/>
            </a:pPr>
            <a:endParaRPr lang="en-US" sz="1800" dirty="0"/>
          </a:p>
          <a:p>
            <a:pPr marL="0" lvl="3" indent="0">
              <a:spcBef>
                <a:spcPts val="600"/>
              </a:spcBef>
              <a:buNone/>
            </a:pPr>
            <a:endParaRPr lang="en-US" sz="1800" dirty="0"/>
          </a:p>
          <a:p>
            <a:pPr marL="0" lvl="3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3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3" y="282024"/>
            <a:ext cx="10545183" cy="1024262"/>
          </a:xfrm>
        </p:spPr>
        <p:txBody>
          <a:bodyPr/>
          <a:lstStyle/>
          <a:p>
            <a:r>
              <a:rPr lang="en-US" sz="1800" b="0" dirty="0"/>
              <a:t>Nowadays, these old divisions are breaking down, with the </a:t>
            </a:r>
            <a:r>
              <a:rPr lang="en-US" sz="1800" dirty="0"/>
              <a:t>IT and developer roles merging </a:t>
            </a:r>
            <a:r>
              <a:rPr lang="en-US" sz="1800" b="0" dirty="0"/>
              <a:t>and following a series of systematic principles: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698171"/>
            <a:ext cx="11579384" cy="2860765"/>
          </a:xfrm>
        </p:spPr>
        <p:txBody>
          <a:bodyPr/>
          <a:lstStyle/>
          <a:p>
            <a:r>
              <a:rPr lang="en-US" dirty="0" smtClean="0"/>
              <a:t>• </a:t>
            </a:r>
            <a:r>
              <a:rPr lang="en-US" b="1" dirty="0"/>
              <a:t>Infrastructure as code</a:t>
            </a:r>
          </a:p>
          <a:p>
            <a:r>
              <a:rPr lang="en-US" b="1" dirty="0"/>
              <a:t>• Continuous integration</a:t>
            </a:r>
          </a:p>
          <a:p>
            <a:r>
              <a:rPr lang="en-US" b="1" dirty="0"/>
              <a:t>• Continuous testing</a:t>
            </a:r>
          </a:p>
          <a:p>
            <a:r>
              <a:rPr lang="en-US" b="1" dirty="0"/>
              <a:t>• Continuous deployment</a:t>
            </a:r>
          </a:p>
          <a:p>
            <a:r>
              <a:rPr lang="en-US" b="1" dirty="0"/>
              <a:t>• Automation </a:t>
            </a:r>
            <a:endParaRPr lang="en-US" b="1" dirty="0" smtClean="0"/>
          </a:p>
          <a:p>
            <a:r>
              <a:rPr lang="en-US" b="1" dirty="0"/>
              <a:t>• Continuous Monitoring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ITC Infotech. All Rights Reserved.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4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DevOps fits in Agile: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1154162"/>
          </a:xfrm>
        </p:spPr>
        <p:txBody>
          <a:bodyPr/>
          <a:lstStyle/>
          <a:p>
            <a:r>
              <a:rPr lang="en-US" sz="1800" dirty="0"/>
              <a:t>First it was </a:t>
            </a:r>
            <a:r>
              <a:rPr lang="en-US" sz="1800" u="sng" dirty="0">
                <a:hlinkClick r:id="rId2"/>
              </a:rPr>
              <a:t>Waterfall</a:t>
            </a:r>
            <a:r>
              <a:rPr lang="en-US" sz="1800" dirty="0"/>
              <a:t>, next it was </a:t>
            </a:r>
            <a:r>
              <a:rPr lang="en-US" sz="1800" u="sng" dirty="0">
                <a:hlinkClick r:id="rId3"/>
              </a:rPr>
              <a:t>Agile</a:t>
            </a:r>
            <a:r>
              <a:rPr lang="en-US" sz="1800" dirty="0"/>
              <a:t>, and now it's </a:t>
            </a:r>
            <a:r>
              <a:rPr lang="en-US" sz="1800" u="sng" dirty="0">
                <a:hlinkClick r:id="rId4"/>
              </a:rPr>
              <a:t>DevOps</a:t>
            </a:r>
            <a:r>
              <a:rPr lang="en-US" sz="1800" dirty="0"/>
              <a:t>.  This is how modern developers approach building great products.  With the rise of DevOps has come the new methods of Continuous Integration, Continuous Delivery, (CI/CD) and Continuous Deployment.  Conventional software development and delivery methods are rapidly becoming outdated.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ITC Infotech. All Rights Reserved.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Content Placeholder 5" descr="cid:image001.png@01D53349.A52EBAF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18" y="2305446"/>
            <a:ext cx="7538999" cy="31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058091" y="5662292"/>
            <a:ext cx="7612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coevolution of agile software development and DevOps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achieve DevOps: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21521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Merging developer and IT operation roles and goals.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Automation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Continue Integration and Continue Deployment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The adoption of CI/CD has changed how developers and testers ship software.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9" name="Picture 8" descr="Image ti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40" y="2937646"/>
            <a:ext cx="49911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70863" y="5357838"/>
            <a:ext cx="11579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spcAft>
                <a:spcPts val="1125"/>
              </a:spcAft>
            </a:pP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Continuous deployment</a:t>
            </a:r>
            <a:r>
              <a:rPr lang="en-US" b="1" i="1" dirty="0">
                <a:solidFill>
                  <a:srgbClr val="222635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is a higher degree of automation, in which a build/deployment occurs automatically whenever a major change is made to the code.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3" y="435027"/>
            <a:ext cx="10427617" cy="962699"/>
          </a:xfrm>
        </p:spPr>
        <p:txBody>
          <a:bodyPr/>
          <a:lstStyle/>
          <a:p>
            <a:r>
              <a:rPr lang="en-US" dirty="0" smtClean="0"/>
              <a:t>DevOps Phases: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 smtClean="0"/>
              <a:t>Major components of DevOps: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7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063" y="1704181"/>
            <a:ext cx="7820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3" y="154781"/>
            <a:ext cx="10427617" cy="1270476"/>
          </a:xfrm>
        </p:spPr>
        <p:txBody>
          <a:bodyPr/>
          <a:lstStyle/>
          <a:p>
            <a:r>
              <a:rPr lang="en-US" dirty="0" smtClean="0"/>
              <a:t>CI CD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Lets discuss CI CD and tooling involve in this: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©2017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FFFFFF"/>
                </a:solidFill>
              </a:rPr>
              <a:pPr/>
              <a:t>8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https://www.bogotobogo.com/DevOps/images/DevOps/PipeLIne/BestPractices_for_a_MatureContinuousDeliveryPipelin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425258"/>
            <a:ext cx="7367451" cy="4492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1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©2016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83CF-13A3-4219-8C97-97BB061A56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IN" sz="1693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2" y="657225"/>
            <a:ext cx="68199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2603"/>
      </p:ext>
    </p:extLst>
  </p:cSld>
  <p:clrMapOvr>
    <a:masterClrMapping/>
  </p:clrMapOvr>
</p:sld>
</file>

<file path=ppt/theme/theme1.xml><?xml version="1.0" encoding="utf-8"?>
<a:theme xmlns:a="http://schemas.openxmlformats.org/drawingml/2006/main" name="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ita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2.xml><?xml version="1.0" encoding="utf-8"?>
<a:theme xmlns:a="http://schemas.openxmlformats.org/drawingml/2006/main" name="1_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ita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ITC Infotech Template</Template>
  <TotalTime>43849</TotalTime>
  <Words>342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Wingdings</vt:lpstr>
      <vt:lpstr>Wingdings 2</vt:lpstr>
      <vt:lpstr>2015 ITC Infotech Template</vt:lpstr>
      <vt:lpstr>1_2015 ITC Infotech Template</vt:lpstr>
      <vt:lpstr>DevOps</vt:lpstr>
      <vt:lpstr>Agenda</vt:lpstr>
      <vt:lpstr>DevOps Overview:</vt:lpstr>
      <vt:lpstr>Nowadays, these old divisions are breaking down, with the IT and developer roles merging and following a series of systematic principles:</vt:lpstr>
      <vt:lpstr>How DevOps fits in Agile:</vt:lpstr>
      <vt:lpstr>How we can achieve DevOps: </vt:lpstr>
      <vt:lpstr>DevOps Phases:  Major components of DevOps:</vt:lpstr>
      <vt:lpstr>CI CD  Lets discuss CI CD and tooling involve in this:</vt:lpstr>
      <vt:lpstr>PowerPoint Presentation</vt:lpstr>
      <vt:lpstr>Queries???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 Srinivas S</dc:creator>
  <cp:lastModifiedBy>Prasoon Uday raj Gumasta</cp:lastModifiedBy>
  <cp:revision>1305</cp:revision>
  <cp:lastPrinted>2017-08-11T08:50:46Z</cp:lastPrinted>
  <dcterms:created xsi:type="dcterms:W3CDTF">2012-03-05T08:30:28Z</dcterms:created>
  <dcterms:modified xsi:type="dcterms:W3CDTF">2019-07-09T07:34:10Z</dcterms:modified>
</cp:coreProperties>
</file>