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DD2F-C559-4DDC-991A-4A42E29A622E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16D4-AE22-41C7-8DF9-EE9A09EE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DD2F-C559-4DDC-991A-4A42E29A622E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16D4-AE22-41C7-8DF9-EE9A09EE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DD2F-C559-4DDC-991A-4A42E29A622E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16D4-AE22-41C7-8DF9-EE9A09EE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0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DD2F-C559-4DDC-991A-4A42E29A622E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16D4-AE22-41C7-8DF9-EE9A09EE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8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DD2F-C559-4DDC-991A-4A42E29A622E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16D4-AE22-41C7-8DF9-EE9A09EE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3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DD2F-C559-4DDC-991A-4A42E29A622E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16D4-AE22-41C7-8DF9-EE9A09EE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4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DD2F-C559-4DDC-991A-4A42E29A622E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16D4-AE22-41C7-8DF9-EE9A09EE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8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DD2F-C559-4DDC-991A-4A42E29A622E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16D4-AE22-41C7-8DF9-EE9A09EE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6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DD2F-C559-4DDC-991A-4A42E29A622E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16D4-AE22-41C7-8DF9-EE9A09EE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7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DD2F-C559-4DDC-991A-4A42E29A622E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16D4-AE22-41C7-8DF9-EE9A09EE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7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DD2F-C559-4DDC-991A-4A42E29A622E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16D4-AE22-41C7-8DF9-EE9A09EE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DD2F-C559-4DDC-991A-4A42E29A622E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316D4-AE22-41C7-8DF9-EE9A09EE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8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Churn Data 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Understanding and Predicting Customer Churn</a:t>
            </a:r>
          </a:p>
          <a:p>
            <a:r>
              <a:rPr lang="en-US" b="1" dirty="0" smtClean="0"/>
              <a:t>Sandeep Hegde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6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321"/>
            <a:ext cx="10515600" cy="53042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2742"/>
            <a:ext cx="10515600" cy="6108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About Dataset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a dataset contains Customers subscriptions records with company and it has various features related to customer demographics, usage </a:t>
            </a:r>
            <a:r>
              <a:rPr lang="en-US" dirty="0" smtClean="0"/>
              <a:t>f</a:t>
            </a:r>
            <a:r>
              <a:rPr lang="en-US" altLang="en-US" dirty="0" smtClean="0"/>
              <a:t>requency</a:t>
            </a:r>
            <a:r>
              <a:rPr lang="en-US" dirty="0" smtClean="0"/>
              <a:t>, </a:t>
            </a:r>
            <a:r>
              <a:rPr lang="en-US" dirty="0"/>
              <a:t>interactions, and financial metrics.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Problem Definition</a:t>
            </a:r>
          </a:p>
          <a:p>
            <a:pPr marL="0" indent="0">
              <a:buNone/>
            </a:pPr>
            <a:r>
              <a:rPr lang="en-US" dirty="0"/>
              <a:t>The objective is to develop a model that can differentiate between customers who will churn and those who will stay with the company, using the provided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66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Dataset Overview: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066" y="11787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Customers subscriptions records with company</a:t>
            </a:r>
          </a:p>
          <a:p>
            <a:r>
              <a:rPr lang="en-US" dirty="0" smtClean="0"/>
              <a:t>Number of records: 4,40,833</a:t>
            </a:r>
          </a:p>
          <a:p>
            <a:r>
              <a:rPr lang="en-US" dirty="0" smtClean="0"/>
              <a:t>Number of features: 11</a:t>
            </a:r>
          </a:p>
          <a:p>
            <a:pPr marL="0" indent="0">
              <a:buNone/>
            </a:pPr>
            <a:r>
              <a:rPr lang="en-US" b="1" dirty="0" smtClean="0"/>
              <a:t>All Features:</a:t>
            </a:r>
            <a:endParaRPr lang="en-US" dirty="0" smtClean="0"/>
          </a:p>
          <a:p>
            <a:endParaRPr lang="en-US" alt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140487"/>
              </p:ext>
            </p:extLst>
          </p:nvPr>
        </p:nvGraphicFramePr>
        <p:xfrm>
          <a:off x="791633" y="3393649"/>
          <a:ext cx="10422466" cy="31579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211233">
                  <a:extLst>
                    <a:ext uri="{9D8B030D-6E8A-4147-A177-3AD203B41FA5}">
                      <a16:colId xmlns:a16="http://schemas.microsoft.com/office/drawing/2014/main" val="845563563"/>
                    </a:ext>
                  </a:extLst>
                </a:gridCol>
                <a:gridCol w="5211233">
                  <a:extLst>
                    <a:ext uri="{9D8B030D-6E8A-4147-A177-3AD203B41FA5}">
                      <a16:colId xmlns:a16="http://schemas.microsoft.com/office/drawing/2014/main" val="1518693986"/>
                    </a:ext>
                  </a:extLst>
                </a:gridCol>
              </a:tblGrid>
              <a:tr h="52633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2800" b="0" dirty="0" smtClean="0"/>
                        <a:t>Customer ID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2800" b="0" dirty="0" smtClean="0"/>
                        <a:t>Payment 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90008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2800" dirty="0" smtClean="0"/>
                        <a:t>Age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2800" dirty="0" smtClean="0"/>
                        <a:t>Subscription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64779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2800" dirty="0" smtClean="0"/>
                        <a:t>Gender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2800" dirty="0" smtClean="0"/>
                        <a:t>Contract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596730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2800" dirty="0" smtClean="0"/>
                        <a:t>Tenure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2800" dirty="0" smtClean="0"/>
                        <a:t>Total Spend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76584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2800" dirty="0" smtClean="0"/>
                        <a:t>Usage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2800" dirty="0" smtClean="0"/>
                        <a:t>Last Interaction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970622"/>
                  </a:ext>
                </a:extLst>
              </a:tr>
              <a:tr h="52633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2800" dirty="0" smtClean="0"/>
                        <a:t>Support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4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0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266" y="119593"/>
            <a:ext cx="10515600" cy="61268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Exploratory Data Analysis (EDA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 - 1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91" y="867874"/>
            <a:ext cx="5692409" cy="2904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732276"/>
            <a:ext cx="6248721" cy="3026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75" y="3771939"/>
            <a:ext cx="3102049" cy="25210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5808" y="4116439"/>
            <a:ext cx="7994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with monthly contracts have lower </a:t>
            </a:r>
            <a:r>
              <a:rPr lang="en-US" dirty="0" smtClean="0"/>
              <a:t>frequency compared </a:t>
            </a:r>
            <a:r>
              <a:rPr lang="en-US" dirty="0"/>
              <a:t>to </a:t>
            </a:r>
            <a:r>
              <a:rPr lang="en-US" dirty="0" smtClean="0"/>
              <a:t>annual </a:t>
            </a:r>
            <a:r>
              <a:rPr lang="en-US" dirty="0"/>
              <a:t>or quarterly contracts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tenure distribution is uniform, it might suggest that customers are equally likely to churn at any point in </a:t>
            </a:r>
            <a:r>
              <a:rPr lang="en-US" dirty="0" err="1"/>
              <a:t>time.There</a:t>
            </a:r>
            <a:r>
              <a:rPr lang="en-US" dirty="0"/>
              <a:t> are no specific periods where churn is more or less likely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higher percentage of males customers indicates that males are the dominant group in our dataset.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810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9" y="1106853"/>
            <a:ext cx="5086611" cy="2959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388" y="1106853"/>
            <a:ext cx="6467464" cy="57511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249" y="4164290"/>
            <a:ext cx="49781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Customers </a:t>
            </a:r>
            <a:r>
              <a:rPr lang="en-US" dirty="0" smtClean="0"/>
              <a:t>with age group 51-70 having a churn rate of 100%.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b="1" dirty="0" smtClean="0"/>
              <a:t>Correlation Analysis 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Subscription </a:t>
            </a:r>
            <a:r>
              <a:rPr lang="en-US" altLang="en-US" dirty="0"/>
              <a:t>Type </a:t>
            </a:r>
            <a:r>
              <a:rPr lang="en-US" dirty="0"/>
              <a:t>are highly associated with churn.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Delay significantly affects churn.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9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Exploratory Data Analysis (EDA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 - 2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00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996"/>
            <a:ext cx="10515600" cy="771538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Model Evaluation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534"/>
            <a:ext cx="10515600" cy="5524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Performance Metrics: </a:t>
            </a:r>
            <a:r>
              <a:rPr lang="en-US" dirty="0" smtClean="0"/>
              <a:t>Present the performance metrics used to evaluate the model are accuracy, precision, recall, F1-score</a:t>
            </a:r>
          </a:p>
          <a:p>
            <a:pPr marL="0" indent="0">
              <a:buNone/>
            </a:pPr>
            <a:r>
              <a:rPr lang="en-US" b="1" dirty="0" smtClean="0"/>
              <a:t>Results: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/>
          </a:p>
          <a:p>
            <a:endParaRPr lang="en-US" dirty="0"/>
          </a:p>
          <a:p>
            <a:r>
              <a:rPr lang="en-US" sz="1800" dirty="0" smtClean="0"/>
              <a:t>All models are more accurate in predicting instances of class '</a:t>
            </a:r>
            <a:r>
              <a:rPr lang="en-US" sz="1800" b="1" dirty="0" smtClean="0"/>
              <a:t>Churning Out</a:t>
            </a:r>
            <a:r>
              <a:rPr lang="en-US" sz="1800" dirty="0" smtClean="0"/>
              <a:t>' than class </a:t>
            </a:r>
            <a:r>
              <a:rPr lang="en-US" sz="1800" b="1" dirty="0" smtClean="0"/>
              <a:t>'Not Churning Out</a:t>
            </a:r>
            <a:r>
              <a:rPr lang="en-US" sz="1800" dirty="0" smtClean="0"/>
              <a:t>‘</a:t>
            </a:r>
          </a:p>
          <a:p>
            <a:r>
              <a:rPr lang="en-US" sz="1800" dirty="0" smtClean="0"/>
              <a:t>Model is over fitting.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42689"/>
              </p:ext>
            </p:extLst>
          </p:nvPr>
        </p:nvGraphicFramePr>
        <p:xfrm>
          <a:off x="982133" y="2302934"/>
          <a:ext cx="4521199" cy="1537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3055">
                  <a:extLst>
                    <a:ext uri="{9D8B030D-6E8A-4147-A177-3AD203B41FA5}">
                      <a16:colId xmlns:a16="http://schemas.microsoft.com/office/drawing/2014/main" val="3233861893"/>
                    </a:ext>
                  </a:extLst>
                </a:gridCol>
                <a:gridCol w="822036">
                  <a:extLst>
                    <a:ext uri="{9D8B030D-6E8A-4147-A177-3AD203B41FA5}">
                      <a16:colId xmlns:a16="http://schemas.microsoft.com/office/drawing/2014/main" val="1867559898"/>
                    </a:ext>
                  </a:extLst>
                </a:gridCol>
                <a:gridCol w="822036">
                  <a:extLst>
                    <a:ext uri="{9D8B030D-6E8A-4147-A177-3AD203B41FA5}">
                      <a16:colId xmlns:a16="http://schemas.microsoft.com/office/drawing/2014/main" val="54156140"/>
                    </a:ext>
                  </a:extLst>
                </a:gridCol>
                <a:gridCol w="822036">
                  <a:extLst>
                    <a:ext uri="{9D8B030D-6E8A-4147-A177-3AD203B41FA5}">
                      <a16:colId xmlns:a16="http://schemas.microsoft.com/office/drawing/2014/main" val="365766195"/>
                    </a:ext>
                  </a:extLst>
                </a:gridCol>
                <a:gridCol w="822036">
                  <a:extLst>
                    <a:ext uri="{9D8B030D-6E8A-4147-A177-3AD203B41FA5}">
                      <a16:colId xmlns:a16="http://schemas.microsoft.com/office/drawing/2014/main" val="3478687159"/>
                    </a:ext>
                  </a:extLst>
                </a:gridCol>
              </a:tblGrid>
              <a:tr h="3064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Gradient Boosting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405377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Support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1259398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 smtClean="0"/>
                        <a:t>33881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54132733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 smtClean="0"/>
                        <a:t>30493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99397850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Accuracy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7070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889748"/>
              </p:ext>
            </p:extLst>
          </p:nvPr>
        </p:nvGraphicFramePr>
        <p:xfrm>
          <a:off x="5943601" y="2302934"/>
          <a:ext cx="5257798" cy="1537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3946">
                  <a:extLst>
                    <a:ext uri="{9D8B030D-6E8A-4147-A177-3AD203B41FA5}">
                      <a16:colId xmlns:a16="http://schemas.microsoft.com/office/drawing/2014/main" val="38407116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1690611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56252438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5701335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95700468"/>
                    </a:ext>
                  </a:extLst>
                </a:gridCol>
              </a:tblGrid>
              <a:tr h="3064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Logistic Regression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947912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Class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Support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9390107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 smtClean="0"/>
                        <a:t>0.81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 smtClean="0"/>
                        <a:t>33881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48095855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 smtClean="0"/>
                        <a:t>30493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5568459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Accuracy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r>
                        <a:rPr lang="en-US" sz="1600" u="none" strike="noStrike" dirty="0" smtClean="0">
                          <a:effectLst/>
                        </a:rPr>
                        <a:t>.</a:t>
                      </a:r>
                      <a:r>
                        <a:rPr lang="en-US" sz="1600" dirty="0" smtClean="0"/>
                        <a:t> 8545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101107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94112"/>
              </p:ext>
            </p:extLst>
          </p:nvPr>
        </p:nvGraphicFramePr>
        <p:xfrm>
          <a:off x="2827867" y="3932249"/>
          <a:ext cx="5799666" cy="1390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1726">
                  <a:extLst>
                    <a:ext uri="{9D8B030D-6E8A-4147-A177-3AD203B41FA5}">
                      <a16:colId xmlns:a16="http://schemas.microsoft.com/office/drawing/2014/main" val="3915562700"/>
                    </a:ext>
                  </a:extLst>
                </a:gridCol>
                <a:gridCol w="1054485">
                  <a:extLst>
                    <a:ext uri="{9D8B030D-6E8A-4147-A177-3AD203B41FA5}">
                      <a16:colId xmlns:a16="http://schemas.microsoft.com/office/drawing/2014/main" val="4108302514"/>
                    </a:ext>
                  </a:extLst>
                </a:gridCol>
                <a:gridCol w="1054485">
                  <a:extLst>
                    <a:ext uri="{9D8B030D-6E8A-4147-A177-3AD203B41FA5}">
                      <a16:colId xmlns:a16="http://schemas.microsoft.com/office/drawing/2014/main" val="1638035050"/>
                    </a:ext>
                  </a:extLst>
                </a:gridCol>
                <a:gridCol w="1054485">
                  <a:extLst>
                    <a:ext uri="{9D8B030D-6E8A-4147-A177-3AD203B41FA5}">
                      <a16:colId xmlns:a16="http://schemas.microsoft.com/office/drawing/2014/main" val="1724630385"/>
                    </a:ext>
                  </a:extLst>
                </a:gridCol>
                <a:gridCol w="1054485">
                  <a:extLst>
                    <a:ext uri="{9D8B030D-6E8A-4147-A177-3AD203B41FA5}">
                      <a16:colId xmlns:a16="http://schemas.microsoft.com/office/drawing/2014/main" val="2772349881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Adaptive Boosting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3729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Class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Support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0448088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 smtClean="0"/>
                        <a:t>33881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7802219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 smtClean="0"/>
                        <a:t>30493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698343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Accuracy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96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2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279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Model Selection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404"/>
            <a:ext cx="10515600" cy="55869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Chose Model: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>
                <a:solidFill>
                  <a:srgbClr val="00B050"/>
                </a:solidFill>
              </a:rPr>
              <a:t>Gradient Boosting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>
                <a:solidFill>
                  <a:srgbClr val="00B050"/>
                </a:solidFill>
              </a:rPr>
              <a:t>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>
                <a:solidFill>
                  <a:srgbClr val="00B050"/>
                </a:solidFill>
              </a:rPr>
              <a:t>Adaptive Boosting</a:t>
            </a:r>
          </a:p>
          <a:p>
            <a:pPr marL="0" indent="0">
              <a:buNone/>
            </a:pPr>
            <a:r>
              <a:rPr lang="en-US" b="1" dirty="0" smtClean="0"/>
              <a:t>Chosen Model: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Logistic</a:t>
            </a:r>
            <a:r>
              <a:rPr lang="en-US" sz="41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endParaRPr lang="en-US" sz="41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Reasoning:</a:t>
            </a:r>
          </a:p>
          <a:p>
            <a:r>
              <a:rPr lang="en-US" b="1" dirty="0" smtClean="0"/>
              <a:t>Higher </a:t>
            </a:r>
            <a:r>
              <a:rPr lang="en-US" b="1" dirty="0"/>
              <a:t>Precision for Class </a:t>
            </a:r>
            <a:r>
              <a:rPr lang="en-US" b="1" dirty="0" smtClean="0"/>
              <a:t>1</a:t>
            </a:r>
            <a:r>
              <a:rPr lang="en-US" dirty="0"/>
              <a:t>: Logistic regression has higher precision for class </a:t>
            </a:r>
            <a:r>
              <a:rPr lang="en-US" dirty="0" smtClean="0"/>
              <a:t>1, </a:t>
            </a:r>
            <a:r>
              <a:rPr lang="en-US" dirty="0"/>
              <a:t>making it preferable if minimizing false positives for this class is crucial</a:t>
            </a:r>
            <a:r>
              <a:rPr lang="en-US" dirty="0" smtClean="0"/>
              <a:t>.</a:t>
            </a:r>
          </a:p>
          <a:p>
            <a:r>
              <a:rPr lang="en-US" b="1" dirty="0"/>
              <a:t>Higher Recall for Class </a:t>
            </a:r>
            <a:r>
              <a:rPr lang="en-US" b="1" dirty="0" smtClean="0"/>
              <a:t>0</a:t>
            </a:r>
            <a:r>
              <a:rPr lang="en-US" dirty="0"/>
              <a:t>: Logistic regression has higher recall for class </a:t>
            </a:r>
            <a:r>
              <a:rPr lang="en-US" dirty="0" smtClean="0"/>
              <a:t>0, </a:t>
            </a:r>
            <a:r>
              <a:rPr lang="en-US" dirty="0"/>
              <a:t>which is important if it's critical to identify as many true positives as possible in this class</a:t>
            </a:r>
            <a:r>
              <a:rPr lang="en-US" dirty="0" smtClean="0"/>
              <a:t>.</a:t>
            </a:r>
          </a:p>
          <a:p>
            <a:r>
              <a:rPr lang="en-US" b="1" dirty="0"/>
              <a:t>Better Balance (F1 Score) for Class </a:t>
            </a:r>
            <a:r>
              <a:rPr lang="en-US" b="1" dirty="0" smtClean="0"/>
              <a:t>1 and Class 0</a:t>
            </a:r>
            <a:r>
              <a:rPr lang="en-US" dirty="0" smtClean="0"/>
              <a:t>: </a:t>
            </a:r>
            <a:r>
              <a:rPr lang="en-US" dirty="0"/>
              <a:t>The higher F1 score for class </a:t>
            </a:r>
            <a:r>
              <a:rPr lang="en-US" dirty="0" smtClean="0"/>
              <a:t>1 and class 0 </a:t>
            </a:r>
            <a:r>
              <a:rPr lang="en-US" dirty="0"/>
              <a:t>with </a:t>
            </a:r>
            <a:r>
              <a:rPr lang="en-US" dirty="0" smtClean="0"/>
              <a:t>Logistic regression indicates </a:t>
            </a:r>
            <a:r>
              <a:rPr lang="en-US" dirty="0"/>
              <a:t>a better overall performance in terms of balancing precision and recall for this important class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26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6"/>
            <a:ext cx="10515600" cy="69320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Methodology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4334"/>
            <a:ext cx="10515600" cy="605366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Data </a:t>
            </a:r>
            <a:r>
              <a:rPr lang="en-US" b="1" dirty="0"/>
              <a:t>Cleaning</a:t>
            </a:r>
            <a:endParaRPr lang="en-US" b="1" dirty="0" smtClean="0"/>
          </a:p>
          <a:p>
            <a:r>
              <a:rPr lang="en-US" dirty="0" smtClean="0"/>
              <a:t>Handled </a:t>
            </a:r>
            <a:r>
              <a:rPr lang="en-US" dirty="0"/>
              <a:t>missing values</a:t>
            </a:r>
          </a:p>
          <a:p>
            <a:r>
              <a:rPr lang="en-US" dirty="0"/>
              <a:t>Implemented data encoding where necessary for modeling.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Exploratory Data Analysis </a:t>
            </a:r>
            <a:endParaRPr lang="en-US" b="1" dirty="0" smtClean="0"/>
          </a:p>
          <a:p>
            <a:r>
              <a:rPr lang="en-US" dirty="0" smtClean="0"/>
              <a:t>Data Visualizations</a:t>
            </a:r>
            <a:endParaRPr lang="en-US" dirty="0"/>
          </a:p>
          <a:p>
            <a:r>
              <a:rPr lang="en-US" dirty="0" smtClean="0"/>
              <a:t>Correlation Analysis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Split Data into Training and Test Sets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Model Training</a:t>
            </a:r>
          </a:p>
          <a:p>
            <a:r>
              <a:rPr lang="en-US" dirty="0" smtClean="0"/>
              <a:t>Gradient Boosting</a:t>
            </a:r>
          </a:p>
          <a:p>
            <a:r>
              <a:rPr lang="en-US" dirty="0" smtClean="0"/>
              <a:t>Adaptive Boosting </a:t>
            </a:r>
          </a:p>
          <a:p>
            <a:r>
              <a:rPr lang="en-US" dirty="0" smtClean="0"/>
              <a:t>Logistic Regression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b="1" dirty="0" smtClean="0"/>
              <a:t>Model Evaluation</a:t>
            </a:r>
          </a:p>
          <a:p>
            <a:r>
              <a:rPr lang="en-US" dirty="0" smtClean="0"/>
              <a:t>Accuracy Score</a:t>
            </a:r>
          </a:p>
          <a:p>
            <a:r>
              <a:rPr lang="en-US" dirty="0" smtClean="0"/>
              <a:t>Confusion Matrix</a:t>
            </a:r>
          </a:p>
          <a:p>
            <a:r>
              <a:rPr lang="en-US" dirty="0" smtClean="0"/>
              <a:t>Classification report</a:t>
            </a:r>
            <a:endParaRPr lang="en-US" b="1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b="1" dirty="0" smtClean="0"/>
              <a:t>Model Selection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1110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506</Words>
  <Application>Microsoft Office PowerPoint</Application>
  <PresentationFormat>Widescreen</PresentationFormat>
  <Paragraphs>129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Var(--jp-code-font-family)</vt:lpstr>
      <vt:lpstr>Office Theme</vt:lpstr>
      <vt:lpstr>Churn Data Analysis</vt:lpstr>
      <vt:lpstr>Problem Statement</vt:lpstr>
      <vt:lpstr>Dataset Overview:</vt:lpstr>
      <vt:lpstr>Exploratory Data Analysis (EDA) - 1 </vt:lpstr>
      <vt:lpstr>Exploratory Data Analysis (EDA) - 2</vt:lpstr>
      <vt:lpstr>Model Evaluation </vt:lpstr>
      <vt:lpstr>Model Selection</vt:lpstr>
      <vt:lpstr>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Data Analysis</dc:title>
  <dc:creator>USER</dc:creator>
  <cp:lastModifiedBy>USER</cp:lastModifiedBy>
  <cp:revision>91</cp:revision>
  <dcterms:created xsi:type="dcterms:W3CDTF">2024-07-08T05:59:07Z</dcterms:created>
  <dcterms:modified xsi:type="dcterms:W3CDTF">2024-07-12T05:27:04Z</dcterms:modified>
</cp:coreProperties>
</file>