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0"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y="10287000" cx="18288000"/>
  <p:notesSz cx="6858000" cy="9144000"/>
  <p:embeddedFontLst>
    <p:embeddedFont>
      <p:font typeface="Arimo" panose="020B0604020202020204" charset="1"/>
      <p:regular r:id="rId17"/>
    </p:embeddedFont>
    <p:embeddedFont>
      <p:font typeface="Arimo Bold" panose="020B0704020202020204" charset="1"/>
      <p:regular r:id="rId18"/>
    </p:embeddedFont>
    <p:embeddedFont>
      <p:font typeface="Arimo Italics" panose="020B0604020202090204" charset="1"/>
      <p:regular r:id="rId19"/>
    </p:embeddedFont>
    <p:embeddedFont>
      <p:font typeface="Arimo Bold Italics" panose="020B0704020202090204" charset="1"/>
      <p:regular r:id="rId20"/>
    </p:embeddedFont>
    <p:embeddedFont>
      <p:font typeface="Forum" panose="02000000000000000000" charset="1"/>
      <p:regular r:id="rId21"/>
    </p:embeddedFont>
    <p:embeddedFont>
      <p:font typeface="Bernoru SemiCondensed" panose="00000A06000000000000" charset="1"/>
      <p:regular r:id="rId22"/>
    </p:embeddedFont>
    <p:embeddedFont>
      <p:font typeface="Saint George" panose="00000000000000000000" charset="1"/>
      <p:regular r:id="rId23"/>
    </p:embeddedFont>
    <p:embeddedFont>
      <p:font typeface="Canva Sans" panose="020B0503030501040103" charset="1"/>
      <p:regular r:id="rId24"/>
    </p:embeddedFont>
    <p:embeddedFont>
      <p:font typeface="Canva Sans Bold" panose="020B0803030501040103" charset="1"/>
      <p:regular r:id="rId25"/>
    </p:embeddedFont>
    <p:embeddedFont>
      <p:font typeface="Canva Sans Italics" panose="020B0503030501040103" charset="1"/>
      <p:regular r:id="rId26"/>
    </p:embeddedFont>
    <p:embeddedFont>
      <p:font typeface="Canva Sans Bold Italics" panose="020B0803030501040103" charset="1"/>
      <p:regular r:id="rId27"/>
    </p:embeddedFont>
    <p:embeddedFont>
      <p:font typeface="Canva Sans Medium" panose="020B0603030501040103" charset="1"/>
      <p:regular r:id="rId28"/>
    </p:embeddedFont>
    <p:embeddedFont>
      <p:font typeface="Canva Sans Medium Italics" panose="020B0603030501040103" charset="1"/>
      <p:regular r:id="rId29"/>
    </p:embeddedFont>
    <p:embeddedFont>
      <p:font typeface="Nunito" panose="00000500000000000000" charset="1"/>
      <p:regular r:id="rId30"/>
    </p:embeddedFont>
    <p:embeddedFont>
      <p:font typeface="Nunito Bold" panose="00000800000000000000" charset="1"/>
      <p:regular r:id="rId31"/>
    </p:embeddedFont>
    <p:embeddedFont>
      <p:font typeface="Nunito Bold Italics" panose="00000000000000000000" charset="1"/>
      <p:regular r:id="rId32"/>
    </p:embeddedFont>
    <p:embeddedFont>
      <p:font typeface="Nunito Light" panose="00000400000000000000" charset="1"/>
      <p:regular r:id="rId33"/>
    </p:embeddedFont>
    <p:embeddedFont>
      <p:font typeface="Nunito Heavy" panose="00000000000000000000" charset="1"/>
      <p:regular r:id="rId34"/>
    </p:embeddedFont>
    <p:embeddedFont>
      <p:font typeface="Nunito Heavy Italics" panose="00000000000000000000" charset="1"/>
      <p:regular r:id="rId35"/>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 Id="rId35" Type="http://schemas.openxmlformats.org/officeDocument/2006/relationships/font" Target="fonts/font19.fntdata"/><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6" name=""/>
        <p:cNvGrpSpPr/>
        <p:nvPr/>
      </p:nvGrpSpPr>
      <p:grpSpPr>
        <a:xfrm>
          <a:off x="0" y="0"/>
          <a:ext cx="0" cy="0"/>
          <a:chOff x="0" y="0"/>
          <a:chExt cx="0" cy="0"/>
        </a:xfrm>
      </p:grpSpPr>
      <p:sp>
        <p:nvSpPr>
          <p:cNvPr id="104883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3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3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3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3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3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5" name=""/>
        <p:cNvGrpSpPr/>
        <p:nvPr/>
      </p:nvGrpSpPr>
      <p:grpSpPr>
        <a:xfrm>
          <a:off x="0" y="0"/>
          <a:ext cx="0" cy="0"/>
          <a:chOff x="0" y="0"/>
          <a:chExt cx="0" cy="0"/>
        </a:xfrm>
      </p:grpSpPr>
      <p:sp>
        <p:nvSpPr>
          <p:cNvPr id="104877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8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2" name="Footer Placeholder 4"/>
          <p:cNvSpPr>
            <a:spLocks noGrp="1"/>
          </p:cNvSpPr>
          <p:nvPr>
            <p:ph type="ftr" sz="quarter" idx="11"/>
          </p:nvPr>
        </p:nvSpPr>
        <p:spPr/>
        <p:txBody>
          <a:bodyPr/>
          <a:p>
            <a:endParaRPr lang="en-US"/>
          </a:p>
        </p:txBody>
      </p:sp>
      <p:sp>
        <p:nvSpPr>
          <p:cNvPr id="10487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0"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7" name="Footer Placeholder 4"/>
          <p:cNvSpPr>
            <a:spLocks noGrp="1"/>
          </p:cNvSpPr>
          <p:nvPr>
            <p:ph type="ftr" sz="quarter" idx="11"/>
          </p:nvPr>
        </p:nvSpPr>
        <p:spPr/>
        <p:txBody>
          <a:bodyPr/>
          <a:p>
            <a:endParaRPr lang="en-US"/>
          </a:p>
        </p:txBody>
      </p:sp>
      <p:sp>
        <p:nvSpPr>
          <p:cNvPr id="104880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7" name=""/>
        <p:cNvGrpSpPr/>
        <p:nvPr/>
      </p:nvGrpSpPr>
      <p:grpSpPr>
        <a:xfrm>
          <a:off x="0" y="0"/>
          <a:ext cx="0" cy="0"/>
          <a:chOff x="0" y="0"/>
          <a:chExt cx="0" cy="0"/>
        </a:xfrm>
      </p:grpSpPr>
      <p:sp>
        <p:nvSpPr>
          <p:cNvPr id="104878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8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1" name="Footer Placeholder 4"/>
          <p:cNvSpPr>
            <a:spLocks noGrp="1"/>
          </p:cNvSpPr>
          <p:nvPr>
            <p:ph type="ftr" sz="quarter" idx="11"/>
          </p:nvPr>
        </p:nvSpPr>
        <p:spPr/>
        <p:txBody>
          <a:bodyPr/>
          <a:p>
            <a:endParaRPr lang="en-US"/>
          </a:p>
        </p:txBody>
      </p:sp>
      <p:sp>
        <p:nvSpPr>
          <p:cNvPr id="10487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8" name=""/>
        <p:cNvGrpSpPr/>
        <p:nvPr/>
      </p:nvGrpSpPr>
      <p:grpSpPr>
        <a:xfrm>
          <a:off x="0" y="0"/>
          <a:ext cx="0" cy="0"/>
          <a:chOff x="0" y="0"/>
          <a:chExt cx="0" cy="0"/>
        </a:xfrm>
      </p:grpSpPr>
      <p:sp>
        <p:nvSpPr>
          <p:cNvPr id="1048793" name="Title 1"/>
          <p:cNvSpPr>
            <a:spLocks noGrp="1"/>
          </p:cNvSpPr>
          <p:nvPr>
            <p:ph type="title"/>
          </p:nvPr>
        </p:nvSpPr>
        <p:spPr/>
        <p:txBody>
          <a:bodyPr/>
          <a:p>
            <a:r>
              <a:rPr lang="en-US" smtClean="0"/>
              <a:t>Click to edit Master title style</a:t>
            </a:r>
            <a:endParaRPr lang="en-US"/>
          </a:p>
        </p:txBody>
      </p:sp>
      <p:sp>
        <p:nvSpPr>
          <p:cNvPr id="10487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6" name="Footer Placeholder 4"/>
          <p:cNvSpPr>
            <a:spLocks noGrp="1"/>
          </p:cNvSpPr>
          <p:nvPr>
            <p:ph type="ftr" sz="quarter" idx="11"/>
          </p:nvPr>
        </p:nvSpPr>
        <p:spPr/>
        <p:txBody>
          <a:bodyPr/>
          <a:p>
            <a:endParaRPr lang="en-US"/>
          </a:p>
        </p:txBody>
      </p:sp>
      <p:sp>
        <p:nvSpPr>
          <p:cNvPr id="104879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1" name=""/>
        <p:cNvGrpSpPr/>
        <p:nvPr/>
      </p:nvGrpSpPr>
      <p:grpSpPr>
        <a:xfrm>
          <a:off x="0" y="0"/>
          <a:ext cx="0" cy="0"/>
          <a:chOff x="0" y="0"/>
          <a:chExt cx="0" cy="0"/>
        </a:xfrm>
      </p:grpSpPr>
      <p:sp>
        <p:nvSpPr>
          <p:cNvPr id="104880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1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1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2" name="Footer Placeholder 4"/>
          <p:cNvSpPr>
            <a:spLocks noGrp="1"/>
          </p:cNvSpPr>
          <p:nvPr>
            <p:ph type="ftr" sz="quarter" idx="11"/>
          </p:nvPr>
        </p:nvSpPr>
        <p:spPr/>
        <p:txBody>
          <a:bodyPr/>
          <a:p>
            <a:endParaRPr lang="en-US"/>
          </a:p>
        </p:txBody>
      </p:sp>
      <p:sp>
        <p:nvSpPr>
          <p:cNvPr id="104881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2" name=""/>
        <p:cNvGrpSpPr/>
        <p:nvPr/>
      </p:nvGrpSpPr>
      <p:grpSpPr>
        <a:xfrm>
          <a:off x="0" y="0"/>
          <a:ext cx="0" cy="0"/>
          <a:chOff x="0" y="0"/>
          <a:chExt cx="0" cy="0"/>
        </a:xfrm>
      </p:grpSpPr>
      <p:sp>
        <p:nvSpPr>
          <p:cNvPr id="1048814" name="Title 1"/>
          <p:cNvSpPr>
            <a:spLocks noGrp="1"/>
          </p:cNvSpPr>
          <p:nvPr>
            <p:ph type="title"/>
          </p:nvPr>
        </p:nvSpPr>
        <p:spPr/>
        <p:txBody>
          <a:bodyPr/>
          <a:p>
            <a:r>
              <a:rPr lang="en-US" smtClean="0"/>
              <a:t>Click to edit Master title style</a:t>
            </a:r>
            <a:endParaRPr lang="en-US"/>
          </a:p>
        </p:txBody>
      </p:sp>
      <p:sp>
        <p:nvSpPr>
          <p:cNvPr id="104881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18" name="Footer Placeholder 5"/>
          <p:cNvSpPr>
            <a:spLocks noGrp="1"/>
          </p:cNvSpPr>
          <p:nvPr>
            <p:ph type="ftr" sz="quarter" idx="11"/>
          </p:nvPr>
        </p:nvSpPr>
        <p:spPr/>
        <p:txBody>
          <a:bodyPr/>
          <a:p>
            <a:endParaRPr lang="en-US"/>
          </a:p>
        </p:txBody>
      </p:sp>
      <p:sp>
        <p:nvSpPr>
          <p:cNvPr id="104881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3" name=""/>
        <p:cNvGrpSpPr/>
        <p:nvPr/>
      </p:nvGrpSpPr>
      <p:grpSpPr>
        <a:xfrm>
          <a:off x="0" y="0"/>
          <a:ext cx="0" cy="0"/>
          <a:chOff x="0" y="0"/>
          <a:chExt cx="0" cy="0"/>
        </a:xfrm>
      </p:grpSpPr>
      <p:sp>
        <p:nvSpPr>
          <p:cNvPr id="1048820" name="Title 1"/>
          <p:cNvSpPr>
            <a:spLocks noGrp="1"/>
          </p:cNvSpPr>
          <p:nvPr>
            <p:ph type="title"/>
          </p:nvPr>
        </p:nvSpPr>
        <p:spPr/>
        <p:txBody>
          <a:bodyPr/>
          <a:p>
            <a:r>
              <a:rPr lang="en-US" smtClean="0"/>
              <a:t>Click to edit Master title style</a:t>
            </a:r>
            <a:endParaRPr lang="en-US"/>
          </a:p>
        </p:txBody>
      </p:sp>
      <p:sp>
        <p:nvSpPr>
          <p:cNvPr id="104882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26" name="Footer Placeholder 7"/>
          <p:cNvSpPr>
            <a:spLocks noGrp="1"/>
          </p:cNvSpPr>
          <p:nvPr>
            <p:ph type="ftr" sz="quarter" idx="11"/>
          </p:nvPr>
        </p:nvSpPr>
        <p:spPr/>
        <p:txBody>
          <a:bodyPr/>
          <a:p>
            <a:endParaRPr lang="en-US"/>
          </a:p>
        </p:txBody>
      </p:sp>
      <p:sp>
        <p:nvSpPr>
          <p:cNvPr id="104882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6" name=""/>
        <p:cNvGrpSpPr/>
        <p:nvPr/>
      </p:nvGrpSpPr>
      <p:grpSpPr>
        <a:xfrm>
          <a:off x="0" y="0"/>
          <a:ext cx="0" cy="0"/>
          <a:chOff x="0" y="0"/>
          <a:chExt cx="0" cy="0"/>
        </a:xfrm>
      </p:grpSpPr>
      <p:sp>
        <p:nvSpPr>
          <p:cNvPr id="1048784" name="Title 1"/>
          <p:cNvSpPr>
            <a:spLocks noGrp="1"/>
          </p:cNvSpPr>
          <p:nvPr>
            <p:ph type="title"/>
          </p:nvPr>
        </p:nvSpPr>
        <p:spPr/>
        <p:txBody>
          <a:bodyPr/>
          <a:p>
            <a:r>
              <a:rPr lang="en-US" smtClean="0"/>
              <a:t>Click to edit Master title style</a:t>
            </a:r>
            <a:endParaRPr lang="en-US"/>
          </a:p>
        </p:txBody>
      </p:sp>
      <p:sp>
        <p:nvSpPr>
          <p:cNvPr id="104878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3"/>
          <p:cNvSpPr>
            <a:spLocks noGrp="1"/>
          </p:cNvSpPr>
          <p:nvPr>
            <p:ph type="ftr" sz="quarter" idx="11"/>
          </p:nvPr>
        </p:nvSpPr>
        <p:spPr/>
        <p:txBody>
          <a:bodyPr/>
          <a:p>
            <a:endParaRPr lang="en-US"/>
          </a:p>
        </p:txBody>
      </p:sp>
      <p:sp>
        <p:nvSpPr>
          <p:cNvPr id="104878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4" name=""/>
        <p:cNvGrpSpPr/>
        <p:nvPr/>
      </p:nvGrpSpPr>
      <p:grpSpPr>
        <a:xfrm>
          <a:off x="0" y="0"/>
          <a:ext cx="0" cy="0"/>
          <a:chOff x="0" y="0"/>
          <a:chExt cx="0" cy="0"/>
        </a:xfrm>
      </p:grpSpPr>
      <p:sp>
        <p:nvSpPr>
          <p:cNvPr id="104882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2" name="Footer Placeholder 5"/>
          <p:cNvSpPr>
            <a:spLocks noGrp="1"/>
          </p:cNvSpPr>
          <p:nvPr>
            <p:ph type="ftr" sz="quarter" idx="11"/>
          </p:nvPr>
        </p:nvSpPr>
        <p:spPr/>
        <p:txBody>
          <a:bodyPr/>
          <a:p>
            <a:endParaRPr lang="en-US"/>
          </a:p>
        </p:txBody>
      </p:sp>
      <p:sp>
        <p:nvSpPr>
          <p:cNvPr id="104883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9" name=""/>
        <p:cNvGrpSpPr/>
        <p:nvPr/>
      </p:nvGrpSpPr>
      <p:grpSpPr>
        <a:xfrm>
          <a:off x="0" y="0"/>
          <a:ext cx="0" cy="0"/>
          <a:chOff x="0" y="0"/>
          <a:chExt cx="0" cy="0"/>
        </a:xfrm>
      </p:grpSpPr>
      <p:sp>
        <p:nvSpPr>
          <p:cNvPr id="104879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9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0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5"/>
          <p:cNvSpPr>
            <a:spLocks noGrp="1"/>
          </p:cNvSpPr>
          <p:nvPr>
            <p:ph type="ftr" sz="quarter" idx="11"/>
          </p:nvPr>
        </p:nvSpPr>
        <p:spPr/>
        <p:txBody>
          <a:bodyPr/>
          <a:p>
            <a:endParaRPr lang="en-US"/>
          </a:p>
        </p:txBody>
      </p:sp>
      <p:sp>
        <p:nvSpPr>
          <p:cNvPr id="104880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1109662" y="0"/>
            <a:ext cx="20507325" cy="10287000"/>
            <a:chOff x="0" y="0"/>
            <a:chExt cx="27343100" cy="13716000"/>
          </a:xfrm>
        </p:grpSpPr>
        <p:sp>
          <p:nvSpPr>
            <p:cNvPr id="104858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58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26" name="Group 5"/>
          <p:cNvGrpSpPr/>
          <p:nvPr/>
        </p:nvGrpSpPr>
        <p:grpSpPr>
          <a:xfrm rot="0">
            <a:off x="-576611" y="8353252"/>
            <a:ext cx="19974273" cy="1420979"/>
            <a:chOff x="0" y="0"/>
            <a:chExt cx="5260714" cy="374250"/>
          </a:xfrm>
        </p:grpSpPr>
        <p:sp>
          <p:nvSpPr>
            <p:cNvPr id="1048586" name="Freeform 6"/>
            <p:cNvSpPr/>
            <p:nvPr/>
          </p:nvSpPr>
          <p:spPr>
            <a:xfrm rot="0" flipH="0" flipV="0">
              <a:off x="0" y="0"/>
              <a:ext cx="5260714" cy="374250"/>
            </a:xfrm>
            <a:custGeom>
              <a:avLst/>
              <a:ahLst/>
              <a:rect l="l" t="t" r="r" b="b"/>
              <a:pathLst>
                <a:path w="5260714" h="374250">
                  <a:moveTo>
                    <a:pt x="0" y="0"/>
                  </a:moveTo>
                  <a:lnTo>
                    <a:pt x="5260714" y="0"/>
                  </a:lnTo>
                  <a:lnTo>
                    <a:pt x="5260714" y="374250"/>
                  </a:lnTo>
                  <a:lnTo>
                    <a:pt x="0" y="374250"/>
                  </a:lnTo>
                  <a:close/>
                </a:path>
              </a:pathLst>
            </a:custGeom>
            <a:solidFill>
              <a:srgbClr val="F1F2F2"/>
            </a:solidFill>
          </p:spPr>
        </p:sp>
        <p:sp>
          <p:nvSpPr>
            <p:cNvPr id="104858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588" name="Freeform 8"/>
          <p:cNvSpPr/>
          <p:nvPr/>
        </p:nvSpPr>
        <p:spPr>
          <a:xfrm rot="0" flipH="0" flipV="0">
            <a:off x="2116949" y="1896628"/>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589" name="Freeform 9"/>
          <p:cNvSpPr/>
          <p:nvPr/>
        </p:nvSpPr>
        <p:spPr>
          <a:xfrm rot="0" flipH="0" flipV="0">
            <a:off x="12399945" y="6010601"/>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590" name="TextBox 10"/>
          <p:cNvSpPr txBox="1"/>
          <p:nvPr/>
        </p:nvSpPr>
        <p:spPr>
          <a:xfrm rot="0">
            <a:off x="1519364" y="1878256"/>
            <a:ext cx="15697548" cy="2590800"/>
          </a:xfrm>
          <a:prstGeom prst="rect"/>
        </p:spPr>
        <p:txBody>
          <a:bodyPr anchor="t" bIns="0" lIns="0" rIns="0" rtlCol="0" tIns="0">
            <a:spAutoFit/>
          </a:bodyPr>
          <a:p>
            <a:pPr algn="ctr">
              <a:lnSpc>
                <a:spcPts val="10208"/>
              </a:lnSpc>
            </a:pPr>
            <a:r>
              <a:rPr sz="7291" lang="en-US">
                <a:solidFill>
                  <a:srgbClr val="000000"/>
                </a:solidFill>
                <a:latin typeface="Bernoru SemiCondensed"/>
              </a:rPr>
              <a:t>AI BASED DIABETES PREDICTION SYSYEM </a:t>
            </a:r>
          </a:p>
        </p:txBody>
      </p:sp>
      <p:sp>
        <p:nvSpPr>
          <p:cNvPr id="1048591" name="TextBox 11"/>
          <p:cNvSpPr txBox="1"/>
          <p:nvPr/>
        </p:nvSpPr>
        <p:spPr>
          <a:xfrm rot="0">
            <a:off x="4414591" y="5443651"/>
            <a:ext cx="9907094" cy="2133599"/>
          </a:xfrm>
          <a:prstGeom prst="rect"/>
        </p:spPr>
        <p:txBody>
          <a:bodyPr anchor="t" bIns="0" lIns="0" rIns="0" rtlCol="0" tIns="0">
            <a:spAutoFit/>
          </a:bodyPr>
          <a:p>
            <a:pPr algn="ctr">
              <a:lnSpc>
                <a:spcPts val="5604"/>
              </a:lnSpc>
            </a:pPr>
            <a:r>
              <a:rPr sz="4002" lang="en-US">
                <a:solidFill>
                  <a:srgbClr val="000000"/>
                </a:solidFill>
                <a:latin typeface="Nunito Bold"/>
              </a:rPr>
              <a:t>Submitted by</a:t>
            </a:r>
          </a:p>
          <a:p>
            <a:pPr algn="ctr">
              <a:lnSpc>
                <a:spcPts val="5604"/>
              </a:lnSpc>
            </a:pPr>
            <a:r>
              <a:rPr sz="4002" lang="en-US">
                <a:solidFill>
                  <a:srgbClr val="000000"/>
                </a:solidFill>
                <a:latin typeface="Nunito Bold"/>
              </a:rPr>
              <a:t>V</a:t>
            </a:r>
            <a:r>
              <a:rPr sz="4002" lang="en-US">
                <a:solidFill>
                  <a:srgbClr val="000000"/>
                </a:solidFill>
                <a:latin typeface="Nunito Bold"/>
              </a:rPr>
              <a:t> </a:t>
            </a:r>
            <a:r>
              <a:rPr sz="4002" lang="en-US">
                <a:solidFill>
                  <a:srgbClr val="000000"/>
                </a:solidFill>
                <a:latin typeface="Nunito Bold"/>
              </a:rPr>
              <a:t>.</a:t>
            </a:r>
            <a:r>
              <a:rPr sz="4002" lang="en-US">
                <a:solidFill>
                  <a:srgbClr val="000000"/>
                </a:solidFill>
                <a:latin typeface="Nunito Bold"/>
              </a:rPr>
              <a:t>K</a:t>
            </a:r>
            <a:r>
              <a:rPr sz="4002" lang="en-US">
                <a:solidFill>
                  <a:srgbClr val="000000"/>
                </a:solidFill>
                <a:latin typeface="Nunito Bold"/>
              </a:rPr>
              <a:t>a</a:t>
            </a:r>
            <a:r>
              <a:rPr sz="4002" lang="en-US">
                <a:solidFill>
                  <a:srgbClr val="000000"/>
                </a:solidFill>
                <a:latin typeface="Nunito Bold"/>
              </a:rPr>
              <a:t>r</a:t>
            </a:r>
            <a:r>
              <a:rPr sz="4002" lang="en-US">
                <a:solidFill>
                  <a:srgbClr val="000000"/>
                </a:solidFill>
                <a:latin typeface="Nunito Bold"/>
              </a:rPr>
              <a:t>t</a:t>
            </a:r>
            <a:r>
              <a:rPr sz="4002" lang="en-US">
                <a:solidFill>
                  <a:srgbClr val="000000"/>
                </a:solidFill>
                <a:latin typeface="Nunito Bold"/>
              </a:rPr>
              <a:t>h</a:t>
            </a:r>
            <a:r>
              <a:rPr sz="4002" lang="en-US">
                <a:solidFill>
                  <a:srgbClr val="000000"/>
                </a:solidFill>
                <a:latin typeface="Nunito Bold"/>
              </a:rPr>
              <a:t>i</a:t>
            </a:r>
            <a:r>
              <a:rPr sz="4002" lang="en-US">
                <a:solidFill>
                  <a:srgbClr val="000000"/>
                </a:solidFill>
                <a:latin typeface="Nunito Bold"/>
              </a:rPr>
              <a:t>k</a:t>
            </a:r>
            <a:r>
              <a:rPr sz="4002" lang="en-US">
                <a:solidFill>
                  <a:srgbClr val="000000"/>
                </a:solidFill>
                <a:latin typeface="Nunito Bold"/>
              </a:rPr>
              <a:t>a</a:t>
            </a:r>
            <a:r>
              <a:rPr sz="4002" lang="en-US">
                <a:solidFill>
                  <a:srgbClr val="000000"/>
                </a:solidFill>
                <a:latin typeface="Nunito Bold"/>
              </a:rPr>
              <a:t> III ECE A</a:t>
            </a:r>
            <a:endParaRPr altLang="en-US" lang="zh-CN"/>
          </a:p>
          <a:p>
            <a:pPr algn="ctr">
              <a:lnSpc>
                <a:spcPts val="5604"/>
              </a:lnSpc>
            </a:pPr>
            <a:r>
              <a:rPr sz="4002" lang="en-US">
                <a:solidFill>
                  <a:srgbClr val="000000"/>
                </a:solidFill>
                <a:latin typeface="Nunito Bold"/>
              </a:rPr>
              <a:t>Gce Tirunelveli(9508) </a:t>
            </a:r>
          </a:p>
        </p:txBody>
      </p:sp>
      <p:sp>
        <p:nvSpPr>
          <p:cNvPr id="1048592" name="TextBox 12"/>
          <p:cNvSpPr txBox="1"/>
          <p:nvPr/>
        </p:nvSpPr>
        <p:spPr>
          <a:xfrm rot="0">
            <a:off x="1028700" y="8743950"/>
            <a:ext cx="5577893" cy="514350"/>
          </a:xfrm>
          <a:prstGeom prst="rect"/>
        </p:spPr>
        <p:txBody>
          <a:bodyPr anchor="t" bIns="0" lIns="0" rIns="0" rtlCol="0" tIns="0">
            <a:spAutoFit/>
          </a:bodyPr>
          <a:p>
            <a:pPr>
              <a:lnSpc>
                <a:spcPts val="4200"/>
              </a:lnSpc>
            </a:pPr>
            <a:r>
              <a:rPr sz="3000" lang="en-US">
                <a:solidFill>
                  <a:srgbClr val="000000"/>
                </a:solidFill>
                <a:latin typeface="Nunito"/>
              </a:rPr>
              <a:t>Phase 1 document submission </a:t>
            </a:r>
          </a:p>
        </p:txBody>
      </p:sp>
      <p:sp>
        <p:nvSpPr>
          <p:cNvPr id="1048593" name="TextBox 13"/>
          <p:cNvSpPr txBox="1"/>
          <p:nvPr/>
        </p:nvSpPr>
        <p:spPr>
          <a:xfrm rot="0">
            <a:off x="12777754" y="8743950"/>
            <a:ext cx="4481546" cy="1066800"/>
          </a:xfrm>
          <a:prstGeom prst="rect"/>
        </p:spPr>
        <p:txBody>
          <a:bodyPr anchor="t" bIns="0" lIns="0" rIns="0" rtlCol="0" tIns="0">
            <a:spAutoFit/>
          </a:bodyPr>
          <a:p>
            <a:pPr algn="r">
              <a:lnSpc>
                <a:spcPts val="4200"/>
              </a:lnSpc>
            </a:pPr>
            <a:r>
              <a:rPr sz="3000" lang="en-US">
                <a:solidFill>
                  <a:srgbClr val="000000"/>
                </a:solidFill>
                <a:latin typeface="Nunito"/>
              </a:rPr>
              <a:t>IBM NAAN MUDHALVAN </a:t>
            </a:r>
          </a:p>
        </p:txBody>
      </p:sp>
      <p:sp>
        <p:nvSpPr>
          <p:cNvPr id="1048594" name="Freeform 14"/>
          <p:cNvSpPr/>
          <p:nvPr/>
        </p:nvSpPr>
        <p:spPr>
          <a:xfrm rot="0" flipH="0" flipV="0">
            <a:off x="17216912" y="-911620"/>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595" name="TextBox 15"/>
          <p:cNvSpPr txBox="1"/>
          <p:nvPr/>
        </p:nvSpPr>
        <p:spPr>
          <a:xfrm rot="0">
            <a:off x="3051881" y="4458539"/>
            <a:ext cx="12717289" cy="698424"/>
          </a:xfrm>
          <a:prstGeom prst="rect"/>
        </p:spPr>
        <p:txBody>
          <a:bodyPr anchor="t" bIns="0" lIns="0" rIns="0" rtlCol="0" tIns="0">
            <a:spAutoFit/>
          </a:bodyPr>
          <a:p>
            <a:pPr algn="ctr">
              <a:lnSpc>
                <a:spcPts val="5604"/>
              </a:lnSpc>
              <a:spcBef>
                <a:spcPct val="0"/>
              </a:spcBef>
            </a:pPr>
            <a:r>
              <a:rPr sz="4002" lang="en-US">
                <a:solidFill>
                  <a:srgbClr val="B7021D"/>
                </a:solidFill>
                <a:latin typeface="Forum"/>
              </a:rPr>
              <a:t>(Understand the requirements and plan the design of 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rot="0">
            <a:off x="-1109662" y="0"/>
            <a:ext cx="20507325" cy="10287000"/>
            <a:chOff x="0" y="0"/>
            <a:chExt cx="27343100" cy="13716000"/>
          </a:xfrm>
        </p:grpSpPr>
        <p:sp>
          <p:nvSpPr>
            <p:cNvPr id="104870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0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71" name="Group 5"/>
          <p:cNvGrpSpPr/>
          <p:nvPr/>
        </p:nvGrpSpPr>
        <p:grpSpPr>
          <a:xfrm rot="0">
            <a:off x="1452123" y="2957390"/>
            <a:ext cx="15383753" cy="2637935"/>
            <a:chOff x="0" y="0"/>
            <a:chExt cx="4051688" cy="694765"/>
          </a:xfrm>
        </p:grpSpPr>
        <p:sp>
          <p:nvSpPr>
            <p:cNvPr id="1048706"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0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72" name="Group 8"/>
          <p:cNvGrpSpPr/>
          <p:nvPr/>
        </p:nvGrpSpPr>
        <p:grpSpPr>
          <a:xfrm rot="0">
            <a:off x="5139012" y="687305"/>
            <a:ext cx="8009976" cy="1730229"/>
            <a:chOff x="0" y="0"/>
            <a:chExt cx="2109623" cy="455698"/>
          </a:xfrm>
        </p:grpSpPr>
        <p:sp>
          <p:nvSpPr>
            <p:cNvPr id="1048708"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09"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10"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11"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712" name="TextBox 13"/>
          <p:cNvSpPr txBox="1"/>
          <p:nvPr/>
        </p:nvSpPr>
        <p:spPr>
          <a:xfrm rot="0">
            <a:off x="7148657" y="3154217"/>
            <a:ext cx="9126997" cy="2323568"/>
          </a:xfrm>
          <a:prstGeom prst="rect"/>
        </p:spPr>
        <p:txBody>
          <a:bodyPr anchor="t" bIns="0" lIns="0" rIns="0" rtlCol="0" tIns="0">
            <a:spAutoFit/>
          </a:bodyPr>
          <a:p>
            <a:pPr>
              <a:lnSpc>
                <a:spcPts val="3704"/>
              </a:lnSpc>
            </a:pPr>
            <a:r>
              <a:rPr sz="2645" lang="en-US">
                <a:solidFill>
                  <a:srgbClr val="000000"/>
                </a:solidFill>
                <a:latin typeface="Nunito"/>
              </a:rPr>
              <a:t> machine learning model is trained on the prepared data. The model learns to identify patterns in the data that are associated with diabetes. Choose machine learning algorithms suitable for classification tasks. Common choices include logistic regression, decision trees, random forests, </a:t>
            </a:r>
          </a:p>
        </p:txBody>
      </p:sp>
      <p:grpSp>
        <p:nvGrpSpPr>
          <p:cNvPr id="73" name="Group 14"/>
          <p:cNvGrpSpPr/>
          <p:nvPr/>
        </p:nvGrpSpPr>
        <p:grpSpPr>
          <a:xfrm rot="0">
            <a:off x="1452123" y="5879245"/>
            <a:ext cx="15383753" cy="2637935"/>
            <a:chOff x="0" y="0"/>
            <a:chExt cx="4051688" cy="694765"/>
          </a:xfrm>
        </p:grpSpPr>
        <p:sp>
          <p:nvSpPr>
            <p:cNvPr id="1048713" name="Freeform 15"/>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14" name="TextBox 1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15" name="TextBox 17"/>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Bold"/>
              </a:rPr>
              <a:t>4.MODEL TRAINING </a:t>
            </a:r>
          </a:p>
          <a:p>
            <a:pPr>
              <a:lnSpc>
                <a:spcPts val="5320"/>
              </a:lnSpc>
            </a:pPr>
          </a:p>
        </p:txBody>
      </p:sp>
      <p:sp>
        <p:nvSpPr>
          <p:cNvPr id="1048716" name="TextBox 18"/>
          <p:cNvSpPr txBox="1"/>
          <p:nvPr/>
        </p:nvSpPr>
        <p:spPr>
          <a:xfrm rot="0">
            <a:off x="2059652" y="6493998"/>
            <a:ext cx="4156254" cy="655955"/>
          </a:xfrm>
          <a:prstGeom prst="rect"/>
        </p:spPr>
        <p:txBody>
          <a:bodyPr anchor="t" bIns="0" lIns="0" rIns="0" rtlCol="0" tIns="0">
            <a:spAutoFit/>
          </a:bodyPr>
          <a:p>
            <a:pPr>
              <a:lnSpc>
                <a:spcPts val="5320"/>
              </a:lnSpc>
            </a:pPr>
            <a:r>
              <a:rPr sz="3800" lang="en-US">
                <a:solidFill>
                  <a:srgbClr val="000000"/>
                </a:solidFill>
                <a:latin typeface="Bernoru SemiCondensed Bold"/>
              </a:rPr>
              <a:t>5.EVALUATION</a:t>
            </a:r>
          </a:p>
        </p:txBody>
      </p:sp>
      <p:sp>
        <p:nvSpPr>
          <p:cNvPr id="1048717" name="TextBox 19"/>
          <p:cNvSpPr txBox="1"/>
          <p:nvPr/>
        </p:nvSpPr>
        <p:spPr>
          <a:xfrm rot="0">
            <a:off x="7148657" y="6076072"/>
            <a:ext cx="7433112" cy="2114550"/>
          </a:xfrm>
          <a:prstGeom prst="rect"/>
        </p:spPr>
        <p:txBody>
          <a:bodyPr anchor="t" bIns="0" lIns="0" rIns="0" rtlCol="0" tIns="0">
            <a:spAutoFit/>
          </a:bodyPr>
          <a:p>
            <a:pPr>
              <a:lnSpc>
                <a:spcPts val="4200"/>
              </a:lnSpc>
            </a:pPr>
            <a:r>
              <a:rPr sz="3000" lang="en-US">
                <a:solidFill>
                  <a:srgbClr val="000000"/>
                </a:solidFill>
                <a:latin typeface="Nunito"/>
              </a:rPr>
              <a:t>Select appropriate evaluation metrics such as accuracy, precision, recall, F1-score, and ROC-AUC to measure the model's performance.</a:t>
            </a:r>
          </a:p>
        </p:txBody>
      </p:sp>
      <p:sp>
        <p:nvSpPr>
          <p:cNvPr id="1048718" name="AutoShape 20"/>
          <p:cNvSpPr/>
          <p:nvPr/>
        </p:nvSpPr>
        <p:spPr>
          <a:xfrm rot="-5369237">
            <a:off x="5617498" y="4209683"/>
            <a:ext cx="2128873" cy="0"/>
          </a:xfrm>
          <a:prstGeom prst="line"/>
          <a:ln w="133350" cap="flat">
            <a:solidFill>
              <a:srgbClr val="DDDEDE"/>
            </a:solidFill>
            <a:prstDash val="solid"/>
            <a:headEnd type="none" w="sm" len="sm"/>
            <a:tailEnd type="none" w="sm" len="sm"/>
          </a:ln>
        </p:spPr>
      </p:sp>
      <p:sp>
        <p:nvSpPr>
          <p:cNvPr id="1048719" name="AutoShape 21"/>
          <p:cNvSpPr/>
          <p:nvPr/>
        </p:nvSpPr>
        <p:spPr>
          <a:xfrm rot="-5369237">
            <a:off x="5617498" y="7131538"/>
            <a:ext cx="2128873" cy="0"/>
          </a:xfrm>
          <a:prstGeom prst="line"/>
          <a:ln w="133350" cap="flat">
            <a:solidFill>
              <a:srgbClr val="DDDEDE"/>
            </a:solidFill>
            <a:prstDash val="solid"/>
            <a:headEnd type="none" w="sm" len="sm"/>
            <a:tailEnd type="none" w="sm" len="sm"/>
          </a:ln>
        </p:spPr>
      </p:sp>
      <p:sp>
        <p:nvSpPr>
          <p:cNvPr id="1048720" name="Freeform 22"/>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grpSp>
        <p:nvGrpSpPr>
          <p:cNvPr id="75" name="Group 2"/>
          <p:cNvGrpSpPr/>
          <p:nvPr/>
        </p:nvGrpSpPr>
        <p:grpSpPr>
          <a:xfrm rot="0">
            <a:off x="-1109662" y="0"/>
            <a:ext cx="20507325" cy="10287000"/>
            <a:chOff x="0" y="0"/>
            <a:chExt cx="27343100" cy="13716000"/>
          </a:xfrm>
        </p:grpSpPr>
        <p:sp>
          <p:nvSpPr>
            <p:cNvPr id="1048721"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22"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76" name="Group 5"/>
          <p:cNvGrpSpPr/>
          <p:nvPr/>
        </p:nvGrpSpPr>
        <p:grpSpPr>
          <a:xfrm rot="0">
            <a:off x="1452123" y="2957390"/>
            <a:ext cx="15383753" cy="2637935"/>
            <a:chOff x="0" y="0"/>
            <a:chExt cx="4051688" cy="694765"/>
          </a:xfrm>
        </p:grpSpPr>
        <p:sp>
          <p:nvSpPr>
            <p:cNvPr id="1048723"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24"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77" name="Group 8"/>
          <p:cNvGrpSpPr/>
          <p:nvPr/>
        </p:nvGrpSpPr>
        <p:grpSpPr>
          <a:xfrm rot="0">
            <a:off x="5139012" y="687305"/>
            <a:ext cx="8009976" cy="1730229"/>
            <a:chOff x="0" y="0"/>
            <a:chExt cx="2109623" cy="455698"/>
          </a:xfrm>
        </p:grpSpPr>
        <p:sp>
          <p:nvSpPr>
            <p:cNvPr id="1048725"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26"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27"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28"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729" name="TextBox 13"/>
          <p:cNvSpPr txBox="1"/>
          <p:nvPr/>
        </p:nvSpPr>
        <p:spPr>
          <a:xfrm rot="0">
            <a:off x="7148657" y="3144692"/>
            <a:ext cx="9546282" cy="1780540"/>
          </a:xfrm>
          <a:prstGeom prst="rect"/>
        </p:spPr>
        <p:txBody>
          <a:bodyPr anchor="t" bIns="0" lIns="0" rIns="0" rtlCol="0" tIns="0">
            <a:spAutoFit/>
          </a:bodyPr>
          <a:p>
            <a:pPr>
              <a:lnSpc>
                <a:spcPts val="4759"/>
              </a:lnSpc>
            </a:pPr>
            <a:r>
              <a:rPr sz="3399" lang="en-US">
                <a:solidFill>
                  <a:srgbClr val="000000"/>
                </a:solidFill>
                <a:latin typeface="Nunito"/>
              </a:rPr>
              <a:t>Implement a system for monitoring the model's performance over time. Retrain the model periodically with new data to keep it up to date.</a:t>
            </a:r>
          </a:p>
        </p:txBody>
      </p:sp>
      <p:sp>
        <p:nvSpPr>
          <p:cNvPr id="1048730" name="TextBox 14"/>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Bold"/>
              </a:rPr>
              <a:t>6.CONTINUOUS MONITORING </a:t>
            </a:r>
          </a:p>
        </p:txBody>
      </p:sp>
      <p:sp>
        <p:nvSpPr>
          <p:cNvPr id="1048731" name="AutoShape 15"/>
          <p:cNvSpPr/>
          <p:nvPr/>
        </p:nvSpPr>
        <p:spPr>
          <a:xfrm rot="-5369237">
            <a:off x="5617498" y="4209683"/>
            <a:ext cx="2128873" cy="0"/>
          </a:xfrm>
          <a:prstGeom prst="line"/>
          <a:ln w="133350" cap="flat">
            <a:solidFill>
              <a:srgbClr val="DDDEDE"/>
            </a:solidFill>
            <a:prstDash val="solid"/>
            <a:headEnd type="none" w="sm" len="sm"/>
            <a:tailEnd type="none" w="sm" len="sm"/>
          </a:ln>
        </p:spPr>
      </p:sp>
      <p:grpSp>
        <p:nvGrpSpPr>
          <p:cNvPr id="78" name="Group 16"/>
          <p:cNvGrpSpPr/>
          <p:nvPr/>
        </p:nvGrpSpPr>
        <p:grpSpPr>
          <a:xfrm rot="0">
            <a:off x="1452123" y="5879245"/>
            <a:ext cx="15383753" cy="2637935"/>
            <a:chOff x="0" y="0"/>
            <a:chExt cx="20511671" cy="3517247"/>
          </a:xfrm>
        </p:grpSpPr>
        <p:grpSp>
          <p:nvGrpSpPr>
            <p:cNvPr id="79" name="Group 17"/>
            <p:cNvGrpSpPr/>
            <p:nvPr/>
          </p:nvGrpSpPr>
          <p:grpSpPr>
            <a:xfrm rot="0">
              <a:off x="0" y="0"/>
              <a:ext cx="20511671" cy="3517247"/>
              <a:chOff x="0" y="0"/>
              <a:chExt cx="4051688" cy="694765"/>
            </a:xfrm>
          </p:grpSpPr>
          <p:sp>
            <p:nvSpPr>
              <p:cNvPr id="1048732" name="Freeform 18"/>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33" name="TextBox 19"/>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34" name="TextBox 20"/>
            <p:cNvSpPr txBox="1"/>
            <p:nvPr/>
          </p:nvSpPr>
          <p:spPr>
            <a:xfrm rot="0">
              <a:off x="810038" y="848245"/>
              <a:ext cx="5541672" cy="846032"/>
            </a:xfrm>
            <a:prstGeom prst="rect"/>
          </p:spPr>
          <p:txBody>
            <a:bodyPr anchor="t" bIns="0" lIns="0" rIns="0" rtlCol="0" tIns="0">
              <a:spAutoFit/>
            </a:bodyPr>
            <a:p>
              <a:pPr>
                <a:lnSpc>
                  <a:spcPts val="5320"/>
                </a:lnSpc>
              </a:pPr>
              <a:r>
                <a:rPr sz="3800" lang="en-US">
                  <a:solidFill>
                    <a:srgbClr val="000000"/>
                  </a:solidFill>
                  <a:latin typeface="Bernoru SemiCondensed Bold"/>
                </a:rPr>
                <a:t>7.DEPLOYMENT</a:t>
              </a:r>
            </a:p>
          </p:txBody>
        </p:sp>
        <p:sp>
          <p:nvSpPr>
            <p:cNvPr id="1048735" name="TextBox 21"/>
            <p:cNvSpPr txBox="1"/>
            <p:nvPr/>
          </p:nvSpPr>
          <p:spPr>
            <a:xfrm rot="0">
              <a:off x="7917095" y="522490"/>
              <a:ext cx="12139712" cy="2415117"/>
            </a:xfrm>
            <a:prstGeom prst="rect"/>
          </p:spPr>
          <p:txBody>
            <a:bodyPr anchor="t" bIns="0" lIns="0" rIns="0" rtlCol="0" tIns="0">
              <a:spAutoFit/>
            </a:bodyPr>
            <a:p>
              <a:pPr>
                <a:lnSpc>
                  <a:spcPts val="4899"/>
                </a:lnSpc>
              </a:pPr>
              <a:r>
                <a:rPr sz="3499" lang="en-US">
                  <a:solidFill>
                    <a:srgbClr val="000000"/>
                  </a:solidFill>
                  <a:latin typeface="Nunito"/>
                </a:rPr>
                <a:t> Integrate the trained model into a user-friendly interface. This could be a web or mobile app for easy accessibility.</a:t>
              </a:r>
            </a:p>
          </p:txBody>
        </p:sp>
        <p:sp>
          <p:nvSpPr>
            <p:cNvPr id="1048736" name="AutoShape 22"/>
            <p:cNvSpPr/>
            <p:nvPr/>
          </p:nvSpPr>
          <p:spPr>
            <a:xfrm rot="-5369237">
              <a:off x="5553833" y="1669723"/>
              <a:ext cx="2838497" cy="0"/>
            </a:xfrm>
            <a:prstGeom prst="line"/>
            <a:ln w="177800" cap="flat">
              <a:solidFill>
                <a:srgbClr val="DDDEDE"/>
              </a:solidFill>
              <a:prstDash val="solid"/>
              <a:headEnd type="none" w="sm" len="sm"/>
              <a:tailEnd type="none" w="sm" len="sm"/>
            </a:ln>
          </p:spPr>
        </p:sp>
      </p:grpSp>
      <p:sp>
        <p:nvSpPr>
          <p:cNvPr id="1048737" name="Freeform 23"/>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Group 2"/>
          <p:cNvGrpSpPr/>
          <p:nvPr/>
        </p:nvGrpSpPr>
        <p:grpSpPr>
          <a:xfrm rot="0">
            <a:off x="-1109662" y="0"/>
            <a:ext cx="20507325" cy="10287000"/>
            <a:chOff x="0" y="0"/>
            <a:chExt cx="27343100" cy="13716000"/>
          </a:xfrm>
        </p:grpSpPr>
        <p:sp>
          <p:nvSpPr>
            <p:cNvPr id="1048738"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39"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82" name="Group 5"/>
          <p:cNvGrpSpPr/>
          <p:nvPr/>
        </p:nvGrpSpPr>
        <p:grpSpPr>
          <a:xfrm rot="0">
            <a:off x="796609" y="3986219"/>
            <a:ext cx="5085069" cy="5720508"/>
            <a:chOff x="0" y="0"/>
            <a:chExt cx="1339277" cy="1506636"/>
          </a:xfrm>
        </p:grpSpPr>
        <p:sp>
          <p:nvSpPr>
            <p:cNvPr id="1048740" name="Freeform 6"/>
            <p:cNvSpPr/>
            <p:nvPr/>
          </p:nvSpPr>
          <p:spPr>
            <a:xfrm rot="0" flipH="0" flipV="0">
              <a:off x="0" y="0"/>
              <a:ext cx="1339277" cy="1506636"/>
            </a:xfrm>
            <a:custGeom>
              <a:avLst/>
              <a:ahLst/>
              <a:rect l="l" t="t" r="r" b="b"/>
              <a:pathLst>
                <a:path w="1339277" h="1506636">
                  <a:moveTo>
                    <a:pt x="0" y="0"/>
                  </a:moveTo>
                  <a:lnTo>
                    <a:pt x="1339277" y="0"/>
                  </a:lnTo>
                  <a:lnTo>
                    <a:pt x="1339277" y="1506636"/>
                  </a:lnTo>
                  <a:lnTo>
                    <a:pt x="0" y="1506636"/>
                  </a:lnTo>
                  <a:close/>
                </a:path>
              </a:pathLst>
            </a:custGeom>
            <a:solidFill>
              <a:srgbClr val="F1F2F2"/>
            </a:solidFill>
          </p:spPr>
        </p:sp>
        <p:sp>
          <p:nvSpPr>
            <p:cNvPr id="1048741"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3" name="Group 8"/>
          <p:cNvGrpSpPr/>
          <p:nvPr/>
        </p:nvGrpSpPr>
        <p:grpSpPr>
          <a:xfrm rot="0">
            <a:off x="4548279" y="687305"/>
            <a:ext cx="9191441" cy="1730229"/>
            <a:chOff x="0" y="0"/>
            <a:chExt cx="2420791" cy="455698"/>
          </a:xfrm>
        </p:grpSpPr>
        <p:sp>
          <p:nvSpPr>
            <p:cNvPr id="1048742" name="Freeform 9"/>
            <p:cNvSpPr/>
            <p:nvPr/>
          </p:nvSpPr>
          <p:spPr>
            <a:xfrm rot="0" flipH="0" flipV="0">
              <a:off x="0" y="0"/>
              <a:ext cx="2420791" cy="455698"/>
            </a:xfrm>
            <a:custGeom>
              <a:avLst/>
              <a:ah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id="1048743"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44"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45"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BENIFITS </a:t>
            </a:r>
          </a:p>
        </p:txBody>
      </p:sp>
      <p:sp>
        <p:nvSpPr>
          <p:cNvPr id="1048746" name="TextBox 13"/>
          <p:cNvSpPr txBox="1"/>
          <p:nvPr/>
        </p:nvSpPr>
        <p:spPr>
          <a:xfrm rot="0">
            <a:off x="1171065" y="4190633"/>
            <a:ext cx="4002511" cy="655955"/>
          </a:xfrm>
          <a:prstGeom prst="rect"/>
        </p:spPr>
        <p:txBody>
          <a:bodyPr anchor="t" bIns="0" lIns="0" rIns="0" rtlCol="0" tIns="0">
            <a:spAutoFit/>
          </a:bodyPr>
          <a:p>
            <a:pPr algn="ctr">
              <a:lnSpc>
                <a:spcPts val="5320"/>
              </a:lnSpc>
            </a:pPr>
            <a:r>
              <a:rPr sz="3800" lang="en-US">
                <a:solidFill>
                  <a:srgbClr val="000000"/>
                </a:solidFill>
                <a:latin typeface="Bernoru SemiCondensed"/>
              </a:rPr>
              <a:t>EARLY DETECTION </a:t>
            </a:r>
          </a:p>
        </p:txBody>
      </p:sp>
      <p:sp>
        <p:nvSpPr>
          <p:cNvPr id="1048747" name="AutoShape 14"/>
          <p:cNvSpPr/>
          <p:nvPr/>
        </p:nvSpPr>
        <p:spPr>
          <a:xfrm rot="0">
            <a:off x="2932173" y="3260046"/>
            <a:ext cx="12423654" cy="0"/>
          </a:xfrm>
          <a:prstGeom prst="line"/>
          <a:ln w="133350" cap="flat">
            <a:solidFill>
              <a:srgbClr val="DDDEDE"/>
            </a:solidFill>
            <a:prstDash val="solid"/>
            <a:headEnd type="none" w="sm" len="sm"/>
            <a:tailEnd type="none" w="sm" len="sm"/>
          </a:ln>
        </p:spPr>
      </p:sp>
      <p:sp>
        <p:nvSpPr>
          <p:cNvPr id="1048748" name="Freeform 15"/>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grpSp>
        <p:nvGrpSpPr>
          <p:cNvPr id="84" name="Group 16"/>
          <p:cNvGrpSpPr/>
          <p:nvPr/>
        </p:nvGrpSpPr>
        <p:grpSpPr>
          <a:xfrm rot="0">
            <a:off x="2932173" y="3326721"/>
            <a:ext cx="480294" cy="655427"/>
            <a:chOff x="0" y="0"/>
            <a:chExt cx="126497" cy="172623"/>
          </a:xfrm>
        </p:grpSpPr>
        <p:sp>
          <p:nvSpPr>
            <p:cNvPr id="1048749" name="Freeform 17"/>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0" name="TextBox 1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5" name="Group 19"/>
          <p:cNvGrpSpPr/>
          <p:nvPr/>
        </p:nvGrpSpPr>
        <p:grpSpPr>
          <a:xfrm rot="0">
            <a:off x="8903853" y="3326721"/>
            <a:ext cx="480294" cy="655427"/>
            <a:chOff x="0" y="0"/>
            <a:chExt cx="126497" cy="172623"/>
          </a:xfrm>
        </p:grpSpPr>
        <p:sp>
          <p:nvSpPr>
            <p:cNvPr id="1048751" name="Freeform 20"/>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2" name="TextBox 2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6" name="Group 22"/>
          <p:cNvGrpSpPr/>
          <p:nvPr/>
        </p:nvGrpSpPr>
        <p:grpSpPr>
          <a:xfrm rot="0">
            <a:off x="14875533" y="3326721"/>
            <a:ext cx="480294" cy="655427"/>
            <a:chOff x="0" y="0"/>
            <a:chExt cx="126497" cy="172623"/>
          </a:xfrm>
        </p:grpSpPr>
        <p:sp>
          <p:nvSpPr>
            <p:cNvPr id="1048753" name="Freeform 23"/>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4" name="TextBox 24"/>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7" name="Group 25"/>
          <p:cNvGrpSpPr/>
          <p:nvPr/>
        </p:nvGrpSpPr>
        <p:grpSpPr>
          <a:xfrm rot="0">
            <a:off x="6673899" y="3982147"/>
            <a:ext cx="4968080" cy="5724579"/>
            <a:chOff x="0" y="0"/>
            <a:chExt cx="1308466" cy="1507708"/>
          </a:xfrm>
        </p:grpSpPr>
        <p:sp>
          <p:nvSpPr>
            <p:cNvPr id="1048755" name="Freeform 26"/>
            <p:cNvSpPr/>
            <p:nvPr/>
          </p:nvSpPr>
          <p:spPr>
            <a:xfrm rot="0" flipH="0" flipV="0">
              <a:off x="0" y="0"/>
              <a:ext cx="1308466" cy="1507708"/>
            </a:xfrm>
            <a:custGeom>
              <a:avLst/>
              <a:ahLst/>
              <a:rect l="l" t="t" r="r" b="b"/>
              <a:pathLst>
                <a:path w="1308466" h="1507708">
                  <a:moveTo>
                    <a:pt x="0" y="0"/>
                  </a:moveTo>
                  <a:lnTo>
                    <a:pt x="1308466" y="0"/>
                  </a:lnTo>
                  <a:lnTo>
                    <a:pt x="1308466" y="1507708"/>
                  </a:lnTo>
                  <a:lnTo>
                    <a:pt x="0" y="1507708"/>
                  </a:lnTo>
                  <a:close/>
                </a:path>
              </a:pathLst>
            </a:custGeom>
            <a:solidFill>
              <a:srgbClr val="F1F2F2"/>
            </a:solidFill>
          </p:spPr>
        </p:sp>
        <p:sp>
          <p:nvSpPr>
            <p:cNvPr id="1048756" name="TextBox 2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8" name="Group 28"/>
          <p:cNvGrpSpPr/>
          <p:nvPr/>
        </p:nvGrpSpPr>
        <p:grpSpPr>
          <a:xfrm rot="0">
            <a:off x="12822653" y="3986219"/>
            <a:ext cx="4586053" cy="5720508"/>
            <a:chOff x="0" y="0"/>
            <a:chExt cx="1207849" cy="1506636"/>
          </a:xfrm>
        </p:grpSpPr>
        <p:sp>
          <p:nvSpPr>
            <p:cNvPr id="1048757" name="Freeform 29"/>
            <p:cNvSpPr/>
            <p:nvPr/>
          </p:nvSpPr>
          <p:spPr>
            <a:xfrm rot="0" flipH="0" flipV="0">
              <a:off x="0" y="0"/>
              <a:ext cx="1207849" cy="1506636"/>
            </a:xfrm>
            <a:custGeom>
              <a:avLst/>
              <a:ahLst/>
              <a:rect l="l" t="t" r="r" b="b"/>
              <a:pathLst>
                <a:path w="1207849" h="1506636">
                  <a:moveTo>
                    <a:pt x="0" y="0"/>
                  </a:moveTo>
                  <a:lnTo>
                    <a:pt x="1207849" y="0"/>
                  </a:lnTo>
                  <a:lnTo>
                    <a:pt x="1207849" y="1506636"/>
                  </a:lnTo>
                  <a:lnTo>
                    <a:pt x="0" y="1506636"/>
                  </a:lnTo>
                  <a:close/>
                </a:path>
              </a:pathLst>
            </a:custGeom>
            <a:solidFill>
              <a:srgbClr val="F1F2F2"/>
            </a:solidFill>
          </p:spPr>
        </p:sp>
        <p:sp>
          <p:nvSpPr>
            <p:cNvPr id="1048758" name="TextBox 3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59" name="TextBox 31"/>
          <p:cNvSpPr txBox="1"/>
          <p:nvPr/>
        </p:nvSpPr>
        <p:spPr>
          <a:xfrm rot="0">
            <a:off x="1151343" y="5095875"/>
            <a:ext cx="4022232" cy="3639185"/>
          </a:xfrm>
          <a:prstGeom prst="rect"/>
        </p:spPr>
        <p:txBody>
          <a:bodyPr anchor="t" bIns="0" lIns="0" rIns="0" rtlCol="0" tIns="0">
            <a:spAutoFit/>
          </a:bodyPr>
          <a:p>
            <a:pPr algn="ctr">
              <a:lnSpc>
                <a:spcPts val="3640"/>
              </a:lnSpc>
            </a:pPr>
            <a:r>
              <a:rPr sz="2600" lang="en-US">
                <a:solidFill>
                  <a:srgbClr val="000000"/>
                </a:solidFill>
                <a:latin typeface="Nunito"/>
              </a:rPr>
              <a:t>AI systems can detect diabetes and its associated complications at an earlier stage than traditional methods. This allows for earlier intervention and improved patient outcomes.</a:t>
            </a:r>
          </a:p>
        </p:txBody>
      </p:sp>
      <p:sp>
        <p:nvSpPr>
          <p:cNvPr id="1048760" name="TextBox 32"/>
          <p:cNvSpPr txBox="1"/>
          <p:nvPr/>
        </p:nvSpPr>
        <p:spPr>
          <a:xfrm rot="0">
            <a:off x="6278525" y="4190633"/>
            <a:ext cx="5730950" cy="1322705"/>
          </a:xfrm>
          <a:prstGeom prst="rect"/>
        </p:spPr>
        <p:txBody>
          <a:bodyPr anchor="t" bIns="0" lIns="0" rIns="0" rtlCol="0" tIns="0">
            <a:spAutoFit/>
          </a:bodyPr>
          <a:p>
            <a:pPr algn="ctr">
              <a:lnSpc>
                <a:spcPts val="5320"/>
              </a:lnSpc>
            </a:pPr>
            <a:r>
              <a:rPr sz="3800" lang="en-US">
                <a:solidFill>
                  <a:srgbClr val="000000"/>
                </a:solidFill>
                <a:latin typeface="Bernoru SemiCondensed"/>
              </a:rPr>
              <a:t>PERSONALIZED RISK ASSESSMENT: </a:t>
            </a:r>
          </a:p>
        </p:txBody>
      </p:sp>
      <p:sp>
        <p:nvSpPr>
          <p:cNvPr id="1048761" name="TextBox 33"/>
          <p:cNvSpPr txBox="1"/>
          <p:nvPr/>
        </p:nvSpPr>
        <p:spPr>
          <a:xfrm rot="0">
            <a:off x="13116930" y="4190633"/>
            <a:ext cx="4002511" cy="655955"/>
          </a:xfrm>
          <a:prstGeom prst="rect"/>
        </p:spPr>
        <p:txBody>
          <a:bodyPr anchor="t" bIns="0" lIns="0" rIns="0" rtlCol="0" tIns="0">
            <a:spAutoFit/>
          </a:bodyPr>
          <a:p>
            <a:pPr algn="ctr">
              <a:lnSpc>
                <a:spcPts val="5320"/>
              </a:lnSpc>
            </a:pPr>
            <a:r>
              <a:rPr sz="3800" lang="en-US">
                <a:solidFill>
                  <a:srgbClr val="000000"/>
                </a:solidFill>
                <a:latin typeface="Bernoru SemiCondensed"/>
              </a:rPr>
              <a:t>SCALABILITY</a:t>
            </a:r>
          </a:p>
        </p:txBody>
      </p:sp>
      <p:sp>
        <p:nvSpPr>
          <p:cNvPr id="1048762" name="TextBox 34"/>
          <p:cNvSpPr txBox="1"/>
          <p:nvPr/>
        </p:nvSpPr>
        <p:spPr>
          <a:xfrm rot="0">
            <a:off x="6886168" y="5485747"/>
            <a:ext cx="4515665" cy="3772553"/>
          </a:xfrm>
          <a:prstGeom prst="rect"/>
        </p:spPr>
        <p:txBody>
          <a:bodyPr anchor="t" bIns="0" lIns="0" rIns="0" rtlCol="0" tIns="0">
            <a:spAutoFit/>
          </a:bodyPr>
          <a:p>
            <a:pPr algn="ctr">
              <a:lnSpc>
                <a:spcPts val="3789"/>
              </a:lnSpc>
            </a:pPr>
            <a:r>
              <a:rPr sz="2707" lang="en-US">
                <a:solidFill>
                  <a:srgbClr val="000000"/>
                </a:solidFill>
                <a:latin typeface="Nunito"/>
              </a:rPr>
              <a:t>AI systems can provide personalized risk assessments for individuals based on their individual risk factors. This can help individuals to make informed decisions about their health and lifestyle.</a:t>
            </a:r>
          </a:p>
        </p:txBody>
      </p:sp>
      <p:sp>
        <p:nvSpPr>
          <p:cNvPr id="1048763" name="TextBox 35"/>
          <p:cNvSpPr txBox="1"/>
          <p:nvPr/>
        </p:nvSpPr>
        <p:spPr>
          <a:xfrm rot="0">
            <a:off x="12972060" y="5386922"/>
            <a:ext cx="4287240" cy="3639185"/>
          </a:xfrm>
          <a:prstGeom prst="rect"/>
        </p:spPr>
        <p:txBody>
          <a:bodyPr anchor="t" bIns="0" lIns="0" rIns="0" rtlCol="0" tIns="0">
            <a:spAutoFit/>
          </a:bodyPr>
          <a:p>
            <a:pPr algn="ctr">
              <a:lnSpc>
                <a:spcPts val="3640"/>
              </a:lnSpc>
            </a:pPr>
            <a:r>
              <a:rPr sz="2600" lang="en-US">
                <a:solidFill>
                  <a:srgbClr val="000000"/>
                </a:solidFill>
                <a:latin typeface="Nunito"/>
              </a:rPr>
              <a:t>AI systems can be scaled to analyze large amounts of data from large populations. This makes them ideal for use in public health initiatives to identify and target individuals at high risk of developing diabetes.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grpSp>
        <p:nvGrpSpPr>
          <p:cNvPr id="90" name="Group 2"/>
          <p:cNvGrpSpPr/>
          <p:nvPr/>
        </p:nvGrpSpPr>
        <p:grpSpPr>
          <a:xfrm rot="0">
            <a:off x="-1109662" y="0"/>
            <a:ext cx="20507325" cy="10287000"/>
            <a:chOff x="0" y="0"/>
            <a:chExt cx="27343100" cy="13716000"/>
          </a:xfrm>
        </p:grpSpPr>
        <p:sp>
          <p:nvSpPr>
            <p:cNvPr id="104876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6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91" name="Group 5"/>
          <p:cNvGrpSpPr/>
          <p:nvPr/>
        </p:nvGrpSpPr>
        <p:grpSpPr>
          <a:xfrm rot="0">
            <a:off x="1028700" y="1505943"/>
            <a:ext cx="16230600" cy="6526651"/>
            <a:chOff x="0" y="0"/>
            <a:chExt cx="4274726" cy="1718953"/>
          </a:xfrm>
        </p:grpSpPr>
        <p:sp>
          <p:nvSpPr>
            <p:cNvPr id="1048766" name="Freeform 6"/>
            <p:cNvSpPr/>
            <p:nvPr/>
          </p:nvSpPr>
          <p:spPr>
            <a:xfrm rot="0" flipH="0" flipV="0">
              <a:off x="0" y="0"/>
              <a:ext cx="4274726" cy="1718953"/>
            </a:xfrm>
            <a:custGeom>
              <a:avLst/>
              <a:ahLst/>
              <a:rect l="l" t="t" r="r" b="b"/>
              <a:pathLst>
                <a:path w="4274726" h="1718953">
                  <a:moveTo>
                    <a:pt x="0" y="0"/>
                  </a:moveTo>
                  <a:lnTo>
                    <a:pt x="4274726" y="0"/>
                  </a:lnTo>
                  <a:lnTo>
                    <a:pt x="4274726" y="1718953"/>
                  </a:lnTo>
                  <a:lnTo>
                    <a:pt x="0" y="1718953"/>
                  </a:lnTo>
                  <a:close/>
                </a:path>
              </a:pathLst>
            </a:custGeom>
            <a:solidFill>
              <a:srgbClr val="F1F2F2"/>
            </a:solidFill>
          </p:spPr>
        </p:sp>
        <p:sp>
          <p:nvSpPr>
            <p:cNvPr id="104876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92" name="Group 8"/>
          <p:cNvGrpSpPr/>
          <p:nvPr/>
        </p:nvGrpSpPr>
        <p:grpSpPr>
          <a:xfrm rot="0">
            <a:off x="5139012" y="687305"/>
            <a:ext cx="8009976" cy="1730229"/>
            <a:chOff x="0" y="0"/>
            <a:chExt cx="2109623" cy="455698"/>
          </a:xfrm>
        </p:grpSpPr>
        <p:sp>
          <p:nvSpPr>
            <p:cNvPr id="1048768"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69"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70" name="TextBox 11"/>
          <p:cNvSpPr txBox="1"/>
          <p:nvPr/>
        </p:nvSpPr>
        <p:spPr>
          <a:xfrm rot="0">
            <a:off x="2463725" y="3258925"/>
            <a:ext cx="13360550" cy="4248955"/>
          </a:xfrm>
          <a:prstGeom prst="rect"/>
        </p:spPr>
        <p:txBody>
          <a:bodyPr anchor="t" bIns="0" lIns="0" rIns="0" rtlCol="0" tIns="0">
            <a:spAutoFit/>
          </a:bodyPr>
          <a:p>
            <a:pPr algn="ctr">
              <a:lnSpc>
                <a:spcPts val="6780"/>
              </a:lnSpc>
            </a:pPr>
            <a:r>
              <a:rPr sz="4843" lang="en-US">
                <a:solidFill>
                  <a:srgbClr val="000000"/>
                </a:solidFill>
                <a:latin typeface="Nunito Bold"/>
              </a:rPr>
              <a:t>AI-based diabetes prediction systems have the potential to revolutionize the way we detect, prevent, and manage diabetes. These systems have the potential to improve the lives of millions of people worldwide.</a:t>
            </a:r>
          </a:p>
        </p:txBody>
      </p:sp>
      <p:sp>
        <p:nvSpPr>
          <p:cNvPr id="1048771"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772" name="Freeform 13"/>
          <p:cNvSpPr/>
          <p:nvPr/>
        </p:nvSpPr>
        <p:spPr>
          <a:xfrm rot="0" flipH="0" flipV="0">
            <a:off x="-668902" y="1028700"/>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773" name="TextBox 14"/>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CONCLUSION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grpSp>
        <p:nvGrpSpPr>
          <p:cNvPr id="94" name="Group 2"/>
          <p:cNvGrpSpPr/>
          <p:nvPr/>
        </p:nvGrpSpPr>
        <p:grpSpPr>
          <a:xfrm rot="0">
            <a:off x="-1109662" y="0"/>
            <a:ext cx="20507325" cy="10287000"/>
            <a:chOff x="0" y="0"/>
            <a:chExt cx="27343100" cy="13716000"/>
          </a:xfrm>
        </p:grpSpPr>
        <p:sp>
          <p:nvSpPr>
            <p:cNvPr id="104877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7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sp>
        <p:nvSpPr>
          <p:cNvPr id="1048776" name="Freeform 5"/>
          <p:cNvSpPr/>
          <p:nvPr/>
        </p:nvSpPr>
        <p:spPr>
          <a:xfrm rot="0" flipH="0" flipV="0">
            <a:off x="12076251" y="1662606"/>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777" name="Freeform 6"/>
          <p:cNvSpPr/>
          <p:nvPr/>
        </p:nvSpPr>
        <p:spPr>
          <a:xfrm rot="0" flipH="1" flipV="0">
            <a:off x="2120044" y="6010601"/>
            <a:ext cx="3395204" cy="1049427"/>
          </a:xfrm>
          <a:custGeom>
            <a:avLst/>
            <a:ahLst/>
            <a:rect l="l" t="t" r="r" b="b"/>
            <a:pathLst>
              <a:path w="3395204" h="1049427">
                <a:moveTo>
                  <a:pt x="3395205" y="0"/>
                </a:moveTo>
                <a:lnTo>
                  <a:pt x="0" y="0"/>
                </a:lnTo>
                <a:lnTo>
                  <a:pt x="0" y="1049427"/>
                </a:lnTo>
                <a:lnTo>
                  <a:pt x="3395205" y="1049427"/>
                </a:lnTo>
                <a:lnTo>
                  <a:pt x="3395205" y="0"/>
                </a:lnTo>
                <a:close/>
              </a:path>
            </a:pathLst>
          </a:custGeom>
          <a:blipFill>
            <a:blip xmlns:r="http://schemas.openxmlformats.org/officeDocument/2006/relationships" r:embed="rId3"/>
            <a:stretch>
              <a:fillRect l="0" t="0" r="0" b="0"/>
            </a:stretch>
          </a:blipFill>
        </p:spPr>
      </p:sp>
      <p:sp>
        <p:nvSpPr>
          <p:cNvPr id="1048778" name="TextBox 7"/>
          <p:cNvSpPr txBox="1"/>
          <p:nvPr/>
        </p:nvSpPr>
        <p:spPr>
          <a:xfrm rot="0">
            <a:off x="3269473" y="3340792"/>
            <a:ext cx="11749054" cy="1802708"/>
          </a:xfrm>
          <a:prstGeom prst="rect"/>
        </p:spPr>
        <p:txBody>
          <a:bodyPr anchor="t" bIns="0" lIns="0" rIns="0" rtlCol="0" tIns="0">
            <a:spAutoFit/>
          </a:bodyPr>
          <a:p>
            <a:pPr algn="ctr">
              <a:lnSpc>
                <a:spcPts val="14620"/>
              </a:lnSpc>
            </a:pPr>
            <a:r>
              <a:rPr sz="10443" lang="en-US">
                <a:solidFill>
                  <a:srgbClr val="000000"/>
                </a:solidFill>
                <a:latin typeface="Bernoru SemiCondense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Freeform 2"/>
          <p:cNvSpPr/>
          <p:nvPr/>
        </p:nvSpPr>
        <p:spPr>
          <a:xfrm rot="0" flipH="0" flipV="0">
            <a:off x="-1109662" y="0"/>
            <a:ext cx="10287000" cy="10287000"/>
          </a:xfrm>
          <a:custGeom>
            <a:avLst/>
            <a:ahLst/>
            <a:rect l="l" t="t" r="r" b="b"/>
            <a:pathLst>
              <a:path w="10287000" h="10287000">
                <a:moveTo>
                  <a:pt x="0" y="0"/>
                </a:moveTo>
                <a:lnTo>
                  <a:pt x="10287000" y="0"/>
                </a:lnTo>
                <a:lnTo>
                  <a:pt x="10287000" y="10287000"/>
                </a:lnTo>
                <a:lnTo>
                  <a:pt x="0" y="10287000"/>
                </a:lnTo>
                <a:lnTo>
                  <a:pt x="0" y="0"/>
                </a:lnTo>
                <a:close/>
              </a:path>
            </a:pathLst>
          </a:custGeom>
          <a:blipFill>
            <a:blip xmlns:r="http://schemas.openxmlformats.org/officeDocument/2006/relationships" r:embed="rId1"/>
            <a:stretch>
              <a:fillRect l="0" t="0" r="0" b="0"/>
            </a:stretch>
          </a:blipFill>
        </p:spPr>
      </p:sp>
      <p:sp>
        <p:nvSpPr>
          <p:cNvPr id="1048597" name="Freeform 3"/>
          <p:cNvSpPr/>
          <p:nvPr/>
        </p:nvSpPr>
        <p:spPr>
          <a:xfrm rot="0" flipH="0" flipV="0">
            <a:off x="9110662" y="0"/>
            <a:ext cx="10287000" cy="10287000"/>
          </a:xfrm>
          <a:custGeom>
            <a:avLst/>
            <a:ahLst/>
            <a:rect l="l" t="t" r="r" b="b"/>
            <a:pathLst>
              <a:path w="10287000" h="10287000">
                <a:moveTo>
                  <a:pt x="0" y="0"/>
                </a:moveTo>
                <a:lnTo>
                  <a:pt x="10287000" y="0"/>
                </a:lnTo>
                <a:lnTo>
                  <a:pt x="10287000" y="10287000"/>
                </a:lnTo>
                <a:lnTo>
                  <a:pt x="0" y="10287000"/>
                </a:lnTo>
                <a:lnTo>
                  <a:pt x="0" y="0"/>
                </a:lnTo>
                <a:close/>
              </a:path>
            </a:pathLst>
          </a:custGeom>
          <a:blipFill>
            <a:blip xmlns:r="http://schemas.openxmlformats.org/officeDocument/2006/relationships" r:embed="rId1"/>
            <a:stretch>
              <a:fillRect l="0" t="0" r="0" b="0"/>
            </a:stretch>
          </a:blipFill>
        </p:spPr>
      </p:sp>
      <p:grpSp>
        <p:nvGrpSpPr>
          <p:cNvPr id="32" name="Group 4"/>
          <p:cNvGrpSpPr/>
          <p:nvPr/>
        </p:nvGrpSpPr>
        <p:grpSpPr>
          <a:xfrm rot="0">
            <a:off x="1028700" y="1505943"/>
            <a:ext cx="16230600" cy="8326416"/>
            <a:chOff x="0" y="0"/>
            <a:chExt cx="4274726" cy="2192966"/>
          </a:xfrm>
        </p:grpSpPr>
        <p:sp>
          <p:nvSpPr>
            <p:cNvPr id="1048598" name="Freeform 5"/>
            <p:cNvSpPr/>
            <p:nvPr/>
          </p:nvSpPr>
          <p:spPr>
            <a:xfrm rot="0" flipH="0" flipV="0">
              <a:off x="0" y="0"/>
              <a:ext cx="4274726" cy="2192966"/>
            </a:xfrm>
            <a:custGeom>
              <a:avLst/>
              <a:ahLst/>
              <a:rect l="l" t="t" r="r" b="b"/>
              <a:pathLst>
                <a:path w="4274726" h="2192966">
                  <a:moveTo>
                    <a:pt x="0" y="0"/>
                  </a:moveTo>
                  <a:lnTo>
                    <a:pt x="4274726" y="0"/>
                  </a:lnTo>
                  <a:lnTo>
                    <a:pt x="4274726" y="2192966"/>
                  </a:lnTo>
                  <a:lnTo>
                    <a:pt x="0" y="2192966"/>
                  </a:lnTo>
                  <a:close/>
                </a:path>
              </a:pathLst>
            </a:custGeom>
            <a:solidFill>
              <a:srgbClr val="F1F2F2"/>
            </a:solidFill>
          </p:spPr>
        </p:sp>
        <p:sp>
          <p:nvSpPr>
            <p:cNvPr id="1048599" name="TextBox 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00" name="TextBox 7"/>
          <p:cNvSpPr txBox="1"/>
          <p:nvPr/>
        </p:nvSpPr>
        <p:spPr>
          <a:xfrm rot="0">
            <a:off x="2212705" y="2246084"/>
            <a:ext cx="13795916" cy="6858000"/>
          </a:xfrm>
          <a:prstGeom prst="rect"/>
        </p:spPr>
        <p:txBody>
          <a:bodyPr anchor="t" bIns="0" lIns="0" rIns="0" rtlCol="0" tIns="0">
            <a:spAutoFit/>
          </a:bodyPr>
          <a:p>
            <a:pPr indent="-377824" lvl="1" marL="755649">
              <a:lnSpc>
                <a:spcPts val="6019"/>
              </a:lnSpc>
              <a:buFont typeface="Arial"/>
              <a:buChar char="•"/>
            </a:pPr>
            <a:r>
              <a:rPr sz="3499" lang="en-US">
                <a:solidFill>
                  <a:srgbClr val="000000"/>
                </a:solidFill>
                <a:latin typeface="Nunito"/>
              </a:rPr>
              <a:t>Diabetes is a disease that occurs when your blood glucose, also called blood sugar, is too high.</a:t>
            </a:r>
          </a:p>
          <a:p>
            <a:pPr indent="-377824" lvl="1" marL="755649">
              <a:lnSpc>
                <a:spcPts val="6019"/>
              </a:lnSpc>
              <a:buFont typeface="Arial"/>
              <a:buChar char="•"/>
            </a:pPr>
            <a:r>
              <a:rPr sz="3499" lang="en-US">
                <a:solidFill>
                  <a:srgbClr val="000000"/>
                </a:solidFill>
                <a:latin typeface="Nunito"/>
              </a:rPr>
              <a:t>Glucose is your body’s main source of energy. Your body can make glucose, but glucose also comes from the food you eat</a:t>
            </a:r>
          </a:p>
          <a:p>
            <a:pPr indent="-377824" lvl="1" marL="755649">
              <a:lnSpc>
                <a:spcPts val="6019"/>
              </a:lnSpc>
              <a:buFont typeface="Arial"/>
              <a:buChar char="•"/>
            </a:pPr>
            <a:r>
              <a:rPr sz="3499" lang="en-US">
                <a:solidFill>
                  <a:srgbClr val="000000"/>
                </a:solidFill>
                <a:latin typeface="Nunito"/>
              </a:rPr>
              <a:t>Insulin is a hormone made by the pancreas that helps glucose get into your cells to be used for energy.</a:t>
            </a:r>
          </a:p>
          <a:p>
            <a:pPr indent="-377824" lvl="1" marL="755649">
              <a:lnSpc>
                <a:spcPts val="6019"/>
              </a:lnSpc>
              <a:buFont typeface="Arial"/>
              <a:buChar char="•"/>
            </a:pPr>
            <a:r>
              <a:rPr sz="3499" lang="en-US">
                <a:solidFill>
                  <a:srgbClr val="000000"/>
                </a:solidFill>
                <a:latin typeface="Nunito"/>
              </a:rPr>
              <a:t>If you have diabetes, Then your body doesn’t make enough insulin, or doesn’t use insulin properly. Glucose then stays in your blood and doesn’t reach your cells</a:t>
            </a:r>
          </a:p>
        </p:txBody>
      </p:sp>
      <p:grpSp>
        <p:nvGrpSpPr>
          <p:cNvPr id="33" name="Group 8"/>
          <p:cNvGrpSpPr/>
          <p:nvPr/>
        </p:nvGrpSpPr>
        <p:grpSpPr>
          <a:xfrm rot="0">
            <a:off x="5116593" y="559518"/>
            <a:ext cx="8121489" cy="1471138"/>
            <a:chOff x="0" y="0"/>
            <a:chExt cx="2138993" cy="387460"/>
          </a:xfrm>
        </p:grpSpPr>
        <p:sp>
          <p:nvSpPr>
            <p:cNvPr id="1048601" name="Freeform 9"/>
            <p:cNvSpPr/>
            <p:nvPr/>
          </p:nvSpPr>
          <p:spPr>
            <a:xfrm rot="0" flipH="0" flipV="0">
              <a:off x="0" y="0"/>
              <a:ext cx="2138993" cy="387460"/>
            </a:xfrm>
            <a:custGeom>
              <a:avLst/>
              <a:ahLst/>
              <a:rect l="l" t="t" r="r" b="b"/>
              <a:pathLst>
                <a:path w="2138993" h="387460">
                  <a:moveTo>
                    <a:pt x="0" y="0"/>
                  </a:moveTo>
                  <a:lnTo>
                    <a:pt x="2138993" y="0"/>
                  </a:lnTo>
                  <a:lnTo>
                    <a:pt x="2138993" y="387460"/>
                  </a:lnTo>
                  <a:lnTo>
                    <a:pt x="0" y="387460"/>
                  </a:lnTo>
                  <a:close/>
                </a:path>
              </a:pathLst>
            </a:custGeom>
            <a:solidFill>
              <a:srgbClr val="DDDEDE"/>
            </a:solidFill>
            <a:ln w="38100" cap="sq">
              <a:solidFill>
                <a:srgbClr val="F1F2F2"/>
              </a:solidFill>
              <a:prstDash val="solid"/>
              <a:miter/>
            </a:ln>
          </p:spPr>
        </p:sp>
        <p:sp>
          <p:nvSpPr>
            <p:cNvPr id="1048602"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03" name="TextBox 11"/>
          <p:cNvSpPr txBox="1"/>
          <p:nvPr/>
        </p:nvSpPr>
        <p:spPr>
          <a:xfrm rot="0">
            <a:off x="4577059" y="553955"/>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WHAT IS DIABETES?</a:t>
            </a:r>
          </a:p>
        </p:txBody>
      </p:sp>
      <p:sp>
        <p:nvSpPr>
          <p:cNvPr id="1048604" name="Freeform 12"/>
          <p:cNvSpPr/>
          <p:nvPr/>
        </p:nvSpPr>
        <p:spPr>
          <a:xfrm rot="0" flipH="0" flipV="0">
            <a:off x="-1109662" y="-911620"/>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605" name="Freeform 13"/>
          <p:cNvSpPr/>
          <p:nvPr/>
        </p:nvSpPr>
        <p:spPr>
          <a:xfrm rot="0" flipH="0" flipV="0">
            <a:off x="16590398" y="6983167"/>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1109662" y="0"/>
            <a:ext cx="20507325" cy="10287000"/>
            <a:chOff x="0" y="0"/>
            <a:chExt cx="27343100" cy="13716000"/>
          </a:xfrm>
        </p:grpSpPr>
        <p:sp>
          <p:nvSpPr>
            <p:cNvPr id="104860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0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36" name="Group 5"/>
          <p:cNvGrpSpPr/>
          <p:nvPr/>
        </p:nvGrpSpPr>
        <p:grpSpPr>
          <a:xfrm rot="0">
            <a:off x="1028700" y="1505943"/>
            <a:ext cx="16230600" cy="8106707"/>
            <a:chOff x="0" y="0"/>
            <a:chExt cx="4274726" cy="2135100"/>
          </a:xfrm>
        </p:grpSpPr>
        <p:sp>
          <p:nvSpPr>
            <p:cNvPr id="1048608" name="Freeform 6"/>
            <p:cNvSpPr/>
            <p:nvPr/>
          </p:nvSpPr>
          <p:spPr>
            <a:xfrm rot="0" flipH="0" flipV="0">
              <a:off x="0" y="0"/>
              <a:ext cx="4274726" cy="2135100"/>
            </a:xfrm>
            <a:custGeom>
              <a:avLst/>
              <a:ahLst/>
              <a:rect l="l" t="t" r="r" b="b"/>
              <a:pathLst>
                <a:path w="4274726" h="2135100">
                  <a:moveTo>
                    <a:pt x="0" y="0"/>
                  </a:moveTo>
                  <a:lnTo>
                    <a:pt x="4274726" y="0"/>
                  </a:lnTo>
                  <a:lnTo>
                    <a:pt x="4274726" y="2135100"/>
                  </a:lnTo>
                  <a:lnTo>
                    <a:pt x="0" y="2135100"/>
                  </a:lnTo>
                  <a:close/>
                </a:path>
              </a:pathLst>
            </a:custGeom>
            <a:solidFill>
              <a:srgbClr val="F1F2F2"/>
            </a:solidFill>
          </p:spPr>
        </p:sp>
        <p:sp>
          <p:nvSpPr>
            <p:cNvPr id="104860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r>
                <a:rPr sz="1899" lang="en-US">
                  <a:solidFill>
                    <a:srgbClr val="FFFFFF"/>
                  </a:solidFill>
                  <a:latin typeface="Canva Sans"/>
                </a:rPr>
                <a:t>You are more likely to develop type 2 diabetes if you have risk factors, such as overweight or obesity, and a family history</a:t>
              </a:r>
            </a:p>
          </p:txBody>
        </p:sp>
      </p:grpSp>
      <p:grpSp>
        <p:nvGrpSpPr>
          <p:cNvPr id="37" name="Group 8"/>
          <p:cNvGrpSpPr/>
          <p:nvPr/>
        </p:nvGrpSpPr>
        <p:grpSpPr>
          <a:xfrm rot="0">
            <a:off x="2246042" y="200040"/>
            <a:ext cx="13795916" cy="1657319"/>
            <a:chOff x="0" y="0"/>
            <a:chExt cx="3633492" cy="436496"/>
          </a:xfrm>
        </p:grpSpPr>
        <p:sp>
          <p:nvSpPr>
            <p:cNvPr id="1048610" name="Freeform 9"/>
            <p:cNvSpPr/>
            <p:nvPr/>
          </p:nvSpPr>
          <p:spPr>
            <a:xfrm rot="0" flipH="0" flipV="0">
              <a:off x="0" y="0"/>
              <a:ext cx="3633492" cy="436496"/>
            </a:xfrm>
            <a:custGeom>
              <a:avLst/>
              <a:ahLst/>
              <a:rect l="l" t="t" r="r" b="b"/>
              <a:pathLst>
                <a:path w="3633492" h="436496">
                  <a:moveTo>
                    <a:pt x="0" y="0"/>
                  </a:moveTo>
                  <a:lnTo>
                    <a:pt x="3633492" y="0"/>
                  </a:lnTo>
                  <a:lnTo>
                    <a:pt x="3633492" y="436496"/>
                  </a:lnTo>
                  <a:lnTo>
                    <a:pt x="0" y="436496"/>
                  </a:lnTo>
                  <a:close/>
                </a:path>
              </a:pathLst>
            </a:custGeom>
            <a:solidFill>
              <a:srgbClr val="DDDEDE"/>
            </a:solidFill>
            <a:ln w="38100" cap="sq">
              <a:solidFill>
                <a:srgbClr val="F1F2F2"/>
              </a:solidFill>
              <a:prstDash val="solid"/>
              <a:miter/>
            </a:ln>
          </p:spPr>
        </p:sp>
        <p:sp>
          <p:nvSpPr>
            <p:cNvPr id="104861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12" name="TextBox 11"/>
          <p:cNvSpPr txBox="1"/>
          <p:nvPr/>
        </p:nvSpPr>
        <p:spPr>
          <a:xfrm rot="0">
            <a:off x="2246042" y="1936750"/>
            <a:ext cx="12582459" cy="7124701"/>
          </a:xfrm>
          <a:prstGeom prst="rect"/>
        </p:spPr>
        <p:txBody>
          <a:bodyPr anchor="t" bIns="0" lIns="0" rIns="0" rtlCol="0" tIns="0">
            <a:spAutoFit/>
          </a:bodyPr>
          <a:p>
            <a:pPr>
              <a:lnSpc>
                <a:spcPts val="5107"/>
              </a:lnSpc>
            </a:pPr>
            <a:r>
              <a:rPr sz="3192" lang="en-US">
                <a:solidFill>
                  <a:srgbClr val="000000"/>
                </a:solidFill>
                <a:latin typeface="Nunito"/>
              </a:rPr>
              <a:t>.</a:t>
            </a:r>
          </a:p>
          <a:p>
            <a:pPr>
              <a:lnSpc>
                <a:spcPts val="5107"/>
              </a:lnSpc>
            </a:pPr>
            <a:r>
              <a:rPr sz="3192" lang="en-US">
                <a:solidFill>
                  <a:srgbClr val="000000"/>
                </a:solidFill>
                <a:latin typeface="Nunito"/>
              </a:rPr>
              <a:t>Two types:</a:t>
            </a:r>
          </a:p>
          <a:p>
            <a:pPr>
              <a:lnSpc>
                <a:spcPts val="5107"/>
              </a:lnSpc>
            </a:pPr>
            <a:r>
              <a:rPr sz="3192" lang="en-US">
                <a:solidFill>
                  <a:srgbClr val="000000"/>
                </a:solidFill>
                <a:latin typeface="Nunito"/>
              </a:rPr>
              <a:t>    •Type1</a:t>
            </a:r>
          </a:p>
          <a:p>
            <a:pPr>
              <a:lnSpc>
                <a:spcPts val="5107"/>
              </a:lnSpc>
            </a:pPr>
            <a:r>
              <a:rPr sz="3192" lang="en-US">
                <a:solidFill>
                  <a:srgbClr val="000000"/>
                </a:solidFill>
                <a:latin typeface="Nunito"/>
              </a:rPr>
              <a:t>    •Type2</a:t>
            </a:r>
          </a:p>
          <a:p>
            <a:pPr>
              <a:lnSpc>
                <a:spcPts val="5107"/>
              </a:lnSpc>
            </a:pPr>
            <a:r>
              <a:rPr sz="3192" lang="en-US">
                <a:solidFill>
                  <a:srgbClr val="000000"/>
                </a:solidFill>
                <a:latin typeface="Nunito"/>
              </a:rPr>
              <a:t>•If you have type 1 diabetes, your body makes little or no insulin. Your immune system attacks and destroys the cells in your pancreas that make insulin</a:t>
            </a:r>
          </a:p>
          <a:p>
            <a:pPr>
              <a:lnSpc>
                <a:spcPts val="5107"/>
              </a:lnSpc>
            </a:pPr>
            <a:r>
              <a:rPr sz="3192" lang="en-US">
                <a:solidFill>
                  <a:srgbClr val="000000"/>
                </a:solidFill>
                <a:latin typeface="Nunito"/>
              </a:rPr>
              <a:t>•If you have type 2 diabetes, the cells in your body don’t use insulin properly. The pancreas may be making insulin but is not making enough insulin to keep your blood glucose level in the normal range</a:t>
            </a:r>
          </a:p>
          <a:p>
            <a:pPr>
              <a:lnSpc>
                <a:spcPts val="5107"/>
              </a:lnSpc>
            </a:pPr>
            <a:r>
              <a:rPr sz="3192" lang="en-US">
                <a:solidFill>
                  <a:srgbClr val="000000"/>
                </a:solidFill>
                <a:latin typeface="Nunito"/>
              </a:rPr>
              <a:t>You are more likely to develop type 2 diabetes if you have risk factors, such as overweight or obesity, and a family history</a:t>
            </a:r>
          </a:p>
        </p:txBody>
      </p:sp>
      <p:sp>
        <p:nvSpPr>
          <p:cNvPr id="1048613"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614" name="Freeform 13"/>
          <p:cNvSpPr/>
          <p:nvPr/>
        </p:nvSpPr>
        <p:spPr>
          <a:xfrm rot="0" flipH="0" flipV="0">
            <a:off x="-668902" y="1028700"/>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615" name="TextBox 14"/>
          <p:cNvSpPr txBox="1"/>
          <p:nvPr/>
        </p:nvSpPr>
        <p:spPr>
          <a:xfrm rot="0">
            <a:off x="2246042" y="552767"/>
            <a:ext cx="13795916" cy="876300"/>
          </a:xfrm>
          <a:prstGeom prst="rect"/>
        </p:spPr>
        <p:txBody>
          <a:bodyPr anchor="t" bIns="0" lIns="0" rIns="0" rtlCol="0" tIns="0">
            <a:spAutoFit/>
          </a:bodyPr>
          <a:p>
            <a:pPr algn="ctr">
              <a:lnSpc>
                <a:spcPts val="6859"/>
              </a:lnSpc>
            </a:pPr>
            <a:r>
              <a:rPr sz="4899" lang="en-US">
                <a:solidFill>
                  <a:srgbClr val="000000"/>
                </a:solidFill>
                <a:latin typeface="Bernoru SemiCondensed Bold"/>
              </a:rPr>
              <a:t>TYPES OF DIABETES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1109662" y="0"/>
            <a:ext cx="20507325" cy="10287000"/>
            <a:chOff x="0" y="0"/>
            <a:chExt cx="27343100" cy="13716000"/>
          </a:xfrm>
        </p:grpSpPr>
        <p:sp>
          <p:nvSpPr>
            <p:cNvPr id="104861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1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40" name="Group 5"/>
          <p:cNvGrpSpPr/>
          <p:nvPr/>
        </p:nvGrpSpPr>
        <p:grpSpPr>
          <a:xfrm rot="0">
            <a:off x="1028700" y="1505943"/>
            <a:ext cx="16230600" cy="7752357"/>
            <a:chOff x="0" y="0"/>
            <a:chExt cx="4274726" cy="2041773"/>
          </a:xfrm>
        </p:grpSpPr>
        <p:sp>
          <p:nvSpPr>
            <p:cNvPr id="1048618" name="Freeform 6"/>
            <p:cNvSpPr/>
            <p:nvPr/>
          </p:nvSpPr>
          <p:spPr>
            <a:xfrm rot="0" flipH="0" flipV="0">
              <a:off x="0" y="0"/>
              <a:ext cx="4274726" cy="2041773"/>
            </a:xfrm>
            <a:custGeom>
              <a:avLst/>
              <a:ahLst/>
              <a:rect l="l" t="t" r="r" b="b"/>
              <a:pathLst>
                <a:path w="4274726" h="2041773">
                  <a:moveTo>
                    <a:pt x="0" y="0"/>
                  </a:moveTo>
                  <a:lnTo>
                    <a:pt x="4274726" y="0"/>
                  </a:lnTo>
                  <a:lnTo>
                    <a:pt x="4274726" y="2041773"/>
                  </a:lnTo>
                  <a:lnTo>
                    <a:pt x="0" y="2041773"/>
                  </a:lnTo>
                  <a:close/>
                </a:path>
              </a:pathLst>
            </a:custGeom>
            <a:solidFill>
              <a:srgbClr val="F1F2F2"/>
            </a:solidFill>
          </p:spPr>
        </p:sp>
        <p:sp>
          <p:nvSpPr>
            <p:cNvPr id="104861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1" name="Group 8"/>
          <p:cNvGrpSpPr/>
          <p:nvPr/>
        </p:nvGrpSpPr>
        <p:grpSpPr>
          <a:xfrm rot="0">
            <a:off x="3251464" y="659427"/>
            <a:ext cx="11458695" cy="1581351"/>
            <a:chOff x="0" y="0"/>
            <a:chExt cx="3017928" cy="416488"/>
          </a:xfrm>
        </p:grpSpPr>
        <p:sp>
          <p:nvSpPr>
            <p:cNvPr id="1048620" name="Freeform 9"/>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2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2" name="Group 11"/>
          <p:cNvGrpSpPr>
            <a:grpSpLocks noChangeAspect="1"/>
          </p:cNvGrpSpPr>
          <p:nvPr/>
        </p:nvGrpSpPr>
        <p:grpSpPr>
          <a:xfrm rot="0">
            <a:off x="1742476" y="3510300"/>
            <a:ext cx="5372400" cy="3325585"/>
            <a:chOff x="0" y="0"/>
            <a:chExt cx="6973570" cy="4316730"/>
          </a:xfrm>
        </p:grpSpPr>
        <p:sp>
          <p:nvSpPr>
            <p:cNvPr id="1048622" name="Freeform 12"/>
            <p:cNvSpPr/>
            <p:nvPr/>
          </p:nvSpPr>
          <p:spPr>
            <a:xfrm rot="0" flipH="0" flipV="0">
              <a:off x="0" y="0"/>
              <a:ext cx="6973570" cy="4316730"/>
            </a:xfrm>
            <a:custGeom>
              <a:avLst/>
              <a:ahLst/>
              <a:rect l="l" t="t" r="r" b="b"/>
              <a:pathLst>
                <a:path w="6973570" h="4316730">
                  <a:moveTo>
                    <a:pt x="6228080" y="0"/>
                  </a:moveTo>
                  <a:lnTo>
                    <a:pt x="0" y="0"/>
                  </a:lnTo>
                  <a:lnTo>
                    <a:pt x="0" y="4316730"/>
                  </a:lnTo>
                  <a:lnTo>
                    <a:pt x="6973570" y="4316730"/>
                  </a:lnTo>
                  <a:lnTo>
                    <a:pt x="6973570" y="745490"/>
                  </a:lnTo>
                  <a:close/>
                </a:path>
              </a:pathLst>
            </a:custGeom>
            <a:blipFill>
              <a:blip xmlns:r="http://schemas.openxmlformats.org/officeDocument/2006/relationships" r:embed="rId2"/>
              <a:stretch>
                <a:fillRect l="-4802" t="0" r="-19000" b="0"/>
              </a:stretch>
            </a:blipFill>
          </p:spPr>
        </p:sp>
        <p:sp>
          <p:nvSpPr>
            <p:cNvPr id="1048623" name="Freeform 13"/>
            <p:cNvSpPr/>
            <p:nvPr/>
          </p:nvSpPr>
          <p:spPr>
            <a:xfrm rot="0" flipH="0" flipV="0">
              <a:off x="6228080" y="0"/>
              <a:ext cx="745490" cy="745490"/>
            </a:xfrm>
            <a:custGeom>
              <a:avLst/>
              <a:ahLst/>
              <a:rect l="l" t="t" r="r" b="b"/>
              <a:pathLst>
                <a:path w="745490" h="745490">
                  <a:moveTo>
                    <a:pt x="0" y="0"/>
                  </a:moveTo>
                  <a:lnTo>
                    <a:pt x="0" y="745490"/>
                  </a:lnTo>
                  <a:lnTo>
                    <a:pt x="745490" y="745490"/>
                  </a:lnTo>
                  <a:close/>
                </a:path>
              </a:pathLst>
            </a:custGeom>
            <a:solidFill>
              <a:srgbClr val="DDDEDE"/>
            </a:solidFill>
          </p:spPr>
        </p:sp>
      </p:grpSp>
      <p:sp>
        <p:nvSpPr>
          <p:cNvPr id="1048624" name="Freeform 14"/>
          <p:cNvSpPr/>
          <p:nvPr/>
        </p:nvSpPr>
        <p:spPr>
          <a:xfrm rot="0" flipH="1" flipV="0">
            <a:off x="16164492" y="6443050"/>
            <a:ext cx="2189615" cy="1982597"/>
          </a:xfrm>
          <a:custGeom>
            <a:avLst/>
            <a:ahLst/>
            <a:rect l="l" t="t" r="r" b="b"/>
            <a:pathLst>
              <a:path w="2189615" h="1982597">
                <a:moveTo>
                  <a:pt x="2189616" y="0"/>
                </a:moveTo>
                <a:lnTo>
                  <a:pt x="0" y="0"/>
                </a:lnTo>
                <a:lnTo>
                  <a:pt x="0" y="1982597"/>
                </a:lnTo>
                <a:lnTo>
                  <a:pt x="2189616" y="1982597"/>
                </a:lnTo>
                <a:lnTo>
                  <a:pt x="2189616" y="0"/>
                </a:lnTo>
                <a:close/>
              </a:path>
            </a:pathLst>
          </a:custGeom>
          <a:blipFill>
            <a:blip xmlns:r="http://schemas.openxmlformats.org/officeDocument/2006/relationships" r:embed="rId3"/>
            <a:stretch>
              <a:fillRect l="0" t="0" r="0" b="0"/>
            </a:stretch>
          </a:blipFill>
        </p:spPr>
      </p:sp>
      <p:sp>
        <p:nvSpPr>
          <p:cNvPr id="1048625" name="Freeform 15"/>
          <p:cNvSpPr/>
          <p:nvPr/>
        </p:nvSpPr>
        <p:spPr>
          <a:xfrm rot="0" flipH="0" flipV="0">
            <a:off x="-2300107" y="1028700"/>
            <a:ext cx="4927677" cy="1532060"/>
          </a:xfrm>
          <a:custGeom>
            <a:avLst/>
            <a:ahLst/>
            <a:rect l="l" t="t" r="r" b="b"/>
            <a:pathLst>
              <a:path w="4927677" h="1532060">
                <a:moveTo>
                  <a:pt x="0" y="0"/>
                </a:moveTo>
                <a:lnTo>
                  <a:pt x="4927677" y="0"/>
                </a:lnTo>
                <a:lnTo>
                  <a:pt x="4927677" y="1532060"/>
                </a:lnTo>
                <a:lnTo>
                  <a:pt x="0" y="1532060"/>
                </a:lnTo>
                <a:lnTo>
                  <a:pt x="0" y="0"/>
                </a:lnTo>
                <a:close/>
              </a:path>
            </a:pathLst>
          </a:custGeom>
          <a:blipFill>
            <a:blip xmlns:r="http://schemas.openxmlformats.org/officeDocument/2006/relationships" r:embed="rId4"/>
            <a:stretch>
              <a:fillRect l="0" t="0" r="0" b="0"/>
            </a:stretch>
          </a:blipFill>
        </p:spPr>
      </p:sp>
      <p:sp>
        <p:nvSpPr>
          <p:cNvPr id="1048626" name="TextBox 16"/>
          <p:cNvSpPr txBox="1"/>
          <p:nvPr/>
        </p:nvSpPr>
        <p:spPr>
          <a:xfrm rot="0">
            <a:off x="2467305" y="895350"/>
            <a:ext cx="13353390"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PROBLEM  STATEMENT </a:t>
            </a:r>
          </a:p>
        </p:txBody>
      </p:sp>
      <p:sp>
        <p:nvSpPr>
          <p:cNvPr id="1048627" name="TextBox 17"/>
          <p:cNvSpPr txBox="1"/>
          <p:nvPr/>
        </p:nvSpPr>
        <p:spPr>
          <a:xfrm rot="0">
            <a:off x="7646722" y="2947300"/>
            <a:ext cx="9097317" cy="4495800"/>
          </a:xfrm>
          <a:prstGeom prst="rect"/>
        </p:spPr>
        <p:txBody>
          <a:bodyPr anchor="t" bIns="0" lIns="0" rIns="0" rtlCol="0" tIns="0">
            <a:spAutoFit/>
          </a:bodyPr>
          <a:p>
            <a:pPr>
              <a:lnSpc>
                <a:spcPts val="5889"/>
              </a:lnSpc>
            </a:pPr>
            <a:r>
              <a:rPr sz="3900" lang="en-US">
                <a:solidFill>
                  <a:srgbClr val="000000"/>
                </a:solidFill>
                <a:latin typeface="Canva Sans Italics"/>
              </a:rPr>
              <a:t>The system aims to determine whether  a patient is at risk of diabetes based on various characteristics and features  and provide personalized preventive measures, allowing individuals to take proactive actions to manage their health.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Group 2"/>
          <p:cNvGrpSpPr/>
          <p:nvPr/>
        </p:nvGrpSpPr>
        <p:grpSpPr>
          <a:xfrm rot="0">
            <a:off x="-1109662" y="0"/>
            <a:ext cx="20507325" cy="10287000"/>
            <a:chOff x="0" y="0"/>
            <a:chExt cx="27343100" cy="13716000"/>
          </a:xfrm>
        </p:grpSpPr>
        <p:sp>
          <p:nvSpPr>
            <p:cNvPr id="1048628"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29"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sp>
        <p:nvSpPr>
          <p:cNvPr id="1048630" name="Freeform 5"/>
          <p:cNvSpPr/>
          <p:nvPr/>
        </p:nvSpPr>
        <p:spPr>
          <a:xfrm rot="0" flipH="0" flipV="0">
            <a:off x="15019644" y="3279990"/>
            <a:ext cx="3268356" cy="1016162"/>
          </a:xfrm>
          <a:custGeom>
            <a:avLst/>
            <a:ahLst/>
            <a:rect l="l" t="t" r="r" b="b"/>
            <a:pathLst>
              <a:path w="3268356" h="1016162">
                <a:moveTo>
                  <a:pt x="0" y="0"/>
                </a:moveTo>
                <a:lnTo>
                  <a:pt x="3268356" y="0"/>
                </a:lnTo>
                <a:lnTo>
                  <a:pt x="3268356" y="1016162"/>
                </a:lnTo>
                <a:lnTo>
                  <a:pt x="0" y="1016162"/>
                </a:lnTo>
                <a:lnTo>
                  <a:pt x="0" y="0"/>
                </a:lnTo>
                <a:close/>
              </a:path>
            </a:pathLst>
          </a:custGeom>
          <a:blipFill>
            <a:blip xmlns:r="http://schemas.openxmlformats.org/officeDocument/2006/relationships" r:embed="rId2"/>
            <a:stretch>
              <a:fillRect l="0" t="0" r="0" b="0"/>
            </a:stretch>
          </a:blipFill>
        </p:spPr>
      </p:sp>
      <p:grpSp>
        <p:nvGrpSpPr>
          <p:cNvPr id="45" name="Group 6"/>
          <p:cNvGrpSpPr/>
          <p:nvPr/>
        </p:nvGrpSpPr>
        <p:grpSpPr>
          <a:xfrm rot="0">
            <a:off x="738661" y="3530122"/>
            <a:ext cx="4798292" cy="1532060"/>
            <a:chOff x="0" y="0"/>
            <a:chExt cx="1263748" cy="403505"/>
          </a:xfrm>
        </p:grpSpPr>
        <p:sp>
          <p:nvSpPr>
            <p:cNvPr id="1048631" name="Freeform 7"/>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32" name="TextBox 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6" name="Group 9"/>
          <p:cNvGrpSpPr/>
          <p:nvPr/>
        </p:nvGrpSpPr>
        <p:grpSpPr>
          <a:xfrm rot="0">
            <a:off x="217718" y="592055"/>
            <a:ext cx="18436535" cy="2298537"/>
            <a:chOff x="0" y="0"/>
            <a:chExt cx="4855713" cy="605376"/>
          </a:xfrm>
        </p:grpSpPr>
        <p:sp>
          <p:nvSpPr>
            <p:cNvPr id="1048633" name="Freeform 10"/>
            <p:cNvSpPr/>
            <p:nvPr/>
          </p:nvSpPr>
          <p:spPr>
            <a:xfrm rot="0" flipH="0" flipV="0">
              <a:off x="0" y="0"/>
              <a:ext cx="4855713" cy="605376"/>
            </a:xfrm>
            <a:custGeom>
              <a:avLst/>
              <a:ahLst/>
              <a:rect l="l" t="t" r="r" b="b"/>
              <a:pathLst>
                <a:path w="4855713" h="605376">
                  <a:moveTo>
                    <a:pt x="0" y="0"/>
                  </a:moveTo>
                  <a:lnTo>
                    <a:pt x="4855713" y="0"/>
                  </a:lnTo>
                  <a:lnTo>
                    <a:pt x="4855713" y="605376"/>
                  </a:lnTo>
                  <a:lnTo>
                    <a:pt x="0" y="605376"/>
                  </a:lnTo>
                  <a:close/>
                </a:path>
              </a:pathLst>
            </a:custGeom>
            <a:solidFill>
              <a:srgbClr val="DDDEDE"/>
            </a:solidFill>
            <a:ln w="38100" cap="sq">
              <a:solidFill>
                <a:srgbClr val="F1F2F2"/>
              </a:solidFill>
              <a:prstDash val="solid"/>
              <a:miter/>
            </a:ln>
          </p:spPr>
        </p:sp>
        <p:sp>
          <p:nvSpPr>
            <p:cNvPr id="1048634" name="TextBox 1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35" name="Freeform 12"/>
          <p:cNvSpPr/>
          <p:nvPr/>
        </p:nvSpPr>
        <p:spPr>
          <a:xfrm rot="-5400000" flipH="0" flipV="0">
            <a:off x="12144795" y="3650267"/>
            <a:ext cx="859614" cy="1291769"/>
          </a:xfrm>
          <a:custGeom>
            <a:avLst/>
            <a:ahLst/>
            <a:rect l="l" t="t" r="r" b="b"/>
            <a:pathLst>
              <a:path w="859614" h="1291769">
                <a:moveTo>
                  <a:pt x="0" y="0"/>
                </a:moveTo>
                <a:lnTo>
                  <a:pt x="859613" y="0"/>
                </a:lnTo>
                <a:lnTo>
                  <a:pt x="859613" y="1291769"/>
                </a:lnTo>
                <a:lnTo>
                  <a:pt x="0" y="1291769"/>
                </a:lnTo>
                <a:lnTo>
                  <a:pt x="0" y="0"/>
                </a:lnTo>
                <a:close/>
              </a:path>
            </a:pathLst>
          </a:custGeom>
          <a:blipFill>
            <a:blip xmlns:r="http://schemas.openxmlformats.org/officeDocument/2006/relationships" r:embed="rId3"/>
            <a:stretch>
              <a:fillRect l="0" t="0" r="0" b="0"/>
            </a:stretch>
          </a:blipFill>
        </p:spPr>
      </p:sp>
      <p:sp>
        <p:nvSpPr>
          <p:cNvPr id="1048636" name="TextBox 13"/>
          <p:cNvSpPr txBox="1"/>
          <p:nvPr/>
        </p:nvSpPr>
        <p:spPr>
          <a:xfrm rot="0">
            <a:off x="350709" y="458705"/>
            <a:ext cx="17586582" cy="2362200"/>
          </a:xfrm>
          <a:prstGeom prst="rect"/>
        </p:spPr>
        <p:txBody>
          <a:bodyPr anchor="t" bIns="0" lIns="0" rIns="0" rtlCol="0" tIns="0">
            <a:spAutoFit/>
          </a:bodyPr>
          <a:p>
            <a:pPr algn="ctr">
              <a:lnSpc>
                <a:spcPts val="9250"/>
              </a:lnSpc>
            </a:pPr>
            <a:r>
              <a:rPr sz="6607" lang="en-US">
                <a:solidFill>
                  <a:srgbClr val="000000"/>
                </a:solidFill>
                <a:latin typeface="Bernoru SemiCondensed Bold"/>
              </a:rPr>
              <a:t>WHAT IS THE PLAN FOR DEVELOPING THIS PROJECT </a:t>
            </a:r>
          </a:p>
        </p:txBody>
      </p:sp>
      <p:sp>
        <p:nvSpPr>
          <p:cNvPr id="1048637" name="TextBox 14"/>
          <p:cNvSpPr txBox="1"/>
          <p:nvPr/>
        </p:nvSpPr>
        <p:spPr>
          <a:xfrm rot="0">
            <a:off x="738661" y="3926981"/>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COLLECT DATASET</a:t>
            </a:r>
          </a:p>
        </p:txBody>
      </p:sp>
      <p:sp>
        <p:nvSpPr>
          <p:cNvPr id="1048638" name="Freeform 15"/>
          <p:cNvSpPr/>
          <p:nvPr/>
        </p:nvSpPr>
        <p:spPr>
          <a:xfrm rot="-5325453" flipH="0" flipV="0">
            <a:off x="5762198" y="3585897"/>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grpSp>
        <p:nvGrpSpPr>
          <p:cNvPr id="47" name="Group 16"/>
          <p:cNvGrpSpPr/>
          <p:nvPr/>
        </p:nvGrpSpPr>
        <p:grpSpPr>
          <a:xfrm rot="0">
            <a:off x="7329222" y="6127558"/>
            <a:ext cx="4798292" cy="1532060"/>
            <a:chOff x="0" y="0"/>
            <a:chExt cx="1263748" cy="403505"/>
          </a:xfrm>
        </p:grpSpPr>
        <p:sp>
          <p:nvSpPr>
            <p:cNvPr id="1048639" name="Freeform 17"/>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0" name="TextBox 1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8" name="Group 19"/>
          <p:cNvGrpSpPr/>
          <p:nvPr/>
        </p:nvGrpSpPr>
        <p:grpSpPr>
          <a:xfrm rot="0">
            <a:off x="13099042" y="6236061"/>
            <a:ext cx="4798292" cy="1532060"/>
            <a:chOff x="0" y="0"/>
            <a:chExt cx="1263748" cy="403505"/>
          </a:xfrm>
        </p:grpSpPr>
        <p:sp>
          <p:nvSpPr>
            <p:cNvPr id="1048641" name="Freeform 20"/>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2" name="TextBox 2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9" name="Group 22"/>
          <p:cNvGrpSpPr/>
          <p:nvPr/>
        </p:nvGrpSpPr>
        <p:grpSpPr>
          <a:xfrm rot="0">
            <a:off x="13306211" y="3465752"/>
            <a:ext cx="4798292" cy="1532060"/>
            <a:chOff x="0" y="0"/>
            <a:chExt cx="1263748" cy="403505"/>
          </a:xfrm>
        </p:grpSpPr>
        <p:sp>
          <p:nvSpPr>
            <p:cNvPr id="1048643" name="Freeform 23"/>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4" name="TextBox 24"/>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0" name="Group 25"/>
          <p:cNvGrpSpPr/>
          <p:nvPr/>
        </p:nvGrpSpPr>
        <p:grpSpPr>
          <a:xfrm rot="0">
            <a:off x="6928019" y="3530122"/>
            <a:ext cx="4798292" cy="1532060"/>
            <a:chOff x="0" y="0"/>
            <a:chExt cx="1263748" cy="403505"/>
          </a:xfrm>
        </p:grpSpPr>
        <p:sp>
          <p:nvSpPr>
            <p:cNvPr id="1048645" name="Freeform 26"/>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6" name="TextBox 2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47" name="TextBox 28"/>
          <p:cNvSpPr txBox="1"/>
          <p:nvPr/>
        </p:nvSpPr>
        <p:spPr>
          <a:xfrm rot="0">
            <a:off x="7249038" y="3991352"/>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PREPROCESS THE DATA</a:t>
            </a:r>
          </a:p>
        </p:txBody>
      </p:sp>
      <p:sp>
        <p:nvSpPr>
          <p:cNvPr id="1048648" name="TextBox 29"/>
          <p:cNvSpPr txBox="1"/>
          <p:nvPr/>
        </p:nvSpPr>
        <p:spPr>
          <a:xfrm rot="0">
            <a:off x="13422892" y="3926981"/>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SELECT FEATURES</a:t>
            </a:r>
          </a:p>
        </p:txBody>
      </p:sp>
      <p:sp>
        <p:nvSpPr>
          <p:cNvPr id="1048649" name="Freeform 30"/>
          <p:cNvSpPr/>
          <p:nvPr/>
        </p:nvSpPr>
        <p:spPr>
          <a:xfrm rot="73165" flipH="0" flipV="0">
            <a:off x="15033292" y="5071182"/>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sp>
        <p:nvSpPr>
          <p:cNvPr id="1048650" name="Freeform 31"/>
          <p:cNvSpPr/>
          <p:nvPr/>
        </p:nvSpPr>
        <p:spPr>
          <a:xfrm rot="5400000" flipH="0" flipV="0">
            <a:off x="12144795" y="6247703"/>
            <a:ext cx="859614" cy="1291769"/>
          </a:xfrm>
          <a:custGeom>
            <a:avLst/>
            <a:ahLst/>
            <a:rect l="l" t="t" r="r" b="b"/>
            <a:pathLst>
              <a:path w="859614" h="1291769">
                <a:moveTo>
                  <a:pt x="0" y="0"/>
                </a:moveTo>
                <a:lnTo>
                  <a:pt x="859613" y="0"/>
                </a:lnTo>
                <a:lnTo>
                  <a:pt x="859613" y="1291769"/>
                </a:lnTo>
                <a:lnTo>
                  <a:pt x="0" y="1291769"/>
                </a:lnTo>
                <a:lnTo>
                  <a:pt x="0" y="0"/>
                </a:lnTo>
                <a:close/>
              </a:path>
            </a:pathLst>
          </a:custGeom>
          <a:blipFill>
            <a:blip xmlns:r="http://schemas.openxmlformats.org/officeDocument/2006/relationships" r:embed="rId3"/>
            <a:stretch>
              <a:fillRect l="0" t="0" r="0" b="0"/>
            </a:stretch>
          </a:blipFill>
        </p:spPr>
      </p:sp>
      <p:sp>
        <p:nvSpPr>
          <p:cNvPr id="1048651" name="TextBox 32"/>
          <p:cNvSpPr txBox="1"/>
          <p:nvPr/>
        </p:nvSpPr>
        <p:spPr>
          <a:xfrm rot="0">
            <a:off x="13422892" y="6322088"/>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TRAIN A MACHINE LEARNING MODEL</a:t>
            </a:r>
          </a:p>
        </p:txBody>
      </p:sp>
      <p:sp>
        <p:nvSpPr>
          <p:cNvPr id="1048652" name="TextBox 33"/>
          <p:cNvSpPr txBox="1"/>
          <p:nvPr/>
        </p:nvSpPr>
        <p:spPr>
          <a:xfrm rot="0">
            <a:off x="7570057" y="6588788"/>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EVALUATE THE MODEL</a:t>
            </a:r>
          </a:p>
        </p:txBody>
      </p:sp>
      <p:sp>
        <p:nvSpPr>
          <p:cNvPr id="1048653" name="Freeform 34"/>
          <p:cNvSpPr/>
          <p:nvPr/>
        </p:nvSpPr>
        <p:spPr>
          <a:xfrm rot="5400000" flipH="0" flipV="0">
            <a:off x="5852328" y="6182210"/>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grpSp>
        <p:nvGrpSpPr>
          <p:cNvPr id="51" name="Group 35"/>
          <p:cNvGrpSpPr/>
          <p:nvPr/>
        </p:nvGrpSpPr>
        <p:grpSpPr>
          <a:xfrm rot="0">
            <a:off x="738661" y="6062065"/>
            <a:ext cx="4798292" cy="1532060"/>
            <a:chOff x="0" y="0"/>
            <a:chExt cx="1263748" cy="403505"/>
          </a:xfrm>
        </p:grpSpPr>
        <p:sp>
          <p:nvSpPr>
            <p:cNvPr id="1048654" name="Freeform 36"/>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55" name="TextBox 3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56" name="TextBox 38"/>
          <p:cNvSpPr txBox="1"/>
          <p:nvPr/>
        </p:nvSpPr>
        <p:spPr>
          <a:xfrm rot="0">
            <a:off x="1059680" y="6468691"/>
            <a:ext cx="4156254" cy="1066799"/>
          </a:xfrm>
          <a:prstGeom prst="rect"/>
        </p:spPr>
        <p:txBody>
          <a:bodyPr anchor="t" bIns="0" lIns="0" rIns="0" rtlCol="0" tIns="0">
            <a:spAutoFit/>
          </a:bodyPr>
          <a:p>
            <a:pPr algn="ctr">
              <a:lnSpc>
                <a:spcPts val="4200"/>
              </a:lnSpc>
            </a:pPr>
            <a:r>
              <a:rPr sz="3000" lang="en-US">
                <a:solidFill>
                  <a:srgbClr val="000000"/>
                </a:solidFill>
                <a:latin typeface="Bernoru SemiCondensed"/>
              </a:rPr>
              <a:t>DEPLOY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Group 2"/>
          <p:cNvGrpSpPr/>
          <p:nvPr/>
        </p:nvGrpSpPr>
        <p:grpSpPr>
          <a:xfrm rot="0">
            <a:off x="-1109662" y="0"/>
            <a:ext cx="20507325" cy="10287000"/>
            <a:chOff x="0" y="0"/>
            <a:chExt cx="27343100" cy="13716000"/>
          </a:xfrm>
        </p:grpSpPr>
        <p:sp>
          <p:nvSpPr>
            <p:cNvPr id="1048657"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58"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54" name="Group 5"/>
          <p:cNvGrpSpPr/>
          <p:nvPr/>
        </p:nvGrpSpPr>
        <p:grpSpPr>
          <a:xfrm rot="0">
            <a:off x="3976293" y="213378"/>
            <a:ext cx="11458695" cy="1581351"/>
            <a:chOff x="0" y="0"/>
            <a:chExt cx="3017928" cy="416488"/>
          </a:xfrm>
        </p:grpSpPr>
        <p:sp>
          <p:nvSpPr>
            <p:cNvPr id="1048659" name="Freeform 6"/>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60"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61" name="Freeform 8"/>
          <p:cNvSpPr/>
          <p:nvPr/>
        </p:nvSpPr>
        <p:spPr>
          <a:xfrm rot="0" flipH="0" flipV="0">
            <a:off x="3752882" y="1794730"/>
            <a:ext cx="11179279" cy="8268574"/>
          </a:xfrm>
          <a:custGeom>
            <a:avLst/>
            <a:ahLst/>
            <a:rect l="l" t="t" r="r" b="b"/>
            <a:pathLst>
              <a:path w="11179279" h="8268574">
                <a:moveTo>
                  <a:pt x="0" y="0"/>
                </a:moveTo>
                <a:lnTo>
                  <a:pt x="11179279" y="0"/>
                </a:lnTo>
                <a:lnTo>
                  <a:pt x="11179279" y="8268574"/>
                </a:lnTo>
                <a:lnTo>
                  <a:pt x="0" y="8268574"/>
                </a:lnTo>
                <a:lnTo>
                  <a:pt x="0" y="0"/>
                </a:lnTo>
                <a:close/>
              </a:path>
            </a:pathLst>
          </a:custGeom>
          <a:blipFill>
            <a:blip xmlns:r="http://schemas.openxmlformats.org/officeDocument/2006/relationships" r:embed="rId2"/>
            <a:stretch>
              <a:fillRect l="0" t="-1504" r="-4497" b="-1504"/>
            </a:stretch>
          </a:blipFill>
        </p:spPr>
      </p:sp>
      <p:sp>
        <p:nvSpPr>
          <p:cNvPr id="1048662" name="TextBox 9"/>
          <p:cNvSpPr txBox="1"/>
          <p:nvPr/>
        </p:nvSpPr>
        <p:spPr>
          <a:xfrm rot="0">
            <a:off x="3028946" y="214957"/>
            <a:ext cx="13353390" cy="1181100"/>
          </a:xfrm>
          <a:prstGeom prst="rect"/>
        </p:spPr>
        <p:txBody>
          <a:bodyPr anchor="t" bIns="0" lIns="0" rIns="0" rtlCol="0" tIns="0">
            <a:spAutoFit/>
          </a:bodyPr>
          <a:p>
            <a:pPr algn="ctr">
              <a:lnSpc>
                <a:spcPts val="9250"/>
              </a:lnSpc>
            </a:pPr>
            <a:r>
              <a:rPr sz="6607" lang="en-US">
                <a:solidFill>
                  <a:srgbClr val="000000"/>
                </a:solidFill>
                <a:latin typeface="Bernoru SemiCondensed Bold"/>
              </a:rPr>
              <a:t>PROPOSED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
          <p:cNvGrpSpPr/>
          <p:nvPr/>
        </p:nvGrpSpPr>
        <p:grpSpPr>
          <a:xfrm rot="0">
            <a:off x="-1109662" y="0"/>
            <a:ext cx="20507325" cy="10287000"/>
            <a:chOff x="0" y="0"/>
            <a:chExt cx="27343100" cy="13716000"/>
          </a:xfrm>
        </p:grpSpPr>
        <p:sp>
          <p:nvSpPr>
            <p:cNvPr id="1048663"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64"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57" name="Group 5"/>
          <p:cNvGrpSpPr/>
          <p:nvPr/>
        </p:nvGrpSpPr>
        <p:grpSpPr>
          <a:xfrm rot="0">
            <a:off x="382885" y="1450103"/>
            <a:ext cx="16230600" cy="7752357"/>
            <a:chOff x="0" y="0"/>
            <a:chExt cx="4274726" cy="2041773"/>
          </a:xfrm>
        </p:grpSpPr>
        <p:sp>
          <p:nvSpPr>
            <p:cNvPr id="1048665" name="Freeform 6"/>
            <p:cNvSpPr/>
            <p:nvPr/>
          </p:nvSpPr>
          <p:spPr>
            <a:xfrm rot="0" flipH="0" flipV="0">
              <a:off x="0" y="0"/>
              <a:ext cx="4274726" cy="2041773"/>
            </a:xfrm>
            <a:custGeom>
              <a:avLst/>
              <a:ahLst/>
              <a:rect l="l" t="t" r="r" b="b"/>
              <a:pathLst>
                <a:path w="4274726" h="2041773">
                  <a:moveTo>
                    <a:pt x="0" y="0"/>
                  </a:moveTo>
                  <a:lnTo>
                    <a:pt x="4274726" y="0"/>
                  </a:lnTo>
                  <a:lnTo>
                    <a:pt x="4274726" y="2041773"/>
                  </a:lnTo>
                  <a:lnTo>
                    <a:pt x="0" y="2041773"/>
                  </a:lnTo>
                  <a:close/>
                </a:path>
              </a:pathLst>
            </a:custGeom>
            <a:solidFill>
              <a:srgbClr val="F1F2F2"/>
            </a:solidFill>
          </p:spPr>
        </p:sp>
        <p:sp>
          <p:nvSpPr>
            <p:cNvPr id="1048666"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8" name="Group 8"/>
          <p:cNvGrpSpPr/>
          <p:nvPr/>
        </p:nvGrpSpPr>
        <p:grpSpPr>
          <a:xfrm rot="0">
            <a:off x="3251464" y="659427"/>
            <a:ext cx="11458695" cy="1581351"/>
            <a:chOff x="0" y="0"/>
            <a:chExt cx="3017928" cy="416488"/>
          </a:xfrm>
        </p:grpSpPr>
        <p:sp>
          <p:nvSpPr>
            <p:cNvPr id="1048667" name="Freeform 9"/>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68"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9" name="Group 11"/>
          <p:cNvGrpSpPr>
            <a:grpSpLocks noChangeAspect="1"/>
          </p:cNvGrpSpPr>
          <p:nvPr/>
        </p:nvGrpSpPr>
        <p:grpSpPr>
          <a:xfrm rot="0">
            <a:off x="1742476" y="3510300"/>
            <a:ext cx="5372400" cy="3325585"/>
            <a:chOff x="0" y="0"/>
            <a:chExt cx="6973570" cy="4316730"/>
          </a:xfrm>
        </p:grpSpPr>
        <p:sp>
          <p:nvSpPr>
            <p:cNvPr id="1048669" name="Freeform 12"/>
            <p:cNvSpPr/>
            <p:nvPr/>
          </p:nvSpPr>
          <p:spPr>
            <a:xfrm rot="0" flipH="0" flipV="0">
              <a:off x="0" y="0"/>
              <a:ext cx="6973570" cy="4316730"/>
            </a:xfrm>
            <a:custGeom>
              <a:avLst/>
              <a:ahLst/>
              <a:rect l="l" t="t" r="r" b="b"/>
              <a:pathLst>
                <a:path w="6973570" h="4316730">
                  <a:moveTo>
                    <a:pt x="6228080" y="0"/>
                  </a:moveTo>
                  <a:lnTo>
                    <a:pt x="0" y="0"/>
                  </a:lnTo>
                  <a:lnTo>
                    <a:pt x="0" y="4316730"/>
                  </a:lnTo>
                  <a:lnTo>
                    <a:pt x="6973570" y="4316730"/>
                  </a:lnTo>
                  <a:lnTo>
                    <a:pt x="6973570" y="745490"/>
                  </a:lnTo>
                  <a:close/>
                </a:path>
              </a:pathLst>
            </a:custGeom>
            <a:blipFill>
              <a:blip xmlns:r="http://schemas.openxmlformats.org/officeDocument/2006/relationships" r:embed="rId2"/>
              <a:stretch>
                <a:fillRect l="0" t="-41554" r="0" b="-204875"/>
              </a:stretch>
            </a:blipFill>
          </p:spPr>
        </p:sp>
        <p:sp>
          <p:nvSpPr>
            <p:cNvPr id="1048670" name="Freeform 13"/>
            <p:cNvSpPr/>
            <p:nvPr/>
          </p:nvSpPr>
          <p:spPr>
            <a:xfrm rot="0" flipH="0" flipV="0">
              <a:off x="6228080" y="0"/>
              <a:ext cx="745490" cy="745490"/>
            </a:xfrm>
            <a:custGeom>
              <a:avLst/>
              <a:ahLst/>
              <a:rect l="l" t="t" r="r" b="b"/>
              <a:pathLst>
                <a:path w="745490" h="745490">
                  <a:moveTo>
                    <a:pt x="0" y="0"/>
                  </a:moveTo>
                  <a:lnTo>
                    <a:pt x="0" y="745490"/>
                  </a:lnTo>
                  <a:lnTo>
                    <a:pt x="745490" y="745490"/>
                  </a:lnTo>
                  <a:close/>
                </a:path>
              </a:pathLst>
            </a:custGeom>
            <a:solidFill>
              <a:srgbClr val="DDDEDE"/>
            </a:solidFill>
          </p:spPr>
        </p:sp>
      </p:grpSp>
      <p:sp>
        <p:nvSpPr>
          <p:cNvPr id="1048671" name="Freeform 14"/>
          <p:cNvSpPr/>
          <p:nvPr/>
        </p:nvSpPr>
        <p:spPr>
          <a:xfrm rot="0" flipH="1" flipV="0">
            <a:off x="16164492" y="6443050"/>
            <a:ext cx="2189615" cy="1982597"/>
          </a:xfrm>
          <a:custGeom>
            <a:avLst/>
            <a:ahLst/>
            <a:rect l="l" t="t" r="r" b="b"/>
            <a:pathLst>
              <a:path w="2189615" h="1982597">
                <a:moveTo>
                  <a:pt x="2189616" y="0"/>
                </a:moveTo>
                <a:lnTo>
                  <a:pt x="0" y="0"/>
                </a:lnTo>
                <a:lnTo>
                  <a:pt x="0" y="1982597"/>
                </a:lnTo>
                <a:lnTo>
                  <a:pt x="2189616" y="1982597"/>
                </a:lnTo>
                <a:lnTo>
                  <a:pt x="2189616" y="0"/>
                </a:lnTo>
                <a:close/>
              </a:path>
            </a:pathLst>
          </a:custGeom>
          <a:blipFill>
            <a:blip xmlns:r="http://schemas.openxmlformats.org/officeDocument/2006/relationships" r:embed="rId3"/>
            <a:stretch>
              <a:fillRect l="0" t="0" r="0" b="0"/>
            </a:stretch>
          </a:blipFill>
        </p:spPr>
      </p:sp>
      <p:sp>
        <p:nvSpPr>
          <p:cNvPr id="1048672" name="Freeform 15"/>
          <p:cNvSpPr/>
          <p:nvPr/>
        </p:nvSpPr>
        <p:spPr>
          <a:xfrm rot="0" flipH="0" flipV="0">
            <a:off x="-2300107" y="1028700"/>
            <a:ext cx="4927677" cy="1532060"/>
          </a:xfrm>
          <a:custGeom>
            <a:avLst/>
            <a:ahLst/>
            <a:rect l="l" t="t" r="r" b="b"/>
            <a:pathLst>
              <a:path w="4927677" h="1532060">
                <a:moveTo>
                  <a:pt x="0" y="0"/>
                </a:moveTo>
                <a:lnTo>
                  <a:pt x="4927677" y="0"/>
                </a:lnTo>
                <a:lnTo>
                  <a:pt x="4927677" y="1532060"/>
                </a:lnTo>
                <a:lnTo>
                  <a:pt x="0" y="1532060"/>
                </a:lnTo>
                <a:lnTo>
                  <a:pt x="0" y="0"/>
                </a:lnTo>
                <a:close/>
              </a:path>
            </a:pathLst>
          </a:custGeom>
          <a:blipFill>
            <a:blip xmlns:r="http://schemas.openxmlformats.org/officeDocument/2006/relationships" r:embed="rId4"/>
            <a:stretch>
              <a:fillRect l="0" t="0" r="0" b="0"/>
            </a:stretch>
          </a:blipFill>
        </p:spPr>
      </p:sp>
      <p:sp>
        <p:nvSpPr>
          <p:cNvPr id="1048673" name="TextBox 16"/>
          <p:cNvSpPr txBox="1"/>
          <p:nvPr/>
        </p:nvSpPr>
        <p:spPr>
          <a:xfrm rot="0">
            <a:off x="-2300107" y="2436935"/>
            <a:ext cx="13353390" cy="1038225"/>
          </a:xfrm>
          <a:prstGeom prst="rect"/>
        </p:spPr>
        <p:txBody>
          <a:bodyPr anchor="t" bIns="0" lIns="0" rIns="0" rtlCol="0" tIns="0">
            <a:spAutoFit/>
          </a:bodyPr>
          <a:p>
            <a:pPr algn="ctr">
              <a:lnSpc>
                <a:spcPts val="8400"/>
              </a:lnSpc>
            </a:pPr>
            <a:r>
              <a:rPr sz="6000" lang="en-US">
                <a:solidFill>
                  <a:srgbClr val="000000"/>
                </a:solidFill>
                <a:latin typeface="Saint George"/>
              </a:rPr>
              <a:t>1.DATA COLLECTION </a:t>
            </a:r>
          </a:p>
        </p:txBody>
      </p:sp>
      <p:sp>
        <p:nvSpPr>
          <p:cNvPr id="1048674" name="TextBox 17"/>
          <p:cNvSpPr txBox="1"/>
          <p:nvPr/>
        </p:nvSpPr>
        <p:spPr>
          <a:xfrm rot="0">
            <a:off x="7646722" y="2947300"/>
            <a:ext cx="9097317" cy="5161407"/>
          </a:xfrm>
          <a:prstGeom prst="rect"/>
        </p:spPr>
        <p:txBody>
          <a:bodyPr anchor="t" bIns="0" lIns="0" rIns="0" rtlCol="0" tIns="0">
            <a:spAutoFit/>
          </a:bodyPr>
          <a:p>
            <a:pPr>
              <a:lnSpc>
                <a:spcPts val="5889"/>
              </a:lnSpc>
            </a:pPr>
            <a:r>
              <a:rPr sz="3900" lang="en-US">
                <a:solidFill>
                  <a:srgbClr val="000000"/>
                </a:solidFill>
                <a:latin typeface="Canva Sans"/>
              </a:rPr>
              <a:t>The initial step is to gather a large dataset that includes patient demographics, medical history, lab results, and other related information. This data can be obtained from electronic health records (EHRs) or other sources</a:t>
            </a:r>
          </a:p>
        </p:txBody>
      </p:sp>
      <p:sp>
        <p:nvSpPr>
          <p:cNvPr id="1048675" name="TextBox 18"/>
          <p:cNvSpPr txBox="1"/>
          <p:nvPr/>
        </p:nvSpPr>
        <p:spPr>
          <a:xfrm rot="0">
            <a:off x="2304117" y="814880"/>
            <a:ext cx="13353390" cy="1137096"/>
          </a:xfrm>
          <a:prstGeom prst="rect"/>
        </p:spPr>
        <p:txBody>
          <a:bodyPr anchor="t" bIns="0" lIns="0" rIns="0" rtlCol="0" tIns="0">
            <a:spAutoFit/>
          </a:bodyPr>
          <a:p>
            <a:pPr algn="ctr">
              <a:lnSpc>
                <a:spcPts val="9250"/>
              </a:lnSpc>
            </a:pPr>
            <a:r>
              <a:rPr sz="6607" lang="en-US">
                <a:solidFill>
                  <a:srgbClr val="000000"/>
                </a:solidFill>
                <a:latin typeface="Bernoru SemiCondensed Bold"/>
              </a:rPr>
              <a:t>DESIGN OF THE PROBLEM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grpSp>
        <p:nvGrpSpPr>
          <p:cNvPr id="61" name="Group 2"/>
          <p:cNvGrpSpPr/>
          <p:nvPr/>
        </p:nvGrpSpPr>
        <p:grpSpPr>
          <a:xfrm rot="0">
            <a:off x="-1109662" y="0"/>
            <a:ext cx="20507325" cy="10287000"/>
            <a:chOff x="0" y="0"/>
            <a:chExt cx="27343100" cy="13716000"/>
          </a:xfrm>
        </p:grpSpPr>
        <p:sp>
          <p:nvSpPr>
            <p:cNvPr id="104867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7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62" name="Group 5"/>
          <p:cNvGrpSpPr/>
          <p:nvPr/>
        </p:nvGrpSpPr>
        <p:grpSpPr>
          <a:xfrm rot="0">
            <a:off x="1028700" y="1505943"/>
            <a:ext cx="16230600" cy="8477998"/>
            <a:chOff x="0" y="0"/>
            <a:chExt cx="4274726" cy="2232888"/>
          </a:xfrm>
        </p:grpSpPr>
        <p:sp>
          <p:nvSpPr>
            <p:cNvPr id="1048678" name="Freeform 6"/>
            <p:cNvSpPr/>
            <p:nvPr/>
          </p:nvSpPr>
          <p:spPr>
            <a:xfrm rot="0" flipH="0" flipV="0">
              <a:off x="0" y="0"/>
              <a:ext cx="4274726" cy="2232889"/>
            </a:xfrm>
            <a:custGeom>
              <a:avLst/>
              <a:ahLst/>
              <a:rect l="l" t="t" r="r" b="b"/>
              <a:pathLst>
                <a:path w="4274726" h="2232889">
                  <a:moveTo>
                    <a:pt x="0" y="0"/>
                  </a:moveTo>
                  <a:lnTo>
                    <a:pt x="4274726" y="0"/>
                  </a:lnTo>
                  <a:lnTo>
                    <a:pt x="4274726" y="2232889"/>
                  </a:lnTo>
                  <a:lnTo>
                    <a:pt x="0" y="2232889"/>
                  </a:lnTo>
                  <a:close/>
                </a:path>
              </a:pathLst>
            </a:custGeom>
            <a:solidFill>
              <a:srgbClr val="F1F2F2"/>
            </a:solidFill>
          </p:spPr>
        </p:sp>
        <p:sp>
          <p:nvSpPr>
            <p:cNvPr id="104867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3" name="Group 8"/>
          <p:cNvGrpSpPr/>
          <p:nvPr/>
        </p:nvGrpSpPr>
        <p:grpSpPr>
          <a:xfrm rot="0">
            <a:off x="3135581" y="333289"/>
            <a:ext cx="12016839" cy="1390822"/>
            <a:chOff x="0" y="0"/>
            <a:chExt cx="3164929" cy="366307"/>
          </a:xfrm>
        </p:grpSpPr>
        <p:sp>
          <p:nvSpPr>
            <p:cNvPr id="1048680" name="Freeform 9"/>
            <p:cNvSpPr/>
            <p:nvPr/>
          </p:nvSpPr>
          <p:spPr>
            <a:xfrm rot="0" flipH="0" flipV="0">
              <a:off x="0" y="0"/>
              <a:ext cx="3164929" cy="366307"/>
            </a:xfrm>
            <a:custGeom>
              <a:avLst/>
              <a:ahLst/>
              <a:rect l="l" t="t" r="r" b="b"/>
              <a:pathLst>
                <a:path w="3164929" h="366307">
                  <a:moveTo>
                    <a:pt x="0" y="0"/>
                  </a:moveTo>
                  <a:lnTo>
                    <a:pt x="3164929" y="0"/>
                  </a:lnTo>
                  <a:lnTo>
                    <a:pt x="3164929" y="366307"/>
                  </a:lnTo>
                  <a:lnTo>
                    <a:pt x="0" y="366307"/>
                  </a:lnTo>
                  <a:close/>
                </a:path>
              </a:pathLst>
            </a:custGeom>
            <a:solidFill>
              <a:srgbClr val="DDDEDE"/>
            </a:solidFill>
            <a:ln w="38100" cap="sq">
              <a:solidFill>
                <a:srgbClr val="F1F2F2"/>
              </a:solidFill>
              <a:prstDash val="solid"/>
              <a:miter/>
            </a:ln>
          </p:spPr>
        </p:sp>
        <p:sp>
          <p:nvSpPr>
            <p:cNvPr id="104868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82" name="TextBox 11"/>
          <p:cNvSpPr txBox="1"/>
          <p:nvPr/>
        </p:nvSpPr>
        <p:spPr>
          <a:xfrm rot="0">
            <a:off x="2028359" y="1995014"/>
            <a:ext cx="13795916" cy="6159500"/>
          </a:xfrm>
          <a:prstGeom prst="rect"/>
        </p:spPr>
        <p:txBody>
          <a:bodyPr anchor="t" bIns="0" lIns="0" rIns="0" rtlCol="0" tIns="0">
            <a:spAutoFit/>
          </a:bodyPr>
          <a:p>
            <a:pPr>
              <a:lnSpc>
                <a:spcPts val="4899"/>
              </a:lnSpc>
            </a:pPr>
            <a:r>
              <a:rPr sz="3499" lang="en-US">
                <a:solidFill>
                  <a:srgbClr val="000000"/>
                </a:solidFill>
                <a:latin typeface="Nunito"/>
              </a:rPr>
              <a:t>•Pregnancis: Number of times pregnant </a:t>
            </a:r>
          </a:p>
          <a:p>
            <a:pPr>
              <a:lnSpc>
                <a:spcPts val="4899"/>
              </a:lnSpc>
            </a:pPr>
            <a:r>
              <a:rPr sz="3499" lang="en-US">
                <a:solidFill>
                  <a:srgbClr val="000000"/>
                </a:solidFill>
                <a:latin typeface="Nunito"/>
              </a:rPr>
              <a:t>• Glucose: Plasma glucose concentration a 2 hours in an oral glucose tolerance test</a:t>
            </a:r>
          </a:p>
          <a:p>
            <a:pPr>
              <a:lnSpc>
                <a:spcPts val="4899"/>
              </a:lnSpc>
            </a:pPr>
            <a:r>
              <a:rPr sz="3499" lang="en-US">
                <a:solidFill>
                  <a:srgbClr val="000000"/>
                </a:solidFill>
                <a:latin typeface="Nunito"/>
              </a:rPr>
              <a:t>• Blood Pressure: Diastolic blood pressurure(mm Hg)</a:t>
            </a:r>
          </a:p>
          <a:p>
            <a:pPr>
              <a:lnSpc>
                <a:spcPts val="4899"/>
              </a:lnSpc>
            </a:pPr>
            <a:r>
              <a:rPr sz="3499" lang="en-US">
                <a:solidFill>
                  <a:srgbClr val="000000"/>
                </a:solidFill>
                <a:latin typeface="Nunito"/>
              </a:rPr>
              <a:t>• SkinThickness: Triceps skin foldt hickness (kg mm)</a:t>
            </a:r>
          </a:p>
          <a:p>
            <a:pPr>
              <a:lnSpc>
                <a:spcPts val="4899"/>
              </a:lnSpc>
            </a:pPr>
            <a:r>
              <a:rPr sz="3499" lang="en-US">
                <a:solidFill>
                  <a:srgbClr val="000000"/>
                </a:solidFill>
                <a:latin typeface="Nunito"/>
              </a:rPr>
              <a:t>• Insulin 2-Hour serum insulin (mu U/ml)</a:t>
            </a:r>
          </a:p>
          <a:p>
            <a:pPr>
              <a:lnSpc>
                <a:spcPts val="4899"/>
              </a:lnSpc>
            </a:pPr>
            <a:r>
              <a:rPr sz="3499" lang="en-US">
                <a:solidFill>
                  <a:srgbClr val="000000"/>
                </a:solidFill>
                <a:latin typeface="Nunito"/>
              </a:rPr>
              <a:t>•</a:t>
            </a:r>
            <a:r>
              <a:rPr sz="3499" lang="en-US">
                <a:solidFill>
                  <a:srgbClr val="000000"/>
                </a:solidFill>
                <a:latin typeface="Nunito"/>
              </a:rPr>
              <a:t>BMI: Body mass index (weight in kg/(height in m)^2)</a:t>
            </a:r>
          </a:p>
          <a:p>
            <a:pPr>
              <a:lnSpc>
                <a:spcPts val="4899"/>
              </a:lnSpc>
            </a:pPr>
            <a:r>
              <a:rPr sz="3499" lang="en-US">
                <a:solidFill>
                  <a:srgbClr val="000000"/>
                </a:solidFill>
                <a:latin typeface="Nunito"/>
              </a:rPr>
              <a:t>• DiabetesPedigreeFunction: Diabetes pedigree function</a:t>
            </a:r>
          </a:p>
          <a:p>
            <a:pPr>
              <a:lnSpc>
                <a:spcPts val="4899"/>
              </a:lnSpc>
            </a:pPr>
            <a:r>
              <a:rPr sz="3499" lang="en-US">
                <a:solidFill>
                  <a:srgbClr val="000000"/>
                </a:solidFill>
                <a:latin typeface="Nunito"/>
              </a:rPr>
              <a:t>•</a:t>
            </a:r>
            <a:r>
              <a:rPr sz="3499" lang="en-US">
                <a:solidFill>
                  <a:srgbClr val="000000"/>
                </a:solidFill>
                <a:latin typeface="Nunito"/>
              </a:rPr>
              <a:t>Age: Age (years)</a:t>
            </a:r>
          </a:p>
          <a:p>
            <a:pPr>
              <a:lnSpc>
                <a:spcPts val="4899"/>
              </a:lnSpc>
            </a:pPr>
            <a:r>
              <a:rPr sz="3499" lang="en-US">
                <a:solidFill>
                  <a:srgbClr val="000000"/>
                </a:solidFill>
                <a:latin typeface="Nunito"/>
              </a:rPr>
              <a:t>•</a:t>
            </a:r>
            <a:r>
              <a:rPr sz="3499" lang="en-US">
                <a:solidFill>
                  <a:srgbClr val="000000"/>
                </a:solidFill>
                <a:latin typeface="Nunito"/>
              </a:rPr>
              <a:t>Outcome: Class variable (0 or 1) 268 of 768 are 1, the others are 0</a:t>
            </a:r>
          </a:p>
        </p:txBody>
      </p:sp>
      <p:sp>
        <p:nvSpPr>
          <p:cNvPr id="1048683"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684" name="Freeform 13"/>
          <p:cNvSpPr/>
          <p:nvPr/>
        </p:nvSpPr>
        <p:spPr>
          <a:xfrm rot="0" flipH="0" flipV="0">
            <a:off x="-668902" y="333289"/>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685" name="TextBox 14"/>
          <p:cNvSpPr txBox="1"/>
          <p:nvPr/>
        </p:nvSpPr>
        <p:spPr>
          <a:xfrm rot="0">
            <a:off x="2463725" y="247410"/>
            <a:ext cx="13360550"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DATASET ATTRIBUTES</a:t>
            </a:r>
          </a:p>
        </p:txBody>
      </p:sp>
      <p:sp>
        <p:nvSpPr>
          <p:cNvPr id="1048686" name="TextBox 15"/>
          <p:cNvSpPr txBox="1"/>
          <p:nvPr/>
        </p:nvSpPr>
        <p:spPr>
          <a:xfrm rot="0">
            <a:off x="1028700" y="8425418"/>
            <a:ext cx="15797138" cy="587375"/>
          </a:xfrm>
          <a:prstGeom prst="rect"/>
        </p:spPr>
        <p:txBody>
          <a:bodyPr anchor="t" bIns="0" lIns="0" rIns="0" rtlCol="0" tIns="0">
            <a:spAutoFit/>
          </a:bodyPr>
          <a:p>
            <a:pPr>
              <a:lnSpc>
                <a:spcPts val="4899"/>
              </a:lnSpc>
            </a:pPr>
            <a:r>
              <a:rPr sz="3499" lang="en-US">
                <a:solidFill>
                  <a:srgbClr val="000000"/>
                </a:solidFill>
                <a:latin typeface="Nunito Bold"/>
              </a:rPr>
              <a:t>Dataset source: https://www.kaggle.com/datasets/mathchi/diabetes-data-set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grpSp>
        <p:nvGrpSpPr>
          <p:cNvPr id="65" name="Group 2"/>
          <p:cNvGrpSpPr/>
          <p:nvPr/>
        </p:nvGrpSpPr>
        <p:grpSpPr>
          <a:xfrm rot="0">
            <a:off x="-1109662" y="0"/>
            <a:ext cx="20507325" cy="10287000"/>
            <a:chOff x="0" y="0"/>
            <a:chExt cx="27343100" cy="13716000"/>
          </a:xfrm>
        </p:grpSpPr>
        <p:sp>
          <p:nvSpPr>
            <p:cNvPr id="1048687"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88"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66" name="Group 5"/>
          <p:cNvGrpSpPr/>
          <p:nvPr/>
        </p:nvGrpSpPr>
        <p:grpSpPr>
          <a:xfrm rot="0">
            <a:off x="1452123" y="2957390"/>
            <a:ext cx="15383753" cy="2637935"/>
            <a:chOff x="0" y="0"/>
            <a:chExt cx="4051688" cy="694765"/>
          </a:xfrm>
        </p:grpSpPr>
        <p:sp>
          <p:nvSpPr>
            <p:cNvPr id="1048689"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690"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7" name="Group 8"/>
          <p:cNvGrpSpPr/>
          <p:nvPr/>
        </p:nvGrpSpPr>
        <p:grpSpPr>
          <a:xfrm rot="0">
            <a:off x="5139012" y="687305"/>
            <a:ext cx="8009976" cy="1730229"/>
            <a:chOff x="0" y="0"/>
            <a:chExt cx="2109623" cy="455698"/>
          </a:xfrm>
        </p:grpSpPr>
        <p:sp>
          <p:nvSpPr>
            <p:cNvPr id="1048691"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692"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93"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694"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695" name="TextBox 13"/>
          <p:cNvSpPr txBox="1"/>
          <p:nvPr/>
        </p:nvSpPr>
        <p:spPr>
          <a:xfrm rot="0">
            <a:off x="7389944" y="3334970"/>
            <a:ext cx="9104784" cy="1825625"/>
          </a:xfrm>
          <a:prstGeom prst="rect"/>
        </p:spPr>
        <p:txBody>
          <a:bodyPr anchor="t" bIns="0" lIns="0" rIns="0" rtlCol="0" tIns="0">
            <a:spAutoFit/>
          </a:bodyPr>
          <a:p>
            <a:pPr>
              <a:lnSpc>
                <a:spcPts val="4899"/>
              </a:lnSpc>
            </a:pPr>
            <a:r>
              <a:rPr sz="3499" lang="en-US">
                <a:solidFill>
                  <a:srgbClr val="000000"/>
                </a:solidFill>
                <a:latin typeface="Nunito"/>
              </a:rPr>
              <a:t> Clean and preprocess the data. Handle missing values, outliers, and normalize features for consistency.</a:t>
            </a:r>
          </a:p>
        </p:txBody>
      </p:sp>
      <p:grpSp>
        <p:nvGrpSpPr>
          <p:cNvPr id="68" name="Group 14"/>
          <p:cNvGrpSpPr/>
          <p:nvPr/>
        </p:nvGrpSpPr>
        <p:grpSpPr>
          <a:xfrm rot="0">
            <a:off x="1452123" y="5879245"/>
            <a:ext cx="15383753" cy="2637935"/>
            <a:chOff x="0" y="0"/>
            <a:chExt cx="4051688" cy="694765"/>
          </a:xfrm>
        </p:grpSpPr>
        <p:sp>
          <p:nvSpPr>
            <p:cNvPr id="1048696" name="Freeform 15"/>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697" name="TextBox 1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98" name="TextBox 17"/>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a:rPr>
              <a:t>2.DATE </a:t>
            </a:r>
          </a:p>
          <a:p>
            <a:pPr>
              <a:lnSpc>
                <a:spcPts val="5320"/>
              </a:lnSpc>
            </a:pPr>
            <a:r>
              <a:rPr sz="3800" lang="en-US">
                <a:solidFill>
                  <a:srgbClr val="000000"/>
                </a:solidFill>
                <a:latin typeface="Bernoru SemiCondensed"/>
              </a:rPr>
              <a:t>PREPROCESSING </a:t>
            </a:r>
          </a:p>
        </p:txBody>
      </p:sp>
      <p:sp>
        <p:nvSpPr>
          <p:cNvPr id="1048699" name="TextBox 18"/>
          <p:cNvSpPr txBox="1"/>
          <p:nvPr/>
        </p:nvSpPr>
        <p:spPr>
          <a:xfrm rot="0">
            <a:off x="2059652" y="6493998"/>
            <a:ext cx="4156254" cy="1322705"/>
          </a:xfrm>
          <a:prstGeom prst="rect"/>
        </p:spPr>
        <p:txBody>
          <a:bodyPr anchor="t" bIns="0" lIns="0" rIns="0" rtlCol="0" tIns="0">
            <a:spAutoFit/>
          </a:bodyPr>
          <a:p>
            <a:pPr>
              <a:lnSpc>
                <a:spcPts val="5320"/>
              </a:lnSpc>
            </a:pPr>
            <a:r>
              <a:rPr sz="3800" lang="en-US">
                <a:solidFill>
                  <a:srgbClr val="000000"/>
                </a:solidFill>
                <a:latin typeface="Bernoru SemiCondensed"/>
              </a:rPr>
              <a:t>3.FEATURES</a:t>
            </a:r>
          </a:p>
          <a:p>
            <a:pPr>
              <a:lnSpc>
                <a:spcPts val="5320"/>
              </a:lnSpc>
            </a:pPr>
            <a:r>
              <a:rPr sz="3800" lang="en-US">
                <a:solidFill>
                  <a:srgbClr val="000000"/>
                </a:solidFill>
                <a:latin typeface="Bernoru SemiCondensed"/>
              </a:rPr>
              <a:t>ENGINEERING </a:t>
            </a:r>
          </a:p>
        </p:txBody>
      </p:sp>
      <p:sp>
        <p:nvSpPr>
          <p:cNvPr id="1048700" name="TextBox 19"/>
          <p:cNvSpPr txBox="1"/>
          <p:nvPr/>
        </p:nvSpPr>
        <p:spPr>
          <a:xfrm rot="0">
            <a:off x="7389944" y="6256825"/>
            <a:ext cx="9104784" cy="1825625"/>
          </a:xfrm>
          <a:prstGeom prst="rect"/>
        </p:spPr>
        <p:txBody>
          <a:bodyPr anchor="t" bIns="0" lIns="0" rIns="0" rtlCol="0" tIns="0">
            <a:spAutoFit/>
          </a:bodyPr>
          <a:p>
            <a:pPr>
              <a:lnSpc>
                <a:spcPts val="4899"/>
              </a:lnSpc>
            </a:pPr>
            <a:r>
              <a:rPr sz="3499" lang="en-US">
                <a:solidFill>
                  <a:srgbClr val="000000"/>
                </a:solidFill>
                <a:latin typeface="Nunito"/>
              </a:rPr>
              <a:t> New features may be created from the existing data to improve the predictive performance of the system.</a:t>
            </a:r>
          </a:p>
        </p:txBody>
      </p:sp>
      <p:sp>
        <p:nvSpPr>
          <p:cNvPr id="1048701" name="AutoShape 20"/>
          <p:cNvSpPr/>
          <p:nvPr/>
        </p:nvSpPr>
        <p:spPr>
          <a:xfrm rot="-5369237">
            <a:off x="5617498" y="4209683"/>
            <a:ext cx="2128873" cy="0"/>
          </a:xfrm>
          <a:prstGeom prst="line"/>
          <a:ln w="133350" cap="flat">
            <a:solidFill>
              <a:srgbClr val="DDDEDE"/>
            </a:solidFill>
            <a:prstDash val="solid"/>
            <a:headEnd type="none" w="sm" len="sm"/>
            <a:tailEnd type="none" w="sm" len="sm"/>
          </a:ln>
        </p:spPr>
      </p:sp>
      <p:sp>
        <p:nvSpPr>
          <p:cNvPr id="1048702" name="AutoShape 21"/>
          <p:cNvSpPr/>
          <p:nvPr/>
        </p:nvSpPr>
        <p:spPr>
          <a:xfrm rot="-5369237">
            <a:off x="5617498" y="7131538"/>
            <a:ext cx="2128873" cy="0"/>
          </a:xfrm>
          <a:prstGeom prst="line"/>
          <a:ln w="133350" cap="flat">
            <a:solidFill>
              <a:srgbClr val="DDDEDE"/>
            </a:solidFill>
            <a:prstDash val="solid"/>
            <a:headEnd type="none" w="sm" len="sm"/>
            <a:tailEnd type="none" w="sm" len="sm"/>
          </a:ln>
        </p:spPr>
      </p:sp>
      <p:sp>
        <p:nvSpPr>
          <p:cNvPr id="1048703" name="Freeform 22"/>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Gray white simple modern Thesis Defense Presentation </dc:title>
  <dc:creator>M2003J15SC</dc:creator>
  <dcterms:created xsi:type="dcterms:W3CDTF">2006-08-15T13:00:00Z</dcterms:created>
  <dcterms:modified xsi:type="dcterms:W3CDTF">2023-09-30T15:39:35Z</dcterms:modified>
</cp:coreProperties>
</file>