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  <p:sldId id="266" r:id="rId14"/>
    <p:sldId id="27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>
        <p:scale>
          <a:sx n="116" d="100"/>
          <a:sy n="116" d="100"/>
        </p:scale>
        <p:origin x="6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1F90-183D-2BD0-0CE2-785B852E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6E555-4DDF-8BF1-BC94-646E6AE8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3EEB0-D5E7-AE73-D5B6-D4024BD3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195B-B140-A59B-4B51-BCAF652B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8035-7B48-AD41-F900-057AE5B1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643B-3970-80BB-BAAF-E824BA46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5CFC1-5675-474D-BDA2-95C8A8EED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6DB6-9828-37E1-FD55-53A39050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AAC0-1B49-8AF0-D142-4CCA1382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880F-3A05-14D0-F898-C743BF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4B406-C491-54D6-D910-08E328FCC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E399-34EA-D36D-8A5A-135B7FE6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20ED-36DD-A9DF-C9A5-1EBCADB9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7260-4EE5-5355-0E49-274E58E6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B03C-C33C-33E4-76DB-9EDE3790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7BD2-6159-D7E0-210E-D2C852A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4121-7A0B-139B-D2C8-3938DB89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8522-5F40-05DA-C10C-0840392E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8651-7C6D-FDE7-E583-19E33B46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8A5A-8601-9120-0598-3F80DEBC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FC2-98D9-7EF2-7C95-40751604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757B-FE11-0A75-1D2D-DD97AE9B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27C1-49DD-C45D-419F-E3F2C99D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F899-FA83-B9EF-BE5D-6565A5F3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8843-14FC-2581-05DA-291EEADA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EC2-DA6F-A26C-A418-D4F7A76E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7898-E3C1-A973-5766-18F4F82BD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54FE0-9793-4EC8-D0A9-5DFB59EB6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B9348-0789-080C-29F4-CE51F62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D1AB-E2BC-DE9C-ADF0-898C019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AE62-D2C1-C2EB-74B2-6E077C1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6A19-2ED3-C0CB-9234-840A1B7E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83239-32D5-53CC-3F00-A548A943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2083D-0E8E-BC1A-063C-85598B20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CD178-9C9E-6EFA-80C8-FE464DAAE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DCBD2-612A-1004-36B5-248538851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CABA4-2CD8-3E43-11E8-47F57F51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A88CE-AA7B-3673-3BDF-9153AF5A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C31B7-34CC-9250-F59D-95DB7415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354D-8956-70A8-0DF0-74044F38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DEE64-F492-4A9F-723C-27D47994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6D49F-F5CC-DF54-1800-9EF5283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AD72E-53B5-D4EF-A447-921B38DC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E4DD1-CA48-8A04-DAF0-20082492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5520-5DD8-A53A-A5F8-F9937093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3C51D-73E6-73D8-AA95-5337D252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F3B1-B44F-086D-07BC-9BB490DF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5E89-5E87-DD85-8941-5640DAD1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26CB3-0DF8-A124-3269-CDA66519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71016-A086-8C15-52B7-36BC119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87166-B71E-6319-1C4B-C3748F28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0DB0-7FF9-65FE-DF07-692DE192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0501-BFCE-6C29-0F58-C1830611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08693-F3F7-A661-E002-C9010DB15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40CE-ED9C-01BD-BE4B-1411E7879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7B72D-A18B-8FCC-AB18-76175C94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09FB-19A6-E929-7755-CCDB648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B0B79-D623-A8FD-DF2E-D42EF286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5AD93-5FE7-9FB8-CB3A-BBED65DD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DB06-30EF-1CAF-373B-2C26B1E12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B34A7-2DCF-25D4-6E2E-E4873F0B8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FD61E-E110-B540-A05C-D380EF4BEE5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C064-74F9-E76A-7B52-3121D9311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224E-3070-9E2C-1D71-E438BE82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C1C84-3A52-0245-8C44-216A5DB0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pngimg.com/png/27880-green-tick-clipart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27880-green-tick-clipa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45D2-FAB5-2B72-B760-D6B707BA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Large Multipliers by</a:t>
            </a:r>
            <a:br>
              <a:rPr lang="en-US" dirty="0"/>
            </a:br>
            <a:r>
              <a:rPr lang="en-US" dirty="0"/>
              <a:t>Combining SAT and Computer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D8537-5E6F-370B-2985-37EB390B9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8425071" cy="19340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By:-</a:t>
            </a:r>
          </a:p>
          <a:p>
            <a:pPr algn="l"/>
            <a:r>
              <a:rPr lang="en-US" dirty="0"/>
              <a:t>	Daniela Kaufmann, Armin Biere, Manuel Kauers</a:t>
            </a:r>
          </a:p>
          <a:p>
            <a:pPr algn="l"/>
            <a:r>
              <a:rPr lang="en-US" dirty="0"/>
              <a:t>Presented at:-</a:t>
            </a:r>
          </a:p>
          <a:p>
            <a:pPr algn="l"/>
            <a:r>
              <a:rPr lang="en-IN" b="0" i="0" dirty="0">
                <a:effectLst/>
                <a:latin typeface="__styreneB_5d855b"/>
              </a:rPr>
              <a:t>	2019 Formal Methods in Computer Aided Design (FMCAD)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6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EC6B-D794-6462-E63B-AECE43E6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Unique Monic Leading Term (UMLT)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FC17A-8304-1878-F5DC-3ADB3BCCE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748054" cy="25100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a variable ordering and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has UMLT if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>
                    <a:latin typeface="+mj-lt"/>
                  </a:rPr>
                  <a:t>lt(p)</a:t>
                </a:r>
                <a:r>
                  <a:rPr lang="en-US" dirty="0"/>
                  <a:t> has exponent 1 and are all unique and lc(p)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set of variable which do not occur as leading terms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and 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8FC17A-8304-1878-F5DC-3ADB3BCCE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748054" cy="2510059"/>
              </a:xfrm>
              <a:blipFill>
                <a:blip r:embed="rId2"/>
                <a:stretch>
                  <a:fillRect l="-1063" t="-6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s and formulas&#10;&#10;Description automatically generated">
            <a:extLst>
              <a:ext uri="{FF2B5EF4-FFF2-40B4-BE49-F238E27FC236}">
                <a16:creationId xmlns:a16="http://schemas.microsoft.com/office/drawing/2014/main" id="{32E9DBA5-BCB1-C71D-8904-098F93AF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4022874"/>
            <a:ext cx="7703776" cy="1156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AC4CE-23E0-9BA6-E046-0DF0E47C47B4}"/>
              </a:ext>
            </a:extLst>
          </p:cNvPr>
          <p:cNvSpPr txBox="1"/>
          <p:nvPr/>
        </p:nvSpPr>
        <p:spPr>
          <a:xfrm>
            <a:off x="7978096" y="3968635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Unique Leading Term </a:t>
            </a:r>
          </a:p>
          <a:p>
            <a:r>
              <a:rPr lang="en-US" sz="2800" dirty="0"/>
              <a:t>2. Exponent = 1 </a:t>
            </a:r>
          </a:p>
          <a:p>
            <a:r>
              <a:rPr lang="en-US" sz="2800" dirty="0"/>
              <a:t>3. Leading Coefficient is invertible</a:t>
            </a:r>
          </a:p>
          <a:p>
            <a:endParaRPr lang="en-US" sz="2800" dirty="0"/>
          </a:p>
        </p:txBody>
      </p:sp>
      <p:pic>
        <p:nvPicPr>
          <p:cNvPr id="8" name="Picture 7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19C83474-76F6-FC46-F1EB-CFE02B790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639550" y="3853877"/>
            <a:ext cx="552450" cy="631371"/>
          </a:xfrm>
          <a:prstGeom prst="rect">
            <a:avLst/>
          </a:prstGeom>
        </p:spPr>
      </p:pic>
      <p:pic>
        <p:nvPicPr>
          <p:cNvPr id="10" name="Picture 9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082D75AF-33C7-9D8F-9E3E-47FE5E8C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381839" y="4287592"/>
            <a:ext cx="552450" cy="631371"/>
          </a:xfrm>
          <a:prstGeom prst="rect">
            <a:avLst/>
          </a:prstGeom>
        </p:spPr>
      </p:pic>
      <p:pic>
        <p:nvPicPr>
          <p:cNvPr id="11" name="Picture 10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72ECDC75-5511-F267-1303-E9637590F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59246" y="5152360"/>
            <a:ext cx="552450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216D-1FFE-A19A-A29B-46105A38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88" y="0"/>
            <a:ext cx="10293531" cy="1325563"/>
          </a:xfrm>
        </p:spPr>
        <p:txBody>
          <a:bodyPr/>
          <a:lstStyle/>
          <a:p>
            <a:r>
              <a:rPr lang="en-US" b="1" dirty="0"/>
              <a:t>Deduction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E5138-E4FB-FD73-0CE3-593130A96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388" y="1005840"/>
                <a:ext cx="11695612" cy="1065331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be a </a:t>
                </a:r>
                <a:r>
                  <a:rPr lang="en-US" dirty="0">
                    <a:highlight>
                      <a:srgbClr val="FFFF00"/>
                    </a:highlight>
                  </a:rPr>
                  <a:t>finite</a:t>
                </a:r>
                <a:r>
                  <a:rPr lang="en-US" dirty="0"/>
                  <a:t> set with UMLT, then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be “deduced”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and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E5138-E4FB-FD73-0CE3-593130A96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388" y="1005840"/>
                <a:ext cx="11695612" cy="1065331"/>
              </a:xfrm>
              <a:blipFill>
                <a:blip r:embed="rId2"/>
                <a:stretch>
                  <a:fillRect l="-867" t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C2EDF26-FE5F-9C15-EC87-FA1B30B25B93}"/>
              </a:ext>
            </a:extLst>
          </p:cNvPr>
          <p:cNvSpPr txBox="1">
            <a:spLocks/>
          </p:cNvSpPr>
          <p:nvPr/>
        </p:nvSpPr>
        <p:spPr>
          <a:xfrm>
            <a:off x="496387" y="1981200"/>
            <a:ext cx="10293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C1CB0C-1A03-DDE2-BA2E-848A36B1CE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386" y="3077011"/>
                <a:ext cx="11434881" cy="4598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model is an assignment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dirty="0"/>
                  <a:t>, for a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we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if every model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also a model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C1CB0C-1A03-DDE2-BA2E-848A36B1C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6" y="3077011"/>
                <a:ext cx="11434881" cy="4598829"/>
              </a:xfrm>
              <a:prstGeom prst="rect">
                <a:avLst/>
              </a:prstGeom>
              <a:blipFill>
                <a:blip r:embed="rId3"/>
                <a:stretch>
                  <a:fillRect l="-887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1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BB4C-56C8-6B27-395D-F830EEC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dirty="0"/>
              <a:t>Sneak Peak into the Future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3740E-8D17-FBD7-7123-529A50DC2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show by the end of the presentation that whether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(constraint among input-output) is implied by gate polynomials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can be reduced to Ideal Membership Test.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3740E-8D17-FBD7-7123-529A50DC2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071029C-295A-AFDC-DC38-2B732A83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25" t="58205" r="8072"/>
          <a:stretch/>
        </p:blipFill>
        <p:spPr>
          <a:xfrm>
            <a:off x="838199" y="3094297"/>
            <a:ext cx="999308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A313-406B-71CD-6C6D-5776602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6" y="0"/>
            <a:ext cx="10515600" cy="1040195"/>
          </a:xfrm>
        </p:spPr>
        <p:txBody>
          <a:bodyPr/>
          <a:lstStyle/>
          <a:p>
            <a:r>
              <a:rPr lang="en-US" b="1" dirty="0"/>
              <a:t>Soundness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80D6-5DC3-C3CF-BE01-9B6E28333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816" y="1040195"/>
                <a:ext cx="12022184" cy="38143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 b="1" dirty="0"/>
                  <a:t>Theorem</a:t>
                </a:r>
                <a:r>
                  <a:rPr lang="en-US" sz="4000" dirty="0"/>
                  <a:t>: Let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 dirty="0"/>
                  <a:t> be a finite set of polynomials with UMLT and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z="4000" dirty="0"/>
                  <a:t>then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What does it say:- 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/>
                  <a:t> belongs to the ideal generated by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4000" dirty="0"/>
                  <a:t> as basis implies every model of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4000" dirty="0"/>
                  <a:t> is also a model of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b="1" dirty="0"/>
                  <a:t>Proof: Not needed for this presentation. Enthusiasts may refer the paper.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80D6-5DC3-C3CF-BE01-9B6E28333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816" y="1040195"/>
                <a:ext cx="12022184" cy="3814354"/>
              </a:xfrm>
              <a:blipFill>
                <a:blip r:embed="rId2"/>
                <a:stretch>
                  <a:fillRect l="-1793" t="-4651" r="-211" b="-3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87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CD0B5-2DB1-5EED-8318-FE9CE2B1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E209-AB1E-B951-79ED-768330C3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6" y="0"/>
            <a:ext cx="10515600" cy="1040195"/>
          </a:xfrm>
        </p:spPr>
        <p:txBody>
          <a:bodyPr/>
          <a:lstStyle/>
          <a:p>
            <a:r>
              <a:rPr lang="en-US" b="1" dirty="0"/>
              <a:t>Soundness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15DB1-20CF-3016-1DEF-D107DDC93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9816" y="836024"/>
                <a:ext cx="12022184" cy="600725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Lemma1:-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15DB1-20CF-3016-1DEF-D107DDC93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816" y="836024"/>
                <a:ext cx="12022184" cy="6007256"/>
              </a:xfrm>
              <a:blipFill>
                <a:blip r:embed="rId2"/>
                <a:stretch>
                  <a:fillRect l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FF2AAA15-65BE-1F8F-2674-117112CD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7" y="1775773"/>
            <a:ext cx="8907111" cy="1855701"/>
          </a:xfrm>
          <a:prstGeom prst="rect">
            <a:avLst/>
          </a:prstGeom>
        </p:spPr>
      </p:pic>
      <p:pic>
        <p:nvPicPr>
          <p:cNvPr id="5" name="Picture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16F17322-3B45-E192-B8A8-B19CBBEB8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7" y="3631474"/>
            <a:ext cx="9878656" cy="29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85B1-C713-B65E-D4D2-7C7BC210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Completeness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BAEE9-0E94-228C-2C56-CAEB184D8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53331"/>
                <a:ext cx="1219200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a finite set with UMLT,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we have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2400" b="1" dirty="0"/>
                  <a:t>Proof:-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,</a:t>
                </a:r>
              </a:p>
              <a:p>
                <a:pPr marL="457200" lvl="1" indent="0">
                  <a:buNone/>
                </a:pPr>
                <a:r>
                  <a:rPr lang="en-US" dirty="0"/>
                  <a:t>	 by lemma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by definition and thus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from Soundness, enough to 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possible,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≠ 0</m:t>
                    </m:r>
                  </m:oMath>
                </a14:m>
                <a:r>
                  <a:rPr lang="en-US" dirty="0"/>
                  <a:t>, 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BAEE9-0E94-228C-2C56-CAEB184D8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53331"/>
                <a:ext cx="12192000" cy="4351338"/>
              </a:xfrm>
              <a:blipFill>
                <a:blip r:embed="rId2"/>
                <a:stretch>
                  <a:fillRect l="-93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5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C8E-CEDC-27C8-06D9-B5A47D7D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Don’t know what to name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D6A6C-DF60-406D-669E-B5E3A42F42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5904"/>
                <a:ext cx="12192000" cy="5722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 </a:t>
                </a:r>
                <a:r>
                  <a:rPr lang="en-US" dirty="0">
                    <a:highlight>
                      <a:srgbClr val="FFFF00"/>
                    </a:highlight>
                  </a:rPr>
                  <a:t>acyclic</a:t>
                </a:r>
                <a:r>
                  <a:rPr lang="en-US" dirty="0"/>
                  <a:t> circuit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it is obvious that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has UMLT for a fixed reverse topological ordering ( output of a gate &gt; input of the gates ).</a:t>
                </a:r>
              </a:p>
              <a:p>
                <a:pPr lvl="1"/>
                <a:r>
                  <a:rPr lang="en-US" dirty="0"/>
                  <a:t>Unique Leading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 Each gate’s leading term is the output, thus unique</a:t>
                </a:r>
              </a:p>
              <a:p>
                <a:pPr lvl="1"/>
                <a:r>
                  <a:rPr lang="en-US" dirty="0"/>
                  <a:t>Exponent = 1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Obvious for the gates</a:t>
                </a:r>
              </a:p>
              <a:p>
                <a:pPr lvl="1"/>
                <a:r>
                  <a:rPr lang="en-US" dirty="0"/>
                  <a:t>Coefficient are invertible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Coefficients for output are always 1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As a consequence of Soundness and Completeness, deciding the correctness of circuit, can be reduced to deciding the ideal membership problem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discuss about cyclic circuits i.e., circuits with memory or FSMs at the end.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D6A6C-DF60-406D-669E-B5E3A42F4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5904"/>
                <a:ext cx="12192000" cy="5722096"/>
              </a:xfrm>
              <a:blipFill>
                <a:blip r:embed="rId2"/>
                <a:stretch>
                  <a:fillRect l="-93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07880C88-98F2-55BE-9FBD-96FB59B4F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03735" y="1838817"/>
            <a:ext cx="411018" cy="469735"/>
          </a:xfrm>
          <a:prstGeom prst="rect">
            <a:avLst/>
          </a:prstGeom>
        </p:spPr>
      </p:pic>
      <p:pic>
        <p:nvPicPr>
          <p:cNvPr id="6" name="Picture 5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7B15AED2-13DA-F1AC-6A69-D2B28D6C9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36533" y="2308552"/>
            <a:ext cx="411018" cy="469735"/>
          </a:xfrm>
          <a:prstGeom prst="rect">
            <a:avLst/>
          </a:prstGeom>
        </p:spPr>
      </p:pic>
      <p:pic>
        <p:nvPicPr>
          <p:cNvPr id="7" name="Picture 6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8A93A7C-9D40-7828-9B78-1E81D70CA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90389" y="2628779"/>
            <a:ext cx="411018" cy="4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BA3D50-28F4-28D3-6F39-A55AAF7014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BA3D50-28F4-28D3-6F39-A55AAF701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54B87-8D69-ACCD-4D21-5D1E9C149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1353800" cy="560466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⋃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)−(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all assignments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54B87-8D69-ACCD-4D21-5D1E9C149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1353800" cy="5604669"/>
              </a:xfrm>
              <a:blipFill>
                <a:blip r:embed="rId3"/>
                <a:stretch>
                  <a:fillRect l="-1006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97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D5BE-AF95-C6E7-4792-0764F6B8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C804-E67B-BAF0-67C4-92BEDFF7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449-C7F3-BF97-69D3-77D763F6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7F72-3859-B9EA-23A4-F82860BB5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D85E-A01E-CF63-63AE-81701648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3DA4-F11D-FC87-556A-FB6EAA1D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Notations and Terminologies</a:t>
            </a:r>
          </a:p>
          <a:p>
            <a:r>
              <a:rPr lang="en-US" dirty="0"/>
              <a:t>How SAT can solve this</a:t>
            </a:r>
          </a:p>
          <a:p>
            <a:r>
              <a:rPr lang="en-US" dirty="0"/>
              <a:t>Comparison with previous state of the art</a:t>
            </a:r>
          </a:p>
          <a:p>
            <a:r>
              <a:rPr lang="en-US" dirty="0"/>
              <a:t>Attempt at Bonus 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3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703F-2DA4-8DEA-3B62-B4710FDA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F40D-87A0-6CF2-8301-573EEA38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4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AD9C-CF3B-7604-D699-6CA9A4CE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84C7-EAB8-7C1C-32B7-2533E751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3A51-0220-A158-C769-2CC8A1C9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AE00-C0C6-EEDC-F82B-3433063B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7D0D-D1E1-E1ED-1BB4-A5209194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95446-A72D-491C-BD68-487C86629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1515995"/>
              </a:xfrm>
            </p:spPr>
            <p:txBody>
              <a:bodyPr/>
              <a:lstStyle/>
              <a:p>
                <a:r>
                  <a:rPr lang="en-US" b="1" dirty="0"/>
                  <a:t>Input:- </a:t>
                </a:r>
                <a:r>
                  <a:rPr lang="en-US" dirty="0"/>
                  <a:t>Given a circuit with its </a:t>
                </a:r>
                <a:r>
                  <a:rPr lang="en-US" dirty="0">
                    <a:highlight>
                      <a:srgbClr val="FFFF00"/>
                    </a:highlight>
                  </a:rPr>
                  <a:t>gate level connection</a:t>
                </a:r>
                <a:r>
                  <a:rPr lang="en-US" dirty="0"/>
                  <a:t> between input and outputs, and a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involving input and outputs</a:t>
                </a:r>
              </a:p>
              <a:p>
                <a:r>
                  <a:rPr lang="en-US" b="1" dirty="0"/>
                  <a:t>Output:-</a:t>
                </a:r>
                <a:r>
                  <a:rPr lang="en-US" dirty="0"/>
                  <a:t> 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always hold true for all inputs and outputs 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95446-A72D-491C-BD68-487C86629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1515995"/>
              </a:xfrm>
              <a:blipFill>
                <a:blip r:embed="rId2"/>
                <a:stretch>
                  <a:fillRect l="-1086" t="-6667" r="-96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alf &amp; Full Adder | Half &amp; Full Subtractor – AHIRLABS">
            <a:extLst>
              <a:ext uri="{FF2B5EF4-FFF2-40B4-BE49-F238E27FC236}">
                <a16:creationId xmlns:a16="http://schemas.microsoft.com/office/drawing/2014/main" id="{09727897-E128-50DA-C149-7E984336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2774"/>
            <a:ext cx="4228631" cy="19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78DBBA-E642-9A11-A224-6B7D3ECF5B31}"/>
              </a:ext>
            </a:extLst>
          </p:cNvPr>
          <p:cNvSpPr txBox="1"/>
          <p:nvPr/>
        </p:nvSpPr>
        <p:spPr>
          <a:xfrm>
            <a:off x="2853363" y="3361398"/>
            <a:ext cx="45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6DDD0-BCED-81AC-E9BB-F288C194791E}"/>
              </a:ext>
            </a:extLst>
          </p:cNvPr>
          <p:cNvSpPr txBox="1"/>
          <p:nvPr/>
        </p:nvSpPr>
        <p:spPr>
          <a:xfrm>
            <a:off x="2719325" y="4418686"/>
            <a:ext cx="45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D71BBB-A877-A1A2-CFEF-9824722637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75383" y="3246404"/>
                <a:ext cx="6863509" cy="2934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Example:-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 0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 0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=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D71BBB-A877-A1A2-CFEF-98247226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83" y="3246404"/>
                <a:ext cx="6863509" cy="2934059"/>
              </a:xfrm>
              <a:prstGeom prst="rect">
                <a:avLst/>
              </a:prstGeom>
              <a:blipFill>
                <a:blip r:embed="rId4"/>
                <a:stretch>
                  <a:fillRect l="-2033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2B2145-95A6-F014-CB5B-4839994D254A}"/>
                  </a:ext>
                </a:extLst>
              </p:cNvPr>
              <p:cNvSpPr txBox="1"/>
              <p:nvPr/>
            </p:nvSpPr>
            <p:spPr>
              <a:xfrm>
                <a:off x="661012" y="5563518"/>
                <a:ext cx="111160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2B2145-95A6-F014-CB5B-4839994D2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12" y="5563518"/>
                <a:ext cx="11116019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97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75BC-CB9A-4690-04A1-7D1CAA1D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316"/>
          </a:xfrm>
        </p:spPr>
        <p:txBody>
          <a:bodyPr/>
          <a:lstStyle/>
          <a:p>
            <a:r>
              <a:rPr lang="en-US" b="1" dirty="0"/>
              <a:t>How will we approach the problem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1C5CF-86CB-8859-4FC6-AA31D33FA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760909"/>
                <a:ext cx="11353801" cy="208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Gates with the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would like to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written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Why not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conditions should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satisfy  and how to find them.                ----(1)</a:t>
                </a:r>
              </a:p>
              <a:p>
                <a:r>
                  <a:rPr lang="en-US" dirty="0"/>
                  <a:t>Convert existence question into something SAT Solver can do.    ----(2)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1C5CF-86CB-8859-4FC6-AA31D33FA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60909"/>
                <a:ext cx="11353801" cy="2085363"/>
              </a:xfrm>
              <a:blipFill>
                <a:blip r:embed="rId2"/>
                <a:stretch>
                  <a:fillRect l="-1004" t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A83D8E8-2DBD-5038-2EDB-BAA85B9D629E}"/>
              </a:ext>
            </a:extLst>
          </p:cNvPr>
          <p:cNvSpPr txBox="1">
            <a:spLocks/>
          </p:cNvSpPr>
          <p:nvPr/>
        </p:nvSpPr>
        <p:spPr>
          <a:xfrm>
            <a:off x="838200" y="26156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Why is it necessary or Why do we care 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EB3B6F-A878-E52A-083B-2B060C85F382}"/>
              </a:ext>
            </a:extLst>
          </p:cNvPr>
          <p:cNvSpPr txBox="1">
            <a:spLocks/>
          </p:cNvSpPr>
          <p:nvPr/>
        </p:nvSpPr>
        <p:spPr>
          <a:xfrm>
            <a:off x="838198" y="3832779"/>
            <a:ext cx="11214253" cy="208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project</a:t>
            </a:r>
          </a:p>
          <a:p>
            <a:r>
              <a:rPr lang="en-US" dirty="0"/>
              <a:t>Complicated gate level implementation to solve problems faster</a:t>
            </a:r>
          </a:p>
          <a:p>
            <a:r>
              <a:rPr lang="en-US" dirty="0"/>
              <a:t>Even simple circuits can grow very fast, Wallace 8 Bit Multiplier has 600-750 gates as compared to simple multiplier with 300-350 gates</a:t>
            </a:r>
          </a:p>
        </p:txBody>
      </p:sp>
    </p:spTree>
    <p:extLst>
      <p:ext uri="{BB962C8B-B14F-4D97-AF65-F5344CB8AC3E}">
        <p14:creationId xmlns:p14="http://schemas.microsoft.com/office/powerpoint/2010/main" val="39949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360D-C790-ADDD-3A73-853CBFEB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5313"/>
          </a:xfrm>
        </p:spPr>
        <p:txBody>
          <a:bodyPr/>
          <a:lstStyle/>
          <a:p>
            <a:r>
              <a:rPr lang="en-US" b="1" dirty="0"/>
              <a:t>Term and 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1CBA7-9134-8099-5239-0AFF49306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312"/>
                <a:ext cx="10515600" cy="47807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term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…..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is a product of powers of variables for certain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∈N. </a:t>
                </a:r>
              </a:p>
              <a:p>
                <a:r>
                  <a:rPr lang="en-US" dirty="0"/>
                  <a:t>We denote the set of terms by [X]. But sometimes we/author refer to [X] as the set of variables too.</a:t>
                </a:r>
              </a:p>
              <a:p>
                <a:r>
                  <a:rPr lang="en-US" dirty="0"/>
                  <a:t>A monomial is a multiple of a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finite sum of monomial. We denote the set of polynomials with coefficients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Example:-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(1,2,3)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+ 3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baseline="30000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1CBA7-9134-8099-5239-0AFF49306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312"/>
                <a:ext cx="10515600" cy="4780723"/>
              </a:xfrm>
              <a:blipFill>
                <a:blip r:embed="rId2"/>
                <a:stretch>
                  <a:fillRect l="-1086" t="-79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B551F0-1F27-8B75-F87F-5833728DD59A}"/>
              </a:ext>
            </a:extLst>
          </p:cNvPr>
          <p:cNvSpPr txBox="1"/>
          <p:nvPr/>
        </p:nvSpPr>
        <p:spPr>
          <a:xfrm>
            <a:off x="6261652" y="3508513"/>
            <a:ext cx="544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Note:- R is not Real Numbers, can be anything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A2906-1E0B-2152-B007-D445BE6A9D1A}"/>
              </a:ext>
            </a:extLst>
          </p:cNvPr>
          <p:cNvSpPr txBox="1"/>
          <p:nvPr/>
        </p:nvSpPr>
        <p:spPr>
          <a:xfrm>
            <a:off x="838200" y="5446644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Note:- We will focus more on the case where R(coefficients) form a ring with a multiplicative identity</a:t>
            </a:r>
          </a:p>
        </p:txBody>
      </p:sp>
    </p:spTree>
    <p:extLst>
      <p:ext uri="{BB962C8B-B14F-4D97-AF65-F5344CB8AC3E}">
        <p14:creationId xmlns:p14="http://schemas.microsoft.com/office/powerpoint/2010/main" val="285806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B619-B295-2717-5CC2-9018292D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72"/>
            <a:ext cx="10515600" cy="1325563"/>
          </a:xfrm>
        </p:spPr>
        <p:txBody>
          <a:bodyPr/>
          <a:lstStyle/>
          <a:p>
            <a:r>
              <a:rPr lang="en-US" b="1" dirty="0"/>
              <a:t>Ring 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6EC6E-6A6D-BCB3-093F-E884E24CE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1235"/>
                <a:ext cx="11098696" cy="47457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In mathematics, a </a:t>
                </a:r>
                <a:r>
                  <a:rPr lang="en-IN" i="1" dirty="0"/>
                  <a:t>ring</a:t>
                </a:r>
                <a:r>
                  <a:rPr lang="en-IN" dirty="0"/>
                  <a:t> is a structure consisting of a </a:t>
                </a:r>
                <a:r>
                  <a:rPr lang="en-IN" dirty="0">
                    <a:highlight>
                      <a:srgbClr val="FFFF00"/>
                    </a:highlight>
                  </a:rPr>
                  <a:t>set</a:t>
                </a:r>
                <a:r>
                  <a:rPr lang="en-IN" dirty="0"/>
                  <a:t>   </a:t>
                </a:r>
                <a:r>
                  <a:rPr lang="en-IN" dirty="0">
                    <a:highlight>
                      <a:srgbClr val="FFFF00"/>
                    </a:highlight>
                  </a:rPr>
                  <a:t>equipped with two operations</a:t>
                </a:r>
                <a:r>
                  <a:rPr lang="en-IN" dirty="0"/>
                  <a:t>, typically called </a:t>
                </a:r>
                <a:r>
                  <a:rPr lang="en-IN" dirty="0">
                    <a:highlight>
                      <a:srgbClr val="FFFF00"/>
                    </a:highlight>
                  </a:rPr>
                  <a:t>addition</a:t>
                </a:r>
                <a:r>
                  <a:rPr lang="en-IN" dirty="0"/>
                  <a:t> and </a:t>
                </a:r>
                <a:r>
                  <a:rPr lang="en-IN" dirty="0">
                    <a:highlight>
                      <a:srgbClr val="FFFF00"/>
                    </a:highlight>
                  </a:rPr>
                  <a:t>multiplication</a:t>
                </a:r>
                <a:r>
                  <a:rPr lang="en-IN" dirty="0"/>
                  <a:t>, that follow specific rules. These rules make the set behave somewhat like integers under these operations. Formally:</a:t>
                </a:r>
              </a:p>
              <a:p>
                <a:pPr>
                  <a:buFont typeface="+mj-lt"/>
                  <a:buAutoNum type="arabicPeriod"/>
                </a:pPr>
                <a:r>
                  <a:rPr lang="en-IN" b="1" dirty="0"/>
                  <a:t>Addition</a:t>
                </a:r>
                <a:r>
                  <a:rPr lang="en-IN" dirty="0"/>
                  <a:t>: The set is </a:t>
                </a:r>
                <a:r>
                  <a:rPr lang="en-IN" dirty="0">
                    <a:highlight>
                      <a:srgbClr val="FFFF00"/>
                    </a:highlight>
                  </a:rPr>
                  <a:t>closed</a:t>
                </a:r>
                <a:r>
                  <a:rPr lang="en-IN" dirty="0"/>
                  <a:t> under addition, has an </a:t>
                </a:r>
                <a:r>
                  <a:rPr lang="en-IN" dirty="0">
                    <a:highlight>
                      <a:srgbClr val="FFFF00"/>
                    </a:highlight>
                  </a:rPr>
                  <a:t>additive identity </a:t>
                </a:r>
                <a:r>
                  <a:rPr lang="en-IN" dirty="0"/>
                  <a:t>(usually 0), and every element has an </a:t>
                </a:r>
                <a:r>
                  <a:rPr lang="en-IN" dirty="0">
                    <a:highlight>
                      <a:srgbClr val="FFFF00"/>
                    </a:highlight>
                  </a:rPr>
                  <a:t>additive inverse</a:t>
                </a:r>
                <a:r>
                  <a:rPr lang="en-IN" dirty="0"/>
                  <a:t>. Addition is also commutative and associative.</a:t>
                </a:r>
              </a:p>
              <a:p>
                <a:pPr>
                  <a:buFont typeface="+mj-lt"/>
                  <a:buAutoNum type="arabicPeriod"/>
                </a:pPr>
                <a:r>
                  <a:rPr lang="en-IN" b="1" dirty="0"/>
                  <a:t>Multiplication</a:t>
                </a:r>
                <a:r>
                  <a:rPr lang="en-IN" dirty="0"/>
                  <a:t>: The set is </a:t>
                </a:r>
                <a:r>
                  <a:rPr lang="en-IN" dirty="0">
                    <a:highlight>
                      <a:srgbClr val="FFFF00"/>
                    </a:highlight>
                  </a:rPr>
                  <a:t>closed</a:t>
                </a:r>
                <a:r>
                  <a:rPr lang="en-IN" dirty="0"/>
                  <a:t> under multiplication, and multiplication is </a:t>
                </a:r>
                <a:r>
                  <a:rPr lang="en-IN" dirty="0">
                    <a:highlight>
                      <a:srgbClr val="FFFF00"/>
                    </a:highlight>
                  </a:rPr>
                  <a:t>associative</a:t>
                </a:r>
                <a:r>
                  <a:rPr lang="en-IN" dirty="0"/>
                  <a:t>. It </a:t>
                </a:r>
                <a:r>
                  <a:rPr lang="en-IN" dirty="0">
                    <a:highlight>
                      <a:srgbClr val="FFFF00"/>
                    </a:highlight>
                  </a:rPr>
                  <a:t>might or might not </a:t>
                </a:r>
                <a:r>
                  <a:rPr lang="en-IN" dirty="0"/>
                  <a:t>have a multiplicative identity (1), and multiplication doesn't </a:t>
                </a:r>
                <a:r>
                  <a:rPr lang="en-IN" dirty="0">
                    <a:highlight>
                      <a:srgbClr val="FFFF00"/>
                    </a:highlight>
                  </a:rPr>
                  <a:t>need to be commutative</a:t>
                </a:r>
                <a:r>
                  <a:rPr lang="en-IN" dirty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sup>
                    </m:sSup>
                  </m:oMath>
                </a14:m>
                <a:r>
                  <a:rPr lang="en-IN" dirty="0"/>
                  <a:t> = multiplicatively invertible elements of 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6EC6E-6A6D-BCB3-093F-E884E24CE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1235"/>
                <a:ext cx="11098696" cy="4745728"/>
              </a:xfrm>
              <a:blipFill>
                <a:blip r:embed="rId2"/>
                <a:stretch>
                  <a:fillRect l="-1030" t="-2400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5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DDA9-7158-8E93-23A9-C23ED0A7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Lexicographic Ordering on Terms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1F6C6-C373-601D-8BD3-D2D1A57C5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3670"/>
                <a:ext cx="10515600" cy="582433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…..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is a term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an ordering of variables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then an ordering can be defined on terms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:-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≥1 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…..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…..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Example:-</a:t>
                </a:r>
              </a:p>
              <a:p>
                <a:pPr lvl="1"/>
                <a:r>
                  <a:rPr lang="en-US" dirty="0"/>
                  <a:t>If X is set of English alphabet with ordering of normal English letters,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i.e. A &gt; B &gt; C .. Z then with A</a:t>
                </a:r>
                <a:r>
                  <a:rPr lang="en-US" baseline="30000" dirty="0"/>
                  <a:t>2  </a:t>
                </a:r>
                <a:r>
                  <a:rPr lang="en-US" dirty="0"/>
                  <a:t>&gt; BCD....Z</a:t>
                </a:r>
              </a:p>
              <a:p>
                <a:r>
                  <a:rPr lang="en-US" dirty="0"/>
                  <a:t>Leading term of p = </a:t>
                </a:r>
                <a:r>
                  <a:rPr lang="en-US" dirty="0" err="1"/>
                  <a:t>lt</a:t>
                </a:r>
                <a:r>
                  <a:rPr lang="en-US" dirty="0"/>
                  <a:t>(p) = largest term in p</a:t>
                </a:r>
              </a:p>
              <a:p>
                <a:r>
                  <a:rPr lang="en-US" dirty="0"/>
                  <a:t>Leading Coefficient of p = lc(p) = coefficient of </a:t>
                </a:r>
                <a:r>
                  <a:rPr lang="en-US" dirty="0" err="1"/>
                  <a:t>lt</a:t>
                </a:r>
                <a:r>
                  <a:rPr lang="en-US" dirty="0"/>
                  <a:t>(p)</a:t>
                </a:r>
              </a:p>
              <a:p>
                <a:r>
                  <a:rPr lang="en-US" dirty="0"/>
                  <a:t>Leading Monomial of p = </a:t>
                </a:r>
                <a:r>
                  <a:rPr lang="en-US" dirty="0" err="1"/>
                  <a:t>lm</a:t>
                </a:r>
                <a:r>
                  <a:rPr lang="en-US" dirty="0"/>
                  <a:t>(p)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Tail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1F6C6-C373-601D-8BD3-D2D1A57C5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3670"/>
                <a:ext cx="10515600" cy="5824330"/>
              </a:xfrm>
              <a:blipFill>
                <a:blip r:embed="rId2"/>
                <a:stretch>
                  <a:fillRect l="-1086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52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5835-A8D7-80C1-B5D4-F601D68A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What’s the point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A3DB6-F500-796E-7474-6BF4245F6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0616"/>
                <a:ext cx="10696460" cy="569865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treat circuits/gates as polynomial with some input variables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     </a:t>
                </a:r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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+ 1 −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 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       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       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⊕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    </a:t>
                </a:r>
                <a:r>
                  <a:rPr lang="en-US" dirty="0">
                    <a:ea typeface="Cambria Math" panose="02040503050406030204" pitchFamily="18" charset="0"/>
                    <a:sym typeface="Wingdings" pitchFamily="2" charset="2"/>
                  </a:rPr>
                  <a:t> </a:t>
                </a:r>
                <a:r>
                  <a:rPr lang="en-US" b="0" dirty="0">
                    <a:ea typeface="Cambria Math" panose="02040503050406030204" pitchFamily="18" charset="0"/>
                    <a:sym typeface="Wingdings" pitchFamily="2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𝑣𝑤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that for each gate, the co-efficient of output can be made 1/-1 and exponent of the output is 1</a:t>
                </a:r>
              </a:p>
              <a:p>
                <a:r>
                  <a:rPr lang="en-US" dirty="0"/>
                  <a:t>Note:- Throughout the presentation, we restrict to discussion of variables by allowing them to take value 0 or 1, by asserting additional equations 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 </m:t>
                    </m:r>
                  </m:oMath>
                </a14:m>
                <a:r>
                  <a:rPr lang="en-US" dirty="0"/>
                  <a:t>these are also called Boolean value constraint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Note:- This is NOT BOOLEAN ALGEBRA</a:t>
                </a:r>
              </a:p>
              <a:p>
                <a:r>
                  <a:rPr lang="en-US" dirty="0"/>
                  <a:t>We take ordering such that output of a gate variable is always greater than its input. (Kinda reverse topo sort)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A3DB6-F500-796E-7474-6BF4245F6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0616"/>
                <a:ext cx="10696460" cy="5698656"/>
              </a:xfrm>
              <a:blipFill>
                <a:blip r:embed="rId2"/>
                <a:stretch>
                  <a:fillRect l="-949" t="-2667" r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0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484-2941-EA96-2C71-075858E6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Ideals and Basis of Ideals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385A8-33E8-7048-0D42-0D9D7BB47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54555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is called an ideal if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Basis of an Ideal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if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generated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write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Note:- Union of Ideals is also an Ideal with Basis as union of individual basis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385A8-33E8-7048-0D42-0D9D7BB47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5455582"/>
              </a:xfrm>
              <a:blipFill>
                <a:blip r:embed="rId2"/>
                <a:stretch>
                  <a:fillRect l="-1206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065BDB-B8E9-4D99-01D9-9EB9D06FEEAE}"/>
              </a:ext>
            </a:extLst>
          </p:cNvPr>
          <p:cNvSpPr txBox="1"/>
          <p:nvPr/>
        </p:nvSpPr>
        <p:spPr>
          <a:xfrm>
            <a:off x="5058179" y="3341584"/>
            <a:ext cx="618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Note that q</a:t>
            </a:r>
            <a:r>
              <a:rPr lang="en-US" sz="2400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belongs to R[X]</a:t>
            </a:r>
          </a:p>
        </p:txBody>
      </p:sp>
    </p:spTree>
    <p:extLst>
      <p:ext uri="{BB962C8B-B14F-4D97-AF65-F5344CB8AC3E}">
        <p14:creationId xmlns:p14="http://schemas.microsoft.com/office/powerpoint/2010/main" val="359572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4F7CAAF-0D0B-3D4A-8088-0A97CB977266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1561</Words>
  <Application>Microsoft Macintosh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__styreneB_5d855b</vt:lpstr>
      <vt:lpstr>Aptos</vt:lpstr>
      <vt:lpstr>Aptos Display</vt:lpstr>
      <vt:lpstr>Arial</vt:lpstr>
      <vt:lpstr>Cambria Math</vt:lpstr>
      <vt:lpstr>Wingdings</vt:lpstr>
      <vt:lpstr>Office Theme</vt:lpstr>
      <vt:lpstr>Verifying Large Multipliers by Combining SAT and Computer Algebra</vt:lpstr>
      <vt:lpstr>Brief Overview</vt:lpstr>
      <vt:lpstr>Problem Statement</vt:lpstr>
      <vt:lpstr>How will we approach the problem ?</vt:lpstr>
      <vt:lpstr>Term and Polynomials</vt:lpstr>
      <vt:lpstr>Ring Recap</vt:lpstr>
      <vt:lpstr>Lexicographic Ordering on Terms</vt:lpstr>
      <vt:lpstr>What’s the point ?</vt:lpstr>
      <vt:lpstr>Ideals and Basis of Ideals</vt:lpstr>
      <vt:lpstr>Unique Monic Leading Term (UMLT)</vt:lpstr>
      <vt:lpstr>Deduction</vt:lpstr>
      <vt:lpstr>Sneak Peak into the Future</vt:lpstr>
      <vt:lpstr>Soundness</vt:lpstr>
      <vt:lpstr>Soundness</vt:lpstr>
      <vt:lpstr>Completeness</vt:lpstr>
      <vt:lpstr>Don’t know what to name</vt:lpstr>
      <vt:lpstr>I and J and 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Abhinav Rajesh Shripad</dc:creator>
  <cp:lastModifiedBy>Abhinav Rajesh Shripad</cp:lastModifiedBy>
  <cp:revision>7</cp:revision>
  <dcterms:created xsi:type="dcterms:W3CDTF">2024-10-25T12:58:09Z</dcterms:created>
  <dcterms:modified xsi:type="dcterms:W3CDTF">2024-10-26T06:25:58Z</dcterms:modified>
</cp:coreProperties>
</file>