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94" r:id="rId3"/>
    <p:sldId id="395" r:id="rId4"/>
    <p:sldId id="396" r:id="rId5"/>
    <p:sldId id="397" r:id="rId6"/>
    <p:sldId id="399" r:id="rId7"/>
    <p:sldId id="392" r:id="rId8"/>
    <p:sldId id="393" r:id="rId9"/>
    <p:sldId id="400" r:id="rId10"/>
    <p:sldId id="401" r:id="rId11"/>
    <p:sldId id="402" r:id="rId12"/>
    <p:sldId id="394" r:id="rId13"/>
    <p:sldId id="398" r:id="rId14"/>
    <p:sldId id="33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2220" autoAdjust="0"/>
  </p:normalViewPr>
  <p:slideViewPr>
    <p:cSldViewPr snapToGrid="0" snapToObjects="1">
      <p:cViewPr varScale="1">
        <p:scale>
          <a:sx n="56" d="100"/>
          <a:sy n="56" d="100"/>
        </p:scale>
        <p:origin x="90" y="13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Embeddings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298273"/>
            <a:ext cx="75715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How to generate </a:t>
            </a:r>
            <a:r>
              <a:rPr lang="en-US" dirty="0" err="1" smtClean="0"/>
              <a:t>embeddings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Automatically: use a deep neural network (DNN)</a:t>
            </a:r>
          </a:p>
          <a:p>
            <a:pPr lvl="1"/>
            <a:r>
              <a:rPr lang="en-US" dirty="0" err="1" smtClean="0"/>
              <a:t>Autoencoder</a:t>
            </a:r>
            <a:r>
              <a:rPr lang="en-US" dirty="0" smtClean="0"/>
              <a:t>: a DNN that learns how to predict labels given a set of labels.</a:t>
            </a:r>
          </a:p>
          <a:p>
            <a:pPr lvl="2"/>
            <a:r>
              <a:rPr lang="en-US" dirty="0" smtClean="0"/>
              <a:t>Learns a compressed representation of the dataset: called an embedding</a:t>
            </a:r>
          </a:p>
          <a:p>
            <a:pPr lvl="1"/>
            <a:r>
              <a:rPr lang="en-US" dirty="0" smtClean="0"/>
              <a:t>Predictor: try to predict one of the more relevant labels (e.g. house price) from the other labels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56" y="3750227"/>
            <a:ext cx="5845009" cy="29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Embeddings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298273"/>
            <a:ext cx="75715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Key takeaway points for </a:t>
            </a:r>
            <a:r>
              <a:rPr lang="en-US" dirty="0" err="1" smtClean="0"/>
              <a:t>embeddings</a:t>
            </a:r>
            <a:endParaRPr lang="en-US" dirty="0" smtClean="0"/>
          </a:p>
          <a:p>
            <a:r>
              <a:rPr lang="en-US" dirty="0" smtClean="0"/>
              <a:t>Clustering works on distance from a cluster center</a:t>
            </a:r>
          </a:p>
          <a:p>
            <a:r>
              <a:rPr lang="en-US" dirty="0" smtClean="0"/>
              <a:t>You can do that with feature values, like Andrew Ng showed you, or you can do it by reducing your features to an “embedding”: one vector expressing similarity</a:t>
            </a:r>
          </a:p>
          <a:p>
            <a:r>
              <a:rPr lang="en-US" dirty="0" smtClean="0"/>
              <a:t>You can make </a:t>
            </a:r>
            <a:r>
              <a:rPr lang="en-US" dirty="0" err="1" smtClean="0"/>
              <a:t>embeddings</a:t>
            </a:r>
            <a:r>
              <a:rPr lang="en-US" dirty="0" smtClean="0"/>
              <a:t> manually or use DNN</a:t>
            </a:r>
          </a:p>
          <a:p>
            <a:r>
              <a:rPr lang="en-US" dirty="0" smtClean="0"/>
              <a:t>Make sure to feature scale before you do, because…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13332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24" y="1134681"/>
            <a:ext cx="3542095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Feature scaling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5" y="1226867"/>
            <a:ext cx="7643272" cy="4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smtClean="0"/>
              <a:t>k-means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Unsupervised Learning</a:t>
            </a:r>
          </a:p>
          <a:p>
            <a:r>
              <a:rPr lang="en-US" sz="2800" dirty="0" smtClean="0"/>
              <a:t>K-Means Clustering</a:t>
            </a:r>
          </a:p>
          <a:p>
            <a:pPr lvl="1"/>
            <a:r>
              <a:rPr lang="en-US" sz="2400" dirty="0" smtClean="0"/>
              <a:t>Coursera quiz!</a:t>
            </a:r>
          </a:p>
          <a:p>
            <a:r>
              <a:rPr lang="en-US" sz="2800" dirty="0" smtClean="0"/>
              <a:t>Feature Scaling and </a:t>
            </a:r>
            <a:r>
              <a:rPr lang="en-US" sz="2800" dirty="0" err="1" smtClean="0"/>
              <a:t>Embeddings</a:t>
            </a:r>
            <a:r>
              <a:rPr lang="en-US" sz="2800" dirty="0" smtClean="0"/>
              <a:t> for Clustering</a:t>
            </a:r>
          </a:p>
          <a:p>
            <a:pPr lvl="1"/>
            <a:r>
              <a:rPr lang="en-US" sz="2400" dirty="0" smtClean="0"/>
              <a:t>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 Notebook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Unsupervised learning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995350"/>
            <a:ext cx="6613463" cy="2617558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the difference between supervised and unsupervised learning?</a:t>
            </a:r>
          </a:p>
          <a:p>
            <a:r>
              <a:rPr lang="en-US" sz="2800" dirty="0" smtClean="0"/>
              <a:t>When might we need to use unsupervised learning?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17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K-means clustering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565" y="300675"/>
            <a:ext cx="6613463" cy="2617558"/>
          </a:xfrm>
        </p:spPr>
        <p:txBody>
          <a:bodyPr>
            <a:noAutofit/>
          </a:bodyPr>
          <a:lstStyle/>
          <a:p>
            <a:r>
              <a:rPr lang="en-US" sz="2800" dirty="0" smtClean="0"/>
              <a:t>K-means clustering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92" y="937706"/>
            <a:ext cx="2229772" cy="236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240" y="952451"/>
            <a:ext cx="2183179" cy="232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275"/>
          <a:stretch/>
        </p:blipFill>
        <p:spPr>
          <a:xfrm>
            <a:off x="4323065" y="3605376"/>
            <a:ext cx="2356237" cy="2339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302" y="3586840"/>
            <a:ext cx="2302989" cy="232295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155209" y="2002091"/>
            <a:ext cx="2910976" cy="1584749"/>
            <a:chOff x="9155209" y="1677056"/>
            <a:chExt cx="2910976" cy="158474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9160" y="2290255"/>
              <a:ext cx="286702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155209" y="1677056"/>
              <a:ext cx="17924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Cost function: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21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K-Means Clustering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702" y="530661"/>
            <a:ext cx="6613463" cy="261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Considerations for k-means</a:t>
            </a:r>
          </a:p>
          <a:p>
            <a:r>
              <a:rPr lang="en-US" sz="2800" dirty="0" smtClean="0"/>
              <a:t>What’s the right value for k?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20" y="1876393"/>
            <a:ext cx="7398094" cy="3292558"/>
          </a:xfrm>
          <a:prstGeom prst="rect">
            <a:avLst/>
          </a:prstGeom>
        </p:spPr>
      </p:pic>
      <p:sp>
        <p:nvSpPr>
          <p:cNvPr id="73" name="Content Placeholder 2"/>
          <p:cNvSpPr txBox="1">
            <a:spLocks/>
          </p:cNvSpPr>
          <p:nvPr/>
        </p:nvSpPr>
        <p:spPr>
          <a:xfrm>
            <a:off x="4408790" y="5415740"/>
            <a:ext cx="6613463" cy="78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Random initialization: a cautionary tale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56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K-Means Clustering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702" y="300675"/>
            <a:ext cx="7122883" cy="261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Evaluating unsupervised learning models: how do you know if your clusters are good?</a:t>
            </a:r>
          </a:p>
          <a:p>
            <a:r>
              <a:rPr lang="en-US" sz="2800" dirty="0" smtClean="0"/>
              <a:t>Check cardinality – points/cluster</a:t>
            </a:r>
          </a:p>
          <a:p>
            <a:r>
              <a:rPr lang="en-US" sz="2800" dirty="0" smtClean="0"/>
              <a:t>Check magnitude – sum of distances to centroid</a:t>
            </a:r>
          </a:p>
          <a:p>
            <a:r>
              <a:rPr lang="en-US" sz="2800" dirty="0" smtClean="0"/>
              <a:t>Check downstream performance</a:t>
            </a:r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39" y="3875105"/>
            <a:ext cx="3174882" cy="236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07" y="3897577"/>
            <a:ext cx="3172807" cy="2352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943" y="3897577"/>
            <a:ext cx="3141013" cy="23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Coursera Quiz: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Embeddings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298273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Embeddings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1" y="1052979"/>
            <a:ext cx="4095750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58" y="1134681"/>
            <a:ext cx="4008749" cy="3528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470" y="5114145"/>
            <a:ext cx="748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alculate </a:t>
            </a:r>
            <a:r>
              <a:rPr lang="en-US" sz="2400" dirty="0"/>
              <a:t>the similarity between two examples by combining all the feature data for those examples into a numeric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5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Embeddings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298273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How to generate </a:t>
            </a:r>
            <a:r>
              <a:rPr lang="en-US" sz="2800" dirty="0" err="1" smtClean="0"/>
              <a:t>embeddings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Manually:</a:t>
            </a:r>
          </a:p>
          <a:p>
            <a:pPr lvl="1"/>
            <a:r>
              <a:rPr lang="en-US" dirty="0" smtClean="0"/>
              <a:t>Consider a shoe dataset where you have the size and price for every shoe. How similar is a $120 size 8 shoe and a $150 size 11 shoe?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81" y="2823268"/>
            <a:ext cx="8068025" cy="27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22175</TotalTime>
  <Words>312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Data science week 18</vt:lpstr>
      <vt:lpstr>Agenda</vt:lpstr>
      <vt:lpstr>Unsupervised learning</vt:lpstr>
      <vt:lpstr>K-means clustering</vt:lpstr>
      <vt:lpstr>K-Means Clustering</vt:lpstr>
      <vt:lpstr>K-Means Clustering</vt:lpstr>
      <vt:lpstr>Coursera Quiz: Unsupervised learning</vt:lpstr>
      <vt:lpstr>Embeddings</vt:lpstr>
      <vt:lpstr>Embeddings</vt:lpstr>
      <vt:lpstr>Embeddings</vt:lpstr>
      <vt:lpstr>Embeddings</vt:lpstr>
      <vt:lpstr>Feature scaling </vt:lpstr>
      <vt:lpstr>Google Colab notebook</vt:lpstr>
      <vt:lpstr>In-class: k-means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513</cp:revision>
  <dcterms:created xsi:type="dcterms:W3CDTF">2019-01-21T21:50:42Z</dcterms:created>
  <dcterms:modified xsi:type="dcterms:W3CDTF">2020-05-28T02:01:21Z</dcterms:modified>
</cp:coreProperties>
</file>