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3"/>
  </p:notesMasterIdLst>
  <p:sldIdLst>
    <p:sldId id="256" r:id="rId2"/>
    <p:sldId id="270" r:id="rId3"/>
    <p:sldId id="294" r:id="rId4"/>
    <p:sldId id="392" r:id="rId5"/>
    <p:sldId id="394" r:id="rId6"/>
    <p:sldId id="395" r:id="rId7"/>
    <p:sldId id="393" r:id="rId8"/>
    <p:sldId id="396" r:id="rId9"/>
    <p:sldId id="391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5" r:id="rId28"/>
    <p:sldId id="416" r:id="rId29"/>
    <p:sldId id="417" r:id="rId30"/>
    <p:sldId id="418" r:id="rId31"/>
    <p:sldId id="33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8FA62-9F93-8740-87EB-57B89273C877}" v="120" dt="2019-02-10T18:55:2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2220" autoAdjust="0"/>
  </p:normalViewPr>
  <p:slideViewPr>
    <p:cSldViewPr snapToGrid="0" snapToObjects="1">
      <p:cViewPr>
        <p:scale>
          <a:sx n="100" d="100"/>
          <a:sy n="100" d="100"/>
        </p:scale>
        <p:origin x="-15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OSBERG, CHRISTOPHER [AG/1005]" userId="c5d2ba1d-1225-4fef-a422-877378546cc9" providerId="ADAL" clId="{8D1055E3-7626-CC44-94B9-8319B01EBEF0}"/>
    <pc:docChg chg="modSld">
      <pc:chgData name="SCHLOSBERG, CHRISTOPHER [AG/1005]" userId="c5d2ba1d-1225-4fef-a422-877378546cc9" providerId="ADAL" clId="{8D1055E3-7626-CC44-94B9-8319B01EBEF0}" dt="2019-01-21T22:59:01.831" v="75" actId="20577"/>
      <pc:docMkLst>
        <pc:docMk/>
      </pc:docMkLst>
      <pc:sldChg chg="modSp">
        <pc:chgData name="SCHLOSBERG, CHRISTOPHER [AG/1005]" userId="c5d2ba1d-1225-4fef-a422-877378546cc9" providerId="ADAL" clId="{8D1055E3-7626-CC44-94B9-8319B01EBEF0}" dt="2019-01-21T22:13:08.903" v="51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8D1055E3-7626-CC44-94B9-8319B01EBEF0}" dt="2019-01-21T22:13:08.903" v="51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59:01.831" v="75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8D1055E3-7626-CC44-94B9-8319B01EBEF0}" dt="2019-01-21T22:59:01.831" v="75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  <pc:sldChg chg="modSp">
        <pc:chgData name="SCHLOSBERG, CHRISTOPHER [AG/1005]" userId="c5d2ba1d-1225-4fef-a422-877378546cc9" providerId="ADAL" clId="{8D1055E3-7626-CC44-94B9-8319B01EBEF0}" dt="2019-01-21T22:18:07.384" v="61" actId="20577"/>
        <pc:sldMkLst>
          <pc:docMk/>
          <pc:sldMk cId="539505586" sldId="266"/>
        </pc:sldMkLst>
        <pc:spChg chg="mod">
          <ac:chgData name="SCHLOSBERG, CHRISTOPHER [AG/1005]" userId="c5d2ba1d-1225-4fef-a422-877378546cc9" providerId="ADAL" clId="{8D1055E3-7626-CC44-94B9-8319B01EBEF0}" dt="2019-01-21T22:18:07.384" v="61" actId="20577"/>
          <ac:spMkLst>
            <pc:docMk/>
            <pc:sldMk cId="539505586" sldId="266"/>
            <ac:spMk id="3" creationId="{02B65055-BFD0-4E49-8C31-2B3340B1576B}"/>
          </ac:spMkLst>
        </pc:spChg>
      </pc:sldChg>
    </pc:docChg>
  </pc:docChgLst>
  <pc:docChgLst>
    <pc:chgData name="SCHLOSBERG, CHRISTOPHER [AG/1005]" userId="c5d2ba1d-1225-4fef-a422-877378546cc9" providerId="ADAL" clId="{4638FA62-9F93-8740-87EB-57B89273C877}"/>
    <pc:docChg chg="modSld">
      <pc:chgData name="SCHLOSBERG, CHRISTOPHER [AG/1005]" userId="c5d2ba1d-1225-4fef-a422-877378546cc9" providerId="ADAL" clId="{4638FA62-9F93-8740-87EB-57B89273C877}" dt="2019-02-10T18:55:25.894" v="119" actId="20577"/>
      <pc:docMkLst>
        <pc:docMk/>
      </pc:docMkLst>
      <pc:sldChg chg="modSp">
        <pc:chgData name="SCHLOSBERG, CHRISTOPHER [AG/1005]" userId="c5d2ba1d-1225-4fef-a422-877378546cc9" providerId="ADAL" clId="{4638FA62-9F93-8740-87EB-57B89273C877}" dt="2019-02-10T18:55:25.894" v="119" actId="20577"/>
        <pc:sldMkLst>
          <pc:docMk/>
          <pc:sldMk cId="3681439668" sldId="259"/>
        </pc:sldMkLst>
        <pc:graphicFrameChg chg="mod">
          <ac:chgData name="SCHLOSBERG, CHRISTOPHER [AG/1005]" userId="c5d2ba1d-1225-4fef-a422-877378546cc9" providerId="ADAL" clId="{4638FA62-9F93-8740-87EB-57B89273C877}" dt="2019-02-10T18:55:25.894" v="119" actId="20577"/>
          <ac:graphicFrameMkLst>
            <pc:docMk/>
            <pc:sldMk cId="3681439668" sldId="259"/>
            <ac:graphicFrameMk id="5" creationId="{7278D41F-08AE-4087-9013-FDFDC48BAE94}"/>
          </ac:graphicFrameMkLst>
        </pc:graphicFrameChg>
      </pc:sldChg>
      <pc:sldChg chg="modSp">
        <pc:chgData name="SCHLOSBERG, CHRISTOPHER [AG/1005]" userId="c5d2ba1d-1225-4fef-a422-877378546cc9" providerId="ADAL" clId="{4638FA62-9F93-8740-87EB-57B89273C877}" dt="2019-02-10T18:55:07.828" v="92" actId="20577"/>
        <pc:sldMkLst>
          <pc:docMk/>
          <pc:sldMk cId="1734265133" sldId="261"/>
        </pc:sldMkLst>
        <pc:graphicFrameChg chg="mod">
          <ac:chgData name="SCHLOSBERG, CHRISTOPHER [AG/1005]" userId="c5d2ba1d-1225-4fef-a422-877378546cc9" providerId="ADAL" clId="{4638FA62-9F93-8740-87EB-57B89273C877}" dt="2019-02-10T18:55:07.828" v="92" actId="20577"/>
          <ac:graphicFrameMkLst>
            <pc:docMk/>
            <pc:sldMk cId="1734265133" sldId="261"/>
            <ac:graphicFrameMk id="5" creationId="{4605EDA2-E6E2-4DE4-9241-892775754C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09C1-968E-4E8F-8C6E-F37E7FAB59AB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26AB2-1993-43FC-A63D-72650E64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26AB2-1993-43FC-A63D-72650E640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98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4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6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C2F66-A434-B045-A008-1061E26ACC0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4146C-CDC0-9D45-B196-D871E3ED0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3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feature-crosses/playground-exercis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google/eng-edu/blob/master/ml/cc/exercises/representation_with_a_feature_cross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7A758-AEE3-F448-B52F-E54C9D78C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week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3600D-E305-CB4E-BFB0-C1EC00DBC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Winter 2020 </a:t>
            </a:r>
            <a:r>
              <a:rPr lang="en-US" dirty="0"/>
              <a:t>Data Science Cohort</a:t>
            </a:r>
          </a:p>
        </p:txBody>
      </p:sp>
    </p:spTree>
    <p:extLst>
      <p:ext uri="{BB962C8B-B14F-4D97-AF65-F5344CB8AC3E}">
        <p14:creationId xmlns:p14="http://schemas.microsoft.com/office/powerpoint/2010/main" val="3130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Feature mapping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5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Numerical Data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06" y="1548755"/>
            <a:ext cx="7512482" cy="34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4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Feature mapping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5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Categorical Data: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Could do:</a:t>
            </a:r>
          </a:p>
          <a:p>
            <a:pPr lvl="1"/>
            <a:r>
              <a:rPr lang="en-US" dirty="0" smtClean="0"/>
              <a:t>Charleston Road = 0</a:t>
            </a:r>
          </a:p>
          <a:p>
            <a:pPr lvl="1"/>
            <a:r>
              <a:rPr lang="en-US" dirty="0" smtClean="0"/>
              <a:t>North Shoreline Boulevard = 1</a:t>
            </a:r>
          </a:p>
          <a:p>
            <a:pPr lvl="1"/>
            <a:r>
              <a:rPr lang="en-US" dirty="0" smtClean="0"/>
              <a:t>Shorebird Way = 2</a:t>
            </a:r>
          </a:p>
          <a:p>
            <a:pPr lvl="1"/>
            <a:r>
              <a:rPr lang="en-US" dirty="0" err="1" smtClean="0"/>
              <a:t>Rengstorff</a:t>
            </a:r>
            <a:r>
              <a:rPr lang="en-US" dirty="0" smtClean="0"/>
              <a:t> Ave = 3</a:t>
            </a:r>
          </a:p>
          <a:p>
            <a:pPr marL="0" indent="0">
              <a:buNone/>
            </a:pPr>
            <a:r>
              <a:rPr lang="en-US" dirty="0" smtClean="0"/>
              <a:t>Instead, One-Hot Encoding:</a:t>
            </a:r>
          </a:p>
          <a:p>
            <a:pPr lvl="1"/>
            <a:r>
              <a:rPr lang="en-US" dirty="0" smtClean="0"/>
              <a:t>Charleston [1 0 0 0]</a:t>
            </a:r>
          </a:p>
          <a:p>
            <a:pPr lvl="1"/>
            <a:r>
              <a:rPr lang="en-US" dirty="0" smtClean="0"/>
              <a:t>North Shoreline [0 1 0 0]</a:t>
            </a:r>
          </a:p>
          <a:p>
            <a:pPr lvl="1"/>
            <a:r>
              <a:rPr lang="en-US" dirty="0" smtClean="0"/>
              <a:t>Shorebird [0 0 1 0]</a:t>
            </a:r>
          </a:p>
          <a:p>
            <a:pPr lvl="1"/>
            <a:r>
              <a:rPr lang="en-US" dirty="0" err="1" smtClean="0"/>
              <a:t>Rengstorff</a:t>
            </a:r>
            <a:r>
              <a:rPr lang="en-US" dirty="0" smtClean="0"/>
              <a:t> [0 0 0 1]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64" y="1366942"/>
            <a:ext cx="7878042" cy="5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4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Feature Scaling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5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Feature Scaling:</a:t>
            </a:r>
          </a:p>
          <a:p>
            <a:r>
              <a:rPr lang="en-US" sz="2800" dirty="0" smtClean="0"/>
              <a:t>What is it?</a:t>
            </a:r>
          </a:p>
          <a:p>
            <a:r>
              <a:rPr lang="en-US" sz="2800" dirty="0" smtClean="0"/>
              <a:t>Why do we do it?</a:t>
            </a:r>
          </a:p>
          <a:p>
            <a:pPr marL="0" indent="0">
              <a:buNone/>
            </a:pPr>
            <a:r>
              <a:rPr lang="en-US" dirty="0" smtClean="0"/>
              <a:t>Imagine you are looking at image data, where pixel intensity/brightness can be represented by a value of 0-255: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5" y="4068484"/>
            <a:ext cx="1949793" cy="19554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798" y="4292591"/>
            <a:ext cx="4352925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8790" y="6207139"/>
            <a:ext cx="5659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Divide each pixel value by 255 – will range from 0-1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884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Handling outliers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5" y="625204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Handling outliers: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65" y="1407255"/>
            <a:ext cx="4953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Handling outliers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065" y="44502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Handling outliers:</a:t>
            </a:r>
          </a:p>
          <a:p>
            <a:r>
              <a:rPr lang="en-US" dirty="0" smtClean="0"/>
              <a:t>Logarithmic scaling</a:t>
            </a:r>
          </a:p>
          <a:p>
            <a:pPr lvl="1"/>
            <a:r>
              <a:rPr lang="en-US" dirty="0" smtClean="0"/>
              <a:t>Take the log of values</a:t>
            </a:r>
          </a:p>
          <a:p>
            <a:r>
              <a:rPr lang="en-US" dirty="0" smtClean="0"/>
              <a:t>Clipping</a:t>
            </a:r>
          </a:p>
          <a:p>
            <a:pPr lvl="1"/>
            <a:r>
              <a:rPr lang="en-US" sz="2400" dirty="0" smtClean="0"/>
              <a:t>All values greater than some threshold are set to that threshold</a:t>
            </a:r>
          </a:p>
          <a:p>
            <a:r>
              <a:rPr lang="en-US" dirty="0" smtClean="0"/>
              <a:t>Binning</a:t>
            </a:r>
          </a:p>
          <a:p>
            <a:pPr lvl="1"/>
            <a:r>
              <a:rPr lang="en-US" sz="2400" dirty="0" smtClean="0"/>
              <a:t>Group values into discrete bins – e.g. latitude and longitude</a:t>
            </a:r>
          </a:p>
          <a:p>
            <a:r>
              <a:rPr lang="en-US" dirty="0" smtClean="0"/>
              <a:t>Scrubbing</a:t>
            </a:r>
          </a:p>
          <a:p>
            <a:pPr lvl="1"/>
            <a:r>
              <a:rPr lang="en-US" sz="2400" dirty="0" smtClean="0"/>
              <a:t>Delete bad data</a:t>
            </a:r>
          </a:p>
          <a:p>
            <a:pPr lvl="1"/>
            <a:r>
              <a:rPr lang="en-US" sz="2400" dirty="0" smtClean="0"/>
              <a:t>Any downsides to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6793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– Feature crosses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Feature Crosses</a:t>
            </a:r>
          </a:p>
          <a:p>
            <a:r>
              <a:rPr lang="en-US" dirty="0" smtClean="0"/>
              <a:t>Lets linear models fit nonlinear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let the model learn more nuanced things</a:t>
            </a:r>
          </a:p>
          <a:p>
            <a:pPr lvl="1"/>
            <a:r>
              <a:rPr lang="en-US" dirty="0" smtClean="0"/>
              <a:t>E.g. latitude x bedrooms example: is a 3-bedroom worth more in Sacramento than it is in San Francisco</a:t>
            </a:r>
          </a:p>
          <a:p>
            <a:r>
              <a:rPr lang="en-US" dirty="0" smtClean="0"/>
              <a:t>These are also great reasons for neural networks, but we’ll get there at the end of class today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55" y="1628775"/>
            <a:ext cx="2275464" cy="2293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36" y="1638300"/>
            <a:ext cx="2303751" cy="228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Cross Playground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https://developers.google.com/machine-learning/crash-course/feature-crosses/playground-exercises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Cross Programming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colab.research.google.com/github/google/eng-edu/blob/master/ml/cc/exercises/representation_with_a_feature_cross.ipynb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Okay so hang 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Alright </a:t>
            </a:r>
            <a:r>
              <a:rPr lang="en-US" sz="2800" dirty="0" smtClean="0"/>
              <a:t>I got into Machine Learning to do cool stuff so let’s get to it, Michelle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You’re right, let’s talk about image recognition and stuff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04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How could we train a classifier to recognize digits?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49" y="2545305"/>
            <a:ext cx="4213785" cy="15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2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Attendance Code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609" y="2861664"/>
            <a:ext cx="6613463" cy="677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Attendance code time</a:t>
            </a:r>
            <a:r>
              <a:rPr lang="en-US" sz="2800" dirty="0" smtClean="0"/>
              <a:t>: </a:t>
            </a:r>
            <a:r>
              <a:rPr lang="en-US" sz="2800" dirty="0" err="1"/>
              <a:t>ProgrammingPowers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9938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Pictures are just pixels, so maybe we could use all the pixel intensity values as features!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454" y="1657328"/>
            <a:ext cx="7558320" cy="31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5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What kinds of feature crosses would we need to make to recognize the number 5?</a:t>
            </a:r>
            <a:endParaRPr lang="en-US" dirty="0" smtClean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l="4915" t="19837" r="78207" b="25714"/>
          <a:stretch/>
        </p:blipFill>
        <p:spPr>
          <a:xfrm>
            <a:off x="6751781" y="2021867"/>
            <a:ext cx="1486233" cy="1717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5" name="Content Placeholder 2"/>
          <p:cNvSpPr txBox="1">
            <a:spLocks/>
          </p:cNvSpPr>
          <p:nvPr/>
        </p:nvSpPr>
        <p:spPr>
          <a:xfrm>
            <a:off x="4812935" y="4238262"/>
            <a:ext cx="6613463" cy="871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…. Is there a better way of learning from relationships between features? Some kind of slicker mathematical and more elegant computational machine learning algorithm?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287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Yes! Neural Networks!</a:t>
            </a:r>
            <a:endParaRPr lang="en-US" dirty="0" smtClean="0"/>
          </a:p>
        </p:txBody>
      </p:sp>
      <p:pic>
        <p:nvPicPr>
          <p:cNvPr id="2050" name="Picture 2" descr="Neural Network Foundations, Explained: Updating Weights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49" y="1174478"/>
            <a:ext cx="7239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85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talk about neural networks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11" y="1304405"/>
            <a:ext cx="6467475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10" y="4662015"/>
            <a:ext cx="6422875" cy="17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talk about neural networks</a:t>
            </a:r>
            <a:endParaRPr lang="en-US" dirty="0" smtClean="0"/>
          </a:p>
        </p:txBody>
      </p:sp>
      <p:pic>
        <p:nvPicPr>
          <p:cNvPr id="73" name="Picture 2" descr="Neural Network Foundations, Explained: Updating Weights with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49" y="1174478"/>
            <a:ext cx="7239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03639" y="3210410"/>
            <a:ext cx="6657129" cy="3224369"/>
            <a:chOff x="4203639" y="3210410"/>
            <a:chExt cx="6657129" cy="3224369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5061527" y="4020665"/>
              <a:ext cx="9237" cy="13690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7402854" y="4642519"/>
              <a:ext cx="9237" cy="13690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9808927" y="3210410"/>
              <a:ext cx="9237" cy="13690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6109854" y="3930222"/>
              <a:ext cx="9237" cy="13690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03639" y="5383572"/>
              <a:ext cx="126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Features (x)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59716" y="5370775"/>
              <a:ext cx="174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Weights (</a:t>
              </a:r>
              <a:r>
                <a:rPr lang="el-G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or w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78423" y="6065447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Sigmoid Function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88818" y="4663763"/>
              <a:ext cx="1971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Hypothesis (y, h</a:t>
              </a:r>
              <a:r>
                <a:rPr lang="el-GR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US" dirty="0" smtClean="0"/>
                <a:t>(x)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1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73800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Goal for now: let’s start small with neural networks</a:t>
            </a:r>
          </a:p>
          <a:p>
            <a:r>
              <a:rPr lang="en-US" sz="2800" dirty="0" smtClean="0"/>
              <a:t>Boolean functions with neural networks</a:t>
            </a:r>
          </a:p>
          <a:p>
            <a:pPr lvl="1"/>
            <a:r>
              <a:rPr lang="en-US" sz="2400" dirty="0" smtClean="0"/>
              <a:t>AND: Both variables true</a:t>
            </a:r>
          </a:p>
          <a:p>
            <a:pPr lvl="1"/>
            <a:r>
              <a:rPr lang="en-US" sz="2400" dirty="0" smtClean="0"/>
              <a:t>OR: Either or both variable true</a:t>
            </a:r>
          </a:p>
          <a:p>
            <a:pPr lvl="1"/>
            <a:r>
              <a:rPr lang="en-US" sz="2400" dirty="0" smtClean="0"/>
              <a:t>NOR: Neither variable is true</a:t>
            </a:r>
          </a:p>
          <a:p>
            <a:pPr lvl="1"/>
            <a:r>
              <a:rPr lang="en-US" sz="2400" dirty="0" smtClean="0"/>
              <a:t>XNOR: Both inputs are the same (both true or both false)</a:t>
            </a:r>
          </a:p>
          <a:p>
            <a:r>
              <a:rPr lang="en-US" sz="2800" dirty="0" smtClean="0"/>
              <a:t>Let’s walk through building an XNOR network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0942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7380082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Goal for now: let’s start small with neural networks</a:t>
            </a:r>
          </a:p>
          <a:p>
            <a:r>
              <a:rPr lang="en-US" sz="2800" dirty="0" smtClean="0"/>
              <a:t>Boolean functions with neural networks</a:t>
            </a:r>
          </a:p>
          <a:p>
            <a:pPr lvl="1"/>
            <a:r>
              <a:rPr lang="en-US" sz="2400" dirty="0" smtClean="0"/>
              <a:t>AND: Both variables true</a:t>
            </a:r>
          </a:p>
          <a:p>
            <a:pPr lvl="1"/>
            <a:r>
              <a:rPr lang="en-US" sz="2400" dirty="0" smtClean="0"/>
              <a:t>OR: Either or both variable true</a:t>
            </a:r>
          </a:p>
          <a:p>
            <a:pPr lvl="1"/>
            <a:r>
              <a:rPr lang="en-US" sz="2400" dirty="0" smtClean="0"/>
              <a:t>NOR: Neither variable is true</a:t>
            </a:r>
          </a:p>
          <a:p>
            <a:pPr lvl="1"/>
            <a:r>
              <a:rPr lang="en-US" sz="2400" dirty="0" smtClean="0"/>
              <a:t>XNOR: Both inputs are the same (both true or both false)</a:t>
            </a:r>
          </a:p>
          <a:p>
            <a:r>
              <a:rPr lang="en-US" sz="2800" dirty="0" smtClean="0"/>
              <a:t>Let’s walk through building an XNOR network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8985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networks: AND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620" r="66931" b="41962"/>
          <a:stretch/>
        </p:blipFill>
        <p:spPr>
          <a:xfrm>
            <a:off x="4923467" y="987154"/>
            <a:ext cx="5792980" cy="40068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97818" y="4104210"/>
            <a:ext cx="997527" cy="122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networks: NOR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97818" y="4104210"/>
            <a:ext cx="997527" cy="122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l="33606" t="16122" r="33534" b="43422"/>
          <a:stretch/>
        </p:blipFill>
        <p:spPr>
          <a:xfrm>
            <a:off x="4783957" y="1229897"/>
            <a:ext cx="6066864" cy="38463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1709" y="987154"/>
            <a:ext cx="1542473" cy="80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networks: 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97818" y="4104210"/>
            <a:ext cx="997527" cy="122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71709" y="987154"/>
            <a:ext cx="1542473" cy="80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3"/>
          <a:srcRect l="66252" t="15288" r="1962" b="44464"/>
          <a:stretch/>
        </p:blipFill>
        <p:spPr>
          <a:xfrm>
            <a:off x="5210874" y="1309817"/>
            <a:ext cx="5831773" cy="380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Today’s Agenda:</a:t>
            </a:r>
          </a:p>
          <a:p>
            <a:r>
              <a:rPr lang="en-US" sz="2800" dirty="0" smtClean="0"/>
              <a:t>Notebook Review</a:t>
            </a:r>
          </a:p>
          <a:p>
            <a:r>
              <a:rPr lang="en-US" sz="2800" dirty="0" smtClean="0"/>
              <a:t>Representation</a:t>
            </a:r>
          </a:p>
          <a:p>
            <a:r>
              <a:rPr lang="en-US" sz="2800" dirty="0" smtClean="0"/>
              <a:t>Feature Crosses</a:t>
            </a:r>
          </a:p>
          <a:p>
            <a:r>
              <a:rPr lang="en-US" sz="2800" dirty="0" smtClean="0"/>
              <a:t>Neural Networks</a:t>
            </a:r>
          </a:p>
          <a:p>
            <a:pPr lvl="1"/>
            <a:r>
              <a:rPr lang="en-US" dirty="0" smtClean="0"/>
              <a:t>Boolean functions with neural networks</a:t>
            </a:r>
          </a:p>
          <a:p>
            <a:r>
              <a:rPr lang="en-US" sz="2800" dirty="0" smtClean="0"/>
              <a:t>Intro to the in-class notebook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15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Neural networks: XNOR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97818" y="4104210"/>
            <a:ext cx="997527" cy="122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71709" y="987154"/>
            <a:ext cx="1542473" cy="80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1030497"/>
            <a:ext cx="8648700" cy="4476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18255" y="4200053"/>
            <a:ext cx="895927" cy="130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0903996" y="4243068"/>
            <a:ext cx="895927" cy="1307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8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28" y="2689715"/>
            <a:ext cx="8876145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In-class: </a:t>
            </a:r>
            <a:r>
              <a:rPr lang="en-US" dirty="0" smtClean="0"/>
              <a:t>MNIST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Harvard CS109 notebook: bias, variance, cross-validation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overfitting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Let’s talk now about overfitting and what to do about it</a:t>
            </a:r>
          </a:p>
          <a:p>
            <a:r>
              <a:rPr lang="en-US" sz="2800" dirty="0" smtClean="0"/>
              <a:t>What is overfitting?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81" y="2175990"/>
            <a:ext cx="7678578" cy="32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5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Polynomials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Algebra II/Polynomial Functions - Wik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57" y="723226"/>
            <a:ext cx="7283407" cy="45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95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2689715"/>
            <a:ext cx="11526981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Harvard CS109 notebook: </a:t>
            </a:r>
            <a:r>
              <a:rPr lang="en-US" dirty="0" err="1" smtClean="0"/>
              <a:t>Sklearn</a:t>
            </a:r>
            <a:r>
              <a:rPr lang="en-US" dirty="0" smtClean="0"/>
              <a:t>, regression, </a:t>
            </a:r>
            <a:r>
              <a:rPr lang="en-US" dirty="0" err="1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Some terminology for this notebook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315765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Key notebook terms:</a:t>
            </a:r>
          </a:p>
          <a:p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Unsupervised learning technique</a:t>
            </a:r>
          </a:p>
          <a:p>
            <a:pPr lvl="1"/>
            <a:r>
              <a:rPr lang="en-US" dirty="0" smtClean="0"/>
              <a:t>Reduce the dimensions of your data</a:t>
            </a:r>
          </a:p>
          <a:p>
            <a:pPr lvl="1"/>
            <a:r>
              <a:rPr lang="en-US" dirty="0" smtClean="0"/>
              <a:t>More on this at the end of May</a:t>
            </a:r>
          </a:p>
          <a:p>
            <a:r>
              <a:rPr lang="en-US" dirty="0" smtClean="0"/>
              <a:t>SPLOM</a:t>
            </a:r>
          </a:p>
          <a:p>
            <a:pPr lvl="1"/>
            <a:r>
              <a:rPr lang="en-US" dirty="0" smtClean="0"/>
              <a:t>Scatterplot matrix</a:t>
            </a:r>
          </a:p>
          <a:p>
            <a:pPr lvl="1"/>
            <a:r>
              <a:rPr lang="en-US" dirty="0" smtClean="0"/>
              <a:t>Look at correlation between variables</a:t>
            </a:r>
          </a:p>
          <a:p>
            <a:pPr lvl="1"/>
            <a:r>
              <a:rPr lang="en-US" dirty="0" smtClean="0"/>
              <a:t>Diagonal = </a:t>
            </a:r>
            <a:r>
              <a:rPr lang="en-US" dirty="0" err="1" smtClean="0"/>
              <a:t>kde</a:t>
            </a:r>
            <a:r>
              <a:rPr lang="en-US" dirty="0" smtClean="0"/>
              <a:t> in this notebook</a:t>
            </a:r>
          </a:p>
          <a:p>
            <a:r>
              <a:rPr lang="en-US" dirty="0" smtClean="0"/>
              <a:t>Grid Search</a:t>
            </a:r>
          </a:p>
          <a:p>
            <a:pPr lvl="1"/>
            <a:r>
              <a:rPr lang="en-US" dirty="0" smtClean="0"/>
              <a:t>Automatic way to check and find the best </a:t>
            </a:r>
            <a:r>
              <a:rPr lang="en-US" dirty="0" err="1" smtClean="0"/>
              <a:t>hyperparameter</a:t>
            </a:r>
            <a:r>
              <a:rPr lang="en-US" dirty="0" smtClean="0"/>
              <a:t> values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3923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4D8E4-BA05-BE4B-A908-52967E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0" y="1134681"/>
            <a:ext cx="3595379" cy="425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Google ML - Representation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718" y="498542"/>
            <a:ext cx="6613463" cy="4764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Features and Feature Engineering</a:t>
            </a:r>
          </a:p>
          <a:p>
            <a:r>
              <a:rPr lang="en-US" sz="2800" dirty="0" smtClean="0"/>
              <a:t>What is feature engineering?</a:t>
            </a:r>
          </a:p>
          <a:p>
            <a:pPr lvl="1"/>
            <a:r>
              <a:rPr lang="en-US" dirty="0" smtClean="0"/>
              <a:t>Choosing which features to feed into your model, preparing them for use in ML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way developers hone a model is by adding and improving its </a:t>
            </a:r>
            <a:r>
              <a:rPr lang="en-US" dirty="0" smtClean="0"/>
              <a:t>features”</a:t>
            </a:r>
          </a:p>
          <a:p>
            <a:r>
              <a:rPr lang="en-US" sz="2800" dirty="0" smtClean="0"/>
              <a:t>Feature mapping</a:t>
            </a:r>
          </a:p>
          <a:p>
            <a:pPr lvl="1"/>
            <a:r>
              <a:rPr lang="en-US" dirty="0" smtClean="0"/>
              <a:t>Numerical data vs categorical data – handled differently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677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2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3C96DE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15386</TotalTime>
  <Words>704</Words>
  <Application>Microsoft Office PowerPoint</Application>
  <PresentationFormat>Widescreen</PresentationFormat>
  <Paragraphs>127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Data science week 12</vt:lpstr>
      <vt:lpstr>Attendance Code</vt:lpstr>
      <vt:lpstr>Agenda</vt:lpstr>
      <vt:lpstr>Harvard CS109 notebook: bias, variance, cross-validation </vt:lpstr>
      <vt:lpstr>overfitting</vt:lpstr>
      <vt:lpstr>Polynomials</vt:lpstr>
      <vt:lpstr>Harvard CS109 notebook: Sklearn, regression, pca</vt:lpstr>
      <vt:lpstr>Some terminology for this notebook</vt:lpstr>
      <vt:lpstr>Google ML - Representation</vt:lpstr>
      <vt:lpstr>Google ML – Feature mapping</vt:lpstr>
      <vt:lpstr>Google ML – Feature mapping</vt:lpstr>
      <vt:lpstr>Google ML – Feature Scaling</vt:lpstr>
      <vt:lpstr>Google ML – Handling outliers</vt:lpstr>
      <vt:lpstr>Google ML – Handling outliers</vt:lpstr>
      <vt:lpstr>Google ML – Feature crosses</vt:lpstr>
      <vt:lpstr>Feature Cross Playground https://developers.google.com/machine-learning/crash-course/feature-crosses/playground-exercises</vt:lpstr>
      <vt:lpstr>Feature Cross Programming https://colab.research.google.com/github/google/eng-edu/blob/master/ml/cc/exercises/representation_with_a_feature_cross.ipynb </vt:lpstr>
      <vt:lpstr>Okay so hang on</vt:lpstr>
      <vt:lpstr>   </vt:lpstr>
      <vt:lpstr>   </vt:lpstr>
      <vt:lpstr>   </vt:lpstr>
      <vt:lpstr>Neural networks!</vt:lpstr>
      <vt:lpstr>Neural networks!</vt:lpstr>
      <vt:lpstr>Neural networks!</vt:lpstr>
      <vt:lpstr>Neural networks!</vt:lpstr>
      <vt:lpstr>Neural networks!</vt:lpstr>
      <vt:lpstr>Neural networks: AND</vt:lpstr>
      <vt:lpstr>Neural networks: NOR</vt:lpstr>
      <vt:lpstr>Neural networks: OR</vt:lpstr>
      <vt:lpstr>Neural networks: XNOR</vt:lpstr>
      <vt:lpstr>In-class: MNIST notebook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CoderGirl!</dc:title>
  <dc:creator>SCHLOSBERG, CHRISTOPHER [AG/1005]</dc:creator>
  <cp:lastModifiedBy>Michelle Faits</cp:lastModifiedBy>
  <cp:revision>403</cp:revision>
  <dcterms:created xsi:type="dcterms:W3CDTF">2019-01-21T21:50:42Z</dcterms:created>
  <dcterms:modified xsi:type="dcterms:W3CDTF">2020-04-16T18:09:04Z</dcterms:modified>
</cp:coreProperties>
</file>