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6"/>
  </p:notesMasterIdLst>
  <p:sldIdLst>
    <p:sldId id="256" r:id="rId2"/>
    <p:sldId id="270" r:id="rId3"/>
    <p:sldId id="395" r:id="rId4"/>
    <p:sldId id="294" r:id="rId5"/>
    <p:sldId id="391" r:id="rId6"/>
    <p:sldId id="394" r:id="rId7"/>
    <p:sldId id="390" r:id="rId8"/>
    <p:sldId id="396" r:id="rId9"/>
    <p:sldId id="397" r:id="rId10"/>
    <p:sldId id="399" r:id="rId11"/>
    <p:sldId id="398" r:id="rId12"/>
    <p:sldId id="377" r:id="rId13"/>
    <p:sldId id="384" r:id="rId14"/>
    <p:sldId id="401" r:id="rId15"/>
    <p:sldId id="392" r:id="rId16"/>
    <p:sldId id="393" r:id="rId17"/>
    <p:sldId id="379" r:id="rId18"/>
    <p:sldId id="388" r:id="rId19"/>
    <p:sldId id="389" r:id="rId20"/>
    <p:sldId id="400" r:id="rId21"/>
    <p:sldId id="387" r:id="rId22"/>
    <p:sldId id="385" r:id="rId23"/>
    <p:sldId id="386" r:id="rId24"/>
    <p:sldId id="33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1657" autoAdjust="0"/>
  </p:normalViewPr>
  <p:slideViewPr>
    <p:cSldViewPr snapToGrid="0" snapToObjects="1">
      <p:cViewPr varScale="1">
        <p:scale>
          <a:sx n="104" d="100"/>
          <a:sy n="104" d="100"/>
        </p:scale>
        <p:origin x="756" y="10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4/8/2020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a:t>
            </a:fld>
            <a:endParaRPr lang="en-US"/>
          </a:p>
        </p:txBody>
      </p:sp>
    </p:spTree>
    <p:extLst>
      <p:ext uri="{BB962C8B-B14F-4D97-AF65-F5344CB8AC3E}">
        <p14:creationId xmlns:p14="http://schemas.microsoft.com/office/powerpoint/2010/main" val="556322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4/8/2020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4/8/2020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s.google.com/machine-learning/crash-course/regularization-for-simplicity/playground-exercise-examining-l2-regulariz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s.google.com/machine-learning/crash-course/regularization-for-simplicity/check-your-understan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velopers.google.com/machine-learning/crash-course/validation/check-your-intuition"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s.google.com/machine-learning/crash-course/validation/programming-exerci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7A758-AEE3-F448-B52F-E54C9D78CC84}"/>
              </a:ext>
            </a:extLst>
          </p:cNvPr>
          <p:cNvSpPr>
            <a:spLocks noGrp="1"/>
          </p:cNvSpPr>
          <p:nvPr>
            <p:ph type="ctrTitle"/>
          </p:nvPr>
        </p:nvSpPr>
        <p:spPr/>
        <p:txBody>
          <a:bodyPr/>
          <a:lstStyle/>
          <a:p>
            <a:r>
              <a:rPr lang="en-US" dirty="0" smtClean="0"/>
              <a:t>Data science week </a:t>
            </a:r>
            <a:r>
              <a:rPr lang="en-US" dirty="0" smtClean="0"/>
              <a:t>11</a:t>
            </a:r>
            <a:endParaRPr lang="en-US" dirty="0"/>
          </a:p>
        </p:txBody>
      </p:sp>
      <p:sp>
        <p:nvSpPr>
          <p:cNvPr id="3" name="Subtitle 2">
            <a:extLst>
              <a:ext uri="{FF2B5EF4-FFF2-40B4-BE49-F238E27FC236}">
                <a16:creationId xmlns="" xmlns:a16="http://schemas.microsoft.com/office/drawing/2014/main" id="{B113600D-E305-CB4E-BFB0-C1EC00DBC445}"/>
              </a:ext>
            </a:extLst>
          </p:cNvPr>
          <p:cNvSpPr>
            <a:spLocks noGrp="1"/>
          </p:cNvSpPr>
          <p:nvPr>
            <p:ph type="subTitle" idx="1"/>
          </p:nvPr>
        </p:nvSpPr>
        <p:spPr/>
        <p:txBody>
          <a:bodyPr/>
          <a:lstStyle/>
          <a:p>
            <a:r>
              <a:rPr lang="en-US" dirty="0" smtClean="0"/>
              <a:t>Winter 2020 </a:t>
            </a:r>
            <a:r>
              <a:rPr lang="en-US" dirty="0"/>
              <a:t>Data Science Cohort</a:t>
            </a:r>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Logistic regression – Cost Function</a:t>
            </a:r>
            <a:endParaRPr lang="en-US" dirty="0">
              <a:solidFill>
                <a:srgbClr val="FFFFFF"/>
              </a:solidFill>
            </a:endParaRPr>
          </a:p>
        </p:txBody>
      </p:sp>
      <p:sp>
        <p:nvSpPr>
          <p:cNvPr id="3" name="Content Placeholder 2"/>
          <p:cNvSpPr>
            <a:spLocks noGrp="1"/>
          </p:cNvSpPr>
          <p:nvPr>
            <p:ph idx="1"/>
          </p:nvPr>
        </p:nvSpPr>
        <p:spPr>
          <a:xfrm>
            <a:off x="4608718" y="315765"/>
            <a:ext cx="6785322" cy="4764502"/>
          </a:xfrm>
        </p:spPr>
        <p:txBody>
          <a:bodyPr>
            <a:noAutofit/>
          </a:bodyPr>
          <a:lstStyle/>
          <a:p>
            <a:pPr marL="0" indent="0">
              <a:buNone/>
            </a:pPr>
            <a:r>
              <a:rPr lang="en-US" sz="2800" dirty="0" smtClean="0"/>
              <a:t>Logistic Regression Cost Function Properties</a:t>
            </a:r>
          </a:p>
          <a:p>
            <a:r>
              <a:rPr lang="en-US" sz="2800" dirty="0" smtClean="0"/>
              <a:t>If prediction is 1 and actual class is 1, cost is 0</a:t>
            </a:r>
          </a:p>
          <a:p>
            <a:pPr lvl="1"/>
            <a:r>
              <a:rPr lang="en-US" sz="2400" dirty="0" smtClean="0"/>
              <a:t>As prediction probability gets closer and closer to 0, cost approaches infinity, so penalty for wrong guesses gets very high</a:t>
            </a:r>
          </a:p>
          <a:p>
            <a:r>
              <a:rPr lang="en-US" sz="2800" dirty="0" smtClean="0"/>
              <a:t>Opposite but same idea for actual class is 0</a:t>
            </a:r>
          </a:p>
        </p:txBody>
      </p:sp>
    </p:spTree>
    <p:extLst>
      <p:ext uri="{BB962C8B-B14F-4D97-AF65-F5344CB8AC3E}">
        <p14:creationId xmlns:p14="http://schemas.microsoft.com/office/powerpoint/2010/main" val="283474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Logistic regression – Cost Function</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Logistic Regression Cost Function</a:t>
            </a:r>
          </a:p>
        </p:txBody>
      </p:sp>
      <p:pic>
        <p:nvPicPr>
          <p:cNvPr id="4" name="Picture 3"/>
          <p:cNvPicPr>
            <a:picLocks noChangeAspect="1"/>
          </p:cNvPicPr>
          <p:nvPr/>
        </p:nvPicPr>
        <p:blipFill>
          <a:blip r:embed="rId3"/>
          <a:stretch>
            <a:fillRect/>
          </a:stretch>
        </p:blipFill>
        <p:spPr>
          <a:xfrm>
            <a:off x="4600431" y="937953"/>
            <a:ext cx="5505450" cy="1524000"/>
          </a:xfrm>
          <a:prstGeom prst="rect">
            <a:avLst/>
          </a:prstGeom>
        </p:spPr>
      </p:pic>
      <p:pic>
        <p:nvPicPr>
          <p:cNvPr id="5" name="Picture 4"/>
          <p:cNvPicPr>
            <a:picLocks noChangeAspect="1"/>
          </p:cNvPicPr>
          <p:nvPr/>
        </p:nvPicPr>
        <p:blipFill>
          <a:blip r:embed="rId4"/>
          <a:stretch>
            <a:fillRect/>
          </a:stretch>
        </p:blipFill>
        <p:spPr>
          <a:xfrm>
            <a:off x="4476924" y="2748942"/>
            <a:ext cx="3438525" cy="2838450"/>
          </a:xfrm>
          <a:prstGeom prst="rect">
            <a:avLst/>
          </a:prstGeom>
        </p:spPr>
      </p:pic>
      <p:pic>
        <p:nvPicPr>
          <p:cNvPr id="6" name="Picture 5"/>
          <p:cNvPicPr>
            <a:picLocks noChangeAspect="1"/>
          </p:cNvPicPr>
          <p:nvPr/>
        </p:nvPicPr>
        <p:blipFill>
          <a:blip r:embed="rId5"/>
          <a:stretch>
            <a:fillRect/>
          </a:stretch>
        </p:blipFill>
        <p:spPr>
          <a:xfrm>
            <a:off x="8458287" y="2749011"/>
            <a:ext cx="3190875" cy="3086100"/>
          </a:xfrm>
          <a:prstGeom prst="rect">
            <a:avLst/>
          </a:prstGeom>
        </p:spPr>
      </p:pic>
      <p:pic>
        <p:nvPicPr>
          <p:cNvPr id="7" name="Picture 6"/>
          <p:cNvPicPr>
            <a:picLocks noChangeAspect="1"/>
          </p:cNvPicPr>
          <p:nvPr/>
        </p:nvPicPr>
        <p:blipFill>
          <a:blip r:embed="rId6"/>
          <a:stretch>
            <a:fillRect/>
          </a:stretch>
        </p:blipFill>
        <p:spPr>
          <a:xfrm>
            <a:off x="4669186" y="5845396"/>
            <a:ext cx="6915150" cy="857250"/>
          </a:xfrm>
          <a:prstGeom prst="rect">
            <a:avLst/>
          </a:prstGeom>
          <a:ln>
            <a:solidFill>
              <a:schemeClr val="tx1"/>
            </a:solidFill>
          </a:ln>
        </p:spPr>
      </p:pic>
    </p:spTree>
    <p:extLst>
      <p:ext uri="{BB962C8B-B14F-4D97-AF65-F5344CB8AC3E}">
        <p14:creationId xmlns:p14="http://schemas.microsoft.com/office/powerpoint/2010/main" val="41229429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a:bodyPr>
          <a:lstStyle/>
          <a:p>
            <a:pPr algn="ctr"/>
            <a:r>
              <a:rPr lang="en-US" dirty="0" smtClean="0"/>
              <a:t>Quiz</a:t>
            </a:r>
            <a:r>
              <a:rPr lang="en-US" dirty="0" smtClean="0"/>
              <a:t>: Coursera Logistic Regression</a:t>
            </a:r>
            <a:endParaRPr lang="en-US" dirty="0"/>
          </a:p>
        </p:txBody>
      </p:sp>
    </p:spTree>
    <p:extLst>
      <p:ext uri="{BB962C8B-B14F-4D97-AF65-F5344CB8AC3E}">
        <p14:creationId xmlns:p14="http://schemas.microsoft.com/office/powerpoint/2010/main" val="338223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overfitting</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Let’s talk now about overfitting and what to do about it</a:t>
            </a:r>
          </a:p>
          <a:p>
            <a:r>
              <a:rPr lang="en-US" sz="2800" dirty="0" smtClean="0"/>
              <a:t>What is overfitting?</a:t>
            </a:r>
          </a:p>
          <a:p>
            <a:pPr marL="0" indent="0">
              <a:buNone/>
            </a:pPr>
            <a:endParaRPr lang="en-US" sz="2800" dirty="0" smtClean="0"/>
          </a:p>
          <a:p>
            <a:pPr marL="0" indent="0">
              <a:buNone/>
            </a:pPr>
            <a:endParaRPr lang="en-US" sz="2800" dirty="0" smtClean="0"/>
          </a:p>
        </p:txBody>
      </p:sp>
      <p:pic>
        <p:nvPicPr>
          <p:cNvPr id="5" name="Picture 4"/>
          <p:cNvPicPr>
            <a:picLocks noChangeAspect="1"/>
          </p:cNvPicPr>
          <p:nvPr/>
        </p:nvPicPr>
        <p:blipFill>
          <a:blip r:embed="rId3"/>
          <a:stretch>
            <a:fillRect/>
          </a:stretch>
        </p:blipFill>
        <p:spPr>
          <a:xfrm>
            <a:off x="4372181" y="2175990"/>
            <a:ext cx="7678578" cy="3264035"/>
          </a:xfrm>
          <a:prstGeom prst="rect">
            <a:avLst/>
          </a:prstGeom>
        </p:spPr>
      </p:pic>
    </p:spTree>
    <p:extLst>
      <p:ext uri="{BB962C8B-B14F-4D97-AF65-F5344CB8AC3E}">
        <p14:creationId xmlns:p14="http://schemas.microsoft.com/office/powerpoint/2010/main" val="42519134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overfitting</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So what can we do to combat overfitting?</a:t>
            </a:r>
          </a:p>
          <a:p>
            <a:r>
              <a:rPr lang="en-US" sz="2800" dirty="0" smtClean="0"/>
              <a:t>Reduce number of features</a:t>
            </a:r>
          </a:p>
          <a:p>
            <a:r>
              <a:rPr lang="en-US" sz="2800" dirty="0" smtClean="0"/>
              <a:t>Careful train/validation/test split design</a:t>
            </a:r>
          </a:p>
          <a:p>
            <a:r>
              <a:rPr lang="en-US" sz="2800" dirty="0" smtClean="0"/>
              <a:t>Regularization</a:t>
            </a:r>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4146318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Google </a:t>
            </a:r>
            <a:r>
              <a:rPr lang="en-US" dirty="0" smtClean="0">
                <a:solidFill>
                  <a:srgbClr val="FFFFFF"/>
                </a:solidFill>
              </a:rPr>
              <a:t>Regularization:</a:t>
            </a:r>
            <a:br>
              <a:rPr lang="en-US" dirty="0" smtClean="0">
                <a:solidFill>
                  <a:srgbClr val="FFFFFF"/>
                </a:solidFill>
              </a:rPr>
            </a:br>
            <a:r>
              <a:rPr lang="en-US" dirty="0" smtClean="0">
                <a:solidFill>
                  <a:srgbClr val="FFFFFF"/>
                </a:solidFill>
              </a:rPr>
              <a:t>Concept Review</a:t>
            </a:r>
            <a:endParaRPr lang="en-US" dirty="0">
              <a:solidFill>
                <a:srgbClr val="FFFFFF"/>
              </a:solidFill>
            </a:endParaRPr>
          </a:p>
        </p:txBody>
      </p:sp>
      <p:sp>
        <p:nvSpPr>
          <p:cNvPr id="7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Regularization:</a:t>
            </a:r>
          </a:p>
          <a:p>
            <a:r>
              <a:rPr lang="en-US" sz="2800" dirty="0" smtClean="0"/>
              <a:t>What is it?</a:t>
            </a:r>
          </a:p>
          <a:p>
            <a:r>
              <a:rPr lang="en-US" sz="2800" dirty="0" smtClean="0"/>
              <a:t>L2 Regularization:</a:t>
            </a:r>
          </a:p>
          <a:p>
            <a:pPr lvl="1"/>
            <a:r>
              <a:rPr lang="en-US" dirty="0" smtClean="0"/>
              <a:t>So far in ML we’ve talked about picking the weights that go into your model equation by minimizing your cost function. That means the model tries to pick weights that makes predictions as close to the observed values as possible.</a:t>
            </a:r>
          </a:p>
          <a:p>
            <a:pPr lvl="1"/>
            <a:endParaRPr lang="en-US" dirty="0" smtClean="0"/>
          </a:p>
          <a:p>
            <a:pPr lvl="1"/>
            <a:r>
              <a:rPr lang="en-US" dirty="0" smtClean="0"/>
              <a:t>With regularization, you penalize both with the cost function AND a penalty for model complexity.</a:t>
            </a:r>
          </a:p>
          <a:p>
            <a:pPr marL="0" indent="0">
              <a:buNone/>
            </a:pPr>
            <a:endParaRPr lang="en-US" sz="2800" dirty="0" smtClean="0"/>
          </a:p>
          <a:p>
            <a:pPr marL="0" indent="0">
              <a:buNone/>
            </a:pPr>
            <a:endParaRPr lang="en-US" sz="2800" dirty="0" smtClean="0"/>
          </a:p>
        </p:txBody>
      </p:sp>
      <p:pic>
        <p:nvPicPr>
          <p:cNvPr id="3" name="Picture 2"/>
          <p:cNvPicPr>
            <a:picLocks noChangeAspect="1"/>
          </p:cNvPicPr>
          <p:nvPr/>
        </p:nvPicPr>
        <p:blipFill>
          <a:blip r:embed="rId3"/>
          <a:stretch>
            <a:fillRect/>
          </a:stretch>
        </p:blipFill>
        <p:spPr>
          <a:xfrm>
            <a:off x="6648623" y="3828779"/>
            <a:ext cx="3713985" cy="558494"/>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5320576" y="5525614"/>
            <a:ext cx="5901605" cy="579622"/>
          </a:xfrm>
          <a:prstGeom prst="rect">
            <a:avLst/>
          </a:prstGeom>
          <a:ln>
            <a:solidFill>
              <a:schemeClr val="tx1"/>
            </a:solidFill>
          </a:ln>
        </p:spPr>
      </p:pic>
    </p:spTree>
    <p:extLst>
      <p:ext uri="{BB962C8B-B14F-4D97-AF65-F5344CB8AC3E}">
        <p14:creationId xmlns:p14="http://schemas.microsoft.com/office/powerpoint/2010/main" val="18752605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5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xEl>
                                              <p:pRg st="1" end="1"/>
                                            </p:txEl>
                                          </p:spTgt>
                                        </p:tgtEl>
                                        <p:attrNameLst>
                                          <p:attrName>style.visibility</p:attrName>
                                        </p:attrNameLst>
                                      </p:cBhvr>
                                      <p:to>
                                        <p:strVal val="visible"/>
                                      </p:to>
                                    </p:set>
                                    <p:animEffect transition="in" filter="fade">
                                      <p:cBhvr>
                                        <p:cTn id="12" dur="500"/>
                                        <p:tgtEl>
                                          <p:spTgt spid="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3">
                                            <p:txEl>
                                              <p:pRg st="2" end="2"/>
                                            </p:txEl>
                                          </p:spTgt>
                                        </p:tgtEl>
                                        <p:attrNameLst>
                                          <p:attrName>style.visibility</p:attrName>
                                        </p:attrNameLst>
                                      </p:cBhvr>
                                      <p:to>
                                        <p:strVal val="visible"/>
                                      </p:to>
                                    </p:set>
                                    <p:animEffect transition="in" filter="fade">
                                      <p:cBhvr>
                                        <p:cTn id="17" dur="500"/>
                                        <p:tgtEl>
                                          <p:spTgt spid="7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3">
                                            <p:txEl>
                                              <p:pRg st="3" end="3"/>
                                            </p:txEl>
                                          </p:spTgt>
                                        </p:tgtEl>
                                        <p:attrNameLst>
                                          <p:attrName>style.visibility</p:attrName>
                                        </p:attrNameLst>
                                      </p:cBhvr>
                                      <p:to>
                                        <p:strVal val="visible"/>
                                      </p:to>
                                    </p:set>
                                    <p:animEffect transition="in" filter="fade">
                                      <p:cBhvr>
                                        <p:cTn id="20" dur="500"/>
                                        <p:tgtEl>
                                          <p:spTgt spid="7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3">
                                            <p:txEl>
                                              <p:pRg st="5" end="5"/>
                                            </p:txEl>
                                          </p:spTgt>
                                        </p:tgtEl>
                                        <p:attrNameLst>
                                          <p:attrName>style.visibility</p:attrName>
                                        </p:attrNameLst>
                                      </p:cBhvr>
                                      <p:to>
                                        <p:strVal val="visible"/>
                                      </p:to>
                                    </p:set>
                                    <p:animEffect transition="in" filter="fade">
                                      <p:cBhvr>
                                        <p:cTn id="23" dur="500"/>
                                        <p:tgtEl>
                                          <p:spTgt spid="7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Google </a:t>
            </a:r>
            <a:r>
              <a:rPr lang="en-US" dirty="0" smtClean="0">
                <a:solidFill>
                  <a:srgbClr val="FFFFFF"/>
                </a:solidFill>
              </a:rPr>
              <a:t>Regularization:</a:t>
            </a:r>
            <a:br>
              <a:rPr lang="en-US" dirty="0" smtClean="0">
                <a:solidFill>
                  <a:srgbClr val="FFFFFF"/>
                </a:solidFill>
              </a:rPr>
            </a:br>
            <a:r>
              <a:rPr lang="en-US" dirty="0" smtClean="0">
                <a:solidFill>
                  <a:srgbClr val="FFFFFF"/>
                </a:solidFill>
              </a:rPr>
              <a:t>Concept Review</a:t>
            </a:r>
            <a:endParaRPr lang="en-US" dirty="0">
              <a:solidFill>
                <a:srgbClr val="FFFFFF"/>
              </a:solidFill>
            </a:endParaRPr>
          </a:p>
        </p:txBody>
      </p:sp>
      <p:sp>
        <p:nvSpPr>
          <p:cNvPr id="7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L2 Regularization:</a:t>
            </a:r>
          </a:p>
          <a:p>
            <a:pPr marL="0" indent="0">
              <a:buNone/>
            </a:pPr>
            <a:endParaRPr lang="en-US" sz="2800" dirty="0" smtClean="0"/>
          </a:p>
          <a:p>
            <a:pPr marL="0" indent="0">
              <a:buNone/>
            </a:pPr>
            <a:endParaRPr lang="en-US" sz="2800" dirty="0" smtClean="0"/>
          </a:p>
        </p:txBody>
      </p:sp>
      <p:pic>
        <p:nvPicPr>
          <p:cNvPr id="5" name="Picture 4"/>
          <p:cNvPicPr>
            <a:picLocks noChangeAspect="1"/>
          </p:cNvPicPr>
          <p:nvPr/>
        </p:nvPicPr>
        <p:blipFill>
          <a:blip r:embed="rId3"/>
          <a:stretch>
            <a:fillRect/>
          </a:stretch>
        </p:blipFill>
        <p:spPr>
          <a:xfrm>
            <a:off x="4433229" y="1283553"/>
            <a:ext cx="7306593" cy="3186576"/>
          </a:xfrm>
          <a:prstGeom prst="rect">
            <a:avLst/>
          </a:prstGeom>
        </p:spPr>
      </p:pic>
      <p:grpSp>
        <p:nvGrpSpPr>
          <p:cNvPr id="7" name="Group 6"/>
          <p:cNvGrpSpPr/>
          <p:nvPr/>
        </p:nvGrpSpPr>
        <p:grpSpPr>
          <a:xfrm>
            <a:off x="4561190" y="4889682"/>
            <a:ext cx="6405703" cy="1353642"/>
            <a:chOff x="4561190" y="4889682"/>
            <a:chExt cx="6405703" cy="1353642"/>
          </a:xfrm>
        </p:grpSpPr>
        <p:pic>
          <p:nvPicPr>
            <p:cNvPr id="75" name="Picture 74"/>
            <p:cNvPicPr>
              <a:picLocks noChangeAspect="1"/>
            </p:cNvPicPr>
            <p:nvPr/>
          </p:nvPicPr>
          <p:blipFill>
            <a:blip r:embed="rId4"/>
            <a:stretch>
              <a:fillRect/>
            </a:stretch>
          </p:blipFill>
          <p:spPr>
            <a:xfrm>
              <a:off x="4561190" y="5452833"/>
              <a:ext cx="6405703" cy="790491"/>
            </a:xfrm>
            <a:prstGeom prst="rect">
              <a:avLst/>
            </a:prstGeom>
          </p:spPr>
        </p:pic>
        <p:sp>
          <p:nvSpPr>
            <p:cNvPr id="6" name="TextBox 5"/>
            <p:cNvSpPr txBox="1"/>
            <p:nvPr/>
          </p:nvSpPr>
          <p:spPr>
            <a:xfrm>
              <a:off x="4561190" y="4889682"/>
              <a:ext cx="2636171" cy="523220"/>
            </a:xfrm>
            <a:prstGeom prst="rect">
              <a:avLst/>
            </a:prstGeom>
            <a:noFill/>
          </p:spPr>
          <p:txBody>
            <a:bodyPr wrap="none" rtlCol="0">
              <a:spAutoFit/>
            </a:bodyPr>
            <a:lstStyle/>
            <a:p>
              <a:r>
                <a:rPr lang="en-US" sz="2800" dirty="0" smtClean="0"/>
                <a:t>Coursera version:</a:t>
              </a:r>
              <a:endParaRPr lang="en-US" sz="2800" dirty="0"/>
            </a:p>
          </p:txBody>
        </p:sp>
      </p:grpSp>
    </p:spTree>
    <p:extLst>
      <p:ext uri="{BB962C8B-B14F-4D97-AF65-F5344CB8AC3E}">
        <p14:creationId xmlns:p14="http://schemas.microsoft.com/office/powerpoint/2010/main" val="2361264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a:bodyPr>
          <a:lstStyle/>
          <a:p>
            <a:pPr algn="ctr"/>
            <a:r>
              <a:rPr lang="en-US" dirty="0" smtClean="0"/>
              <a:t>Quiz</a:t>
            </a:r>
            <a:r>
              <a:rPr lang="en-US" dirty="0" smtClean="0"/>
              <a:t>: Coursera Regularization</a:t>
            </a:r>
            <a:endParaRPr lang="en-US" dirty="0"/>
          </a:p>
        </p:txBody>
      </p:sp>
    </p:spTree>
    <p:extLst>
      <p:ext uri="{BB962C8B-B14F-4D97-AF65-F5344CB8AC3E}">
        <p14:creationId xmlns:p14="http://schemas.microsoft.com/office/powerpoint/2010/main" val="400066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fontScale="90000"/>
          </a:bodyPr>
          <a:lstStyle/>
          <a:p>
            <a:pPr algn="ctr"/>
            <a:r>
              <a:rPr lang="en-US" dirty="0" smtClean="0"/>
              <a:t>Google Playground regularization</a:t>
            </a:r>
            <a:br>
              <a:rPr lang="en-US" dirty="0" smtClean="0"/>
            </a:br>
            <a:r>
              <a:rPr lang="en-US" dirty="0">
                <a:hlinkClick r:id="rId2"/>
              </a:rPr>
              <a:t>https://developers.google.com/machine-learning/crash-course/regularization-for-simplicity/playground-exercise-examining-l2-regularization</a:t>
            </a:r>
            <a:endParaRPr lang="en-US" dirty="0"/>
          </a:p>
        </p:txBody>
      </p:sp>
    </p:spTree>
    <p:extLst>
      <p:ext uri="{BB962C8B-B14F-4D97-AF65-F5344CB8AC3E}">
        <p14:creationId xmlns:p14="http://schemas.microsoft.com/office/powerpoint/2010/main" val="2014849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fontScale="90000"/>
          </a:bodyPr>
          <a:lstStyle/>
          <a:p>
            <a:pPr algn="ctr"/>
            <a:r>
              <a:rPr lang="en-US" dirty="0" smtClean="0"/>
              <a:t>Google regularization Check your understanding</a:t>
            </a:r>
            <a:br>
              <a:rPr lang="en-US" dirty="0" smtClean="0"/>
            </a:br>
            <a:r>
              <a:rPr lang="en-US" dirty="0">
                <a:hlinkClick r:id="rId2"/>
              </a:rPr>
              <a:t>https://developers.google.com/machine-learning/crash-course/regularization-for-simplicity/check-your-understanding</a:t>
            </a:r>
            <a:endParaRPr lang="en-US" dirty="0"/>
          </a:p>
        </p:txBody>
      </p:sp>
    </p:spTree>
    <p:extLst>
      <p:ext uri="{BB962C8B-B14F-4D97-AF65-F5344CB8AC3E}">
        <p14:creationId xmlns:p14="http://schemas.microsoft.com/office/powerpoint/2010/main" val="3893413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Attendance Code</a:t>
            </a:r>
            <a:endParaRPr lang="en-US" dirty="0">
              <a:solidFill>
                <a:srgbClr val="FFFFFF"/>
              </a:solidFill>
            </a:endParaRPr>
          </a:p>
        </p:txBody>
      </p:sp>
      <p:sp>
        <p:nvSpPr>
          <p:cNvPr id="3" name="Content Placeholder 2"/>
          <p:cNvSpPr>
            <a:spLocks noGrp="1"/>
          </p:cNvSpPr>
          <p:nvPr>
            <p:ph idx="1"/>
          </p:nvPr>
        </p:nvSpPr>
        <p:spPr>
          <a:xfrm>
            <a:off x="4682609" y="2861664"/>
            <a:ext cx="6613463" cy="677988"/>
          </a:xfrm>
        </p:spPr>
        <p:txBody>
          <a:bodyPr>
            <a:noAutofit/>
          </a:bodyPr>
          <a:lstStyle/>
          <a:p>
            <a:pPr marL="0" indent="0">
              <a:buNone/>
            </a:pPr>
            <a:r>
              <a:rPr lang="en-US" sz="2800" dirty="0" smtClean="0"/>
              <a:t>Attendance code time</a:t>
            </a:r>
            <a:r>
              <a:rPr lang="en-US" sz="2800" dirty="0" smtClean="0"/>
              <a:t>: </a:t>
            </a:r>
            <a:r>
              <a:rPr lang="en-US" sz="2800" dirty="0" err="1"/>
              <a:t>WebDevWitchcraft</a:t>
            </a:r>
            <a:endParaRPr lang="en-US" sz="2800" dirty="0" smtClean="0"/>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Google concept review</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Google ML Crash course</a:t>
            </a:r>
          </a:p>
          <a:p>
            <a:r>
              <a:rPr lang="en-US" sz="2800" dirty="0" smtClean="0"/>
              <a:t>Training/test set</a:t>
            </a:r>
          </a:p>
          <a:p>
            <a:r>
              <a:rPr lang="en-US" sz="2800" dirty="0" smtClean="0"/>
              <a:t>Validation set</a:t>
            </a:r>
          </a:p>
          <a:p>
            <a:pPr marL="0" indent="0">
              <a:buNone/>
            </a:pPr>
            <a:endParaRPr lang="en-US" sz="2800" dirty="0" smtClean="0"/>
          </a:p>
          <a:p>
            <a:pPr marL="0" indent="0">
              <a:buNone/>
            </a:pPr>
            <a:endParaRPr lang="en-US" sz="2800" dirty="0" smtClean="0"/>
          </a:p>
        </p:txBody>
      </p:sp>
      <p:pic>
        <p:nvPicPr>
          <p:cNvPr id="4" name="Picture 3"/>
          <p:cNvPicPr>
            <a:picLocks noChangeAspect="1"/>
          </p:cNvPicPr>
          <p:nvPr/>
        </p:nvPicPr>
        <p:blipFill>
          <a:blip r:embed="rId3"/>
          <a:stretch>
            <a:fillRect/>
          </a:stretch>
        </p:blipFill>
        <p:spPr>
          <a:xfrm>
            <a:off x="3786361" y="2328592"/>
            <a:ext cx="8258175" cy="4029075"/>
          </a:xfrm>
          <a:prstGeom prst="rect">
            <a:avLst/>
          </a:prstGeom>
        </p:spPr>
      </p:pic>
    </p:spTree>
    <p:extLst>
      <p:ext uri="{BB962C8B-B14F-4D97-AF65-F5344CB8AC3E}">
        <p14:creationId xmlns:p14="http://schemas.microsoft.com/office/powerpoint/2010/main" val="18435515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Google </a:t>
            </a:r>
            <a:r>
              <a:rPr lang="en-US" dirty="0" smtClean="0">
                <a:solidFill>
                  <a:srgbClr val="FFFFFF"/>
                </a:solidFill>
              </a:rPr>
              <a:t>Concept review</a:t>
            </a:r>
            <a:endParaRPr lang="en-US" dirty="0">
              <a:solidFill>
                <a:srgbClr val="FFFFFF"/>
              </a:solidFill>
            </a:endParaRPr>
          </a:p>
        </p:txBody>
      </p:sp>
      <p:sp>
        <p:nvSpPr>
          <p:cNvPr id="7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Overfitting:</a:t>
            </a:r>
            <a:endParaRPr lang="en-US" sz="2800" dirty="0" smtClean="0"/>
          </a:p>
          <a:p>
            <a:pPr marL="0" indent="0">
              <a:buNone/>
            </a:pPr>
            <a:endParaRPr lang="en-US" sz="2800" dirty="0" smtClean="0"/>
          </a:p>
          <a:p>
            <a:pPr marL="0" indent="0">
              <a:buNone/>
            </a:pPr>
            <a:endParaRPr lang="en-US" sz="2800" dirty="0" smtClean="0"/>
          </a:p>
        </p:txBody>
      </p:sp>
      <p:pic>
        <p:nvPicPr>
          <p:cNvPr id="7" name="Picture 6"/>
          <p:cNvPicPr>
            <a:picLocks noChangeAspect="1"/>
          </p:cNvPicPr>
          <p:nvPr/>
        </p:nvPicPr>
        <p:blipFill>
          <a:blip r:embed="rId3"/>
          <a:stretch>
            <a:fillRect/>
          </a:stretch>
        </p:blipFill>
        <p:spPr>
          <a:xfrm>
            <a:off x="4274007" y="1207023"/>
            <a:ext cx="7705558" cy="3453004"/>
          </a:xfrm>
          <a:prstGeom prst="rect">
            <a:avLst/>
          </a:prstGeom>
        </p:spPr>
      </p:pic>
    </p:spTree>
    <p:extLst>
      <p:ext uri="{BB962C8B-B14F-4D97-AF65-F5344CB8AC3E}">
        <p14:creationId xmlns:p14="http://schemas.microsoft.com/office/powerpoint/2010/main" val="208787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Google </a:t>
            </a:r>
            <a:r>
              <a:rPr lang="en-US" dirty="0" smtClean="0">
                <a:solidFill>
                  <a:srgbClr val="FFFFFF"/>
                </a:solidFill>
              </a:rPr>
              <a:t>Intuition check</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Check your intuition: validation set</a:t>
            </a:r>
            <a:endParaRPr lang="en-US" sz="2800" dirty="0" smtClean="0"/>
          </a:p>
          <a:p>
            <a:pPr marL="0" indent="0">
              <a:buNone/>
            </a:pPr>
            <a:endParaRPr lang="en-US" sz="2800" dirty="0" smtClean="0"/>
          </a:p>
          <a:p>
            <a:pPr marL="0" indent="0">
              <a:buNone/>
            </a:pPr>
            <a:endParaRPr lang="en-US" sz="2800" dirty="0" smtClean="0"/>
          </a:p>
        </p:txBody>
      </p:sp>
      <p:pic>
        <p:nvPicPr>
          <p:cNvPr id="4" name="Picture 3"/>
          <p:cNvPicPr>
            <a:picLocks noChangeAspect="1"/>
          </p:cNvPicPr>
          <p:nvPr/>
        </p:nvPicPr>
        <p:blipFill>
          <a:blip r:embed="rId3"/>
          <a:stretch>
            <a:fillRect/>
          </a:stretch>
        </p:blipFill>
        <p:spPr>
          <a:xfrm>
            <a:off x="4246865" y="1134681"/>
            <a:ext cx="7751171" cy="3121876"/>
          </a:xfrm>
          <a:prstGeom prst="rect">
            <a:avLst/>
          </a:prstGeom>
        </p:spPr>
      </p:pic>
      <p:sp>
        <p:nvSpPr>
          <p:cNvPr id="5" name="TextBox 4"/>
          <p:cNvSpPr txBox="1"/>
          <p:nvPr/>
        </p:nvSpPr>
        <p:spPr>
          <a:xfrm>
            <a:off x="4354566" y="4483746"/>
            <a:ext cx="7394090" cy="646331"/>
          </a:xfrm>
          <a:prstGeom prst="rect">
            <a:avLst/>
          </a:prstGeom>
          <a:noFill/>
        </p:spPr>
        <p:txBody>
          <a:bodyPr wrap="square" rtlCol="0">
            <a:spAutoFit/>
          </a:bodyPr>
          <a:lstStyle/>
          <a:p>
            <a:r>
              <a:rPr lang="en-US" dirty="0">
                <a:hlinkClick r:id="rId4"/>
              </a:rPr>
              <a:t>https://developers.google.com/machine-learning/crash-course/validation/check-your-intuition</a:t>
            </a:r>
            <a:endParaRPr lang="en-US" dirty="0"/>
          </a:p>
        </p:txBody>
      </p:sp>
    </p:spTree>
    <p:extLst>
      <p:ext uri="{BB962C8B-B14F-4D97-AF65-F5344CB8AC3E}">
        <p14:creationId xmlns:p14="http://schemas.microsoft.com/office/powerpoint/2010/main" val="5882508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fontScale="90000"/>
          </a:bodyPr>
          <a:lstStyle/>
          <a:p>
            <a:pPr algn="ctr"/>
            <a:r>
              <a:rPr lang="en-US" dirty="0" smtClean="0"/>
              <a:t>Google validation set programming exercise</a:t>
            </a:r>
            <a:br>
              <a:rPr lang="en-US" dirty="0" smtClean="0"/>
            </a:br>
            <a:r>
              <a:rPr lang="en-US" dirty="0">
                <a:hlinkClick r:id="rId2"/>
              </a:rPr>
              <a:t>https://developers.google.com/machine-learning/crash-course/validation/programming-exercise</a:t>
            </a:r>
            <a:endParaRPr lang="en-US" dirty="0"/>
          </a:p>
        </p:txBody>
      </p:sp>
    </p:spTree>
    <p:extLst>
      <p:ext uri="{BB962C8B-B14F-4D97-AF65-F5344CB8AC3E}">
        <p14:creationId xmlns:p14="http://schemas.microsoft.com/office/powerpoint/2010/main" val="3888560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28" y="2689715"/>
            <a:ext cx="8876145" cy="1478570"/>
          </a:xfrm>
        </p:spPr>
        <p:txBody>
          <a:bodyPr>
            <a:normAutofit/>
          </a:bodyPr>
          <a:lstStyle/>
          <a:p>
            <a:pPr algn="ctr"/>
            <a:r>
              <a:rPr lang="en-US" dirty="0" smtClean="0"/>
              <a:t>In-class: </a:t>
            </a:r>
            <a:r>
              <a:rPr lang="en-US" dirty="0" err="1" smtClean="0"/>
              <a:t>sklearn</a:t>
            </a:r>
            <a:r>
              <a:rPr lang="en-US" dirty="0" smtClean="0"/>
              <a:t>, regression, </a:t>
            </a:r>
            <a:r>
              <a:rPr lang="en-US" dirty="0" err="1" smtClean="0"/>
              <a:t>pca</a:t>
            </a:r>
            <a:r>
              <a:rPr lang="en-US" dirty="0" smtClean="0"/>
              <a:t> </a:t>
            </a:r>
            <a:r>
              <a:rPr lang="en-US" dirty="0" smtClean="0"/>
              <a:t>notebook</a:t>
            </a:r>
            <a:endParaRPr lang="en-US" dirty="0"/>
          </a:p>
        </p:txBody>
      </p:sp>
    </p:spTree>
    <p:extLst>
      <p:ext uri="{BB962C8B-B14F-4D97-AF65-F5344CB8AC3E}">
        <p14:creationId xmlns:p14="http://schemas.microsoft.com/office/powerpoint/2010/main" val="226504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Survey results</a:t>
            </a:r>
            <a:endParaRPr lang="en-US" dirty="0">
              <a:solidFill>
                <a:srgbClr val="FFFFFF"/>
              </a:solidFill>
            </a:endParaRPr>
          </a:p>
        </p:txBody>
      </p:sp>
      <p:sp>
        <p:nvSpPr>
          <p:cNvPr id="3" name="Content Placeholder 2"/>
          <p:cNvSpPr>
            <a:spLocks noGrp="1"/>
          </p:cNvSpPr>
          <p:nvPr>
            <p:ph idx="1"/>
          </p:nvPr>
        </p:nvSpPr>
        <p:spPr>
          <a:xfrm>
            <a:off x="4682609" y="2861664"/>
            <a:ext cx="6613463" cy="677988"/>
          </a:xfrm>
        </p:spPr>
        <p:txBody>
          <a:bodyPr>
            <a:noAutofit/>
          </a:bodyPr>
          <a:lstStyle/>
          <a:p>
            <a:pPr marL="0" indent="0">
              <a:buNone/>
            </a:pPr>
            <a:r>
              <a:rPr lang="en-US" sz="2800" dirty="0" smtClean="0"/>
              <a:t>Take it away Julie!</a:t>
            </a:r>
            <a:endParaRPr lang="en-US" sz="2800" dirty="0" smtClean="0"/>
          </a:p>
        </p:txBody>
      </p:sp>
    </p:spTree>
    <p:extLst>
      <p:ext uri="{BB962C8B-B14F-4D97-AF65-F5344CB8AC3E}">
        <p14:creationId xmlns:p14="http://schemas.microsoft.com/office/powerpoint/2010/main" val="25568988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Agenda</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Today’s Agenda:</a:t>
            </a:r>
          </a:p>
          <a:p>
            <a:r>
              <a:rPr lang="en-US" sz="2800" dirty="0" smtClean="0"/>
              <a:t>Logistic Regression</a:t>
            </a:r>
          </a:p>
          <a:p>
            <a:pPr lvl="1"/>
            <a:r>
              <a:rPr lang="en-US" dirty="0" smtClean="0"/>
              <a:t>Concept Review</a:t>
            </a:r>
          </a:p>
          <a:p>
            <a:pPr lvl="1"/>
            <a:r>
              <a:rPr lang="en-US" dirty="0" smtClean="0"/>
              <a:t>Coursera Quiz</a:t>
            </a:r>
          </a:p>
          <a:p>
            <a:r>
              <a:rPr lang="en-US" dirty="0"/>
              <a:t>Regularization</a:t>
            </a:r>
          </a:p>
          <a:p>
            <a:pPr lvl="1"/>
            <a:r>
              <a:rPr lang="en-US" dirty="0"/>
              <a:t>Concept Review</a:t>
            </a:r>
          </a:p>
          <a:p>
            <a:pPr lvl="1"/>
            <a:r>
              <a:rPr lang="en-US" dirty="0"/>
              <a:t>Coursera Quiz</a:t>
            </a:r>
          </a:p>
          <a:p>
            <a:pPr lvl="1"/>
            <a:r>
              <a:rPr lang="en-US" dirty="0"/>
              <a:t>Google ML playground</a:t>
            </a:r>
          </a:p>
          <a:p>
            <a:pPr lvl="1"/>
            <a:r>
              <a:rPr lang="en-US" dirty="0"/>
              <a:t>Google ML check your </a:t>
            </a:r>
            <a:r>
              <a:rPr lang="en-US" dirty="0" smtClean="0"/>
              <a:t>understanding</a:t>
            </a:r>
            <a:endParaRPr lang="en-US" dirty="0" smtClean="0"/>
          </a:p>
          <a:p>
            <a:r>
              <a:rPr lang="en-US" dirty="0" smtClean="0"/>
              <a:t>Overfitting and Train/Validation/Test</a:t>
            </a:r>
          </a:p>
          <a:p>
            <a:pPr lvl="1"/>
            <a:r>
              <a:rPr lang="en-US" dirty="0" smtClean="0"/>
              <a:t>Concept Review</a:t>
            </a:r>
          </a:p>
          <a:p>
            <a:pPr lvl="1"/>
            <a:r>
              <a:rPr lang="en-US" dirty="0" smtClean="0"/>
              <a:t>Programming Exercise</a:t>
            </a:r>
          </a:p>
          <a:p>
            <a:pPr lvl="1"/>
            <a:endParaRPr lang="en-US" dirty="0" smtClean="0"/>
          </a:p>
          <a:p>
            <a:pPr lvl="1"/>
            <a:endParaRPr lang="en-US" dirty="0" smtClean="0"/>
          </a:p>
        </p:txBody>
      </p:sp>
    </p:spTree>
    <p:extLst>
      <p:ext uri="{BB962C8B-B14F-4D97-AF65-F5344CB8AC3E}">
        <p14:creationId xmlns:p14="http://schemas.microsoft.com/office/powerpoint/2010/main" val="42811573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Logistic regression – concept review</a:t>
            </a:r>
            <a:endParaRPr lang="en-US" dirty="0">
              <a:solidFill>
                <a:srgbClr val="FFFFFF"/>
              </a:solidFill>
            </a:endParaRPr>
          </a:p>
        </p:txBody>
      </p:sp>
      <p:sp>
        <p:nvSpPr>
          <p:cNvPr id="3" name="Content Placeholder 2"/>
          <p:cNvSpPr>
            <a:spLocks noGrp="1"/>
          </p:cNvSpPr>
          <p:nvPr>
            <p:ph idx="1"/>
          </p:nvPr>
        </p:nvSpPr>
        <p:spPr>
          <a:xfrm>
            <a:off x="4608718" y="185845"/>
            <a:ext cx="6613463" cy="4764502"/>
          </a:xfrm>
        </p:spPr>
        <p:txBody>
          <a:bodyPr>
            <a:noAutofit/>
          </a:bodyPr>
          <a:lstStyle/>
          <a:p>
            <a:pPr marL="0" indent="0">
              <a:buNone/>
            </a:pPr>
            <a:r>
              <a:rPr lang="en-US" sz="2800" dirty="0" smtClean="0"/>
              <a:t>Logistic Regression</a:t>
            </a:r>
          </a:p>
          <a:p>
            <a:r>
              <a:rPr lang="en-US" sz="2800" dirty="0" smtClean="0"/>
              <a:t>Classification vs Regression?</a:t>
            </a:r>
          </a:p>
          <a:p>
            <a:r>
              <a:rPr lang="en-US" sz="2800" dirty="0" smtClean="0"/>
              <a:t>Logistic regression is used when we need to classify data into a category</a:t>
            </a:r>
          </a:p>
          <a:p>
            <a:pPr lvl="1"/>
            <a:r>
              <a:rPr lang="en-US" sz="2400" dirty="0" smtClean="0"/>
              <a:t>E.g. is this email spam or not spam? Tumor malignant or not?</a:t>
            </a:r>
          </a:p>
          <a:p>
            <a:r>
              <a:rPr lang="en-US" sz="2800" dirty="0" smtClean="0"/>
              <a:t>Predicts binary classes – 1 or 0</a:t>
            </a:r>
          </a:p>
          <a:p>
            <a:r>
              <a:rPr lang="en-US" sz="2800" dirty="0" smtClean="0"/>
              <a:t>In logistic regression, our model doesn’t predict 1 or 0, but predicts the probability that the observation is 1 or 0</a:t>
            </a:r>
          </a:p>
          <a:p>
            <a:r>
              <a:rPr lang="en-US" sz="2800" dirty="0" smtClean="0"/>
              <a:t>So why can’t we use linear regression?</a:t>
            </a:r>
            <a:endParaRPr lang="en-US" sz="2800" dirty="0" smtClean="0"/>
          </a:p>
        </p:txBody>
      </p:sp>
    </p:spTree>
    <p:extLst>
      <p:ext uri="{BB962C8B-B14F-4D97-AF65-F5344CB8AC3E}">
        <p14:creationId xmlns:p14="http://schemas.microsoft.com/office/powerpoint/2010/main" val="41436777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Logistic regression – Sigmoid function</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Sigmoid Function</a:t>
            </a:r>
          </a:p>
        </p:txBody>
      </p:sp>
      <p:pic>
        <p:nvPicPr>
          <p:cNvPr id="4" name="Picture 3"/>
          <p:cNvPicPr>
            <a:picLocks noChangeAspect="1"/>
          </p:cNvPicPr>
          <p:nvPr/>
        </p:nvPicPr>
        <p:blipFill>
          <a:blip r:embed="rId3"/>
          <a:stretch>
            <a:fillRect/>
          </a:stretch>
        </p:blipFill>
        <p:spPr>
          <a:xfrm>
            <a:off x="4386565" y="1151558"/>
            <a:ext cx="7557698" cy="4910195"/>
          </a:xfrm>
          <a:prstGeom prst="rect">
            <a:avLst/>
          </a:prstGeom>
        </p:spPr>
      </p:pic>
      <p:pic>
        <p:nvPicPr>
          <p:cNvPr id="73" name="Picture 72"/>
          <p:cNvPicPr>
            <a:picLocks noChangeAspect="1"/>
          </p:cNvPicPr>
          <p:nvPr/>
        </p:nvPicPr>
        <p:blipFill>
          <a:blip r:embed="rId4"/>
          <a:stretch>
            <a:fillRect/>
          </a:stretch>
        </p:blipFill>
        <p:spPr>
          <a:xfrm>
            <a:off x="9672497" y="127068"/>
            <a:ext cx="2002942" cy="897422"/>
          </a:xfrm>
          <a:prstGeom prst="rect">
            <a:avLst/>
          </a:prstGeom>
          <a:ln>
            <a:solidFill>
              <a:schemeClr val="tx1"/>
            </a:solidFill>
          </a:ln>
        </p:spPr>
      </p:pic>
    </p:spTree>
    <p:extLst>
      <p:ext uri="{BB962C8B-B14F-4D97-AF65-F5344CB8AC3E}">
        <p14:creationId xmlns:p14="http://schemas.microsoft.com/office/powerpoint/2010/main" val="26219671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Logistic regression translation</a:t>
            </a:r>
            <a:endParaRPr lang="en-US" dirty="0">
              <a:solidFill>
                <a:srgbClr val="FFFFFF"/>
              </a:solidFill>
            </a:endParaRPr>
          </a:p>
        </p:txBody>
      </p:sp>
      <p:sp>
        <p:nvSpPr>
          <p:cNvPr id="3" name="Content Placeholder 2"/>
          <p:cNvSpPr>
            <a:spLocks noGrp="1"/>
          </p:cNvSpPr>
          <p:nvPr>
            <p:ph idx="1"/>
          </p:nvPr>
        </p:nvSpPr>
        <p:spPr>
          <a:xfrm>
            <a:off x="1515956" y="120864"/>
            <a:ext cx="6613463" cy="4764502"/>
          </a:xfrm>
        </p:spPr>
        <p:txBody>
          <a:bodyPr>
            <a:noAutofit/>
          </a:bodyPr>
          <a:lstStyle/>
          <a:p>
            <a:pPr marL="0" indent="0">
              <a:buNone/>
            </a:pPr>
            <a:r>
              <a:rPr lang="en-US" sz="2800" dirty="0" smtClean="0"/>
              <a:t>Google ML vs Coursera translator</a:t>
            </a: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2765065824"/>
              </p:ext>
            </p:extLst>
          </p:nvPr>
        </p:nvGraphicFramePr>
        <p:xfrm>
          <a:off x="597150" y="913844"/>
          <a:ext cx="11187308" cy="4983522"/>
        </p:xfrm>
        <a:graphic>
          <a:graphicData uri="http://schemas.openxmlformats.org/drawingml/2006/table">
            <a:tbl>
              <a:tblPr firstRow="1" bandRow="1">
                <a:tableStyleId>{5C22544A-7EE6-4342-B048-85BDC9FD1C3A}</a:tableStyleId>
              </a:tblPr>
              <a:tblGrid>
                <a:gridCol w="2127261"/>
                <a:gridCol w="4373195"/>
                <a:gridCol w="4686852"/>
              </a:tblGrid>
              <a:tr h="761375">
                <a:tc>
                  <a:txBody>
                    <a:bodyPr/>
                    <a:lstStyle/>
                    <a:p>
                      <a:r>
                        <a:rPr lang="en-US" dirty="0" smtClean="0"/>
                        <a:t>Logistic</a:t>
                      </a:r>
                      <a:r>
                        <a:rPr lang="en-US" baseline="0" dirty="0" smtClean="0"/>
                        <a:t> Regression Concept</a:t>
                      </a:r>
                      <a:endParaRPr lang="en-US" dirty="0"/>
                    </a:p>
                  </a:txBody>
                  <a:tcPr/>
                </a:tc>
                <a:tc>
                  <a:txBody>
                    <a:bodyPr/>
                    <a:lstStyle/>
                    <a:p>
                      <a:r>
                        <a:rPr lang="en-US" dirty="0" smtClean="0"/>
                        <a:t>Google</a:t>
                      </a:r>
                      <a:endParaRPr lang="en-US" dirty="0"/>
                    </a:p>
                  </a:txBody>
                  <a:tcPr/>
                </a:tc>
                <a:tc>
                  <a:txBody>
                    <a:bodyPr/>
                    <a:lstStyle/>
                    <a:p>
                      <a:r>
                        <a:rPr lang="en-US" dirty="0" smtClean="0"/>
                        <a:t>Coursera</a:t>
                      </a:r>
                      <a:endParaRPr lang="en-US" dirty="0"/>
                    </a:p>
                  </a:txBody>
                  <a:tcPr/>
                </a:tc>
              </a:tr>
              <a:tr h="1258936">
                <a:tc>
                  <a:txBody>
                    <a:bodyPr/>
                    <a:lstStyle/>
                    <a:p>
                      <a:r>
                        <a:rPr lang="en-US" dirty="0" smtClean="0"/>
                        <a:t>Sigmoid function</a:t>
                      </a:r>
                    </a:p>
                    <a:p>
                      <a:endParaRPr lang="en-US" dirty="0"/>
                    </a:p>
                  </a:txBody>
                  <a:tcPr/>
                </a:tc>
                <a:tc>
                  <a:txBody>
                    <a:bodyPr/>
                    <a:lstStyle/>
                    <a:p>
                      <a:endParaRPr lang="en-US" dirty="0"/>
                    </a:p>
                  </a:txBody>
                  <a:tcPr/>
                </a:tc>
                <a:tc>
                  <a:txBody>
                    <a:bodyPr/>
                    <a:lstStyle/>
                    <a:p>
                      <a:endParaRPr lang="en-US" dirty="0"/>
                    </a:p>
                  </a:txBody>
                  <a:tcPr/>
                </a:tc>
              </a:tr>
              <a:tr h="707402">
                <a:tc>
                  <a:txBody>
                    <a:bodyPr/>
                    <a:lstStyle/>
                    <a:p>
                      <a:r>
                        <a:rPr lang="en-US" dirty="0" smtClean="0"/>
                        <a:t>z</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b + w</a:t>
                      </a:r>
                      <a:r>
                        <a:rPr lang="en-US" sz="1800" baseline="-25000" dirty="0" smtClean="0">
                          <a:latin typeface="Arial" panose="020B0604020202020204" pitchFamily="34" charset="0"/>
                          <a:cs typeface="Arial" panose="020B0604020202020204" pitchFamily="34" charset="0"/>
                        </a:rPr>
                        <a:t>1</a:t>
                      </a:r>
                      <a:r>
                        <a:rPr lang="en-US" sz="1800" dirty="0" smtClean="0">
                          <a:latin typeface="Arial" panose="020B0604020202020204" pitchFamily="34" charset="0"/>
                          <a:cs typeface="Arial" panose="020B0604020202020204" pitchFamily="34" charset="0"/>
                        </a:rPr>
                        <a:t>x</a:t>
                      </a:r>
                      <a:r>
                        <a:rPr lang="en-US" sz="1800" baseline="-25000" dirty="0" smtClean="0">
                          <a:latin typeface="Arial" panose="020B0604020202020204" pitchFamily="34" charset="0"/>
                          <a:cs typeface="Arial" panose="020B0604020202020204" pitchFamily="34" charset="0"/>
                        </a:rPr>
                        <a:t>1 </a:t>
                      </a:r>
                      <a:r>
                        <a:rPr lang="en-US" sz="1800" dirty="0" smtClean="0">
                          <a:latin typeface="Arial" panose="020B0604020202020204" pitchFamily="34" charset="0"/>
                          <a:cs typeface="Arial" panose="020B0604020202020204" pitchFamily="34" charset="0"/>
                        </a:rPr>
                        <a:t>+w</a:t>
                      </a:r>
                      <a:r>
                        <a:rPr lang="en-US" sz="1800" baseline="-25000" dirty="0" smtClean="0">
                          <a:latin typeface="Arial" panose="020B0604020202020204" pitchFamily="34" charset="0"/>
                          <a:cs typeface="Arial" panose="020B0604020202020204" pitchFamily="34" charset="0"/>
                        </a:rPr>
                        <a:t>2</a:t>
                      </a:r>
                      <a:r>
                        <a:rPr lang="en-US" sz="1800" dirty="0" smtClean="0">
                          <a:latin typeface="Arial" panose="020B0604020202020204" pitchFamily="34" charset="0"/>
                          <a:cs typeface="Arial" panose="020B0604020202020204" pitchFamily="34" charset="0"/>
                        </a:rPr>
                        <a:t>x</a:t>
                      </a:r>
                      <a:r>
                        <a:rPr lang="en-US" sz="1800" baseline="-25000" dirty="0" smtClean="0">
                          <a:latin typeface="Arial" panose="020B0604020202020204" pitchFamily="34" charset="0"/>
                          <a:cs typeface="Arial" panose="020B0604020202020204" pitchFamily="34" charset="0"/>
                        </a:rPr>
                        <a:t>2 </a:t>
                      </a:r>
                      <a:r>
                        <a:rPr lang="en-US" sz="1800" dirty="0" smtClean="0">
                          <a:latin typeface="Arial" panose="020B0604020202020204" pitchFamily="34" charset="0"/>
                          <a:cs typeface="Arial" panose="020B0604020202020204" pitchFamily="34" charset="0"/>
                        </a:rPr>
                        <a:t>+ … </a:t>
                      </a:r>
                      <a:r>
                        <a:rPr lang="en-US" sz="1800" dirty="0" err="1" smtClean="0">
                          <a:latin typeface="Arial" panose="020B0604020202020204" pitchFamily="34" charset="0"/>
                          <a:cs typeface="Arial" panose="020B0604020202020204" pitchFamily="34" charset="0"/>
                        </a:rPr>
                        <a:t>w</a:t>
                      </a:r>
                      <a:r>
                        <a:rPr lang="en-US" sz="1800" baseline="-25000" dirty="0" err="1" smtClean="0">
                          <a:latin typeface="Arial" panose="020B0604020202020204" pitchFamily="34" charset="0"/>
                          <a:cs typeface="Arial" panose="020B0604020202020204" pitchFamily="34" charset="0"/>
                        </a:rPr>
                        <a:t>n</a:t>
                      </a:r>
                      <a:r>
                        <a:rPr lang="en-US" sz="1800" dirty="0" err="1" smtClean="0">
                          <a:latin typeface="Arial" panose="020B0604020202020204" pitchFamily="34" charset="0"/>
                          <a:cs typeface="Arial" panose="020B0604020202020204" pitchFamily="34" charset="0"/>
                        </a:rPr>
                        <a:t>x</a:t>
                      </a:r>
                      <a:r>
                        <a:rPr lang="en-US" sz="1800" baseline="-25000" dirty="0" err="1" smtClean="0">
                          <a:latin typeface="Arial" panose="020B0604020202020204" pitchFamily="34" charset="0"/>
                          <a:cs typeface="Arial" panose="020B0604020202020204" pitchFamily="34" charset="0"/>
                        </a:rPr>
                        <a:t>n</a:t>
                      </a:r>
                      <a:endParaRPr lang="en-US" sz="1800" dirty="0" smtClean="0">
                        <a:latin typeface="Arial" panose="020B0604020202020204" pitchFamily="34" charset="0"/>
                        <a:cs typeface="Arial" panose="020B0604020202020204" pitchFamily="34"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smtClean="0">
                          <a:latin typeface="Arial" panose="020B0604020202020204" pitchFamily="34" charset="0"/>
                          <a:cs typeface="Arial" panose="020B0604020202020204" pitchFamily="34" charset="0"/>
                        </a:rPr>
                        <a:t>θ</a:t>
                      </a:r>
                      <a:r>
                        <a:rPr lang="en-US" sz="1800" baseline="-25000" dirty="0" smtClean="0">
                          <a:latin typeface="Arial" panose="020B0604020202020204" pitchFamily="34" charset="0"/>
                          <a:cs typeface="Arial" panose="020B0604020202020204" pitchFamily="34" charset="0"/>
                        </a:rPr>
                        <a:t>0</a:t>
                      </a:r>
                      <a:r>
                        <a:rPr lang="en-US" sz="1800" dirty="0" smtClean="0">
                          <a:latin typeface="Arial" panose="020B0604020202020204" pitchFamily="34" charset="0"/>
                          <a:cs typeface="Arial" panose="020B0604020202020204" pitchFamily="34" charset="0"/>
                        </a:rPr>
                        <a:t> + </a:t>
                      </a:r>
                      <a:r>
                        <a:rPr lang="el-GR" sz="1800" dirty="0" smtClean="0">
                          <a:latin typeface="Arial" panose="020B0604020202020204" pitchFamily="34" charset="0"/>
                          <a:cs typeface="Arial" panose="020B0604020202020204" pitchFamily="34" charset="0"/>
                        </a:rPr>
                        <a:t>θ</a:t>
                      </a:r>
                      <a:r>
                        <a:rPr lang="en-US" sz="1800" baseline="-25000" dirty="0" smtClean="0">
                          <a:latin typeface="Arial" panose="020B0604020202020204" pitchFamily="34" charset="0"/>
                          <a:cs typeface="Arial" panose="020B0604020202020204" pitchFamily="34" charset="0"/>
                        </a:rPr>
                        <a:t>1</a:t>
                      </a:r>
                      <a:r>
                        <a:rPr lang="en-US" sz="1800" dirty="0" smtClean="0">
                          <a:latin typeface="Arial" panose="020B0604020202020204" pitchFamily="34" charset="0"/>
                          <a:cs typeface="Arial" panose="020B0604020202020204" pitchFamily="34" charset="0"/>
                        </a:rPr>
                        <a:t>x</a:t>
                      </a:r>
                      <a:r>
                        <a:rPr lang="en-US" sz="1800" baseline="-25000" dirty="0" smtClean="0">
                          <a:latin typeface="Arial" panose="020B0604020202020204" pitchFamily="34" charset="0"/>
                          <a:cs typeface="Arial" panose="020B0604020202020204" pitchFamily="34" charset="0"/>
                        </a:rPr>
                        <a:t>1 </a:t>
                      </a:r>
                      <a:r>
                        <a:rPr lang="en-US" sz="1800" dirty="0" smtClean="0">
                          <a:latin typeface="Arial" panose="020B0604020202020204" pitchFamily="34" charset="0"/>
                          <a:cs typeface="Arial" panose="020B0604020202020204" pitchFamily="34" charset="0"/>
                        </a:rPr>
                        <a:t>+</a:t>
                      </a:r>
                      <a:r>
                        <a:rPr lang="el-GR" sz="1800" dirty="0" smtClean="0">
                          <a:latin typeface="Arial" panose="020B0604020202020204" pitchFamily="34" charset="0"/>
                          <a:cs typeface="Arial" panose="020B0604020202020204" pitchFamily="34" charset="0"/>
                        </a:rPr>
                        <a:t>θ</a:t>
                      </a:r>
                      <a:r>
                        <a:rPr lang="en-US" sz="1800" baseline="-25000" dirty="0" smtClean="0">
                          <a:latin typeface="Arial" panose="020B0604020202020204" pitchFamily="34" charset="0"/>
                          <a:cs typeface="Arial" panose="020B0604020202020204" pitchFamily="34" charset="0"/>
                        </a:rPr>
                        <a:t>2</a:t>
                      </a:r>
                      <a:r>
                        <a:rPr lang="en-US" sz="1800" dirty="0" smtClean="0">
                          <a:latin typeface="Arial" panose="020B0604020202020204" pitchFamily="34" charset="0"/>
                          <a:cs typeface="Arial" panose="020B0604020202020204" pitchFamily="34" charset="0"/>
                        </a:rPr>
                        <a:t>x</a:t>
                      </a:r>
                      <a:r>
                        <a:rPr lang="en-US" sz="1800" baseline="-25000" dirty="0" smtClean="0">
                          <a:latin typeface="Arial" panose="020B0604020202020204" pitchFamily="34" charset="0"/>
                          <a:cs typeface="Arial" panose="020B0604020202020204" pitchFamily="34" charset="0"/>
                        </a:rPr>
                        <a:t>2 </a:t>
                      </a:r>
                      <a:r>
                        <a:rPr lang="en-US" sz="1800" dirty="0" smtClean="0">
                          <a:latin typeface="Arial" panose="020B0604020202020204" pitchFamily="34" charset="0"/>
                          <a:cs typeface="Arial" panose="020B0604020202020204" pitchFamily="34" charset="0"/>
                        </a:rPr>
                        <a:t>+ … </a:t>
                      </a:r>
                      <a:r>
                        <a:rPr lang="el-GR" sz="1800" dirty="0" smtClean="0">
                          <a:latin typeface="Arial" panose="020B0604020202020204" pitchFamily="34" charset="0"/>
                          <a:cs typeface="Arial" panose="020B0604020202020204" pitchFamily="34" charset="0"/>
                        </a:rPr>
                        <a:t>θ</a:t>
                      </a:r>
                      <a:r>
                        <a:rPr lang="en-US" sz="1800" baseline="-25000" dirty="0" smtClean="0">
                          <a:latin typeface="Arial" panose="020B0604020202020204" pitchFamily="34" charset="0"/>
                          <a:cs typeface="Arial" panose="020B0604020202020204" pitchFamily="34" charset="0"/>
                        </a:rPr>
                        <a:t>3</a:t>
                      </a:r>
                      <a:r>
                        <a:rPr lang="en-US" sz="1800" dirty="0" smtClean="0">
                          <a:latin typeface="Arial" panose="020B0604020202020204" pitchFamily="34" charset="0"/>
                          <a:cs typeface="Arial" panose="020B0604020202020204" pitchFamily="34" charset="0"/>
                        </a:rPr>
                        <a:t>x</a:t>
                      </a:r>
                      <a:r>
                        <a:rPr lang="en-US" sz="1800" baseline="-25000" dirty="0" smtClean="0">
                          <a:latin typeface="Arial" panose="020B0604020202020204" pitchFamily="34" charset="0"/>
                          <a:cs typeface="Arial" panose="020B0604020202020204" pitchFamily="34" charset="0"/>
                        </a:rPr>
                        <a:t>n</a:t>
                      </a:r>
                      <a:endParaRPr lang="en-US" sz="1800" dirty="0" smtClean="0">
                        <a:latin typeface="Arial" panose="020B0604020202020204" pitchFamily="34" charset="0"/>
                        <a:cs typeface="Arial" panose="020B0604020202020204" pitchFamily="34" charset="0"/>
                      </a:endParaRPr>
                    </a:p>
                    <a:p>
                      <a:endParaRPr lang="en-US" dirty="0"/>
                    </a:p>
                  </a:txBody>
                  <a:tcPr/>
                </a:tc>
              </a:tr>
              <a:tr h="889346">
                <a:tc>
                  <a:txBody>
                    <a:bodyPr/>
                    <a:lstStyle/>
                    <a:p>
                      <a:r>
                        <a:rPr lang="en-US" dirty="0" smtClean="0"/>
                        <a:t>Cost Function</a:t>
                      </a:r>
                      <a:endParaRPr lang="en-US" dirty="0"/>
                    </a:p>
                  </a:txBody>
                  <a:tcPr/>
                </a:tc>
                <a:tc>
                  <a:txBody>
                    <a:bodyPr/>
                    <a:lstStyle/>
                    <a:p>
                      <a:endParaRPr lang="en-US" dirty="0"/>
                    </a:p>
                  </a:txBody>
                  <a:tcPr/>
                </a:tc>
                <a:tc>
                  <a:txBody>
                    <a:bodyPr/>
                    <a:lstStyle/>
                    <a:p>
                      <a:endParaRPr lang="en-US" dirty="0"/>
                    </a:p>
                  </a:txBody>
                  <a:tcPr/>
                </a:tc>
              </a:tr>
              <a:tr h="1366463">
                <a:tc>
                  <a:txBody>
                    <a:bodyPr/>
                    <a:lstStyle/>
                    <a:p>
                      <a:r>
                        <a:rPr lang="en-US" dirty="0" smtClean="0"/>
                        <a:t>Regularization</a:t>
                      </a:r>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stretch>
            <a:fillRect/>
          </a:stretch>
        </p:blipFill>
        <p:spPr>
          <a:xfrm>
            <a:off x="3508859" y="1831963"/>
            <a:ext cx="2002942" cy="897422"/>
          </a:xfrm>
          <a:prstGeom prst="rect">
            <a:avLst/>
          </a:prstGeom>
        </p:spPr>
      </p:pic>
      <p:pic>
        <p:nvPicPr>
          <p:cNvPr id="8" name="Picture 7"/>
          <p:cNvPicPr>
            <a:picLocks noChangeAspect="1"/>
          </p:cNvPicPr>
          <p:nvPr/>
        </p:nvPicPr>
        <p:blipFill rotWithShape="1">
          <a:blip r:embed="rId4"/>
          <a:srcRect b="22383"/>
          <a:stretch/>
        </p:blipFill>
        <p:spPr>
          <a:xfrm>
            <a:off x="2783480" y="3713858"/>
            <a:ext cx="4162425" cy="613614"/>
          </a:xfrm>
          <a:prstGeom prst="rect">
            <a:avLst/>
          </a:prstGeom>
        </p:spPr>
      </p:pic>
      <p:pic>
        <p:nvPicPr>
          <p:cNvPr id="9" name="Picture 8"/>
          <p:cNvPicPr>
            <a:picLocks noChangeAspect="1"/>
          </p:cNvPicPr>
          <p:nvPr/>
        </p:nvPicPr>
        <p:blipFill>
          <a:blip r:embed="rId5"/>
          <a:stretch>
            <a:fillRect/>
          </a:stretch>
        </p:blipFill>
        <p:spPr>
          <a:xfrm>
            <a:off x="7191206" y="1746095"/>
            <a:ext cx="2047875" cy="628650"/>
          </a:xfrm>
          <a:prstGeom prst="rect">
            <a:avLst/>
          </a:prstGeom>
        </p:spPr>
      </p:pic>
      <p:pic>
        <p:nvPicPr>
          <p:cNvPr id="11" name="Picture 10"/>
          <p:cNvPicPr>
            <a:picLocks noChangeAspect="1"/>
          </p:cNvPicPr>
          <p:nvPr/>
        </p:nvPicPr>
        <p:blipFill>
          <a:blip r:embed="rId6"/>
          <a:stretch>
            <a:fillRect/>
          </a:stretch>
        </p:blipFill>
        <p:spPr>
          <a:xfrm>
            <a:off x="9366559" y="1751468"/>
            <a:ext cx="2590800" cy="733425"/>
          </a:xfrm>
          <a:prstGeom prst="rect">
            <a:avLst/>
          </a:prstGeom>
        </p:spPr>
      </p:pic>
      <p:pic>
        <p:nvPicPr>
          <p:cNvPr id="40" name="Picture 39"/>
          <p:cNvPicPr>
            <a:picLocks noChangeAspect="1"/>
          </p:cNvPicPr>
          <p:nvPr/>
        </p:nvPicPr>
        <p:blipFill>
          <a:blip r:embed="rId7"/>
          <a:stretch>
            <a:fillRect/>
          </a:stretch>
        </p:blipFill>
        <p:spPr>
          <a:xfrm>
            <a:off x="10273729" y="3043118"/>
            <a:ext cx="1143000" cy="438150"/>
          </a:xfrm>
          <a:prstGeom prst="rect">
            <a:avLst/>
          </a:prstGeom>
        </p:spPr>
      </p:pic>
      <p:pic>
        <p:nvPicPr>
          <p:cNvPr id="44" name="Picture 43"/>
          <p:cNvPicPr>
            <a:picLocks noChangeAspect="1"/>
          </p:cNvPicPr>
          <p:nvPr/>
        </p:nvPicPr>
        <p:blipFill>
          <a:blip r:embed="rId8"/>
          <a:stretch>
            <a:fillRect/>
          </a:stretch>
        </p:blipFill>
        <p:spPr>
          <a:xfrm>
            <a:off x="7218015" y="3768522"/>
            <a:ext cx="4534225" cy="562094"/>
          </a:xfrm>
          <a:prstGeom prst="rect">
            <a:avLst/>
          </a:prstGeom>
        </p:spPr>
      </p:pic>
      <p:pic>
        <p:nvPicPr>
          <p:cNvPr id="75" name="Picture 74"/>
          <p:cNvPicPr>
            <a:picLocks noChangeAspect="1"/>
          </p:cNvPicPr>
          <p:nvPr/>
        </p:nvPicPr>
        <p:blipFill rotWithShape="1">
          <a:blip r:embed="rId9"/>
          <a:srcRect l="29741" t="20658" r="4732" b="59352"/>
          <a:stretch/>
        </p:blipFill>
        <p:spPr>
          <a:xfrm>
            <a:off x="2783480" y="4777182"/>
            <a:ext cx="4162425" cy="553799"/>
          </a:xfrm>
          <a:prstGeom prst="rect">
            <a:avLst/>
          </a:prstGeom>
        </p:spPr>
      </p:pic>
      <p:pic>
        <p:nvPicPr>
          <p:cNvPr id="73" name="Picture 72"/>
          <p:cNvPicPr>
            <a:picLocks noChangeAspect="1"/>
          </p:cNvPicPr>
          <p:nvPr/>
        </p:nvPicPr>
        <p:blipFill>
          <a:blip r:embed="rId10"/>
          <a:stretch>
            <a:fillRect/>
          </a:stretch>
        </p:blipFill>
        <p:spPr>
          <a:xfrm>
            <a:off x="7246752" y="4801689"/>
            <a:ext cx="4476750" cy="552450"/>
          </a:xfrm>
          <a:prstGeom prst="rect">
            <a:avLst/>
          </a:prstGeom>
        </p:spPr>
      </p:pic>
    </p:spTree>
    <p:extLst>
      <p:ext uri="{BB962C8B-B14F-4D97-AF65-F5344CB8AC3E}">
        <p14:creationId xmlns:p14="http://schemas.microsoft.com/office/powerpoint/2010/main" val="31574595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Logistic regression – Decision boundary</a:t>
            </a:r>
            <a:endParaRPr lang="en-US" dirty="0">
              <a:solidFill>
                <a:srgbClr val="FFFFFF"/>
              </a:solidFill>
            </a:endParaRPr>
          </a:p>
        </p:txBody>
      </p:sp>
      <p:sp>
        <p:nvSpPr>
          <p:cNvPr id="3" name="Content Placeholder 2"/>
          <p:cNvSpPr>
            <a:spLocks noGrp="1"/>
          </p:cNvSpPr>
          <p:nvPr>
            <p:ph idx="1"/>
          </p:nvPr>
        </p:nvSpPr>
        <p:spPr>
          <a:xfrm>
            <a:off x="4608718" y="315765"/>
            <a:ext cx="6613463" cy="4764502"/>
          </a:xfrm>
        </p:spPr>
        <p:txBody>
          <a:bodyPr>
            <a:noAutofit/>
          </a:bodyPr>
          <a:lstStyle/>
          <a:p>
            <a:pPr marL="0" indent="0">
              <a:buNone/>
            </a:pPr>
            <a:r>
              <a:rPr lang="en-US" sz="2800" dirty="0" smtClean="0"/>
              <a:t>Decision Boundary</a:t>
            </a:r>
          </a:p>
          <a:p>
            <a:r>
              <a:rPr lang="en-US" sz="2800" dirty="0" smtClean="0"/>
              <a:t>Output a probability that observation is e.g. spam or not spam</a:t>
            </a:r>
          </a:p>
          <a:p>
            <a:r>
              <a:rPr lang="en-US" sz="2800" dirty="0" smtClean="0"/>
              <a:t>If probability &gt;= 0.5, spam.</a:t>
            </a:r>
          </a:p>
          <a:p>
            <a:r>
              <a:rPr lang="en-US" sz="2800" dirty="0" smtClean="0"/>
              <a:t>Sigmoid function = 0.5 when z = 0</a:t>
            </a:r>
          </a:p>
          <a:p>
            <a:r>
              <a:rPr lang="en-US" sz="2800" dirty="0" smtClean="0"/>
              <a:t>Decision boundary is the line for all values of z that equal 0. Separates your data classes </a:t>
            </a:r>
            <a:endParaRPr lang="en-US" sz="2800" dirty="0" smtClean="0"/>
          </a:p>
        </p:txBody>
      </p:sp>
    </p:spTree>
    <p:extLst>
      <p:ext uri="{BB962C8B-B14F-4D97-AF65-F5344CB8AC3E}">
        <p14:creationId xmlns:p14="http://schemas.microsoft.com/office/powerpoint/2010/main" val="34537600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Logistic regression – Decision boundary</a:t>
            </a:r>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4160200" y="1082404"/>
            <a:ext cx="7953859" cy="4152900"/>
          </a:xfrm>
          <a:prstGeom prst="rect">
            <a:avLst/>
          </a:prstGeom>
        </p:spPr>
      </p:pic>
    </p:spTree>
    <p:extLst>
      <p:ext uri="{BB962C8B-B14F-4D97-AF65-F5344CB8AC3E}">
        <p14:creationId xmlns:p14="http://schemas.microsoft.com/office/powerpoint/2010/main" val="38488565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13841</TotalTime>
  <Words>470</Words>
  <Application>Microsoft Office PowerPoint</Application>
  <PresentationFormat>Widescreen</PresentationFormat>
  <Paragraphs>88</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Tw Cen MT</vt:lpstr>
      <vt:lpstr>Circuit</vt:lpstr>
      <vt:lpstr>Data science week 11</vt:lpstr>
      <vt:lpstr>Attendance Code</vt:lpstr>
      <vt:lpstr>Survey results</vt:lpstr>
      <vt:lpstr>Agenda</vt:lpstr>
      <vt:lpstr>Logistic regression – concept review</vt:lpstr>
      <vt:lpstr>Logistic regression – Sigmoid function</vt:lpstr>
      <vt:lpstr>Logistic regression translation</vt:lpstr>
      <vt:lpstr>Logistic regression – Decision boundary</vt:lpstr>
      <vt:lpstr>Logistic regression – Decision boundary</vt:lpstr>
      <vt:lpstr>Logistic regression – Cost Function</vt:lpstr>
      <vt:lpstr>Logistic regression – Cost Function</vt:lpstr>
      <vt:lpstr>Quiz: Coursera Logistic Regression</vt:lpstr>
      <vt:lpstr>overfitting</vt:lpstr>
      <vt:lpstr>overfitting</vt:lpstr>
      <vt:lpstr>Google Regularization: Concept Review</vt:lpstr>
      <vt:lpstr>Google Regularization: Concept Review</vt:lpstr>
      <vt:lpstr>Quiz: Coursera Regularization</vt:lpstr>
      <vt:lpstr>Google Playground regularization https://developers.google.com/machine-learning/crash-course/regularization-for-simplicity/playground-exercise-examining-l2-regularization</vt:lpstr>
      <vt:lpstr>Google regularization Check your understanding https://developers.google.com/machine-learning/crash-course/regularization-for-simplicity/check-your-understanding</vt:lpstr>
      <vt:lpstr>Google concept review</vt:lpstr>
      <vt:lpstr>Google Concept review</vt:lpstr>
      <vt:lpstr>Google Intuition check</vt:lpstr>
      <vt:lpstr>Google validation set programming exercise https://developers.google.com/machine-learning/crash-course/validation/programming-exercise</vt:lpstr>
      <vt:lpstr>In-class: sklearn, regression, pca notebook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Michelle Faits</cp:lastModifiedBy>
  <cp:revision>367</cp:revision>
  <dcterms:created xsi:type="dcterms:W3CDTF">2019-01-21T21:50:42Z</dcterms:created>
  <dcterms:modified xsi:type="dcterms:W3CDTF">2020-04-08T22:25:10Z</dcterms:modified>
</cp:coreProperties>
</file>