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5"/>
  </p:notesMasterIdLst>
  <p:sldIdLst>
    <p:sldId id="256" r:id="rId2"/>
    <p:sldId id="270" r:id="rId3"/>
    <p:sldId id="376" r:id="rId4"/>
    <p:sldId id="294" r:id="rId5"/>
    <p:sldId id="393" r:id="rId6"/>
    <p:sldId id="394" r:id="rId7"/>
    <p:sldId id="395" r:id="rId8"/>
    <p:sldId id="397" r:id="rId9"/>
    <p:sldId id="396" r:id="rId10"/>
    <p:sldId id="377" r:id="rId11"/>
    <p:sldId id="378" r:id="rId12"/>
    <p:sldId id="380" r:id="rId13"/>
    <p:sldId id="381" r:id="rId14"/>
    <p:sldId id="382" r:id="rId15"/>
    <p:sldId id="369" r:id="rId16"/>
    <p:sldId id="384" r:id="rId17"/>
    <p:sldId id="387" r:id="rId18"/>
    <p:sldId id="388" r:id="rId19"/>
    <p:sldId id="389" r:id="rId20"/>
    <p:sldId id="390" r:id="rId21"/>
    <p:sldId id="391" r:id="rId22"/>
    <p:sldId id="398" r:id="rId23"/>
    <p:sldId id="392" r:id="rId24"/>
    <p:sldId id="371" r:id="rId25"/>
    <p:sldId id="372" r:id="rId26"/>
    <p:sldId id="373" r:id="rId27"/>
    <p:sldId id="375" r:id="rId28"/>
    <p:sldId id="374" r:id="rId29"/>
    <p:sldId id="385" r:id="rId30"/>
    <p:sldId id="386" r:id="rId31"/>
    <p:sldId id="383" r:id="rId32"/>
    <p:sldId id="379" r:id="rId33"/>
    <p:sldId id="33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1657" autoAdjust="0"/>
  </p:normalViewPr>
  <p:slideViewPr>
    <p:cSldViewPr snapToGrid="0" snapToObjects="1">
      <p:cViewPr>
        <p:scale>
          <a:sx n="100" d="100"/>
          <a:sy n="100" d="100"/>
        </p:scale>
        <p:origin x="876" y="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7</c:v>
                </c:pt>
                <c:pt idx="6">
                  <c:v>6</c:v>
                </c:pt>
                <c:pt idx="7">
                  <c:v>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201064"/>
        <c:axId val="710743608"/>
      </c:scatterChart>
      <c:valAx>
        <c:axId val="538201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X (feature)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743608"/>
        <c:crosses val="autoZero"/>
        <c:crossBetween val="midCat"/>
      </c:valAx>
      <c:valAx>
        <c:axId val="71074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Y(Prediction)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201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7</c:v>
                </c:pt>
                <c:pt idx="6">
                  <c:v>6</c:v>
                </c:pt>
                <c:pt idx="7">
                  <c:v>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6808800"/>
        <c:axId val="646808408"/>
      </c:scatterChart>
      <c:valAx>
        <c:axId val="64680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X (feature)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808408"/>
        <c:crosses val="autoZero"/>
        <c:crossBetween val="midCat"/>
      </c:valAx>
      <c:valAx>
        <c:axId val="646808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Y(Prediction)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808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7</c:v>
                </c:pt>
                <c:pt idx="6">
                  <c:v>6</c:v>
                </c:pt>
                <c:pt idx="7">
                  <c:v>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7636912"/>
        <c:axId val="657638872"/>
      </c:scatterChart>
      <c:valAx>
        <c:axId val="657636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X (feature)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638872"/>
        <c:crosses val="autoZero"/>
        <c:crossBetween val="midCat"/>
      </c:valAx>
      <c:valAx>
        <c:axId val="65763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Y(Prediction)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636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/exam/wjqip/introduc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crash-course/framing/check-your-understand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crash-course/fitter/grap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crash-course/reducing-loss/stochastic-gradient-descen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/exam/QeJ50/linear-regression-with-one-variabl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Quiz: Coursera Introduction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https://www.coursera.org/learn/machine-learning/exam/wjqip/introduction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Quiz: Google Framing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https://developers.google.com/machine-learning/crash-course/framing/check-your-understanding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Linear Regression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Linear regression: Supervised or unsupervised?</a:t>
            </a:r>
          </a:p>
          <a:p>
            <a:r>
              <a:rPr lang="en-US" sz="2800" dirty="0" smtClean="0"/>
              <a:t>Type of machine learning where you’ll give your program a dataset with some features and labels, and it will fit an equation (line) to predict what other observations’ label will be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51381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Linear Regression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02" y="154711"/>
            <a:ext cx="6439530" cy="47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5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Linear Regression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02" y="231176"/>
            <a:ext cx="6437376" cy="4937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0935" y="5225956"/>
            <a:ext cx="211949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Algebra class: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mx + 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97992" y="5225957"/>
            <a:ext cx="1870833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Google: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y’ = b + w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82692" y="5225958"/>
            <a:ext cx="225254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Coursera: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l-GR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(x) =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80935" y="6187602"/>
            <a:ext cx="685429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more features: y’ = b + w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+w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…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26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3" grpId="0" animBg="1"/>
      <p:bldP spid="76" grpId="0" animBg="1"/>
      <p:bldP spid="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Linear Regression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06" y="1321699"/>
            <a:ext cx="7769294" cy="37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27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Cost function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Okay, so in linear regression, you have some data points, you ask the computer to fit an equation to it, you use that equation to predict the label value of new points. Easy.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… how does the computer know what line to fit?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3660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Cost function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Cost function</a:t>
            </a:r>
          </a:p>
          <a:p>
            <a:r>
              <a:rPr lang="en-US" sz="2800" dirty="0" smtClean="0"/>
              <a:t>How a machine learning algorithm figures out if it’s getting better</a:t>
            </a:r>
          </a:p>
          <a:p>
            <a:r>
              <a:rPr lang="en-US" sz="2800" dirty="0" smtClean="0"/>
              <a:t>Cost functions are a way to quantify how wrong the machine learning algorithm’s predictions are</a:t>
            </a:r>
          </a:p>
          <a:p>
            <a:r>
              <a:rPr lang="en-US" sz="2800" dirty="0" smtClean="0"/>
              <a:t>Lower is better for a cost function</a:t>
            </a:r>
          </a:p>
          <a:p>
            <a:r>
              <a:rPr lang="en-US" sz="2800" dirty="0" smtClean="0"/>
              <a:t>There are different type of costs functions for different algorithms. For Linear Regression, we’ve been looking at the squared error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92293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Cost function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86360297"/>
              </p:ext>
            </p:extLst>
          </p:nvPr>
        </p:nvGraphicFramePr>
        <p:xfrm>
          <a:off x="4470702" y="866775"/>
          <a:ext cx="7124292" cy="4749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5" name="Straight Connector 74"/>
          <p:cNvCxnSpPr/>
          <p:nvPr/>
        </p:nvCxnSpPr>
        <p:spPr>
          <a:xfrm flipV="1">
            <a:off x="5148303" y="1409429"/>
            <a:ext cx="6254803" cy="35621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832182" y="4200053"/>
            <a:ext cx="7684" cy="38731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72175" y="5914516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function: (∑(prediction – actual)</a:t>
            </a:r>
            <a:r>
              <a:rPr lang="en-US" baseline="30000" dirty="0" smtClean="0"/>
              <a:t>2</a:t>
            </a:r>
            <a:r>
              <a:rPr lang="en-US" dirty="0" smtClean="0"/>
              <a:t>)/M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25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Cost function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6208785"/>
              </p:ext>
            </p:extLst>
          </p:nvPr>
        </p:nvGraphicFramePr>
        <p:xfrm>
          <a:off x="4564615" y="280987"/>
          <a:ext cx="7124292" cy="4749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65341" y="5210212"/>
            <a:ext cx="3362325" cy="1266316"/>
            <a:chOff x="4665341" y="5210212"/>
            <a:chExt cx="3362325" cy="1266316"/>
          </a:xfrm>
        </p:grpSpPr>
        <p:sp>
          <p:nvSpPr>
            <p:cNvPr id="73" name="TextBox 72"/>
            <p:cNvSpPr txBox="1"/>
            <p:nvPr/>
          </p:nvSpPr>
          <p:spPr>
            <a:xfrm>
              <a:off x="4665341" y="5210212"/>
              <a:ext cx="336232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Google: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5341" y="5676428"/>
              <a:ext cx="3362325" cy="800100"/>
            </a:xfrm>
            <a:prstGeom prst="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</p:pic>
      </p:grpSp>
      <p:grpSp>
        <p:nvGrpSpPr>
          <p:cNvPr id="6" name="Group 5"/>
          <p:cNvGrpSpPr/>
          <p:nvPr/>
        </p:nvGrpSpPr>
        <p:grpSpPr>
          <a:xfrm>
            <a:off x="8788121" y="5211559"/>
            <a:ext cx="2222779" cy="1309768"/>
            <a:chOff x="8788121" y="5278197"/>
            <a:chExt cx="2222779" cy="13097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0549" y="5741716"/>
              <a:ext cx="2210351" cy="846249"/>
            </a:xfrm>
            <a:prstGeom prst="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</p:pic>
        <p:sp>
          <p:nvSpPr>
            <p:cNvPr id="76" name="TextBox 75"/>
            <p:cNvSpPr txBox="1"/>
            <p:nvPr/>
          </p:nvSpPr>
          <p:spPr>
            <a:xfrm>
              <a:off x="8788121" y="5278197"/>
              <a:ext cx="222277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Coursera:</a:t>
              </a:r>
            </a:p>
          </p:txBody>
        </p:sp>
      </p:grpSp>
      <p:cxnSp>
        <p:nvCxnSpPr>
          <p:cNvPr id="77" name="Straight Connector 76"/>
          <p:cNvCxnSpPr/>
          <p:nvPr/>
        </p:nvCxnSpPr>
        <p:spPr>
          <a:xfrm flipV="1">
            <a:off x="5238577" y="478952"/>
            <a:ext cx="6267623" cy="36252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7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Attendance Code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2861664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Attendance code </a:t>
            </a:r>
            <a:r>
              <a:rPr lang="en-US" sz="2800" dirty="0" smtClean="0"/>
              <a:t>time: </a:t>
            </a:r>
            <a:r>
              <a:rPr lang="en-US" sz="2800" dirty="0" err="1"/>
              <a:t>QuirkyQA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Gradient descent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Gradient descent</a:t>
            </a:r>
          </a:p>
          <a:p>
            <a:r>
              <a:rPr lang="en-US" sz="2800" dirty="0" smtClean="0"/>
              <a:t>Initialize your weights randomly (“w” in Google terms, “</a:t>
            </a:r>
            <a:r>
              <a:rPr lang="el-G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800" dirty="0" smtClean="0"/>
              <a:t>” in Coursera terms)</a:t>
            </a:r>
          </a:p>
          <a:p>
            <a:r>
              <a:rPr lang="en-US" sz="2800" dirty="0" smtClean="0"/>
              <a:t>Loop:</a:t>
            </a:r>
          </a:p>
          <a:p>
            <a:pPr lvl="1"/>
            <a:r>
              <a:rPr lang="en-US" sz="2400" dirty="0" smtClean="0"/>
              <a:t>Calculate the cost function for those weights</a:t>
            </a:r>
          </a:p>
          <a:p>
            <a:pPr lvl="1"/>
            <a:r>
              <a:rPr lang="en-US" sz="2400" dirty="0" smtClean="0"/>
              <a:t>Look at what it would take in changing the weights to make the cost function go down</a:t>
            </a:r>
          </a:p>
          <a:p>
            <a:pPr lvl="1"/>
            <a:r>
              <a:rPr lang="en-US" sz="2400" dirty="0" smtClean="0"/>
              <a:t>Change the weights accordingly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45882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Cost function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4564615" y="280987"/>
          <a:ext cx="7124292" cy="4749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65341" y="5210212"/>
            <a:ext cx="3362325" cy="1266316"/>
            <a:chOff x="4665341" y="5210212"/>
            <a:chExt cx="3362325" cy="1266316"/>
          </a:xfrm>
        </p:grpSpPr>
        <p:sp>
          <p:nvSpPr>
            <p:cNvPr id="73" name="TextBox 72"/>
            <p:cNvSpPr txBox="1"/>
            <p:nvPr/>
          </p:nvSpPr>
          <p:spPr>
            <a:xfrm>
              <a:off x="4665341" y="5210212"/>
              <a:ext cx="336232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Google: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5341" y="5676428"/>
              <a:ext cx="3362325" cy="800100"/>
            </a:xfrm>
            <a:prstGeom prst="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</p:pic>
      </p:grpSp>
      <p:grpSp>
        <p:nvGrpSpPr>
          <p:cNvPr id="6" name="Group 5"/>
          <p:cNvGrpSpPr/>
          <p:nvPr/>
        </p:nvGrpSpPr>
        <p:grpSpPr>
          <a:xfrm>
            <a:off x="8788121" y="5211559"/>
            <a:ext cx="2222779" cy="1309768"/>
            <a:chOff x="8788121" y="5278197"/>
            <a:chExt cx="2222779" cy="13097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0549" y="5741716"/>
              <a:ext cx="2210351" cy="846249"/>
            </a:xfrm>
            <a:prstGeom prst="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</p:pic>
        <p:sp>
          <p:nvSpPr>
            <p:cNvPr id="76" name="TextBox 75"/>
            <p:cNvSpPr txBox="1"/>
            <p:nvPr/>
          </p:nvSpPr>
          <p:spPr>
            <a:xfrm>
              <a:off x="8788121" y="5278197"/>
              <a:ext cx="222277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Coursera: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944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Gradient Descent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633" y="1036165"/>
            <a:ext cx="7860861" cy="4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5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Gradient Descent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24" y="858094"/>
            <a:ext cx="6235873" cy="44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6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Gradient Descent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89" y="987155"/>
            <a:ext cx="7787289" cy="38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7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Gradient Descent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64" y="1004768"/>
            <a:ext cx="7818963" cy="40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77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Gradient Descent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633" y="1036165"/>
            <a:ext cx="7860861" cy="4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87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Gradient Descent for linear regression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28" y="1014293"/>
            <a:ext cx="7777178" cy="40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26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Gradient Descent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65" y="801215"/>
            <a:ext cx="7772635" cy="43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1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Google visualization: learning rate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https://developers.google.com/machine-learning/crash-course/fitter/graph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Let’s chat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Welcome back to remote Data Science</a:t>
            </a:r>
          </a:p>
          <a:p>
            <a:r>
              <a:rPr lang="en-US" sz="2800" dirty="0" smtClean="0"/>
              <a:t>Be on the lookout for a poll after class</a:t>
            </a:r>
          </a:p>
          <a:p>
            <a:pPr lvl="1"/>
            <a:r>
              <a:rPr lang="en-US" sz="2400" dirty="0" smtClean="0"/>
              <a:t>Python Module</a:t>
            </a:r>
          </a:p>
          <a:p>
            <a:pPr lvl="1"/>
            <a:r>
              <a:rPr lang="en-US" sz="2400" dirty="0" smtClean="0"/>
              <a:t>Remote learning/progress</a:t>
            </a:r>
          </a:p>
          <a:p>
            <a:r>
              <a:rPr lang="en-US" sz="2800" dirty="0" smtClean="0"/>
              <a:t>Let’s talk about how things are going</a:t>
            </a:r>
          </a:p>
          <a:p>
            <a:pPr lvl="1"/>
            <a:r>
              <a:rPr lang="en-US" sz="2400" dirty="0" smtClean="0"/>
              <a:t>How are you?</a:t>
            </a:r>
          </a:p>
          <a:p>
            <a:pPr lvl="1"/>
            <a:r>
              <a:rPr lang="en-US" sz="2400" dirty="0" smtClean="0"/>
              <a:t>How are you feeling about machine learning?</a:t>
            </a:r>
          </a:p>
          <a:p>
            <a:pPr lvl="1"/>
            <a:r>
              <a:rPr lang="en-US" sz="2400" dirty="0" smtClean="0"/>
              <a:t>What’s a high or low point about the class going remote?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37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Quiz: google batch gradient descent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https://developers.google.com/machine-learning/crash-course/reducing-loss/stochastic-gradient-descent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Quiz: </a:t>
            </a:r>
            <a:r>
              <a:rPr lang="en-US" dirty="0" err="1" smtClean="0"/>
              <a:t>Cousera</a:t>
            </a:r>
            <a:r>
              <a:rPr lang="en-US" dirty="0" smtClean="0"/>
              <a:t> linear regression with one variable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https://www.coursera.org/learn/machine-learning/exam/QeJ50/linear-regression-with-one-variable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Let’s chat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96047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So, how’d this class go?</a:t>
            </a:r>
          </a:p>
          <a:p>
            <a:r>
              <a:rPr lang="en-US" sz="2800" dirty="0" smtClean="0"/>
              <a:t>What was effective, if anything?</a:t>
            </a:r>
          </a:p>
          <a:p>
            <a:r>
              <a:rPr lang="en-US" sz="2800" dirty="0" smtClean="0"/>
              <a:t>What do you need right now for this class that you’re not getting?</a:t>
            </a:r>
          </a:p>
          <a:p>
            <a:pPr lvl="1"/>
            <a:r>
              <a:rPr lang="en-US" sz="2400" dirty="0" smtClean="0"/>
              <a:t>Can be about lecture, can also be about your classmates, the pace of the class, etc.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7902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928" y="2689715"/>
            <a:ext cx="8876145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In-class: </a:t>
            </a:r>
            <a:r>
              <a:rPr lang="en-US" dirty="0" smtClean="0"/>
              <a:t>intro to ml and bootstrapping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Today’s Agenda:</a:t>
            </a:r>
          </a:p>
          <a:p>
            <a:r>
              <a:rPr lang="en-US" sz="2800" dirty="0" smtClean="0"/>
              <a:t>Intro to Machine Learning</a:t>
            </a:r>
          </a:p>
          <a:p>
            <a:pPr lvl="1"/>
            <a:r>
              <a:rPr lang="en-US" sz="2400" dirty="0" smtClean="0"/>
              <a:t>Concept reviews</a:t>
            </a:r>
          </a:p>
          <a:p>
            <a:pPr lvl="1"/>
            <a:r>
              <a:rPr lang="en-US" sz="2400" dirty="0" smtClean="0"/>
              <a:t>Quizzes from Coursera/Google</a:t>
            </a:r>
          </a:p>
          <a:p>
            <a:r>
              <a:rPr lang="en-US" sz="2800" dirty="0" smtClean="0"/>
              <a:t>Linear Regression</a:t>
            </a:r>
          </a:p>
          <a:p>
            <a:r>
              <a:rPr lang="en-US" sz="2800" dirty="0" smtClean="0"/>
              <a:t>Cost Function</a:t>
            </a:r>
          </a:p>
          <a:p>
            <a:r>
              <a:rPr lang="en-US" sz="2800" dirty="0" smtClean="0"/>
              <a:t>Gradient Descent</a:t>
            </a:r>
          </a:p>
          <a:p>
            <a:r>
              <a:rPr lang="en-US" sz="2800" dirty="0" smtClean="0"/>
              <a:t>Check-in</a:t>
            </a:r>
          </a:p>
          <a:p>
            <a:r>
              <a:rPr lang="en-US" sz="2800" dirty="0" smtClean="0"/>
              <a:t>In-Class Notebooks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Machine learning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Welcome to the Machine Learning module!</a:t>
            </a:r>
          </a:p>
          <a:p>
            <a:r>
              <a:rPr lang="en-US" sz="2800" dirty="0" smtClean="0"/>
              <a:t>Coursera Machine Learning (Andrew Ng)</a:t>
            </a:r>
          </a:p>
          <a:p>
            <a:pPr lvl="1"/>
            <a:r>
              <a:rPr lang="en-US" sz="2400" dirty="0" smtClean="0"/>
              <a:t>Pros: very well-known and highly regarded, clear mathematical explanations, intuition behind the math, will quiz you on fine details to enhance your understanding</a:t>
            </a:r>
          </a:p>
          <a:p>
            <a:pPr lvl="1"/>
            <a:r>
              <a:rPr lang="en-US" sz="2400" dirty="0" smtClean="0"/>
              <a:t>Cons: very mathematical, coding exercises are in Octave</a:t>
            </a:r>
          </a:p>
          <a:p>
            <a:r>
              <a:rPr lang="en-US" sz="2800" dirty="0" smtClean="0"/>
              <a:t>Google Machine Learning Crash Course</a:t>
            </a:r>
          </a:p>
          <a:p>
            <a:pPr lvl="1"/>
            <a:r>
              <a:rPr lang="en-US" sz="2400" dirty="0" smtClean="0"/>
              <a:t>Simpler, more generalized, neat visualizations and notebook programming exercises in python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75247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Machine learning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What is Machine Learning?</a:t>
            </a:r>
          </a:p>
          <a:p>
            <a:r>
              <a:rPr lang="en-US" dirty="0" smtClean="0"/>
              <a:t>Andrew Ng: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field of study that gives computers the ability to learn without being explicitly </a:t>
            </a:r>
            <a:r>
              <a:rPr lang="en-US" sz="2400" dirty="0" smtClean="0"/>
              <a:t>taught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well-posed learning problem is defined </a:t>
            </a:r>
            <a:r>
              <a:rPr lang="en-US" sz="2400" dirty="0" smtClean="0"/>
              <a:t>as: </a:t>
            </a:r>
            <a:r>
              <a:rPr lang="en-US" sz="2400" dirty="0"/>
              <a:t>a computer program is said to learn from experience E with respect to some task T and some performance measure P, if its performance on T, as measured by P, improves with experience </a:t>
            </a:r>
            <a:r>
              <a:rPr lang="en-US" sz="2400" dirty="0" smtClean="0"/>
              <a:t>E.</a:t>
            </a:r>
          </a:p>
          <a:p>
            <a:r>
              <a:rPr lang="en-US" dirty="0" smtClean="0"/>
              <a:t>Google:</a:t>
            </a:r>
          </a:p>
          <a:p>
            <a:pPr lvl="1"/>
            <a:r>
              <a:rPr lang="en-US" sz="2400" dirty="0" smtClean="0"/>
              <a:t>ML </a:t>
            </a:r>
            <a:r>
              <a:rPr lang="en-US" sz="2400" dirty="0"/>
              <a:t>systems learn how to combine input to produce useful predictions on never-before-seen </a:t>
            </a:r>
            <a:r>
              <a:rPr lang="en-US" sz="24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1946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Machine learning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Supervised vs unsupervised learning</a:t>
            </a:r>
          </a:p>
          <a:p>
            <a:r>
              <a:rPr lang="en-US" dirty="0" smtClean="0"/>
              <a:t>Supervised: the algorithm is trained on labeled data.</a:t>
            </a:r>
          </a:p>
          <a:p>
            <a:pPr lvl="1"/>
            <a:r>
              <a:rPr lang="en-US" dirty="0" smtClean="0"/>
              <a:t>You show the machine examples of things you want it to predict, and it will learn how to make more of those predictions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Examples: house prices, spam email filters</a:t>
            </a:r>
          </a:p>
          <a:p>
            <a:r>
              <a:rPr lang="en-US" dirty="0" smtClean="0"/>
              <a:t>Unsupervised: the algorithm is trained on unlabeled data</a:t>
            </a:r>
          </a:p>
          <a:p>
            <a:pPr lvl="1"/>
            <a:r>
              <a:rPr lang="en-US" dirty="0" smtClean="0"/>
              <a:t>You give the machine data and ask it to find interesting patterns for you</a:t>
            </a:r>
          </a:p>
          <a:p>
            <a:pPr lvl="1"/>
            <a:r>
              <a:rPr lang="en-US" dirty="0" smtClean="0"/>
              <a:t>Examples: customer groups</a:t>
            </a:r>
          </a:p>
        </p:txBody>
      </p:sp>
    </p:spTree>
    <p:extLst>
      <p:ext uri="{BB962C8B-B14F-4D97-AF65-F5344CB8AC3E}">
        <p14:creationId xmlns:p14="http://schemas.microsoft.com/office/powerpoint/2010/main" val="1277287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Machine learning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Supervised learning: regression vs. classifiers</a:t>
            </a:r>
          </a:p>
          <a:p>
            <a:r>
              <a:rPr lang="en-US" sz="2800" dirty="0" smtClean="0"/>
              <a:t>Regression: predicts a continuous variable</a:t>
            </a:r>
          </a:p>
          <a:p>
            <a:pPr lvl="1"/>
            <a:r>
              <a:rPr lang="en-US" sz="2400" dirty="0" smtClean="0"/>
              <a:t>E.g. price, temperature, size</a:t>
            </a:r>
          </a:p>
          <a:p>
            <a:r>
              <a:rPr lang="en-US" sz="2800" dirty="0" smtClean="0"/>
              <a:t>Classifier: predicts a category</a:t>
            </a:r>
          </a:p>
          <a:p>
            <a:pPr lvl="1"/>
            <a:r>
              <a:rPr lang="en-US" sz="2400" dirty="0" smtClean="0"/>
              <a:t>E.g. loan default or not, tumor malignant or not</a:t>
            </a:r>
          </a:p>
        </p:txBody>
      </p:sp>
    </p:spTree>
    <p:extLst>
      <p:ext uri="{BB962C8B-B14F-4D97-AF65-F5344CB8AC3E}">
        <p14:creationId xmlns:p14="http://schemas.microsoft.com/office/powerpoint/2010/main" val="4708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Machine learning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Useful vocabulary</a:t>
            </a:r>
          </a:p>
          <a:p>
            <a:r>
              <a:rPr lang="en-US" sz="2800" dirty="0" smtClean="0"/>
              <a:t>Label – Prediction target</a:t>
            </a:r>
          </a:p>
          <a:p>
            <a:r>
              <a:rPr lang="en-US" sz="2800" dirty="0" smtClean="0"/>
              <a:t>Feature – An aspect of the data point that will be used to model/predict a label</a:t>
            </a:r>
          </a:p>
          <a:p>
            <a:r>
              <a:rPr lang="en-US" sz="2800" dirty="0" smtClean="0"/>
              <a:t>Example – one </a:t>
            </a:r>
            <a:r>
              <a:rPr lang="en-US" sz="2800" dirty="0" err="1" smtClean="0"/>
              <a:t>datapoint</a:t>
            </a:r>
            <a:r>
              <a:rPr lang="en-US" sz="2800" dirty="0" smtClean="0"/>
              <a:t> in your dataset, “one particular instance of your data”</a:t>
            </a:r>
          </a:p>
          <a:p>
            <a:r>
              <a:rPr lang="en-US" sz="2800" dirty="0" smtClean="0"/>
              <a:t>Model – the relationship between features and label</a:t>
            </a:r>
          </a:p>
          <a:p>
            <a:r>
              <a:rPr lang="en-US" sz="2800" dirty="0" smtClean="0"/>
              <a:t>Training – when you show the machine data to generate a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768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12256</TotalTime>
  <Words>824</Words>
  <Application>Microsoft Office PowerPoint</Application>
  <PresentationFormat>Widescreen</PresentationFormat>
  <Paragraphs>122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Tw Cen MT</vt:lpstr>
      <vt:lpstr>Circuit</vt:lpstr>
      <vt:lpstr>Data science week 9</vt:lpstr>
      <vt:lpstr>Attendance Code</vt:lpstr>
      <vt:lpstr>Let’s chat</vt:lpstr>
      <vt:lpstr>Agenda</vt:lpstr>
      <vt:lpstr>Machine learning</vt:lpstr>
      <vt:lpstr>Machine learning</vt:lpstr>
      <vt:lpstr>Machine learning</vt:lpstr>
      <vt:lpstr>Machine learning</vt:lpstr>
      <vt:lpstr>Machine learning</vt:lpstr>
      <vt:lpstr>Quiz: Coursera Introduction https://www.coursera.org/learn/machine-learning/exam/wjqip/introduction </vt:lpstr>
      <vt:lpstr>Quiz: Google Framing https://developers.google.com/machine-learning/crash-course/framing/check-your-understanding </vt:lpstr>
      <vt:lpstr>Linear Regression</vt:lpstr>
      <vt:lpstr>Linear Regression</vt:lpstr>
      <vt:lpstr>Linear Regression</vt:lpstr>
      <vt:lpstr>Linear Regression</vt:lpstr>
      <vt:lpstr>Cost function</vt:lpstr>
      <vt:lpstr>Cost function</vt:lpstr>
      <vt:lpstr>Cost function</vt:lpstr>
      <vt:lpstr>Cost function</vt:lpstr>
      <vt:lpstr>Gradient descent</vt:lpstr>
      <vt:lpstr>Cost function</vt:lpstr>
      <vt:lpstr>Gradient Descent</vt:lpstr>
      <vt:lpstr>Gradient Descent</vt:lpstr>
      <vt:lpstr>Gradient Descent</vt:lpstr>
      <vt:lpstr>Gradient Descent</vt:lpstr>
      <vt:lpstr>Gradient Descent</vt:lpstr>
      <vt:lpstr>Gradient Descent for linear regression</vt:lpstr>
      <vt:lpstr>Gradient Descent</vt:lpstr>
      <vt:lpstr>Google visualization: learning rate https://developers.google.com/machine-learning/crash-course/fitter/graph</vt:lpstr>
      <vt:lpstr>Quiz: google batch gradient descent https://developers.google.com/machine-learning/crash-course/reducing-loss/stochastic-gradient-descent</vt:lpstr>
      <vt:lpstr>Quiz: Cousera linear regression with one variable https://www.coursera.org/learn/machine-learning/exam/QeJ50/linear-regression-with-one-variable</vt:lpstr>
      <vt:lpstr>Let’s chat</vt:lpstr>
      <vt:lpstr>In-class: intro to ml and bootstrapping notebooks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305</cp:revision>
  <dcterms:created xsi:type="dcterms:W3CDTF">2019-01-21T21:50:42Z</dcterms:created>
  <dcterms:modified xsi:type="dcterms:W3CDTF">2020-03-26T19:46:21Z</dcterms:modified>
</cp:coreProperties>
</file>