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7"/>
  </p:notesMasterIdLst>
  <p:sldIdLst>
    <p:sldId id="256" r:id="rId2"/>
    <p:sldId id="366" r:id="rId3"/>
    <p:sldId id="270" r:id="rId4"/>
    <p:sldId id="365" r:id="rId5"/>
    <p:sldId id="294" r:id="rId6"/>
    <p:sldId id="380" r:id="rId7"/>
    <p:sldId id="369" r:id="rId8"/>
    <p:sldId id="375" r:id="rId9"/>
    <p:sldId id="384" r:id="rId10"/>
    <p:sldId id="385" r:id="rId11"/>
    <p:sldId id="383" r:id="rId12"/>
    <p:sldId id="386" r:id="rId13"/>
    <p:sldId id="370" r:id="rId14"/>
    <p:sldId id="376" r:id="rId15"/>
    <p:sldId id="377" r:id="rId16"/>
    <p:sldId id="378" r:id="rId17"/>
    <p:sldId id="379" r:id="rId18"/>
    <p:sldId id="381" r:id="rId19"/>
    <p:sldId id="371" r:id="rId20"/>
    <p:sldId id="373" r:id="rId21"/>
    <p:sldId id="372" r:id="rId22"/>
    <p:sldId id="374" r:id="rId23"/>
    <p:sldId id="368" r:id="rId24"/>
    <p:sldId id="367" r:id="rId25"/>
    <p:sldId id="33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8FA62-9F93-8740-87EB-57B89273C877}" v="120" dt="2019-02-10T18:55:2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1657" autoAdjust="0"/>
  </p:normalViewPr>
  <p:slideViewPr>
    <p:cSldViewPr snapToGrid="0" snapToObjects="1">
      <p:cViewPr varScale="1">
        <p:scale>
          <a:sx n="104" d="100"/>
          <a:sy n="104" d="100"/>
        </p:scale>
        <p:origin x="756" y="10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LOSBERG, CHRISTOPHER [AG/1005]" userId="c5d2ba1d-1225-4fef-a422-877378546cc9" providerId="ADAL" clId="{8D1055E3-7626-CC44-94B9-8319B01EBEF0}"/>
    <pc:docChg chg="modSld">
      <pc:chgData name="SCHLOSBERG, CHRISTOPHER [AG/1005]" userId="c5d2ba1d-1225-4fef-a422-877378546cc9" providerId="ADAL" clId="{8D1055E3-7626-CC44-94B9-8319B01EBEF0}" dt="2019-01-21T22:59:01.831" v="75" actId="20577"/>
      <pc:docMkLst>
        <pc:docMk/>
      </pc:docMkLst>
      <pc:sldChg chg="modSp">
        <pc:chgData name="SCHLOSBERG, CHRISTOPHER [AG/1005]" userId="c5d2ba1d-1225-4fef-a422-877378546cc9" providerId="ADAL" clId="{8D1055E3-7626-CC44-94B9-8319B01EBEF0}" dt="2019-01-21T22:13:08.903" v="51" actId="20577"/>
        <pc:sldMkLst>
          <pc:docMk/>
          <pc:sldMk cId="3681439668" sldId="259"/>
        </pc:sldMkLst>
        <pc:graphicFrameChg chg="mod">
          <ac:chgData name="SCHLOSBERG, CHRISTOPHER [AG/1005]" userId="c5d2ba1d-1225-4fef-a422-877378546cc9" providerId="ADAL" clId="{8D1055E3-7626-CC44-94B9-8319B01EBEF0}" dt="2019-01-21T22:13:08.903" v="51"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8D1055E3-7626-CC44-94B9-8319B01EBEF0}" dt="2019-01-21T22:59:01.831" v="75" actId="20577"/>
        <pc:sldMkLst>
          <pc:docMk/>
          <pc:sldMk cId="1734265133" sldId="261"/>
        </pc:sldMkLst>
        <pc:graphicFrameChg chg="mod">
          <ac:chgData name="SCHLOSBERG, CHRISTOPHER [AG/1005]" userId="c5d2ba1d-1225-4fef-a422-877378546cc9" providerId="ADAL" clId="{8D1055E3-7626-CC44-94B9-8319B01EBEF0}" dt="2019-01-21T22:59:01.831" v="75" actId="20577"/>
          <ac:graphicFrameMkLst>
            <pc:docMk/>
            <pc:sldMk cId="1734265133" sldId="261"/>
            <ac:graphicFrameMk id="5" creationId="{4605EDA2-E6E2-4DE4-9241-892775754CA6}"/>
          </ac:graphicFrameMkLst>
        </pc:graphicFrameChg>
      </pc:sldChg>
      <pc:sldChg chg="modSp">
        <pc:chgData name="SCHLOSBERG, CHRISTOPHER [AG/1005]" userId="c5d2ba1d-1225-4fef-a422-877378546cc9" providerId="ADAL" clId="{8D1055E3-7626-CC44-94B9-8319B01EBEF0}" dt="2019-01-21T22:18:07.384" v="61" actId="20577"/>
        <pc:sldMkLst>
          <pc:docMk/>
          <pc:sldMk cId="539505586" sldId="266"/>
        </pc:sldMkLst>
        <pc:spChg chg="mod">
          <ac:chgData name="SCHLOSBERG, CHRISTOPHER [AG/1005]" userId="c5d2ba1d-1225-4fef-a422-877378546cc9" providerId="ADAL" clId="{8D1055E3-7626-CC44-94B9-8319B01EBEF0}" dt="2019-01-21T22:18:07.384" v="61" actId="20577"/>
          <ac:spMkLst>
            <pc:docMk/>
            <pc:sldMk cId="539505586" sldId="266"/>
            <ac:spMk id="3" creationId="{02B65055-BFD0-4E49-8C31-2B3340B1576B}"/>
          </ac:spMkLst>
        </pc:spChg>
      </pc:sldChg>
    </pc:docChg>
  </pc:docChgLst>
  <pc:docChgLst>
    <pc:chgData name="SCHLOSBERG, CHRISTOPHER [AG/1005]" userId="c5d2ba1d-1225-4fef-a422-877378546cc9" providerId="ADAL" clId="{4638FA62-9F93-8740-87EB-57B89273C877}"/>
    <pc:docChg chg="modSld">
      <pc:chgData name="SCHLOSBERG, CHRISTOPHER [AG/1005]" userId="c5d2ba1d-1225-4fef-a422-877378546cc9" providerId="ADAL" clId="{4638FA62-9F93-8740-87EB-57B89273C877}" dt="2019-02-10T18:55:25.894" v="119" actId="20577"/>
      <pc:docMkLst>
        <pc:docMk/>
      </pc:docMkLst>
      <pc:sldChg chg="modSp">
        <pc:chgData name="SCHLOSBERG, CHRISTOPHER [AG/1005]" userId="c5d2ba1d-1225-4fef-a422-877378546cc9" providerId="ADAL" clId="{4638FA62-9F93-8740-87EB-57B89273C877}" dt="2019-02-10T18:55:25.894" v="119" actId="20577"/>
        <pc:sldMkLst>
          <pc:docMk/>
          <pc:sldMk cId="3681439668" sldId="259"/>
        </pc:sldMkLst>
        <pc:graphicFrameChg chg="mod">
          <ac:chgData name="SCHLOSBERG, CHRISTOPHER [AG/1005]" userId="c5d2ba1d-1225-4fef-a422-877378546cc9" providerId="ADAL" clId="{4638FA62-9F93-8740-87EB-57B89273C877}" dt="2019-02-10T18:55:25.894" v="119"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4638FA62-9F93-8740-87EB-57B89273C877}" dt="2019-02-10T18:55:07.828" v="92" actId="20577"/>
        <pc:sldMkLst>
          <pc:docMk/>
          <pc:sldMk cId="1734265133" sldId="261"/>
        </pc:sldMkLst>
        <pc:graphicFrameChg chg="mod">
          <ac:chgData name="SCHLOSBERG, CHRISTOPHER [AG/1005]" userId="c5d2ba1d-1225-4fef-a422-877378546cc9" providerId="ADAL" clId="{4638FA62-9F93-8740-87EB-57B89273C877}" dt="2019-02-10T18:55:07.828" v="92" actId="20577"/>
          <ac:graphicFrameMkLst>
            <pc:docMk/>
            <pc:sldMk cId="1734265133" sldId="261"/>
            <ac:graphicFrameMk id="5" creationId="{4605EDA2-E6E2-4DE4-9241-892775754C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3/18/2020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1</a:t>
            </a:fld>
            <a:endParaRPr lang="en-US"/>
          </a:p>
        </p:txBody>
      </p:sp>
    </p:spTree>
    <p:extLst>
      <p:ext uri="{BB962C8B-B14F-4D97-AF65-F5344CB8AC3E}">
        <p14:creationId xmlns:p14="http://schemas.microsoft.com/office/powerpoint/2010/main" val="556322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3/18/2020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3/18/2020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3/18/2020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3/18/2020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erialmentor.com/dataviz/visualizing-uncertainty.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eeing-theory.brown.edu/frequentist-inferenc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urses.lumenlearning.com/atd-herkimer-statisticssocsci/chapter/introduction-to-hypothesis-testing-4-of-5/"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urses.lumenlearning.com/atd-herkimer-statisticssocsci/chapter/introduction-to-hypothesis-testing-4-of-5/"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hyperlink" Target="https://xkcd.com/1478/"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xkcd.com/882/"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ocialresearchmethods.net/kb/statistical-student-t-test/"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fviz.com/central-lim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eeing-theory.brown.edu/probability-distributions/index.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7A758-AEE3-F448-B52F-E54C9D78CC84}"/>
              </a:ext>
            </a:extLst>
          </p:cNvPr>
          <p:cNvSpPr>
            <a:spLocks noGrp="1"/>
          </p:cNvSpPr>
          <p:nvPr>
            <p:ph type="ctrTitle"/>
          </p:nvPr>
        </p:nvSpPr>
        <p:spPr/>
        <p:txBody>
          <a:bodyPr/>
          <a:lstStyle/>
          <a:p>
            <a:r>
              <a:rPr lang="en-US" dirty="0" smtClean="0"/>
              <a:t>Data science week </a:t>
            </a:r>
            <a:r>
              <a:rPr lang="en-US" dirty="0" smtClean="0"/>
              <a:t>8</a:t>
            </a:r>
            <a:endParaRPr lang="en-US" dirty="0"/>
          </a:p>
        </p:txBody>
      </p:sp>
      <p:sp>
        <p:nvSpPr>
          <p:cNvPr id="3" name="Subtitle 2">
            <a:extLst>
              <a:ext uri="{FF2B5EF4-FFF2-40B4-BE49-F238E27FC236}">
                <a16:creationId xmlns="" xmlns:a16="http://schemas.microsoft.com/office/drawing/2014/main" id="{B113600D-E305-CB4E-BFB0-C1EC00DBC445}"/>
              </a:ext>
            </a:extLst>
          </p:cNvPr>
          <p:cNvSpPr>
            <a:spLocks noGrp="1"/>
          </p:cNvSpPr>
          <p:nvPr>
            <p:ph type="subTitle" idx="1"/>
          </p:nvPr>
        </p:nvSpPr>
        <p:spPr/>
        <p:txBody>
          <a:bodyPr/>
          <a:lstStyle/>
          <a:p>
            <a:r>
              <a:rPr lang="en-US" dirty="0" smtClean="0"/>
              <a:t>Winter 2020 </a:t>
            </a:r>
            <a:r>
              <a:rPr lang="en-US" dirty="0"/>
              <a:t>Data Science Cohort</a:t>
            </a:r>
          </a:p>
        </p:txBody>
      </p:sp>
    </p:spTree>
    <p:extLst>
      <p:ext uri="{BB962C8B-B14F-4D97-AF65-F5344CB8AC3E}">
        <p14:creationId xmlns:p14="http://schemas.microsoft.com/office/powerpoint/2010/main" val="31300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Experimental metrics</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Standard deviation vs. standard error</a:t>
            </a:r>
          </a:p>
          <a:p>
            <a:r>
              <a:rPr lang="en-US" dirty="0" smtClean="0"/>
              <a:t>Standard deviation: variability of a measurement. From </a:t>
            </a:r>
            <a:r>
              <a:rPr lang="en-US" dirty="0"/>
              <a:t>your book: “standard deviation describes variability in a measured quantity; in this example, the standard deviation of gorilla weight is 7.5 </a:t>
            </a:r>
            <a:r>
              <a:rPr lang="en-US" dirty="0" smtClean="0"/>
              <a:t>kg”</a:t>
            </a:r>
          </a:p>
          <a:p>
            <a:r>
              <a:rPr lang="en-US" dirty="0" smtClean="0"/>
              <a:t>Standard error: </a:t>
            </a:r>
            <a:r>
              <a:rPr lang="en-US" dirty="0"/>
              <a:t>a measure of how precise </a:t>
            </a:r>
            <a:r>
              <a:rPr lang="en-US" dirty="0" smtClean="0"/>
              <a:t>our estimate is </a:t>
            </a:r>
            <a:r>
              <a:rPr lang="en-US" dirty="0"/>
              <a:t>of the </a:t>
            </a:r>
            <a:r>
              <a:rPr lang="en-US" dirty="0" smtClean="0"/>
              <a:t>mean</a:t>
            </a:r>
          </a:p>
          <a:p>
            <a:pPr lvl="1"/>
            <a:r>
              <a:rPr lang="en-US" dirty="0"/>
              <a:t>H</a:t>
            </a:r>
            <a:r>
              <a:rPr lang="en-US" dirty="0" smtClean="0"/>
              <a:t>ow </a:t>
            </a:r>
            <a:r>
              <a:rPr lang="en-US" dirty="0"/>
              <a:t>much sample means will vary from the standard deviation of this sampling </a:t>
            </a:r>
            <a:r>
              <a:rPr lang="en-US" dirty="0" smtClean="0"/>
              <a:t>distribution</a:t>
            </a:r>
          </a:p>
          <a:p>
            <a:pPr lvl="1"/>
            <a:r>
              <a:rPr lang="en-US" dirty="0" smtClean="0"/>
              <a:t>From </a:t>
            </a:r>
            <a:r>
              <a:rPr lang="en-US" dirty="0"/>
              <a:t>your book: </a:t>
            </a:r>
            <a:r>
              <a:rPr lang="en-US" dirty="0" smtClean="0"/>
              <a:t>“So </a:t>
            </a:r>
            <a:r>
              <a:rPr lang="en-US" dirty="0"/>
              <a:t>the question we answer is: “If the actual values of µ and σ were 90 kg and 7.5 kg, and we ran the same experiment many times, how much would the estimated mean, </a:t>
            </a:r>
            <a:r>
              <a:rPr lang="en-US" dirty="0" smtClean="0"/>
              <a:t>¯x</a:t>
            </a:r>
            <a:r>
              <a:rPr lang="en-US" dirty="0"/>
              <a:t>, vary?”</a:t>
            </a:r>
            <a:endParaRPr lang="en-US" dirty="0" smtClean="0"/>
          </a:p>
        </p:txBody>
      </p:sp>
    </p:spTree>
    <p:extLst>
      <p:ext uri="{BB962C8B-B14F-4D97-AF65-F5344CB8AC3E}">
        <p14:creationId xmlns:p14="http://schemas.microsoft.com/office/powerpoint/2010/main" val="30443674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Experimental metrics</a:t>
            </a:r>
            <a:endParaRPr lang="en-US" dirty="0">
              <a:solidFill>
                <a:srgbClr val="FFFFFF"/>
              </a:solidFill>
            </a:endParaRPr>
          </a:p>
        </p:txBody>
      </p:sp>
      <p:pic>
        <p:nvPicPr>
          <p:cNvPr id="4098" name="Picture 2" descr="Key concepts of statistical sampling. The variable of interest that we are studying has some true distribution in the population, with a true population mean and standard deviation. Any finite sample of that variable will have a sample mean and standard deviation that differ from the population parameters. If we sampled repeatedly and calculated a mean each time, then the resulting means would be distributed according to the sampling distribution of the mean. The standard error provides information about the width of the sampling distribution, which informs us about how precisely we are estimating the parameter of interest (here, the population m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174" y="585772"/>
            <a:ext cx="7007173" cy="52553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5464" y="6319566"/>
            <a:ext cx="5768246" cy="369332"/>
          </a:xfrm>
          <a:prstGeom prst="rect">
            <a:avLst/>
          </a:prstGeom>
          <a:noFill/>
        </p:spPr>
        <p:txBody>
          <a:bodyPr wrap="none" rtlCol="0">
            <a:spAutoFit/>
          </a:bodyPr>
          <a:lstStyle/>
          <a:p>
            <a:r>
              <a:rPr lang="en-US" dirty="0">
                <a:hlinkClick r:id="rId4"/>
              </a:rPr>
              <a:t>https://serialmentor.com/dataviz/visualizing-uncertainty.html</a:t>
            </a:r>
            <a:endParaRPr lang="en-US" dirty="0"/>
          </a:p>
        </p:txBody>
      </p:sp>
    </p:spTree>
    <p:extLst>
      <p:ext uri="{BB962C8B-B14F-4D97-AF65-F5344CB8AC3E}">
        <p14:creationId xmlns:p14="http://schemas.microsoft.com/office/powerpoint/2010/main" val="24664687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Experimental metrics</a:t>
            </a:r>
            <a:endParaRPr lang="en-US" dirty="0">
              <a:solidFill>
                <a:srgbClr val="FFFFFF"/>
              </a:solidFill>
            </a:endParaRPr>
          </a:p>
        </p:txBody>
      </p:sp>
      <p:sp>
        <p:nvSpPr>
          <p:cNvPr id="3" name="Content Placeholder 2"/>
          <p:cNvSpPr>
            <a:spLocks noGrp="1"/>
          </p:cNvSpPr>
          <p:nvPr>
            <p:ph idx="1"/>
          </p:nvPr>
        </p:nvSpPr>
        <p:spPr>
          <a:xfrm>
            <a:off x="4608718" y="215283"/>
            <a:ext cx="6613463" cy="4764502"/>
          </a:xfrm>
        </p:spPr>
        <p:txBody>
          <a:bodyPr>
            <a:noAutofit/>
          </a:bodyPr>
          <a:lstStyle/>
          <a:p>
            <a:pPr marL="0" indent="0">
              <a:buNone/>
            </a:pPr>
            <a:r>
              <a:rPr lang="en-US" sz="2800" dirty="0" smtClean="0"/>
              <a:t>Let’s go back to the question:</a:t>
            </a:r>
            <a:r>
              <a:rPr lang="en-US" dirty="0"/>
              <a:t> </a:t>
            </a:r>
            <a:r>
              <a:rPr lang="en-US" dirty="0" smtClean="0"/>
              <a:t>“But what if we got unlucky and picked 9 unusual gorillas? Can we quantify how confident we are in our estimates?”</a:t>
            </a:r>
          </a:p>
          <a:p>
            <a:r>
              <a:rPr lang="en-US" dirty="0" smtClean="0"/>
              <a:t>One way is sample error</a:t>
            </a:r>
          </a:p>
          <a:p>
            <a:r>
              <a:rPr lang="en-US" dirty="0" smtClean="0"/>
              <a:t>Another way is confidence intervals</a:t>
            </a:r>
          </a:p>
          <a:p>
            <a:r>
              <a:rPr lang="en-US" dirty="0" smtClean="0"/>
              <a:t>Confidence intervals work like this: for a 95% confidence interval, if you ran the same experiment 100 times, the true sample mean would fall within that range 95 times</a:t>
            </a:r>
          </a:p>
          <a:p>
            <a:r>
              <a:rPr lang="en-US" dirty="0" smtClean="0"/>
              <a:t>Calculated as a function of mean, standard error, sample size, and z-score</a:t>
            </a:r>
          </a:p>
          <a:p>
            <a:r>
              <a:rPr lang="en-US" dirty="0">
                <a:hlinkClick r:id="rId3"/>
              </a:rPr>
              <a:t>https://seeing-theory.brown.edu/frequentist-inference/index.html</a:t>
            </a:r>
            <a:endParaRPr lang="en-US" dirty="0" smtClean="0"/>
          </a:p>
        </p:txBody>
      </p:sp>
    </p:spTree>
    <p:extLst>
      <p:ext uri="{BB962C8B-B14F-4D97-AF65-F5344CB8AC3E}">
        <p14:creationId xmlns:p14="http://schemas.microsoft.com/office/powerpoint/2010/main" val="4164665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Hypothesis testing</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smtClean="0"/>
              <a:t>Hypothesis testing in statistics</a:t>
            </a:r>
          </a:p>
          <a:p>
            <a:r>
              <a:rPr lang="en-US" sz="3200" dirty="0" smtClean="0"/>
              <a:t>We’ve talked about distributions. It should feel intuitive that if you’re sampling a population, there’s a chance you could randomly sample a part of the data that could give you an inaccurate understanding of the underlying distribution</a:t>
            </a:r>
          </a:p>
          <a:p>
            <a:r>
              <a:rPr lang="en-US" sz="3200" dirty="0" smtClean="0"/>
              <a:t>E.g., coin flips. Is it possible to flip 100 heads in a row?</a:t>
            </a:r>
            <a:endParaRPr lang="en-US" sz="3200" dirty="0" smtClean="0"/>
          </a:p>
        </p:txBody>
      </p:sp>
    </p:spTree>
    <p:extLst>
      <p:ext uri="{BB962C8B-B14F-4D97-AF65-F5344CB8AC3E}">
        <p14:creationId xmlns:p14="http://schemas.microsoft.com/office/powerpoint/2010/main" val="30960696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Hypothesis testing</a:t>
            </a:r>
            <a:endParaRPr lang="en-US" dirty="0">
              <a:solidFill>
                <a:srgbClr val="FFFFFF"/>
              </a:solidFill>
            </a:endParaRPr>
          </a:p>
        </p:txBody>
      </p:sp>
      <p:sp>
        <p:nvSpPr>
          <p:cNvPr id="3" name="Content Placeholder 2"/>
          <p:cNvSpPr>
            <a:spLocks noGrp="1"/>
          </p:cNvSpPr>
          <p:nvPr>
            <p:ph idx="1"/>
          </p:nvPr>
        </p:nvSpPr>
        <p:spPr>
          <a:xfrm>
            <a:off x="4593738" y="92775"/>
            <a:ext cx="7066046" cy="4764502"/>
          </a:xfrm>
        </p:spPr>
        <p:txBody>
          <a:bodyPr>
            <a:noAutofit/>
          </a:bodyPr>
          <a:lstStyle/>
          <a:p>
            <a:pPr marL="0" indent="0">
              <a:buNone/>
            </a:pPr>
            <a:r>
              <a:rPr lang="en-US" sz="2800" dirty="0" smtClean="0"/>
              <a:t>Hypothesis testing in statistics</a:t>
            </a:r>
          </a:p>
          <a:p>
            <a:r>
              <a:rPr lang="en-US" sz="2800" dirty="0" smtClean="0"/>
              <a:t>Tough to “prove” things in statistics. E.g., if we flip a coin 100 times and get 100 heads, is it a fair coin? PROBABLY not. But can’t prove it for sure.</a:t>
            </a:r>
          </a:p>
          <a:p>
            <a:r>
              <a:rPr lang="en-US" sz="2800" dirty="0" smtClean="0"/>
              <a:t>We phrase things in terms of the null hypothesis: H</a:t>
            </a:r>
            <a:r>
              <a:rPr lang="en-US" sz="2800" baseline="-25000" dirty="0" smtClean="0"/>
              <a:t>0</a:t>
            </a:r>
            <a:r>
              <a:rPr lang="en-US" sz="2800" dirty="0" smtClean="0"/>
              <a:t> is that these two groups are the same, or that there is no difference.</a:t>
            </a:r>
          </a:p>
          <a:p>
            <a:r>
              <a:rPr lang="en-US" sz="2800" dirty="0" smtClean="0"/>
              <a:t>Set a probability threshold: I would expect to see a difference like this by random chance 5% of the time, and that’s good enough for me to “reject the null hypothesis”</a:t>
            </a:r>
            <a:endParaRPr lang="en-US" sz="2800" dirty="0" smtClean="0"/>
          </a:p>
        </p:txBody>
      </p:sp>
    </p:spTree>
    <p:extLst>
      <p:ext uri="{BB962C8B-B14F-4D97-AF65-F5344CB8AC3E}">
        <p14:creationId xmlns:p14="http://schemas.microsoft.com/office/powerpoint/2010/main" val="4124537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Hypothesis testing</a:t>
            </a:r>
            <a:endParaRPr lang="en-US" dirty="0">
              <a:solidFill>
                <a:srgbClr val="FFFFFF"/>
              </a:solidFill>
            </a:endParaRPr>
          </a:p>
        </p:txBody>
      </p:sp>
      <p:sp>
        <p:nvSpPr>
          <p:cNvPr id="3" name="Content Placeholder 2"/>
          <p:cNvSpPr>
            <a:spLocks noGrp="1"/>
          </p:cNvSpPr>
          <p:nvPr>
            <p:ph idx="1"/>
          </p:nvPr>
        </p:nvSpPr>
        <p:spPr>
          <a:xfrm>
            <a:off x="4568669" y="252552"/>
            <a:ext cx="7066046" cy="4764502"/>
          </a:xfrm>
        </p:spPr>
        <p:txBody>
          <a:bodyPr>
            <a:noAutofit/>
          </a:bodyPr>
          <a:lstStyle/>
          <a:p>
            <a:pPr marL="0" indent="0">
              <a:buNone/>
            </a:pPr>
            <a:r>
              <a:rPr lang="en-US" sz="2800" dirty="0" smtClean="0"/>
              <a:t>Example: In 2008 Obama won 40% of the white male vote. It is 2012, so we sample 200 white male voters to measure their support for Obama. We find 35% support. Has support decreased?</a:t>
            </a:r>
          </a:p>
          <a:p>
            <a:r>
              <a:rPr lang="en-US" sz="2800" dirty="0" smtClean="0"/>
              <a:t>H</a:t>
            </a:r>
            <a:r>
              <a:rPr lang="en-US" sz="2800" baseline="-25000" dirty="0" smtClean="0"/>
              <a:t>0</a:t>
            </a:r>
            <a:r>
              <a:rPr lang="en-US" sz="2800" dirty="0" smtClean="0"/>
              <a:t>: Support has not decreased</a:t>
            </a:r>
          </a:p>
          <a:p>
            <a:r>
              <a:rPr lang="en-US" sz="2800" dirty="0" smtClean="0"/>
              <a:t>H</a:t>
            </a:r>
            <a:r>
              <a:rPr lang="en-US" sz="2800" baseline="-25000" dirty="0" smtClean="0"/>
              <a:t>a</a:t>
            </a:r>
            <a:r>
              <a:rPr lang="en-US" sz="2800" dirty="0" smtClean="0"/>
              <a:t>: Support has decreased</a:t>
            </a:r>
          </a:p>
          <a:p>
            <a:pPr marL="0" indent="0">
              <a:buNone/>
            </a:pPr>
            <a:endParaRPr lang="en-US" sz="2800" dirty="0" smtClean="0"/>
          </a:p>
        </p:txBody>
      </p:sp>
      <p:sp>
        <p:nvSpPr>
          <p:cNvPr id="4" name="TextBox 3"/>
          <p:cNvSpPr txBox="1"/>
          <p:nvPr/>
        </p:nvSpPr>
        <p:spPr>
          <a:xfrm>
            <a:off x="4203063" y="6174387"/>
            <a:ext cx="7797259" cy="646331"/>
          </a:xfrm>
          <a:prstGeom prst="rect">
            <a:avLst/>
          </a:prstGeom>
          <a:noFill/>
        </p:spPr>
        <p:txBody>
          <a:bodyPr wrap="square" rtlCol="0">
            <a:spAutoFit/>
          </a:bodyPr>
          <a:lstStyle/>
          <a:p>
            <a:r>
              <a:rPr lang="en-US" dirty="0">
                <a:hlinkClick r:id="rId3"/>
              </a:rPr>
              <a:t>https://courses.lumenlearning.com/atd-herkimer-statisticssocsci/chapter/introduction-to-hypothesis-testing-4-of-5/</a:t>
            </a:r>
            <a:endParaRPr lang="en-US" dirty="0"/>
          </a:p>
        </p:txBody>
      </p:sp>
    </p:spTree>
    <p:extLst>
      <p:ext uri="{BB962C8B-B14F-4D97-AF65-F5344CB8AC3E}">
        <p14:creationId xmlns:p14="http://schemas.microsoft.com/office/powerpoint/2010/main" val="3754739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Hypothesis testing</a:t>
            </a:r>
            <a:endParaRPr lang="en-US" dirty="0">
              <a:solidFill>
                <a:srgbClr val="FFFFFF"/>
              </a:solidFill>
            </a:endParaRPr>
          </a:p>
        </p:txBody>
      </p:sp>
      <p:sp>
        <p:nvSpPr>
          <p:cNvPr id="4" name="TextBox 3"/>
          <p:cNvSpPr txBox="1"/>
          <p:nvPr/>
        </p:nvSpPr>
        <p:spPr>
          <a:xfrm>
            <a:off x="4203063" y="6174387"/>
            <a:ext cx="7797259" cy="646331"/>
          </a:xfrm>
          <a:prstGeom prst="rect">
            <a:avLst/>
          </a:prstGeom>
          <a:noFill/>
        </p:spPr>
        <p:txBody>
          <a:bodyPr wrap="square" rtlCol="0">
            <a:spAutoFit/>
          </a:bodyPr>
          <a:lstStyle/>
          <a:p>
            <a:r>
              <a:rPr lang="en-US" dirty="0">
                <a:hlinkClick r:id="rId3"/>
              </a:rPr>
              <a:t>https://courses.lumenlearning.com/atd-herkimer-statisticssocsci/chapter/introduction-to-hypothesis-testing-4-of-5/</a:t>
            </a:r>
            <a:endParaRPr lang="en-US" dirty="0"/>
          </a:p>
        </p:txBody>
      </p:sp>
      <p:pic>
        <p:nvPicPr>
          <p:cNvPr id="1026" name="Picture 2" descr="Distribution of sample proportions (117 out of 1,500 samples) when p = 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5813" y="409281"/>
            <a:ext cx="7018308" cy="492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9399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Hypothesis testing</a:t>
            </a:r>
            <a:endParaRPr lang="en-US" dirty="0">
              <a:solidFill>
                <a:srgbClr val="FFFFFF"/>
              </a:solidFill>
            </a:endParaRPr>
          </a:p>
        </p:txBody>
      </p:sp>
      <p:sp>
        <p:nvSpPr>
          <p:cNvPr id="3" name="Content Placeholder 2"/>
          <p:cNvSpPr>
            <a:spLocks noGrp="1"/>
          </p:cNvSpPr>
          <p:nvPr>
            <p:ph idx="1"/>
          </p:nvPr>
        </p:nvSpPr>
        <p:spPr>
          <a:xfrm>
            <a:off x="4568669" y="185845"/>
            <a:ext cx="7066046" cy="4764502"/>
          </a:xfrm>
        </p:spPr>
        <p:txBody>
          <a:bodyPr>
            <a:noAutofit/>
          </a:bodyPr>
          <a:lstStyle/>
          <a:p>
            <a:pPr marL="0" indent="0">
              <a:buNone/>
            </a:pPr>
            <a:r>
              <a:rPr lang="en-US" sz="2800" dirty="0" smtClean="0"/>
              <a:t>P-value</a:t>
            </a:r>
            <a:endParaRPr lang="en-US" sz="2800" dirty="0" smtClean="0"/>
          </a:p>
          <a:p>
            <a:r>
              <a:rPr lang="en-US" sz="2800" dirty="0" smtClean="0"/>
              <a:t>“</a:t>
            </a:r>
            <a:r>
              <a:rPr lang="en-US" sz="2800" dirty="0"/>
              <a:t>In general, the P-value is the probability that sample results are as extreme as or more extreme than the result observed in the data if the null hypothesis is true</a:t>
            </a:r>
            <a:r>
              <a:rPr lang="en-US" sz="2800" dirty="0" smtClean="0"/>
              <a:t>.”</a:t>
            </a:r>
          </a:p>
          <a:p>
            <a:r>
              <a:rPr lang="en-US" sz="2800" dirty="0" smtClean="0"/>
              <a:t>P-values are somewhat arbitrary and should be defined in advance of an experiment</a:t>
            </a:r>
          </a:p>
          <a:p>
            <a:r>
              <a:rPr lang="en-US" sz="2800" dirty="0" smtClean="0"/>
              <a:t>Remember – if you set your P-value threshold at 0.05, 1/20 times you run an experiment you’d expect a false positive</a:t>
            </a:r>
            <a:endParaRPr lang="en-US" sz="2800" dirty="0" smtClean="0"/>
          </a:p>
          <a:p>
            <a:r>
              <a:rPr lang="en-US" sz="2000" dirty="0">
                <a:hlinkClick r:id="rId3"/>
              </a:rPr>
              <a:t>https://xkcd.com/1478</a:t>
            </a:r>
            <a:r>
              <a:rPr lang="en-US" sz="2000" dirty="0" smtClean="0">
                <a:hlinkClick r:id="rId3"/>
              </a:rPr>
              <a:t>/</a:t>
            </a:r>
            <a:endParaRPr lang="en-US" sz="2000" dirty="0" smtClean="0"/>
          </a:p>
          <a:p>
            <a:r>
              <a:rPr lang="en-US" sz="2000" dirty="0">
                <a:hlinkClick r:id="rId4"/>
              </a:rPr>
              <a:t>https://xkcd.com/882/</a:t>
            </a:r>
            <a:endParaRPr lang="en-US" sz="2000" dirty="0" smtClean="0"/>
          </a:p>
          <a:p>
            <a:pPr marL="0" indent="0">
              <a:buNone/>
            </a:pPr>
            <a:endParaRPr lang="en-US" sz="2800" dirty="0" smtClean="0"/>
          </a:p>
        </p:txBody>
      </p:sp>
    </p:spTree>
    <p:extLst>
      <p:ext uri="{BB962C8B-B14F-4D97-AF65-F5344CB8AC3E}">
        <p14:creationId xmlns:p14="http://schemas.microsoft.com/office/powerpoint/2010/main" val="230746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Hypothesis testing</a:t>
            </a:r>
            <a:endParaRPr lang="en-US" dirty="0">
              <a:solidFill>
                <a:srgbClr val="FFFFFF"/>
              </a:solidFill>
            </a:endParaRPr>
          </a:p>
        </p:txBody>
      </p:sp>
      <p:sp>
        <p:nvSpPr>
          <p:cNvPr id="3" name="Content Placeholder 2"/>
          <p:cNvSpPr>
            <a:spLocks noGrp="1"/>
          </p:cNvSpPr>
          <p:nvPr>
            <p:ph idx="1"/>
          </p:nvPr>
        </p:nvSpPr>
        <p:spPr>
          <a:xfrm>
            <a:off x="4568669" y="185845"/>
            <a:ext cx="7066046" cy="4764502"/>
          </a:xfrm>
        </p:spPr>
        <p:txBody>
          <a:bodyPr>
            <a:noAutofit/>
          </a:bodyPr>
          <a:lstStyle/>
          <a:p>
            <a:r>
              <a:rPr lang="en-US" sz="2800" dirty="0" smtClean="0"/>
              <a:t>Should feel intuitive that you need to know both the mean and the variance to compare populations</a:t>
            </a:r>
          </a:p>
          <a:p>
            <a:pPr marL="0" indent="0">
              <a:buNone/>
            </a:pPr>
            <a:endParaRPr lang="en-US" sz="2000" dirty="0" smtClean="0"/>
          </a:p>
          <a:p>
            <a:pPr marL="0" indent="0">
              <a:buNone/>
            </a:pPr>
            <a:endParaRPr lang="en-US" sz="2800" dirty="0" smtClean="0"/>
          </a:p>
        </p:txBody>
      </p:sp>
      <p:pic>
        <p:nvPicPr>
          <p:cNvPr id="3074" name="Picture 2" descr="https://socialresearchmethods.net/kb/Assets/images/stat_t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557" y="1989659"/>
            <a:ext cx="5314325" cy="3578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32062" y="6224316"/>
            <a:ext cx="5940024" cy="369332"/>
          </a:xfrm>
          <a:prstGeom prst="rect">
            <a:avLst/>
          </a:prstGeom>
          <a:noFill/>
        </p:spPr>
        <p:txBody>
          <a:bodyPr wrap="none" rtlCol="0">
            <a:spAutoFit/>
          </a:bodyPr>
          <a:lstStyle/>
          <a:p>
            <a:r>
              <a:rPr lang="en-US" dirty="0">
                <a:hlinkClick r:id="rId4"/>
              </a:rPr>
              <a:t>https://socialresearchmethods.net/kb/statistical-student-t-test/</a:t>
            </a:r>
            <a:endParaRPr lang="en-US" dirty="0"/>
          </a:p>
        </p:txBody>
      </p:sp>
    </p:spTree>
    <p:extLst>
      <p:ext uri="{BB962C8B-B14F-4D97-AF65-F5344CB8AC3E}">
        <p14:creationId xmlns:p14="http://schemas.microsoft.com/office/powerpoint/2010/main" val="6032633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Central limit theorem</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The Central Limit Theorem:</a:t>
            </a:r>
          </a:p>
          <a:p>
            <a:r>
              <a:rPr lang="en-US" sz="2800" dirty="0" smtClean="0"/>
              <a:t>We talked last week about the normal distribution and how it is special</a:t>
            </a:r>
          </a:p>
          <a:p>
            <a:r>
              <a:rPr lang="en-US" sz="2800" dirty="0" smtClean="0"/>
              <a:t>Not all data is normally distributed, however, the CLT states:</a:t>
            </a:r>
          </a:p>
          <a:p>
            <a:pPr lvl="1"/>
            <a:r>
              <a:rPr lang="en-US" sz="2400" i="1" dirty="0" smtClean="0"/>
              <a:t>“Given certain </a:t>
            </a:r>
            <a:r>
              <a:rPr lang="en-US" sz="2400" i="1" dirty="0"/>
              <a:t>conditions, the arithmetic mean of a sufficiently large number of iterates of independent random variables, each with a well-defined (finite) expected value and finite variance, will be approximately normally distributed, regardless of the underlying distribution</a:t>
            </a:r>
            <a:r>
              <a:rPr lang="en-US" sz="2400" i="1" dirty="0" smtClean="0"/>
              <a:t>.”</a:t>
            </a:r>
            <a:endParaRPr lang="en-US" sz="2400" dirty="0" smtClean="0"/>
          </a:p>
        </p:txBody>
      </p:sp>
    </p:spTree>
    <p:extLst>
      <p:ext uri="{BB962C8B-B14F-4D97-AF65-F5344CB8AC3E}">
        <p14:creationId xmlns:p14="http://schemas.microsoft.com/office/powerpoint/2010/main" val="28449394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Call notes</a:t>
            </a:r>
            <a:endParaRPr lang="en-US" dirty="0">
              <a:solidFill>
                <a:srgbClr val="FFFFFF"/>
              </a:solidFill>
            </a:endParaRPr>
          </a:p>
        </p:txBody>
      </p:sp>
      <p:sp>
        <p:nvSpPr>
          <p:cNvPr id="3" name="Content Placeholder 2"/>
          <p:cNvSpPr>
            <a:spLocks noGrp="1"/>
          </p:cNvSpPr>
          <p:nvPr>
            <p:ph idx="1"/>
          </p:nvPr>
        </p:nvSpPr>
        <p:spPr>
          <a:xfrm>
            <a:off x="4470702" y="409247"/>
            <a:ext cx="7010098" cy="677988"/>
          </a:xfrm>
        </p:spPr>
        <p:txBody>
          <a:bodyPr>
            <a:noAutofit/>
          </a:bodyPr>
          <a:lstStyle/>
          <a:p>
            <a:pPr marL="0" indent="0">
              <a:buNone/>
            </a:pPr>
            <a:r>
              <a:rPr lang="en-US" sz="2800" dirty="0" smtClean="0"/>
              <a:t>Hi Data Scientists! Welcome to virtual class!</a:t>
            </a:r>
          </a:p>
          <a:p>
            <a:r>
              <a:rPr lang="en-US" sz="2800" dirty="0" smtClean="0"/>
              <a:t>Please keep your mics on mute unless you have a question</a:t>
            </a:r>
          </a:p>
          <a:p>
            <a:r>
              <a:rPr lang="en-US" sz="2800" dirty="0" smtClean="0"/>
              <a:t>I think the best way to get my attention for a question will be to ask it on slack in the Data Science channel, I’ll be monitoring it as I go</a:t>
            </a:r>
          </a:p>
          <a:p>
            <a:r>
              <a:rPr lang="en-US" sz="2800" dirty="0" smtClean="0"/>
              <a:t>If I don’t see it or it’s urgent, unmute and interrupt</a:t>
            </a:r>
          </a:p>
          <a:p>
            <a:r>
              <a:rPr lang="en-US" sz="2800" dirty="0" smtClean="0"/>
              <a:t>Feel free to message Leanne/</a:t>
            </a:r>
            <a:r>
              <a:rPr lang="en-US" sz="2800" dirty="0" err="1" smtClean="0"/>
              <a:t>Bhavani</a:t>
            </a:r>
            <a:r>
              <a:rPr lang="en-US" sz="2800" dirty="0" smtClean="0"/>
              <a:t> for one-on-one questions, I won’t see DMs </a:t>
            </a:r>
            <a:r>
              <a:rPr lang="en-US" sz="2800" dirty="0" err="1" smtClean="0"/>
              <a:t>til</a:t>
            </a:r>
            <a:r>
              <a:rPr lang="en-US" sz="2800" dirty="0" smtClean="0"/>
              <a:t> after class</a:t>
            </a:r>
          </a:p>
          <a:p>
            <a:pPr lvl="1"/>
            <a:endParaRPr lang="en-US" sz="2400" dirty="0" smtClean="0"/>
          </a:p>
        </p:txBody>
      </p:sp>
    </p:spTree>
    <p:extLst>
      <p:ext uri="{BB962C8B-B14F-4D97-AF65-F5344CB8AC3E}">
        <p14:creationId xmlns:p14="http://schemas.microsoft.com/office/powerpoint/2010/main" val="13573589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Central limit theorem</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The Central Limit Theorem:</a:t>
            </a:r>
          </a:p>
          <a:p>
            <a:r>
              <a:rPr lang="en-US" sz="2800" dirty="0" smtClean="0"/>
              <a:t>What?</a:t>
            </a:r>
          </a:p>
          <a:p>
            <a:r>
              <a:rPr lang="en-US" sz="2800" dirty="0" smtClean="0"/>
              <a:t>The CLT states: if you take sufficiently large samples from a distribution, the means of those samples will be approximately normally distributed, even if the distribution you’re sampling from is not normal</a:t>
            </a:r>
          </a:p>
          <a:p>
            <a:pPr lvl="1"/>
            <a:r>
              <a:rPr lang="en-US" dirty="0" smtClean="0"/>
              <a:t>(“Sufficiently large?” Depends, ~30, rule of thumb)</a:t>
            </a:r>
            <a:endParaRPr lang="en-US" sz="2000" dirty="0" smtClean="0"/>
          </a:p>
        </p:txBody>
      </p:sp>
    </p:spTree>
    <p:extLst>
      <p:ext uri="{BB962C8B-B14F-4D97-AF65-F5344CB8AC3E}">
        <p14:creationId xmlns:p14="http://schemas.microsoft.com/office/powerpoint/2010/main" val="24001335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Central limit theorem</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smtClean="0"/>
              <a:t>The Central Limit Theorem:</a:t>
            </a:r>
          </a:p>
          <a:p>
            <a:r>
              <a:rPr lang="en-US" sz="3200" dirty="0"/>
              <a:t>Let’s take a look at some </a:t>
            </a:r>
            <a:r>
              <a:rPr lang="en-US" sz="3200" dirty="0" smtClean="0"/>
              <a:t>visualizations:</a:t>
            </a:r>
            <a:endParaRPr lang="en-US" sz="3200" dirty="0"/>
          </a:p>
          <a:p>
            <a:pPr lvl="1"/>
            <a:r>
              <a:rPr lang="en-US" sz="2800" dirty="0">
                <a:hlinkClick r:id="rId3"/>
              </a:rPr>
              <a:t>http://mfviz.com/central-limit/</a:t>
            </a:r>
            <a:endParaRPr lang="en-US" sz="2800" dirty="0"/>
          </a:p>
          <a:p>
            <a:pPr lvl="1"/>
            <a:r>
              <a:rPr lang="en-US" sz="2800" dirty="0">
                <a:hlinkClick r:id="rId4"/>
              </a:rPr>
              <a:t>https://seeing-theory.brown.edu/probability-distributions/index.html</a:t>
            </a:r>
            <a:endParaRPr lang="en-US" sz="2800" dirty="0"/>
          </a:p>
        </p:txBody>
      </p:sp>
    </p:spTree>
    <p:extLst>
      <p:ext uri="{BB962C8B-B14F-4D97-AF65-F5344CB8AC3E}">
        <p14:creationId xmlns:p14="http://schemas.microsoft.com/office/powerpoint/2010/main" val="2898805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Central limit theorem</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smtClean="0"/>
              <a:t>The Central Limit Theorem:</a:t>
            </a:r>
          </a:p>
          <a:p>
            <a:r>
              <a:rPr lang="en-US" sz="3200" dirty="0" smtClean="0"/>
              <a:t>So why does this matter?</a:t>
            </a:r>
          </a:p>
          <a:p>
            <a:pPr lvl="1"/>
            <a:r>
              <a:rPr lang="en-US" sz="2800" dirty="0"/>
              <a:t>S</a:t>
            </a:r>
            <a:r>
              <a:rPr lang="en-US" sz="2800" dirty="0" smtClean="0"/>
              <a:t>tatistical </a:t>
            </a:r>
            <a:r>
              <a:rPr lang="en-US" sz="2800" dirty="0"/>
              <a:t>methods that work for normal distributions can be applicable to many problems involving other types of </a:t>
            </a:r>
            <a:r>
              <a:rPr lang="en-US" sz="2800" dirty="0" smtClean="0"/>
              <a:t>distributions</a:t>
            </a:r>
          </a:p>
          <a:p>
            <a:pPr lvl="1"/>
            <a:r>
              <a:rPr lang="en-US" sz="2800" dirty="0" smtClean="0"/>
              <a:t>You can </a:t>
            </a:r>
            <a:r>
              <a:rPr lang="en-US" sz="2800" dirty="0"/>
              <a:t>then estimate the probability of a population mean given an observed sample </a:t>
            </a:r>
            <a:r>
              <a:rPr lang="en-US" sz="2800" dirty="0" smtClean="0"/>
              <a:t>mean, and quantify your confidence in that estimate</a:t>
            </a:r>
            <a:endParaRPr lang="en-US" sz="2800" dirty="0"/>
          </a:p>
        </p:txBody>
      </p:sp>
    </p:spTree>
    <p:extLst>
      <p:ext uri="{BB962C8B-B14F-4D97-AF65-F5344CB8AC3E}">
        <p14:creationId xmlns:p14="http://schemas.microsoft.com/office/powerpoint/2010/main" val="8836877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a:bodyPr>
          <a:lstStyle/>
          <a:p>
            <a:pPr algn="ctr"/>
            <a:r>
              <a:rPr lang="en-US" dirty="0" smtClean="0"/>
              <a:t>Homework Review: hypothesis testing notebook</a:t>
            </a:r>
            <a:endParaRPr lang="en-US" dirty="0"/>
          </a:p>
        </p:txBody>
      </p:sp>
    </p:spTree>
    <p:extLst>
      <p:ext uri="{BB962C8B-B14F-4D97-AF65-F5344CB8AC3E}">
        <p14:creationId xmlns:p14="http://schemas.microsoft.com/office/powerpoint/2010/main" val="3751885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dirty="0" smtClean="0"/>
              <a:t>Next week! Machine learning!</a:t>
            </a:r>
            <a:endParaRPr lang="en-US" dirty="0"/>
          </a:p>
        </p:txBody>
      </p:sp>
    </p:spTree>
    <p:extLst>
      <p:ext uri="{BB962C8B-B14F-4D97-AF65-F5344CB8AC3E}">
        <p14:creationId xmlns:p14="http://schemas.microsoft.com/office/powerpoint/2010/main" val="161113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dirty="0" smtClean="0"/>
              <a:t>In-class: </a:t>
            </a:r>
            <a:r>
              <a:rPr lang="en-US" dirty="0" smtClean="0"/>
              <a:t>bootstrapping</a:t>
            </a:r>
            <a:endParaRPr lang="en-US" dirty="0"/>
          </a:p>
        </p:txBody>
      </p:sp>
    </p:spTree>
    <p:extLst>
      <p:ext uri="{BB962C8B-B14F-4D97-AF65-F5344CB8AC3E}">
        <p14:creationId xmlns:p14="http://schemas.microsoft.com/office/powerpoint/2010/main" val="2265043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Attendance Code</a:t>
            </a:r>
            <a:endParaRPr lang="en-US" dirty="0">
              <a:solidFill>
                <a:srgbClr val="FFFFFF"/>
              </a:solidFill>
            </a:endParaRPr>
          </a:p>
        </p:txBody>
      </p:sp>
      <p:sp>
        <p:nvSpPr>
          <p:cNvPr id="3" name="Content Placeholder 2"/>
          <p:cNvSpPr>
            <a:spLocks noGrp="1"/>
          </p:cNvSpPr>
          <p:nvPr>
            <p:ph idx="1"/>
          </p:nvPr>
        </p:nvSpPr>
        <p:spPr>
          <a:xfrm>
            <a:off x="4682609" y="2861664"/>
            <a:ext cx="6613463" cy="677988"/>
          </a:xfrm>
        </p:spPr>
        <p:txBody>
          <a:bodyPr>
            <a:noAutofit/>
          </a:bodyPr>
          <a:lstStyle/>
          <a:p>
            <a:pPr marL="0" indent="0">
              <a:buNone/>
            </a:pPr>
            <a:r>
              <a:rPr lang="en-US" sz="2800" dirty="0" smtClean="0"/>
              <a:t>Attendance code </a:t>
            </a:r>
            <a:r>
              <a:rPr lang="en-US" sz="2800" dirty="0" smtClean="0"/>
              <a:t>time!</a:t>
            </a:r>
            <a:endParaRPr lang="en-US" sz="2800" dirty="0" smtClean="0"/>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Coronavirus </a:t>
            </a:r>
            <a:r>
              <a:rPr lang="en-US" dirty="0" smtClean="0">
                <a:solidFill>
                  <a:srgbClr val="FFFFFF"/>
                </a:solidFill>
              </a:rPr>
              <a:t>notes</a:t>
            </a:r>
            <a:endParaRPr lang="en-US" dirty="0">
              <a:solidFill>
                <a:srgbClr val="FFFFFF"/>
              </a:solidFill>
            </a:endParaRPr>
          </a:p>
        </p:txBody>
      </p:sp>
      <p:sp>
        <p:nvSpPr>
          <p:cNvPr id="3" name="Content Placeholder 2"/>
          <p:cNvSpPr>
            <a:spLocks noGrp="1"/>
          </p:cNvSpPr>
          <p:nvPr>
            <p:ph idx="1"/>
          </p:nvPr>
        </p:nvSpPr>
        <p:spPr>
          <a:xfrm>
            <a:off x="4470702" y="566863"/>
            <a:ext cx="7010098" cy="677988"/>
          </a:xfrm>
        </p:spPr>
        <p:txBody>
          <a:bodyPr>
            <a:noAutofit/>
          </a:bodyPr>
          <a:lstStyle/>
          <a:p>
            <a:pPr marL="0" indent="0">
              <a:buNone/>
            </a:pPr>
            <a:r>
              <a:rPr lang="en-US" sz="2800" dirty="0" smtClean="0"/>
              <a:t>So things are different now for a while…</a:t>
            </a:r>
          </a:p>
          <a:p>
            <a:r>
              <a:rPr lang="en-US" sz="2800" dirty="0" smtClean="0"/>
              <a:t>We will be remote for at least 2 weeks</a:t>
            </a:r>
          </a:p>
          <a:p>
            <a:r>
              <a:rPr lang="en-US" sz="2800" dirty="0" smtClean="0"/>
              <a:t>Everyone’s got a different life situation, and these are strange times</a:t>
            </a:r>
          </a:p>
          <a:p>
            <a:pPr lvl="1"/>
            <a:r>
              <a:rPr lang="en-US" sz="2400" dirty="0" smtClean="0"/>
              <a:t>If watching these lectures live isn’t working for you, that’s okay with me. Stay on top of the material</a:t>
            </a:r>
          </a:p>
          <a:p>
            <a:pPr lvl="1"/>
            <a:r>
              <a:rPr lang="en-US" sz="2400" dirty="0" smtClean="0"/>
              <a:t>Please be in contact with me, Julie, Leanne, </a:t>
            </a:r>
            <a:r>
              <a:rPr lang="en-US" sz="2400" dirty="0" err="1" smtClean="0"/>
              <a:t>Bhavani</a:t>
            </a:r>
            <a:r>
              <a:rPr lang="en-US" sz="2400" dirty="0" smtClean="0"/>
              <a:t>, Jessi if you need help/ accommodation</a:t>
            </a:r>
          </a:p>
          <a:p>
            <a:r>
              <a:rPr lang="en-US" sz="2800" dirty="0" smtClean="0"/>
              <a:t>Any ideas on how to code with your classmates? Feel free to brainstorm in slack</a:t>
            </a:r>
          </a:p>
          <a:p>
            <a:pPr lvl="1"/>
            <a:endParaRPr lang="en-US" sz="2400" dirty="0" smtClean="0"/>
          </a:p>
        </p:txBody>
      </p:sp>
    </p:spTree>
    <p:extLst>
      <p:ext uri="{BB962C8B-B14F-4D97-AF65-F5344CB8AC3E}">
        <p14:creationId xmlns:p14="http://schemas.microsoft.com/office/powerpoint/2010/main" val="10880710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Agenda</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Today’s Agenda:</a:t>
            </a:r>
          </a:p>
          <a:p>
            <a:r>
              <a:rPr lang="en-US" sz="2800" dirty="0" smtClean="0"/>
              <a:t>Stats part 2</a:t>
            </a:r>
          </a:p>
          <a:p>
            <a:pPr lvl="1"/>
            <a:r>
              <a:rPr lang="en-US" sz="2400" dirty="0" smtClean="0"/>
              <a:t>Experimental metrics, hypothesis testing, Central Limit Theorem</a:t>
            </a:r>
          </a:p>
          <a:p>
            <a:pPr lvl="1"/>
            <a:r>
              <a:rPr lang="en-US" sz="2400" dirty="0" smtClean="0"/>
              <a:t>Not correlation (still important though!)</a:t>
            </a:r>
          </a:p>
          <a:p>
            <a:r>
              <a:rPr lang="en-US" sz="2800" dirty="0" smtClean="0"/>
              <a:t>Review homework notebook</a:t>
            </a:r>
          </a:p>
          <a:p>
            <a:pPr lvl="1"/>
            <a:r>
              <a:rPr lang="en-US" sz="2400" dirty="0" smtClean="0"/>
              <a:t>Little less interactive than usual </a:t>
            </a:r>
            <a:r>
              <a:rPr lang="en-US" sz="2400" dirty="0" smtClean="0">
                <a:sym typeface="Wingdings" panose="05000000000000000000" pitchFamily="2" charset="2"/>
              </a:rPr>
              <a:t></a:t>
            </a:r>
            <a:endParaRPr lang="en-US" sz="2400" dirty="0" smtClean="0"/>
          </a:p>
          <a:p>
            <a:r>
              <a:rPr lang="en-US" sz="2800" dirty="0" smtClean="0"/>
              <a:t>In-Class: </a:t>
            </a:r>
          </a:p>
          <a:p>
            <a:pPr lvl="1"/>
            <a:r>
              <a:rPr lang="en-US" sz="2400" dirty="0" smtClean="0"/>
              <a:t>Bootstrapping reading and video</a:t>
            </a:r>
          </a:p>
          <a:p>
            <a:pPr lvl="2"/>
            <a:r>
              <a:rPr lang="en-US" sz="2400" dirty="0" smtClean="0"/>
              <a:t>Can do this on your own time between now and Friday</a:t>
            </a:r>
            <a:endParaRPr lang="en-US" sz="2400" dirty="0" smtClean="0"/>
          </a:p>
          <a:p>
            <a:pPr marL="0" indent="0">
              <a:buNone/>
            </a:pPr>
            <a:endParaRPr lang="en-US" sz="2800" dirty="0" smtClean="0"/>
          </a:p>
        </p:txBody>
      </p:sp>
    </p:spTree>
    <p:extLst>
      <p:ext uri="{BB962C8B-B14F-4D97-AF65-F5344CB8AC3E}">
        <p14:creationId xmlns:p14="http://schemas.microsoft.com/office/powerpoint/2010/main" val="42811573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Statistics and experiments</a:t>
            </a:r>
            <a:endParaRPr lang="en-US" dirty="0">
              <a:solidFill>
                <a:srgbClr val="FFFFFF"/>
              </a:solidFill>
            </a:endParaRPr>
          </a:p>
        </p:txBody>
      </p:sp>
      <p:sp>
        <p:nvSpPr>
          <p:cNvPr id="3" name="Content Placeholder 2"/>
          <p:cNvSpPr>
            <a:spLocks noGrp="1"/>
          </p:cNvSpPr>
          <p:nvPr>
            <p:ph idx="1"/>
          </p:nvPr>
        </p:nvSpPr>
        <p:spPr>
          <a:xfrm>
            <a:off x="4682608" y="1428873"/>
            <a:ext cx="6613463" cy="2972380"/>
          </a:xfrm>
        </p:spPr>
        <p:txBody>
          <a:bodyPr>
            <a:noAutofit/>
          </a:bodyPr>
          <a:lstStyle/>
          <a:p>
            <a:r>
              <a:rPr lang="en-US" sz="3200" dirty="0" smtClean="0"/>
              <a:t>“There are three kinds of lies: lies, damned lies, and statistics”  </a:t>
            </a:r>
          </a:p>
          <a:p>
            <a:pPr marL="0" indent="0">
              <a:buNone/>
            </a:pPr>
            <a:r>
              <a:rPr lang="en-US" sz="3200" dirty="0"/>
              <a:t>	</a:t>
            </a:r>
            <a:r>
              <a:rPr lang="en-US" sz="3200" dirty="0" smtClean="0"/>
              <a:t>- </a:t>
            </a:r>
            <a:r>
              <a:rPr lang="en-US" sz="3200" dirty="0"/>
              <a:t>U</a:t>
            </a:r>
            <a:r>
              <a:rPr lang="en-US" sz="3200" dirty="0" smtClean="0"/>
              <a:t>nknown</a:t>
            </a:r>
          </a:p>
          <a:p>
            <a:r>
              <a:rPr lang="en-US" sz="3200" dirty="0" smtClean="0"/>
              <a:t>“</a:t>
            </a:r>
            <a:r>
              <a:rPr lang="en-US" sz="3200" dirty="0"/>
              <a:t>While it is easy to lie with statistics, it is even easier to lie without them</a:t>
            </a:r>
            <a:r>
              <a:rPr lang="en-US" sz="3200" dirty="0" smtClean="0"/>
              <a:t>.” </a:t>
            </a:r>
          </a:p>
          <a:p>
            <a:pPr marL="0" indent="0">
              <a:buNone/>
            </a:pPr>
            <a:r>
              <a:rPr lang="en-US" sz="3200" dirty="0"/>
              <a:t>	</a:t>
            </a:r>
            <a:r>
              <a:rPr lang="en-US" sz="3200" dirty="0" smtClean="0"/>
              <a:t>- </a:t>
            </a:r>
            <a:r>
              <a:rPr lang="en-US" sz="3200" dirty="0"/>
              <a:t>Fred </a:t>
            </a:r>
            <a:r>
              <a:rPr lang="en-US" sz="3200" dirty="0" err="1"/>
              <a:t>Mosteller</a:t>
            </a:r>
            <a:endParaRPr lang="en-US" sz="3200" dirty="0"/>
          </a:p>
          <a:p>
            <a:pPr marL="0" indent="0">
              <a:buNone/>
            </a:pPr>
            <a:endParaRPr lang="en-US" sz="3200" dirty="0" smtClean="0"/>
          </a:p>
        </p:txBody>
      </p:sp>
    </p:spTree>
    <p:extLst>
      <p:ext uri="{BB962C8B-B14F-4D97-AF65-F5344CB8AC3E}">
        <p14:creationId xmlns:p14="http://schemas.microsoft.com/office/powerpoint/2010/main" val="750744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Statistics and experiments</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smtClean="0"/>
              <a:t>Let’s talk today about questions you can answer with statistics</a:t>
            </a:r>
          </a:p>
          <a:p>
            <a:r>
              <a:rPr lang="en-US" sz="3200" dirty="0" smtClean="0"/>
              <a:t>Experimental sampling – what can I figure out about a population if I can’t measure the whole group?</a:t>
            </a:r>
          </a:p>
          <a:p>
            <a:r>
              <a:rPr lang="en-US" sz="3200" dirty="0" smtClean="0"/>
              <a:t>Hypothesis testing – Are these two groups different? Did my new website feature increase sales? Is one drug treatment better than another? </a:t>
            </a:r>
            <a:r>
              <a:rPr lang="en-US" sz="3200" dirty="0" smtClean="0"/>
              <a:t>Etc.</a:t>
            </a:r>
            <a:endParaRPr lang="en-US" sz="3200" dirty="0" smtClean="0"/>
          </a:p>
        </p:txBody>
      </p:sp>
    </p:spTree>
    <p:extLst>
      <p:ext uri="{BB962C8B-B14F-4D97-AF65-F5344CB8AC3E}">
        <p14:creationId xmlns:p14="http://schemas.microsoft.com/office/powerpoint/2010/main" val="39940606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Experimental metrics</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3200" dirty="0" smtClean="0"/>
              <a:t>Very often you can’t measure a whole population, you have to take a sample and make some assumptions about the underlying distribution</a:t>
            </a:r>
          </a:p>
          <a:p>
            <a:pPr lvl="1"/>
            <a:r>
              <a:rPr lang="en-US" sz="2800" dirty="0" smtClean="0"/>
              <a:t>E.g. voter polls, coronavirus?</a:t>
            </a:r>
          </a:p>
          <a:p>
            <a:pPr marL="0" indent="0">
              <a:buNone/>
            </a:pPr>
            <a:r>
              <a:rPr lang="en-US" sz="3200" dirty="0" smtClean="0"/>
              <a:t>Sampling distributions</a:t>
            </a:r>
          </a:p>
          <a:p>
            <a:pPr lvl="1"/>
            <a:r>
              <a:rPr lang="en-US" sz="2800" dirty="0" smtClean="0"/>
              <a:t>Sample mean vs. population mean</a:t>
            </a:r>
          </a:p>
          <a:p>
            <a:pPr lvl="1"/>
            <a:r>
              <a:rPr lang="en-US" sz="2800" dirty="0" smtClean="0"/>
              <a:t>Standard deviation vs. standard error</a:t>
            </a:r>
          </a:p>
        </p:txBody>
      </p:sp>
    </p:spTree>
    <p:extLst>
      <p:ext uri="{BB962C8B-B14F-4D97-AF65-F5344CB8AC3E}">
        <p14:creationId xmlns:p14="http://schemas.microsoft.com/office/powerpoint/2010/main" val="36037191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Experimental metrics</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Sample mean vs. population mean</a:t>
            </a:r>
          </a:p>
          <a:p>
            <a:r>
              <a:rPr lang="en-US" dirty="0" smtClean="0"/>
              <a:t>From your book: say you want to know the average weight of gorillas living in a wildlife preserve. Weighing a gorilla requires tranquilization and is dangerous</a:t>
            </a:r>
          </a:p>
          <a:p>
            <a:r>
              <a:rPr lang="en-US" dirty="0" smtClean="0"/>
              <a:t>The true mean if you could weigh all the gorillas would be the population mean</a:t>
            </a:r>
          </a:p>
          <a:p>
            <a:r>
              <a:rPr lang="en-US" dirty="0" smtClean="0"/>
              <a:t>The mean of the gorillas you sample (from the book, 9 gorillas) is the sample mean</a:t>
            </a:r>
          </a:p>
          <a:p>
            <a:r>
              <a:rPr lang="en-US" dirty="0" smtClean="0"/>
              <a:t>But what if we got unlucky and picked 9 unusual gorillas? Can we quantify how confident we are in our estimates?</a:t>
            </a:r>
          </a:p>
        </p:txBody>
      </p:sp>
    </p:spTree>
    <p:extLst>
      <p:ext uri="{BB962C8B-B14F-4D97-AF65-F5344CB8AC3E}">
        <p14:creationId xmlns:p14="http://schemas.microsoft.com/office/powerpoint/2010/main" val="37966334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10494</TotalTime>
  <Words>1220</Words>
  <Application>Microsoft Office PowerPoint</Application>
  <PresentationFormat>Widescreen</PresentationFormat>
  <Paragraphs>113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Trebuchet MS</vt:lpstr>
      <vt:lpstr>Tw Cen MT</vt:lpstr>
      <vt:lpstr>Wingdings</vt:lpstr>
      <vt:lpstr>Circuit</vt:lpstr>
      <vt:lpstr>Data science week 8</vt:lpstr>
      <vt:lpstr>Call notes</vt:lpstr>
      <vt:lpstr>Attendance Code</vt:lpstr>
      <vt:lpstr>Coronavirus notes</vt:lpstr>
      <vt:lpstr>Agenda</vt:lpstr>
      <vt:lpstr>Statistics and experiments</vt:lpstr>
      <vt:lpstr>Statistics and experiments</vt:lpstr>
      <vt:lpstr>Experimental metrics</vt:lpstr>
      <vt:lpstr>Experimental metrics</vt:lpstr>
      <vt:lpstr>Experimental metrics</vt:lpstr>
      <vt:lpstr>Experimental metrics</vt:lpstr>
      <vt:lpstr>Experimental metrics</vt:lpstr>
      <vt:lpstr>Hypothesis testing</vt:lpstr>
      <vt:lpstr>Hypothesis testing</vt:lpstr>
      <vt:lpstr>Hypothesis testing</vt:lpstr>
      <vt:lpstr>Hypothesis testing</vt:lpstr>
      <vt:lpstr>Hypothesis testing</vt:lpstr>
      <vt:lpstr>Hypothesis testing</vt:lpstr>
      <vt:lpstr>Central limit theorem</vt:lpstr>
      <vt:lpstr>Central limit theorem</vt:lpstr>
      <vt:lpstr>Central limit theorem</vt:lpstr>
      <vt:lpstr>Central limit theorem</vt:lpstr>
      <vt:lpstr>Homework Review: hypothesis testing notebook</vt:lpstr>
      <vt:lpstr>Next week! Machine learning!</vt:lpstr>
      <vt:lpstr>In-class: bootstrapping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CoderGirl!</dc:title>
  <dc:creator>SCHLOSBERG, CHRISTOPHER [AG/1005]</dc:creator>
  <cp:lastModifiedBy>Michelle Faits</cp:lastModifiedBy>
  <cp:revision>251</cp:revision>
  <dcterms:created xsi:type="dcterms:W3CDTF">2019-01-21T21:50:42Z</dcterms:created>
  <dcterms:modified xsi:type="dcterms:W3CDTF">2020-03-19T00:24:31Z</dcterms:modified>
</cp:coreProperties>
</file>